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9"/>
  </p:notesMasterIdLst>
  <p:sldIdLst>
    <p:sldId id="662" r:id="rId2"/>
    <p:sldId id="584" r:id="rId3"/>
    <p:sldId id="831" r:id="rId4"/>
    <p:sldId id="832" r:id="rId5"/>
    <p:sldId id="833" r:id="rId6"/>
    <p:sldId id="834" r:id="rId7"/>
    <p:sldId id="835" r:id="rId8"/>
    <p:sldId id="843" r:id="rId9"/>
    <p:sldId id="844" r:id="rId10"/>
    <p:sldId id="837" r:id="rId11"/>
    <p:sldId id="836" r:id="rId12"/>
    <p:sldId id="838" r:id="rId13"/>
    <p:sldId id="839" r:id="rId14"/>
    <p:sldId id="840" r:id="rId15"/>
    <p:sldId id="841" r:id="rId16"/>
    <p:sldId id="842" r:id="rId17"/>
    <p:sldId id="71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0797" autoAdjust="0"/>
  </p:normalViewPr>
  <p:slideViewPr>
    <p:cSldViewPr>
      <p:cViewPr varScale="1">
        <p:scale>
          <a:sx n="115" d="100"/>
          <a:sy n="115" d="100"/>
        </p:scale>
        <p:origin x="912" y="184"/>
      </p:cViewPr>
      <p:guideLst>
        <p:guide orient="horz" pos="3294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Advances in DNA Sequencing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A36D-F7F1-2345-8170-B552DE25B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5" y="3122916"/>
            <a:ext cx="8388424" cy="16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 err="1"/>
              <a:t>Nanopore</a:t>
            </a:r>
            <a:r>
              <a:rPr lang="en-US" sz="2400" b="1" dirty="0"/>
              <a:t> Sequencing - Implications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68634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minION</a:t>
            </a:r>
            <a:r>
              <a:rPr lang="en-US" sz="2000" dirty="0"/>
              <a:t> produces 25-42 Gb in 48 hours; proposed </a:t>
            </a:r>
            <a:r>
              <a:rPr lang="en-US" sz="2000" dirty="0" err="1"/>
              <a:t>PromethION</a:t>
            </a:r>
            <a:r>
              <a:rPr lang="en-US" sz="2000" dirty="0"/>
              <a:t> will produce 7-12 Tb in 48 hours (can you hear </a:t>
            </a:r>
            <a:r>
              <a:rPr lang="en-US" sz="2000" dirty="0" err="1"/>
              <a:t>Kryder</a:t>
            </a:r>
            <a:r>
              <a:rPr lang="en-US" sz="2000" dirty="0"/>
              <a:t> weeping?)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Read length and PHRED scores decoupled. Can the PHRED performance be improved?</a:t>
            </a: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Complete single pass genome or chromosome sequencing may be possible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algorithms may not be needed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 PCR or sequencing by synthesis – few consumables – cheaper!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Fast technology – clinical application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Miniature technology – field biology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Density of </a:t>
            </a:r>
            <a:r>
              <a:rPr lang="en-US" sz="2000" dirty="0" err="1"/>
              <a:t>nanopores</a:t>
            </a:r>
            <a:r>
              <a:rPr lang="en-US" sz="2000" dirty="0"/>
              <a:t> may allow sequencing of complete </a:t>
            </a:r>
            <a:r>
              <a:rPr lang="en-US" sz="2000" dirty="0" err="1"/>
              <a:t>microbiomes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Bacteria &amp; Viruses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Both pathogen identification and gene content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PromethION</a:t>
            </a:r>
            <a:r>
              <a:rPr lang="en-US" sz="2000" dirty="0"/>
              <a:t> sequencing of an entire </a:t>
            </a:r>
            <a:r>
              <a:rPr lang="en-US" sz="2000" dirty="0" err="1"/>
              <a:t>transcriptome</a:t>
            </a:r>
            <a:r>
              <a:rPr lang="en-US" sz="2000" dirty="0"/>
              <a:t>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661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Ion Torrent</a:t>
            </a:r>
            <a:endParaRPr lang="en-US" sz="2400" dirty="0"/>
          </a:p>
        </p:txBody>
      </p:sp>
      <p:pic>
        <p:nvPicPr>
          <p:cNvPr id="10" name="Picture 2" descr="http://www.anthonybaldor.com/wp-content/uploads/2015/12/Screen-Shot-2015-12-03-at-4.38.27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7128792" cy="46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908720"/>
            <a:ext cx="84249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Semi-conductor DNA sequencing instead of </a:t>
            </a:r>
            <a:r>
              <a:rPr lang="en-US" sz="2000" dirty="0" err="1"/>
              <a:t>Illumina</a:t>
            </a:r>
            <a:r>
              <a:rPr lang="en-US" sz="2000" dirty="0"/>
              <a:t> optical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Still involves sequencing via synthesis so unlikely to be as affordable as </a:t>
            </a:r>
            <a:r>
              <a:rPr lang="en-US" sz="2000" dirty="0" err="1"/>
              <a:t>nanopore</a:t>
            </a:r>
            <a:r>
              <a:rPr lang="en-US" sz="2000" dirty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004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Ion Torrent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Volume and data are similar to </a:t>
            </a:r>
            <a:r>
              <a:rPr lang="en-US" sz="2000" dirty="0" err="1"/>
              <a:t>Illumina</a:t>
            </a:r>
            <a:r>
              <a:rPr lang="en-US" sz="2000" dirty="0"/>
              <a:t> but</a:t>
            </a:r>
            <a:r>
              <a:rPr lang="is-IS" sz="2000" dirty="0"/>
              <a:t>…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</a:t>
            </a:r>
            <a:r>
              <a:rPr lang="is-IS" sz="2000" dirty="0"/>
              <a:t>ate pairs not possible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PHRED scores not as high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Lower cost per base and faster run time but technology is analogous to Illumina – massively parallel short reads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The need for massively parallel short read technologies is not yet going  away, particularly for large complicated RNA/DNA samples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Which technology will persist – optical detection or semi-conductor sequencing?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torr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36912"/>
            <a:ext cx="4968552" cy="25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PacBio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Single Molecule, Real-Time (SMRT) technology - claimed long reads, uniform coverage, and high consensus accuracy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Also a sequence by synthesis method with </a:t>
            </a:r>
            <a:r>
              <a:rPr lang="en-US" sz="2000" dirty="0" err="1"/>
              <a:t>phospholinked</a:t>
            </a:r>
            <a:r>
              <a:rPr lang="en-US" sz="2000" dirty="0"/>
              <a:t> nucleotides but has a novel sensor: zero-mode waveguides (ZMWs)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single DNA polymerase enzyme is affixed at the bottom of a ZMW with a single molecule of DNA as a template</a:t>
            </a:r>
          </a:p>
        </p:txBody>
      </p:sp>
      <p:pic>
        <p:nvPicPr>
          <p:cNvPr id="2" name="Picture 1" descr="17muzhajdmwkj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996952"/>
            <a:ext cx="5112568" cy="36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PacBio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As </a:t>
            </a:r>
            <a:r>
              <a:rPr lang="en-US" sz="2000" dirty="0" err="1"/>
              <a:t>nulceotides</a:t>
            </a:r>
            <a:r>
              <a:rPr lang="en-US" sz="2000" dirty="0"/>
              <a:t> are incorporated, the ZMW detects the release of the </a:t>
            </a:r>
            <a:r>
              <a:rPr lang="en-US" sz="2000" dirty="0" err="1"/>
              <a:t>flourescent</a:t>
            </a:r>
            <a:r>
              <a:rPr lang="en-US" sz="2000" dirty="0"/>
              <a:t> tag – sequencing by synthesis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Immobilized DNA polymerase is stable enough for long reads: average &gt; 10,000 </a:t>
            </a:r>
            <a:r>
              <a:rPr lang="en-US" sz="2000" dirty="0" err="1"/>
              <a:t>bp</a:t>
            </a:r>
            <a:r>
              <a:rPr lang="en-US" sz="2000" dirty="0"/>
              <a:t>, some reads &gt; 60,000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Single polymerase – single template sequencing has orders of magnitude less consumable needs than </a:t>
            </a:r>
            <a:r>
              <a:rPr lang="en-US" sz="2000" dirty="0" err="1"/>
              <a:t>Illumina</a:t>
            </a:r>
            <a:r>
              <a:rPr lang="en-US" sz="2000" dirty="0"/>
              <a:t> sequencing by synthesis</a:t>
            </a:r>
          </a:p>
        </p:txBody>
      </p:sp>
      <p:pic>
        <p:nvPicPr>
          <p:cNvPr id="2" name="Picture 1" descr="17muzhajdmwkj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996952"/>
            <a:ext cx="5112568" cy="36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PacBio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Cost is still high due to technology costs, but that is expected to drop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PHRED error rates remain higher but each SMRT cell generates ~55,000 reads so error is offset by coverage (except for bias!)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Greatly simplifies the genome sequencing problem, particularly for bacteria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Combined with low volume </a:t>
            </a:r>
            <a:r>
              <a:rPr lang="en-US" sz="2000" dirty="0" err="1"/>
              <a:t>Illumina</a:t>
            </a:r>
            <a:r>
              <a:rPr lang="en-US" sz="2000" dirty="0"/>
              <a:t> sequencing, bacterial genomes can be much more easily resolved</a:t>
            </a:r>
          </a:p>
        </p:txBody>
      </p:sp>
      <p:pic>
        <p:nvPicPr>
          <p:cNvPr id="2" name="Picture 1" descr="17muzhajdmwkj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996952"/>
            <a:ext cx="5112568" cy="36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5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Conclusions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Throughput is going to continue to increase - </a:t>
            </a:r>
            <a:r>
              <a:rPr lang="en-US" sz="2000" dirty="0" err="1"/>
              <a:t>Kryder’s</a:t>
            </a:r>
            <a:r>
              <a:rPr lang="en-US" sz="2000" dirty="0"/>
              <a:t> law is going to be an increasing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 read technologies </a:t>
            </a:r>
            <a:r>
              <a:rPr lang="en-US" sz="2000" i="1" dirty="0"/>
              <a:t>should</a:t>
            </a:r>
            <a:r>
              <a:rPr lang="en-US" sz="2000" dirty="0"/>
              <a:t> lead to easier bioinformatics as they overcome many of the problems of genome or transcript assembly (particularly repeats)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PHRED paradigm will continue to be important but we will need new PHRED prediction algorithms for each new technology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Are we prepared for bioinformatics where we can completely sequence a human </a:t>
            </a:r>
            <a:r>
              <a:rPr lang="en-US" sz="2000" dirty="0" err="1"/>
              <a:t>transcriptome</a:t>
            </a:r>
            <a:r>
              <a:rPr lang="en-US" sz="2000" dirty="0"/>
              <a:t> or thousands of bacterial genomes in a day?  Every undergraduate thesis could generate ‘Big Data’</a:t>
            </a:r>
          </a:p>
        </p:txBody>
      </p:sp>
    </p:spTree>
    <p:extLst>
      <p:ext uri="{BB962C8B-B14F-4D97-AF65-F5344CB8AC3E}">
        <p14:creationId xmlns:p14="http://schemas.microsoft.com/office/powerpoint/2010/main" val="41597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Next Week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221720"/>
            <a:ext cx="842493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Monday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open review &amp; exam preparation session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essay assignment due at 11:59 pm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Exam is Thursday, December 13th 7:30-9:30 pm</a:t>
            </a:r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Sequencing Trade-Offs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Two sequencing paradigms are currently prevalent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r>
              <a:rPr lang="en-US" sz="2000" dirty="0"/>
              <a:t> via </a:t>
            </a:r>
            <a:r>
              <a:rPr lang="en-US" sz="2000" dirty="0" err="1"/>
              <a:t>sequecing</a:t>
            </a:r>
            <a:r>
              <a:rPr lang="en-US" sz="2000" dirty="0"/>
              <a:t> by synthesis and fragment migration technologies (gel or capillary)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r>
              <a:rPr lang="en-US" sz="2000" dirty="0"/>
              <a:t> via massively parallel sequencing by synthesis and optical technologies (i.e. labeled bases)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Choice of technology involves trade-offs: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Length of sequencing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Ability to generate mate-pair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Volume of sequencing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Speed of DNA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Cost of DNA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Quality of sequencing reads</a:t>
            </a:r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Sequencing Trade-Offs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PHRED quality is a very important concept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Length of read and quality of read are inter-dependent in both Sanger and </a:t>
            </a:r>
            <a:r>
              <a:rPr lang="en-US" sz="2000" dirty="0" err="1"/>
              <a:t>Illumina</a:t>
            </a:r>
            <a:r>
              <a:rPr lang="en-US" sz="2000" dirty="0"/>
              <a:t> sequencing approaches – can this relationship be decoupled?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24944"/>
            <a:ext cx="4752528" cy="3564396"/>
          </a:xfrm>
          <a:prstGeom prst="rect">
            <a:avLst/>
          </a:prstGeom>
        </p:spPr>
      </p:pic>
      <p:pic>
        <p:nvPicPr>
          <p:cNvPr id="5" name="Picture 4" descr="intro-to-ngs-torsten-seemann-peter-mac-27-jul-2012-21-63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3349668" cy="25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Sequencing Trade-Offs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is the dominant technology currently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Short reads, but good quality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Massively parallel and thus high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 paired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Confidence obtained by high coverage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Sanger sequencing still considered the gold standard for verification of results, e.g. confirmation of SNPs discovered by </a:t>
            </a:r>
            <a:r>
              <a:rPr lang="en-US" sz="2000" dirty="0" err="1"/>
              <a:t>exome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short read sequencing is not the optimal data for every question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It is perfect for 16S </a:t>
            </a:r>
            <a:r>
              <a:rPr lang="en-US" sz="2000" dirty="0" err="1"/>
              <a:t>microbiome</a:t>
            </a:r>
            <a:r>
              <a:rPr lang="en-US" sz="2000" dirty="0"/>
              <a:t> profiling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It makes genome or transcript assembly very difficult and very noisy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$1000 human genome is within reach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of clinical samples is already affordable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fast, real-time clinical sequencing is not yet possible – speed and infrastructure remain issues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261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9512" y="3573016"/>
            <a:ext cx="8784976" cy="30963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Nanopore</a:t>
            </a:r>
            <a:r>
              <a:rPr lang="en-US" sz="2400" b="1" dirty="0"/>
              <a:t> </a:t>
            </a:r>
            <a:r>
              <a:rPr lang="en-US" sz="2400" b="1" dirty="0" err="1"/>
              <a:t>MinION</a:t>
            </a:r>
            <a:endParaRPr lang="en-US" sz="2400" dirty="0"/>
          </a:p>
        </p:txBody>
      </p:sp>
      <p:pic>
        <p:nvPicPr>
          <p:cNvPr id="2" name="Picture 1" descr="minio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96386"/>
            <a:ext cx="8388424" cy="2360606"/>
          </a:xfrm>
          <a:prstGeom prst="rect">
            <a:avLst/>
          </a:prstGeom>
        </p:spPr>
      </p:pic>
      <p:pic>
        <p:nvPicPr>
          <p:cNvPr id="3" name="Picture 2" descr="inthebox-arrow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645024"/>
            <a:ext cx="6732240" cy="2954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3717032"/>
            <a:ext cx="349289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 protein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r>
              <a:rPr lang="en-US" sz="1800" dirty="0">
                <a:solidFill>
                  <a:srgbClr val="000000"/>
                </a:solidFill>
              </a:rPr>
              <a:t> is set in an electrically resistant polymer membrane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 ionic current is passed through the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r>
              <a:rPr lang="en-US" sz="1800" dirty="0">
                <a:solidFill>
                  <a:srgbClr val="000000"/>
                </a:solidFill>
              </a:rPr>
              <a:t> by setting a voltage across this membrane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Change in current used to identify the molecule passing through</a:t>
            </a:r>
          </a:p>
        </p:txBody>
      </p:sp>
    </p:spTree>
    <p:extLst>
      <p:ext uri="{BB962C8B-B14F-4D97-AF65-F5344CB8AC3E}">
        <p14:creationId xmlns:p14="http://schemas.microsoft.com/office/powerpoint/2010/main" val="20480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644008" y="920162"/>
            <a:ext cx="2880320" cy="20882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79512" y="3573016"/>
            <a:ext cx="8784976" cy="30963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Nanopore</a:t>
            </a:r>
            <a:r>
              <a:rPr lang="en-US" sz="2400" b="1" dirty="0"/>
              <a:t> </a:t>
            </a:r>
            <a:r>
              <a:rPr lang="en-US" sz="2400" b="1" dirty="0" err="1"/>
              <a:t>MinION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717032"/>
            <a:ext cx="432048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Changes in current can identify bases but also modified bases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Nanopores</a:t>
            </a:r>
            <a:r>
              <a:rPr lang="en-US" sz="1800" dirty="0">
                <a:solidFill>
                  <a:srgbClr val="000000"/>
                </a:solidFill>
              </a:rPr>
              <a:t> arrayed on a single chip using </a:t>
            </a:r>
            <a:r>
              <a:rPr lang="en-US" sz="1800" dirty="0" err="1">
                <a:solidFill>
                  <a:srgbClr val="000000"/>
                </a:solidFill>
              </a:rPr>
              <a:t>microscaffolds</a:t>
            </a:r>
            <a:r>
              <a:rPr lang="en-US" sz="1800" dirty="0">
                <a:solidFill>
                  <a:srgbClr val="000000"/>
                </a:solidFill>
              </a:rPr>
              <a:t> and microelectrodes for each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Each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r>
              <a:rPr lang="en-US" sz="1800" dirty="0">
                <a:solidFill>
                  <a:srgbClr val="000000"/>
                </a:solidFill>
              </a:rPr>
              <a:t> sequences a single DNA molecule from start to finish – no fixed read length! (longest reported is 200 kb)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0" name="Picture 9" descr="inthebox-arrow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6071922" cy="2664296"/>
          </a:xfrm>
          <a:prstGeom prst="rect">
            <a:avLst/>
          </a:prstGeom>
        </p:spPr>
      </p:pic>
      <p:pic>
        <p:nvPicPr>
          <p:cNvPr id="4" name="Picture 3" descr="ASICdiagram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75438"/>
            <a:ext cx="2808312" cy="49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3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9512" y="3212976"/>
            <a:ext cx="8784976" cy="33843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Nanopore</a:t>
            </a:r>
            <a:r>
              <a:rPr lang="en-US" sz="2400" b="1" dirty="0"/>
              <a:t> </a:t>
            </a:r>
            <a:r>
              <a:rPr lang="en-US" sz="2400" b="1" dirty="0" err="1"/>
              <a:t>MinION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356992"/>
            <a:ext cx="849694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Flowcell</a:t>
            </a:r>
            <a:r>
              <a:rPr lang="en-US" sz="1800" dirty="0">
                <a:solidFill>
                  <a:srgbClr val="000000"/>
                </a:solidFill>
              </a:rPr>
              <a:t> and overall device very small and portable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Easy to use – no PCR step involved, submit simple DNA extracts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DNA strand moves rapidly at the rate of 1-5 </a:t>
            </a:r>
            <a:r>
              <a:rPr lang="en-US" sz="1800" dirty="0" err="1">
                <a:solidFill>
                  <a:srgbClr val="000000"/>
                </a:solidFill>
              </a:rPr>
              <a:t>μs</a:t>
            </a:r>
            <a:r>
              <a:rPr lang="en-US" sz="1800" dirty="0">
                <a:solidFill>
                  <a:srgbClr val="000000"/>
                </a:solidFill>
              </a:rPr>
              <a:t> per base through the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Processing of fast signal not yet mature – higher DNA sequencing error rate than other technologies - per base accuracy of the </a:t>
            </a:r>
            <a:r>
              <a:rPr lang="en-US" sz="1800" dirty="0" err="1">
                <a:solidFill>
                  <a:srgbClr val="000000"/>
                </a:solidFill>
              </a:rPr>
              <a:t>MinION</a:t>
            </a:r>
            <a:r>
              <a:rPr lang="en-US" sz="1800" dirty="0">
                <a:solidFill>
                  <a:srgbClr val="000000"/>
                </a:solidFill>
              </a:rPr>
              <a:t> has been reported as 65 - 80% </a:t>
            </a:r>
          </a:p>
          <a:p>
            <a:pPr marL="742950" lvl="1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Long </a:t>
            </a:r>
            <a:r>
              <a:rPr lang="en-US" sz="1800" dirty="0" err="1">
                <a:solidFill>
                  <a:srgbClr val="000000"/>
                </a:solidFill>
              </a:rPr>
              <a:t>MinION</a:t>
            </a:r>
            <a:r>
              <a:rPr lang="en-US" sz="1800" dirty="0">
                <a:solidFill>
                  <a:srgbClr val="000000"/>
                </a:solidFill>
              </a:rPr>
              <a:t> reads combined with higher quality </a:t>
            </a:r>
            <a:r>
              <a:rPr lang="en-US" sz="1800" dirty="0" err="1">
                <a:solidFill>
                  <a:srgbClr val="000000"/>
                </a:solidFill>
              </a:rPr>
              <a:t>Illumina</a:t>
            </a:r>
            <a:r>
              <a:rPr lang="en-US" sz="1800" dirty="0">
                <a:solidFill>
                  <a:srgbClr val="000000"/>
                </a:solidFill>
              </a:rPr>
              <a:t> read coverage a boon for genome assembly 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May be the first technology for clinical virus sequencing and outbreak management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2" name="Picture 1" descr="MinionMK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764704"/>
            <a:ext cx="4248472" cy="22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 err="1"/>
              <a:t>Nanopore</a:t>
            </a:r>
            <a:r>
              <a:rPr lang="en-US" sz="2400" b="1" dirty="0"/>
              <a:t> Sequence Lengths</a:t>
            </a:r>
            <a:endParaRPr lang="en-US" sz="2400" dirty="0"/>
          </a:p>
        </p:txBody>
      </p:sp>
      <p:pic>
        <p:nvPicPr>
          <p:cNvPr id="12" name="Picture 11" descr="Unknown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7488832" cy="5616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9" y="2060848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1478 total sequences produced by sequencing a bacterial pathogen</a:t>
            </a:r>
          </a:p>
        </p:txBody>
      </p:sp>
    </p:spTree>
    <p:extLst>
      <p:ext uri="{BB962C8B-B14F-4D97-AF65-F5344CB8AC3E}">
        <p14:creationId xmlns:p14="http://schemas.microsoft.com/office/powerpoint/2010/main" val="390642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 err="1"/>
              <a:t>Nanopore</a:t>
            </a:r>
            <a:r>
              <a:rPr lang="en-US" sz="2400" b="1" dirty="0"/>
              <a:t> Sequence Quality</a:t>
            </a:r>
            <a:endParaRPr lang="en-US" sz="2400" dirty="0"/>
          </a:p>
        </p:txBody>
      </p:sp>
      <p:pic>
        <p:nvPicPr>
          <p:cNvPr id="2" name="Picture 1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748883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6819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4317</TotalTime>
  <Words>976</Words>
  <Application>Microsoft Macintosh PowerPoint</Application>
  <PresentationFormat>On-screen Show (4:3)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Times</vt:lpstr>
      <vt:lpstr>Times New Roman</vt:lpstr>
      <vt:lpstr>DalhousieTemplate</vt:lpstr>
      <vt:lpstr>Biochem 3BP3  Advances in DNA Sequencing</vt:lpstr>
      <vt:lpstr>Sequencing Trade-Offs</vt:lpstr>
      <vt:lpstr>Sequencing Trade-Offs</vt:lpstr>
      <vt:lpstr>Sequencing Trade-Offs</vt:lpstr>
      <vt:lpstr>What’s Next – Nanopore MinION</vt:lpstr>
      <vt:lpstr>What’s Next – Nanopore MinION</vt:lpstr>
      <vt:lpstr>What’s Next – Nanopore MinION</vt:lpstr>
      <vt:lpstr>Nanopore Sequence Lengths</vt:lpstr>
      <vt:lpstr>Nanopore Sequence Quality</vt:lpstr>
      <vt:lpstr>Nanopore Sequencing - Implications</vt:lpstr>
      <vt:lpstr>What’s Next – Ion Torrent</vt:lpstr>
      <vt:lpstr>What’s Next – Ion Torrent</vt:lpstr>
      <vt:lpstr>What’s Next – PacBio</vt:lpstr>
      <vt:lpstr>What’s Next – PacBio</vt:lpstr>
      <vt:lpstr>What’s Next – PacBio</vt:lpstr>
      <vt:lpstr>Conclusions</vt:lpstr>
      <vt:lpstr>Next Week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1777</cp:revision>
  <dcterms:created xsi:type="dcterms:W3CDTF">2013-12-16T15:15:05Z</dcterms:created>
  <dcterms:modified xsi:type="dcterms:W3CDTF">2018-11-12T15:11:30Z</dcterms:modified>
</cp:coreProperties>
</file>