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70"/>
  </p:notesMasterIdLst>
  <p:sldIdLst>
    <p:sldId id="652" r:id="rId2"/>
    <p:sldId id="566" r:id="rId3"/>
    <p:sldId id="567" r:id="rId4"/>
    <p:sldId id="568" r:id="rId5"/>
    <p:sldId id="569" r:id="rId6"/>
    <p:sldId id="570" r:id="rId7"/>
    <p:sldId id="571" r:id="rId8"/>
    <p:sldId id="572" r:id="rId9"/>
    <p:sldId id="573" r:id="rId10"/>
    <p:sldId id="574" r:id="rId11"/>
    <p:sldId id="575" r:id="rId12"/>
    <p:sldId id="576" r:id="rId13"/>
    <p:sldId id="577" r:id="rId14"/>
    <p:sldId id="578" r:id="rId15"/>
    <p:sldId id="579" r:id="rId16"/>
    <p:sldId id="651" r:id="rId17"/>
    <p:sldId id="582" r:id="rId18"/>
    <p:sldId id="584" r:id="rId19"/>
    <p:sldId id="653" r:id="rId20"/>
    <p:sldId id="587" r:id="rId21"/>
    <p:sldId id="589" r:id="rId22"/>
    <p:sldId id="590" r:id="rId23"/>
    <p:sldId id="591" r:id="rId24"/>
    <p:sldId id="592" r:id="rId25"/>
    <p:sldId id="593" r:id="rId26"/>
    <p:sldId id="594" r:id="rId27"/>
    <p:sldId id="595" r:id="rId28"/>
    <p:sldId id="596" r:id="rId29"/>
    <p:sldId id="597" r:id="rId30"/>
    <p:sldId id="598" r:id="rId31"/>
    <p:sldId id="599" r:id="rId32"/>
    <p:sldId id="600" r:id="rId33"/>
    <p:sldId id="601" r:id="rId34"/>
    <p:sldId id="602" r:id="rId35"/>
    <p:sldId id="603" r:id="rId36"/>
    <p:sldId id="604" r:id="rId37"/>
    <p:sldId id="605" r:id="rId38"/>
    <p:sldId id="606" r:id="rId39"/>
    <p:sldId id="607" r:id="rId40"/>
    <p:sldId id="609" r:id="rId41"/>
    <p:sldId id="610" r:id="rId42"/>
    <p:sldId id="654" r:id="rId43"/>
    <p:sldId id="611" r:id="rId44"/>
    <p:sldId id="612" r:id="rId45"/>
    <p:sldId id="613" r:id="rId46"/>
    <p:sldId id="655" r:id="rId47"/>
    <p:sldId id="614" r:id="rId48"/>
    <p:sldId id="615" r:id="rId49"/>
    <p:sldId id="617" r:id="rId50"/>
    <p:sldId id="618" r:id="rId51"/>
    <p:sldId id="619" r:id="rId52"/>
    <p:sldId id="620" r:id="rId53"/>
    <p:sldId id="621" r:id="rId54"/>
    <p:sldId id="622" r:id="rId55"/>
    <p:sldId id="623" r:id="rId56"/>
    <p:sldId id="624" r:id="rId57"/>
    <p:sldId id="625" r:id="rId58"/>
    <p:sldId id="626" r:id="rId59"/>
    <p:sldId id="627" r:id="rId60"/>
    <p:sldId id="656" r:id="rId61"/>
    <p:sldId id="642" r:id="rId62"/>
    <p:sldId id="643" r:id="rId63"/>
    <p:sldId id="644" r:id="rId64"/>
    <p:sldId id="657" r:id="rId65"/>
    <p:sldId id="658" r:id="rId66"/>
    <p:sldId id="646" r:id="rId67"/>
    <p:sldId id="650" r:id="rId68"/>
    <p:sldId id="564" r:id="rId6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06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1E1C"/>
    <a:srgbClr val="EF1F1D"/>
    <a:srgbClr val="1D0B66"/>
    <a:srgbClr val="ED181E"/>
    <a:srgbClr val="619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autoAdjust="0"/>
    <p:restoredTop sz="94643" autoAdjust="0"/>
  </p:normalViewPr>
  <p:slideViewPr>
    <p:cSldViewPr>
      <p:cViewPr varScale="1">
        <p:scale>
          <a:sx n="120" d="100"/>
          <a:sy n="120" d="100"/>
        </p:scale>
        <p:origin x="1296" y="176"/>
      </p:cViewPr>
      <p:guideLst>
        <p:guide orient="horz" pos="2069"/>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966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66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66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966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E4AA2E1-A085-4041-9455-EAED26D5DF5F}" type="slidenum">
              <a:rPr lang="en-US"/>
              <a:pPr>
                <a:defRPr/>
              </a:pPr>
              <a:t>‹#›</a:t>
            </a:fld>
            <a:endParaRPr lang="en-US"/>
          </a:p>
        </p:txBody>
      </p:sp>
    </p:spTree>
    <p:extLst>
      <p:ext uri="{BB962C8B-B14F-4D97-AF65-F5344CB8AC3E}">
        <p14:creationId xmlns:p14="http://schemas.microsoft.com/office/powerpoint/2010/main" val="1386271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876D4B6-34B0-A54F-9BB8-FF942EE9453B}" type="slidenum">
              <a:rPr lang="en-US"/>
              <a:pPr/>
              <a:t>10</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F56E770F-8E98-544E-B186-3F9449F668D3}" type="slidenum">
              <a:rPr lang="en-US"/>
              <a:pPr/>
              <a:t>11</a:t>
            </a:fld>
            <a:endParaRPr lang="en-US"/>
          </a:p>
        </p:txBody>
      </p:sp>
      <p:sp>
        <p:nvSpPr>
          <p:cNvPr id="39939" name="Rectangle 1026"/>
          <p:cNvSpPr>
            <a:spLocks noGrp="1" noRot="1" noChangeAspect="1" noChangeArrowheads="1" noTextEdit="1"/>
          </p:cNvSpPr>
          <p:nvPr>
            <p:ph type="sldImg"/>
          </p:nvPr>
        </p:nvSpPr>
        <p:spPr>
          <a:ln/>
        </p:spPr>
      </p:sp>
      <p:sp>
        <p:nvSpPr>
          <p:cNvPr id="39940" name="Rectangle 102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77C26CD-92F2-A245-839A-3D7740F309BD}" type="slidenum">
              <a:rPr lang="en-US"/>
              <a:pPr/>
              <a:t>12</a:t>
            </a:fld>
            <a:endParaRPr lang="en-US"/>
          </a:p>
        </p:txBody>
      </p:sp>
      <p:sp>
        <p:nvSpPr>
          <p:cNvPr id="46083" name="Rectangle 2"/>
          <p:cNvSpPr>
            <a:spLocks noGrp="1" noRot="1" noChangeAspect="1" noChangeArrowheads="1"/>
          </p:cNvSpPr>
          <p:nvPr>
            <p:ph type="sldImg"/>
          </p:nvPr>
        </p:nvSpPr>
        <p:spPr>
          <a:solidFill>
            <a:srgbClr val="FFFFFF"/>
          </a:solidFill>
          <a:ln/>
        </p:spPr>
      </p:sp>
      <p:sp>
        <p:nvSpPr>
          <p:cNvPr id="460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8EC5227-CC97-6443-9791-EC3339AE360D}" type="slidenum">
              <a:rPr lang="en-US"/>
              <a:pPr/>
              <a:t>13</a:t>
            </a:fld>
            <a:endParaRPr lang="en-US"/>
          </a:p>
        </p:txBody>
      </p:sp>
      <p:sp>
        <p:nvSpPr>
          <p:cNvPr id="48131" name="Rectangle 2"/>
          <p:cNvSpPr>
            <a:spLocks noGrp="1" noRot="1" noChangeAspect="1" noChangeArrowheads="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15</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18</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19</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2</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20</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21</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22</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23</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25</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26</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E3AADFC-EB36-9A4E-A8C4-C92A8E5D32CC}" type="slidenum">
              <a:rPr lang="en-US"/>
              <a:pPr/>
              <a:t>27</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3776F302-DA82-0440-BBFE-E36ACE3B3039}" type="slidenum">
              <a:rPr lang="en-US"/>
              <a:pPr/>
              <a:t>28</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54587F99-DC81-FA42-B441-F5DBFDB6DFEC}" type="slidenum">
              <a:rPr lang="en-US"/>
              <a:pPr/>
              <a:t>29</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EDD81CB4-2E57-984F-96A3-2FFDF1A3F43A}" type="slidenum">
              <a:rPr lang="en-US"/>
              <a:pPr/>
              <a:t>3</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66A9EDAD-1725-2849-8037-6FD824702DE3}" type="slidenum">
              <a:rPr lang="en-US"/>
              <a:pPr/>
              <a:t>30</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15EFD8C7-7A9C-6043-9F03-AF5DF343F518}" type="slidenum">
              <a:rPr lang="en-US"/>
              <a:pPr/>
              <a:t>31</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6D0D342-2AB3-9F41-89A6-F1A4BB82EB49}" type="slidenum">
              <a:rPr lang="en-US"/>
              <a:pPr/>
              <a:t>32</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33</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CCAFD485-35D3-094B-9B84-F3D5CD0818AD}" type="slidenum">
              <a:rPr lang="en-US"/>
              <a:pPr/>
              <a:t>34</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9D9F860D-2B63-B848-BB26-B0A4FB6AFAB6}" type="slidenum">
              <a:rPr lang="en-US"/>
              <a:pPr/>
              <a:t>35</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7C17F1A7-64C1-D044-99A8-841F54A6601E}" type="slidenum">
              <a:rPr lang="en-US"/>
              <a:pPr/>
              <a:t>36</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098169CD-4587-3A4C-876C-41BBCE2C324C}" type="slidenum">
              <a:rPr lang="en-US"/>
              <a:pPr/>
              <a:t>37</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20AB0C7B-CFCB-294A-8D2E-B79451704B8D}" type="slidenum">
              <a:rPr lang="en-US"/>
              <a:pPr/>
              <a:t>38</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EE65093-F7F0-8C43-AB9D-6537F1BC2642}" type="slidenum">
              <a:rPr lang="en-US"/>
              <a:pPr/>
              <a:t>39</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2DEC038D-080B-214C-B7EA-1E061680F767}" type="slidenum">
              <a:rPr lang="en-US"/>
              <a:pPr/>
              <a:t>4</a:t>
            </a:fld>
            <a:endParaRPr lang="en-US"/>
          </a:p>
        </p:txBody>
      </p:sp>
      <p:sp>
        <p:nvSpPr>
          <p:cNvPr id="21507" name="Rectangle 1026"/>
          <p:cNvSpPr>
            <a:spLocks noGrp="1" noRot="1" noChangeAspect="1" noChangeArrowheads="1" noTextEdit="1"/>
          </p:cNvSpPr>
          <p:nvPr>
            <p:ph type="sldImg"/>
          </p:nvPr>
        </p:nvSpPr>
        <p:spPr>
          <a:ln/>
        </p:spPr>
      </p:sp>
      <p:sp>
        <p:nvSpPr>
          <p:cNvPr id="21508" name="Rectangle 102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0BFB7FF4-8597-F949-A493-21EC550FF55C}" type="slidenum">
              <a:rPr lang="en-US"/>
              <a:pPr/>
              <a:t>40</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41</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42</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E603794-E63E-D24E-93FE-0CC6DB5821A5}" type="slidenum">
              <a:rPr lang="en-US"/>
              <a:pPr/>
              <a:t>43</a:t>
            </a:fld>
            <a:endParaRPr lang="en-US"/>
          </a:p>
        </p:txBody>
      </p:sp>
      <p:sp>
        <p:nvSpPr>
          <p:cNvPr id="93187" name="Rectangle 2"/>
          <p:cNvSpPr>
            <a:spLocks noGrp="1" noRot="1" noChangeAspect="1" noChangeArrowheads="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E603794-E63E-D24E-93FE-0CC6DB5821A5}" type="slidenum">
              <a:rPr lang="en-US"/>
              <a:pPr/>
              <a:t>44</a:t>
            </a:fld>
            <a:endParaRPr lang="en-US"/>
          </a:p>
        </p:txBody>
      </p:sp>
      <p:sp>
        <p:nvSpPr>
          <p:cNvPr id="93187" name="Rectangle 2"/>
          <p:cNvSpPr>
            <a:spLocks noGrp="1" noRot="1" noChangeAspect="1" noChangeArrowheads="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E4751D59-D939-8843-9EF0-611A21A1CF1D}" type="slidenum">
              <a:rPr lang="en-US"/>
              <a:pPr/>
              <a:t>45</a:t>
            </a:fld>
            <a:endParaRPr lang="en-US"/>
          </a:p>
        </p:txBody>
      </p:sp>
      <p:sp>
        <p:nvSpPr>
          <p:cNvPr id="97283" name="Rectangle 2"/>
          <p:cNvSpPr>
            <a:spLocks noGrp="1" noRot="1" noChangeAspect="1" noChangeArrowheads="1"/>
          </p:cNvSpPr>
          <p:nvPr>
            <p:ph type="sldImg"/>
          </p:nvPr>
        </p:nvSpPr>
        <p:spPr>
          <a:solidFill>
            <a:srgbClr val="FFFFFF"/>
          </a:solidFill>
          <a:ln/>
        </p:spPr>
      </p:sp>
      <p:sp>
        <p:nvSpPr>
          <p:cNvPr id="972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46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95B5AB0-0F71-EF43-B76F-E1CC7A21C0D3}" type="slidenum">
              <a:rPr lang="en-US"/>
              <a:pPr/>
              <a:t>47</a:t>
            </a:fld>
            <a:endParaRPr lang="en-US"/>
          </a:p>
        </p:txBody>
      </p:sp>
      <p:sp>
        <p:nvSpPr>
          <p:cNvPr id="99331" name="Rectangle 2"/>
          <p:cNvSpPr>
            <a:spLocks noGrp="1" noRot="1" noChangeAspect="1" noChangeArrowheads="1"/>
          </p:cNvSpPr>
          <p:nvPr>
            <p:ph type="sldImg"/>
          </p:nvPr>
        </p:nvSpPr>
        <p:spPr>
          <a:solidFill>
            <a:srgbClr val="FFFFFF"/>
          </a:solidFill>
          <a:ln/>
        </p:spPr>
      </p:sp>
      <p:sp>
        <p:nvSpPr>
          <p:cNvPr id="993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48</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49</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FC71A671-5787-B84E-B0DE-2FF2C0B7BD29}" type="slidenum">
              <a:rPr lang="en-US"/>
              <a:pPr/>
              <a:t>5</a:t>
            </a:fld>
            <a:endParaRPr lang="en-US"/>
          </a:p>
        </p:txBody>
      </p:sp>
      <p:sp>
        <p:nvSpPr>
          <p:cNvPr id="23555" name="Rectangle 1026"/>
          <p:cNvSpPr>
            <a:spLocks noGrp="1" noRot="1" noChangeAspect="1" noChangeArrowheads="1" noTextEdit="1"/>
          </p:cNvSpPr>
          <p:nvPr>
            <p:ph type="sldImg"/>
          </p:nvPr>
        </p:nvSpPr>
        <p:spPr>
          <a:ln/>
        </p:spPr>
      </p:sp>
      <p:sp>
        <p:nvSpPr>
          <p:cNvPr id="23556" name="Rectangle 102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25F311A7-4494-3843-B465-387E46E47E3B}" type="slidenum">
              <a:rPr lang="en-US"/>
              <a:pPr/>
              <a:t>50</a:t>
            </a:fld>
            <a:endParaRPr 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62659F58-E050-0A46-BA1C-A62E58125FEE}" type="slidenum">
              <a:rPr lang="en-US"/>
              <a:pPr/>
              <a:t>51</a:t>
            </a:fld>
            <a:endParaRPr 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F9FBF4F-A8D9-8649-BCB7-0461F29D9C1A}" type="slidenum">
              <a:rPr lang="en-US"/>
              <a:pPr/>
              <a:t>52</a:t>
            </a:fld>
            <a:endParaRPr 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E777A874-530A-834E-B77C-CB66DB381236}" type="slidenum">
              <a:rPr lang="en-US"/>
              <a:pPr/>
              <a:t>53</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88D2B929-EBCC-9249-A217-DB020212E762}" type="slidenum">
              <a:rPr lang="en-US"/>
              <a:pPr/>
              <a:t>54</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68056196-3B70-4545-B57B-4179C2CE9763}" type="slidenum">
              <a:rPr lang="en-US"/>
              <a:pPr/>
              <a:t>55</a:t>
            </a:fld>
            <a:endParaRPr 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A1E253A9-36A3-4849-89FB-42030029B6EE}" type="slidenum">
              <a:rPr lang="en-US"/>
              <a:pPr/>
              <a:t>56</a:t>
            </a:fld>
            <a:endParaRPr 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277FBE4D-2C39-9C41-8541-B1D340DC6286}" type="slidenum">
              <a:rPr lang="en-US"/>
              <a:pPr/>
              <a:t>57</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C691CCDB-2E8A-AC46-9EF5-E5486A4AE8EA}" type="slidenum">
              <a:rPr lang="en-US"/>
              <a:pPr/>
              <a:t>58</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59</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0C0A4036-73DF-974C-8829-4AAF39937209}" type="slidenum">
              <a:rPr lang="en-US"/>
              <a:pPr/>
              <a:t>6</a:t>
            </a:fld>
            <a:endParaRPr lang="en-US"/>
          </a:p>
        </p:txBody>
      </p:sp>
      <p:sp>
        <p:nvSpPr>
          <p:cNvPr id="25603" name="Rectangle 1026"/>
          <p:cNvSpPr>
            <a:spLocks noGrp="1" noRot="1" noChangeAspect="1" noChangeArrowheads="1" noTextEdit="1"/>
          </p:cNvSpPr>
          <p:nvPr>
            <p:ph type="sldImg"/>
          </p:nvPr>
        </p:nvSpPr>
        <p:spPr>
          <a:ln/>
        </p:spPr>
      </p:sp>
      <p:sp>
        <p:nvSpPr>
          <p:cNvPr id="25604" name="Rectangle 102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60</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61</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62</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63</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65</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58233194-40B6-1146-A983-9F0B9B79413A}" type="slidenum">
              <a:rPr lang="en-US"/>
              <a:pPr/>
              <a:t>66</a:t>
            </a:fld>
            <a:endParaRPr lang="en-US"/>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68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FE5BDCE-F7B4-9746-AFD7-4DF9F596437A}" type="slidenum">
              <a:rPr lang="en-US"/>
              <a:pPr/>
              <a:t>7</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37044FB8-3F2B-E441-9344-70BB4959F58F}" type="slidenum">
              <a:rPr lang="en-US"/>
              <a:pPr/>
              <a:t>8</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8601732-20EB-E34B-A02C-0ACA9EBD63A3}" type="slidenum">
              <a:rPr lang="en-US"/>
              <a:pPr/>
              <a:t>9</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685800" y="2057400"/>
            <a:ext cx="7772400" cy="1143000"/>
          </a:xfrm>
        </p:spPr>
        <p:txBody>
          <a:bodyPr/>
          <a:lstStyle>
            <a:lvl1pPr>
              <a:defRPr/>
            </a:lvl1pPr>
          </a:lstStyle>
          <a:p>
            <a:r>
              <a:rPr lang="en-US"/>
              <a:t>Click to edit Master title style</a:t>
            </a:r>
          </a:p>
        </p:txBody>
      </p:sp>
      <p:sp>
        <p:nvSpPr>
          <p:cNvPr id="4099" name="Rectangle 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A5A5E3B6-6E25-8746-A1EF-0C61A376E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43650" y="0"/>
            <a:ext cx="21145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1912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E34BA3A9-4E0B-FD49-BE1E-B8179035C6A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18470F46-84F3-4841-A00A-8EAA56A9843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E91B18E3-807F-A74B-B9B0-A9E08F58630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5B2A4FA1-8607-774C-AA86-B8515048688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dt" sz="half" idx="10"/>
          </p:nvPr>
        </p:nvSpPr>
        <p:spPr>
          <a:ln/>
        </p:spPr>
        <p:txBody>
          <a:bodyPr/>
          <a:lstStyle>
            <a:lvl1pPr>
              <a:defRPr/>
            </a:lvl1pPr>
          </a:lstStyle>
          <a:p>
            <a:pPr>
              <a:defRPr/>
            </a:pPr>
            <a:endParaRPr lang="en-US"/>
          </a:p>
        </p:txBody>
      </p:sp>
      <p:sp>
        <p:nvSpPr>
          <p:cNvPr id="8" name="Rectangle 15"/>
          <p:cNvSpPr>
            <a:spLocks noGrp="1" noChangeArrowheads="1"/>
          </p:cNvSpPr>
          <p:nvPr>
            <p:ph type="ftr" sz="quarter" idx="11"/>
          </p:nvPr>
        </p:nvSpPr>
        <p:spPr>
          <a:ln/>
        </p:spPr>
        <p:txBody>
          <a:bodyPr/>
          <a:lstStyle>
            <a:lvl1pPr>
              <a:defRPr/>
            </a:lvl1pPr>
          </a:lstStyle>
          <a:p>
            <a:pPr>
              <a:defRPr/>
            </a:pPr>
            <a:endParaRPr lang="en-US"/>
          </a:p>
        </p:txBody>
      </p:sp>
      <p:sp>
        <p:nvSpPr>
          <p:cNvPr id="9" name="Rectangle 16"/>
          <p:cNvSpPr>
            <a:spLocks noGrp="1" noChangeArrowheads="1"/>
          </p:cNvSpPr>
          <p:nvPr>
            <p:ph type="sldNum" sz="quarter" idx="12"/>
          </p:nvPr>
        </p:nvSpPr>
        <p:spPr>
          <a:ln/>
        </p:spPr>
        <p:txBody>
          <a:bodyPr/>
          <a:lstStyle>
            <a:lvl1pPr>
              <a:defRPr/>
            </a:lvl1pPr>
          </a:lstStyle>
          <a:p>
            <a:pPr>
              <a:defRPr/>
            </a:pPr>
            <a:fld id="{E8DEFB5A-64A6-F140-A391-B0801BFA2F3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4"/>
          <p:cNvSpPr>
            <a:spLocks noGrp="1" noChangeArrowheads="1"/>
          </p:cNvSpPr>
          <p:nvPr>
            <p:ph type="dt" sz="half" idx="10"/>
          </p:nvPr>
        </p:nvSpPr>
        <p:spPr>
          <a:ln/>
        </p:spPr>
        <p:txBody>
          <a:bodyPr/>
          <a:lstStyle>
            <a:lvl1pPr>
              <a:defRPr/>
            </a:lvl1pPr>
          </a:lstStyle>
          <a:p>
            <a:pPr>
              <a:defRPr/>
            </a:pPr>
            <a:endParaRPr lang="en-US"/>
          </a:p>
        </p:txBody>
      </p:sp>
      <p:sp>
        <p:nvSpPr>
          <p:cNvPr id="4" name="Rectangle 15"/>
          <p:cNvSpPr>
            <a:spLocks noGrp="1" noChangeArrowheads="1"/>
          </p:cNvSpPr>
          <p:nvPr>
            <p:ph type="ftr" sz="quarter" idx="11"/>
          </p:nvPr>
        </p:nvSpPr>
        <p:spPr>
          <a:ln/>
        </p:spPr>
        <p:txBody>
          <a:bodyPr/>
          <a:lstStyle>
            <a:lvl1pPr>
              <a:defRPr/>
            </a:lvl1pPr>
          </a:lstStyle>
          <a:p>
            <a:pPr>
              <a:defRPr/>
            </a:pPr>
            <a:endParaRPr lang="en-US"/>
          </a:p>
        </p:txBody>
      </p:sp>
      <p:sp>
        <p:nvSpPr>
          <p:cNvPr id="5" name="Rectangle 16"/>
          <p:cNvSpPr>
            <a:spLocks noGrp="1" noChangeArrowheads="1"/>
          </p:cNvSpPr>
          <p:nvPr>
            <p:ph type="sldNum" sz="quarter" idx="12"/>
          </p:nvPr>
        </p:nvSpPr>
        <p:spPr>
          <a:ln/>
        </p:spPr>
        <p:txBody>
          <a:bodyPr/>
          <a:lstStyle>
            <a:lvl1pPr>
              <a:defRPr/>
            </a:lvl1pPr>
          </a:lstStyle>
          <a:p>
            <a:pPr>
              <a:defRPr/>
            </a:pPr>
            <a:fld id="{4EC0F981-277B-684F-AAEB-A34E77847A0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dt" sz="half" idx="10"/>
          </p:nvPr>
        </p:nvSpPr>
        <p:spPr>
          <a:ln/>
        </p:spPr>
        <p:txBody>
          <a:bodyPr/>
          <a:lstStyle>
            <a:lvl1pPr>
              <a:defRPr/>
            </a:lvl1pPr>
          </a:lstStyle>
          <a:p>
            <a:pPr>
              <a:defRPr/>
            </a:pPr>
            <a:endParaRPr lang="en-US"/>
          </a:p>
        </p:txBody>
      </p:sp>
      <p:sp>
        <p:nvSpPr>
          <p:cNvPr id="3" name="Rectangle 15"/>
          <p:cNvSpPr>
            <a:spLocks noGrp="1" noChangeArrowheads="1"/>
          </p:cNvSpPr>
          <p:nvPr>
            <p:ph type="ftr" sz="quarter" idx="11"/>
          </p:nvPr>
        </p:nvSpPr>
        <p:spPr>
          <a:ln/>
        </p:spPr>
        <p:txBody>
          <a:bodyPr/>
          <a:lstStyle>
            <a:lvl1pPr>
              <a:defRPr/>
            </a:lvl1pPr>
          </a:lstStyle>
          <a:p>
            <a:pPr>
              <a:defRPr/>
            </a:pPr>
            <a:endParaRPr lang="en-US"/>
          </a:p>
        </p:txBody>
      </p:sp>
      <p:sp>
        <p:nvSpPr>
          <p:cNvPr id="4" name="Rectangle 16"/>
          <p:cNvSpPr>
            <a:spLocks noGrp="1" noChangeArrowheads="1"/>
          </p:cNvSpPr>
          <p:nvPr>
            <p:ph type="sldNum" sz="quarter" idx="12"/>
          </p:nvPr>
        </p:nvSpPr>
        <p:spPr>
          <a:ln/>
        </p:spPr>
        <p:txBody>
          <a:bodyPr/>
          <a:lstStyle>
            <a:lvl1pPr>
              <a:defRPr/>
            </a:lvl1pPr>
          </a:lstStyle>
          <a:p>
            <a:pPr>
              <a:defRPr/>
            </a:pPr>
            <a:fld id="{33276C80-C17C-B849-A7BB-D707942CF59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4E9B9732-B1FD-164D-AD68-D75168F368F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B1F60BCE-8921-4E48-960B-3B67C08157E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100000">
              <a:schemeClr val="bg1"/>
            </a:gs>
          </a:gsLst>
          <a:lin ang="0" scaled="1"/>
        </a:gradFill>
        <a:effectLst/>
      </p:bgPr>
    </p:bg>
    <p:spTree>
      <p:nvGrpSpPr>
        <p:cNvPr id="1" name=""/>
        <p:cNvGrpSpPr/>
        <p:nvPr/>
      </p:nvGrpSpPr>
      <p:grpSpPr>
        <a:xfrm>
          <a:off x="0" y="0"/>
          <a:ext cx="0" cy="0"/>
          <a:chOff x="0" y="0"/>
          <a:chExt cx="0" cy="0"/>
        </a:xfrm>
      </p:grpSpPr>
      <p:sp>
        <p:nvSpPr>
          <p:cNvPr id="1026" name="Rectangle 12"/>
          <p:cNvSpPr>
            <a:spLocks noGrp="1" noChangeArrowheads="1"/>
          </p:cNvSpPr>
          <p:nvPr>
            <p:ph type="title"/>
          </p:nvPr>
        </p:nvSpPr>
        <p:spPr bwMode="auto">
          <a:xfrm>
            <a:off x="0" y="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1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86" name="Rectangle 1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endParaRPr lang="en-US"/>
          </a:p>
        </p:txBody>
      </p:sp>
      <p:sp>
        <p:nvSpPr>
          <p:cNvPr id="3087" name="Rectangle 1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pPr>
              <a:defRPr/>
            </a:pPr>
            <a:endParaRPr lang="en-US"/>
          </a:p>
        </p:txBody>
      </p:sp>
      <p:sp>
        <p:nvSpPr>
          <p:cNvPr id="3088" name="Rectangle 1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pPr>
              <a:defRPr/>
            </a:pPr>
            <a:fld id="{2CFD5FCD-E7F1-EF43-8B4F-0EEE40AC401C}"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6.gif"/></Relationships>
</file>

<file path=ppt/slides/_rels/slide19.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6.gi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3.xml"/><Relationship Id="rId1" Type="http://schemas.openxmlformats.org/officeDocument/2006/relationships/slideLayout" Target="../slideLayouts/slideLayout7.xml"/><Relationship Id="rId5" Type="http://schemas.openxmlformats.org/officeDocument/2006/relationships/image" Target="../media/image10.tiff"/><Relationship Id="rId4" Type="http://schemas.openxmlformats.org/officeDocument/2006/relationships/image" Target="../media/image8.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xfrm>
            <a:off x="228600" y="381000"/>
            <a:ext cx="8686800" cy="1676400"/>
          </a:xfrm>
        </p:spPr>
        <p:txBody>
          <a:bodyPr/>
          <a:lstStyle/>
          <a:p>
            <a:pPr eaLnBrk="1" hangingPunct="1"/>
            <a:r>
              <a:rPr lang="en-US" sz="3200" b="1" dirty="0" err="1"/>
              <a:t>Biochem</a:t>
            </a:r>
            <a:r>
              <a:rPr lang="en-US" sz="3200" b="1" dirty="0"/>
              <a:t> 3BP3</a:t>
            </a:r>
            <a:br>
              <a:rPr lang="en-US" sz="3200" b="1" dirty="0"/>
            </a:br>
            <a:br>
              <a:rPr lang="en-US" sz="3200" b="1" dirty="0"/>
            </a:br>
            <a:r>
              <a:rPr lang="en-US" sz="3200" b="1" dirty="0"/>
              <a:t>Evolutionary Biology	</a:t>
            </a:r>
            <a:endParaRPr lang="en-US" sz="3200" dirty="0"/>
          </a:p>
        </p:txBody>
      </p:sp>
      <p:sp>
        <p:nvSpPr>
          <p:cNvPr id="3" name="Text Box 14"/>
          <p:cNvSpPr txBox="1">
            <a:spLocks noChangeArrowheads="1"/>
          </p:cNvSpPr>
          <p:nvPr/>
        </p:nvSpPr>
        <p:spPr bwMode="auto">
          <a:xfrm>
            <a:off x="971600" y="2649686"/>
            <a:ext cx="7128792" cy="3139321"/>
          </a:xfrm>
          <a:prstGeom prst="rect">
            <a:avLst/>
          </a:prstGeom>
          <a:noFill/>
          <a:ln w="9525">
            <a:noFill/>
            <a:miter lim="800000"/>
            <a:headEnd/>
            <a:tailEnd/>
          </a:ln>
        </p:spPr>
        <p:txBody>
          <a:bodyPr wrap="square">
            <a:prstTxWarp prst="textNoShape">
              <a:avLst/>
            </a:prstTxWarp>
            <a:spAutoFit/>
          </a:bodyPr>
          <a:lstStyle/>
          <a:p>
            <a:r>
              <a:rPr lang="en-US" sz="1800" dirty="0"/>
              <a:t>Molecular evolution is a large sub-discipline</a:t>
            </a:r>
          </a:p>
          <a:p>
            <a:endParaRPr lang="en-US" sz="1800" dirty="0"/>
          </a:p>
          <a:p>
            <a:r>
              <a:rPr lang="en-US" sz="1800" dirty="0"/>
              <a:t>Bioinformatics plays a major role in evolutionary biology</a:t>
            </a:r>
          </a:p>
          <a:p>
            <a:endParaRPr lang="en-US" sz="1800" dirty="0"/>
          </a:p>
          <a:p>
            <a:r>
              <a:rPr lang="en-US" sz="1800" dirty="0"/>
              <a:t>Examples:</a:t>
            </a:r>
          </a:p>
          <a:p>
            <a:pPr marL="342900" indent="-342900">
              <a:buFont typeface="Arial"/>
              <a:buChar char="•"/>
            </a:pPr>
            <a:r>
              <a:rPr lang="en-US" sz="1800" dirty="0"/>
              <a:t>Evolution of drug resistance</a:t>
            </a:r>
          </a:p>
          <a:p>
            <a:pPr marL="342900" indent="-342900">
              <a:buFont typeface="Arial"/>
              <a:buChar char="•"/>
            </a:pPr>
            <a:r>
              <a:rPr lang="en-US" sz="1800" dirty="0"/>
              <a:t>Gene duplication and functional diversification</a:t>
            </a:r>
          </a:p>
          <a:p>
            <a:pPr marL="342900" indent="-342900">
              <a:buFont typeface="Arial"/>
              <a:buChar char="•"/>
            </a:pPr>
            <a:r>
              <a:rPr lang="en-US" sz="1800" dirty="0"/>
              <a:t>Host-pathogen co-evolution</a:t>
            </a:r>
          </a:p>
          <a:p>
            <a:endParaRPr lang="en-US" sz="1800" dirty="0"/>
          </a:p>
          <a:p>
            <a:r>
              <a:rPr lang="en-US" sz="1800" dirty="0" err="1"/>
              <a:t>Biochem</a:t>
            </a:r>
            <a:r>
              <a:rPr lang="en-US" sz="1800" dirty="0"/>
              <a:t> 3BP3 is going to focus on </a:t>
            </a:r>
            <a:r>
              <a:rPr lang="en-US" sz="1800" dirty="0" err="1"/>
              <a:t>phylogenetics</a:t>
            </a:r>
            <a:r>
              <a:rPr lang="en-US" sz="1800" dirty="0"/>
              <a:t> – how genes are related as a guide to nomenclature and functional prediction</a:t>
            </a:r>
          </a:p>
        </p:txBody>
      </p:sp>
    </p:spTree>
    <p:extLst>
      <p:ext uri="{BB962C8B-B14F-4D97-AF65-F5344CB8AC3E}">
        <p14:creationId xmlns:p14="http://schemas.microsoft.com/office/powerpoint/2010/main" val="3747550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4"/>
          <p:cNvSpPr txBox="1">
            <a:spLocks noChangeArrowheads="1"/>
          </p:cNvSpPr>
          <p:nvPr/>
        </p:nvSpPr>
        <p:spPr bwMode="auto">
          <a:xfrm>
            <a:off x="2895600" y="1279525"/>
            <a:ext cx="2595563" cy="457200"/>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2771" name="Rectangle 2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Tree>
    <p:extLst>
      <p:ext uri="{BB962C8B-B14F-4D97-AF65-F5344CB8AC3E}">
        <p14:creationId xmlns:p14="http://schemas.microsoft.com/office/powerpoint/2010/main" val="3768566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2895600" y="1279525"/>
            <a:ext cx="2595563" cy="457200"/>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8915" name="Text Box 5"/>
          <p:cNvSpPr txBox="1">
            <a:spLocks noChangeArrowheads="1"/>
          </p:cNvSpPr>
          <p:nvPr/>
        </p:nvSpPr>
        <p:spPr bwMode="auto">
          <a:xfrm>
            <a:off x="2971800" y="2895600"/>
            <a:ext cx="268288"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38916" name="Text Box 6"/>
          <p:cNvSpPr txBox="1">
            <a:spLocks noChangeArrowheads="1"/>
          </p:cNvSpPr>
          <p:nvPr/>
        </p:nvSpPr>
        <p:spPr bwMode="auto">
          <a:xfrm>
            <a:off x="5218113" y="2895600"/>
            <a:ext cx="1144664" cy="461665"/>
          </a:xfrm>
          <a:prstGeom prst="rect">
            <a:avLst/>
          </a:prstGeom>
          <a:noFill/>
          <a:ln w="9525">
            <a:noFill/>
            <a:miter lim="800000"/>
            <a:headEnd/>
            <a:tailEnd/>
          </a:ln>
        </p:spPr>
        <p:txBody>
          <a:bodyPr wrap="none">
            <a:prstTxWarp prst="textNoShape">
              <a:avLst/>
            </a:prstTxWarp>
            <a:spAutoFit/>
          </a:bodyPr>
          <a:lstStyle/>
          <a:p>
            <a:r>
              <a:rPr lang="en-US" dirty="0"/>
              <a:t>t = time</a:t>
            </a:r>
          </a:p>
        </p:txBody>
      </p:sp>
      <p:sp>
        <p:nvSpPr>
          <p:cNvPr id="38917" name="Text Box 7"/>
          <p:cNvSpPr txBox="1">
            <a:spLocks noChangeArrowheads="1"/>
          </p:cNvSpPr>
          <p:nvPr/>
        </p:nvSpPr>
        <p:spPr bwMode="auto">
          <a:xfrm>
            <a:off x="3276600" y="1981200"/>
            <a:ext cx="1884363" cy="396875"/>
          </a:xfrm>
          <a:prstGeom prst="rect">
            <a:avLst/>
          </a:prstGeom>
          <a:noFill/>
          <a:ln w="9525">
            <a:noFill/>
            <a:miter lim="800000"/>
            <a:headEnd/>
            <a:tailEnd/>
          </a:ln>
        </p:spPr>
        <p:txBody>
          <a:bodyPr wrap="none">
            <a:prstTxWarp prst="textNoShape">
              <a:avLst/>
            </a:prstTxWarp>
            <a:spAutoFit/>
          </a:bodyPr>
          <a:lstStyle/>
          <a:p>
            <a:r>
              <a:rPr lang="en-US" sz="2000" i="1">
                <a:solidFill>
                  <a:srgbClr val="EF1F1D"/>
                </a:solidFill>
              </a:rPr>
              <a:t>gene duplication</a:t>
            </a:r>
          </a:p>
        </p:txBody>
      </p:sp>
      <p:sp>
        <p:nvSpPr>
          <p:cNvPr id="38920" name="Line 14"/>
          <p:cNvSpPr>
            <a:spLocks noChangeShapeType="1"/>
          </p:cNvSpPr>
          <p:nvPr/>
        </p:nvSpPr>
        <p:spPr bwMode="auto">
          <a:xfrm flipH="1">
            <a:off x="2743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38921" name="Line 15"/>
          <p:cNvSpPr>
            <a:spLocks noChangeShapeType="1"/>
          </p:cNvSpPr>
          <p:nvPr/>
        </p:nvSpPr>
        <p:spPr bwMode="auto">
          <a:xfrm>
            <a:off x="4114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38922" name="Text Box 16"/>
          <p:cNvSpPr txBox="1">
            <a:spLocks noChangeArrowheads="1"/>
          </p:cNvSpPr>
          <p:nvPr/>
        </p:nvSpPr>
        <p:spPr bwMode="auto">
          <a:xfrm>
            <a:off x="2000250" y="4876800"/>
            <a:ext cx="1581150" cy="457200"/>
          </a:xfrm>
          <a:prstGeom prst="rect">
            <a:avLst/>
          </a:prstGeom>
          <a:noFill/>
          <a:ln w="9525">
            <a:noFill/>
            <a:miter lim="800000"/>
            <a:headEnd/>
            <a:tailEnd/>
          </a:ln>
        </p:spPr>
        <p:txBody>
          <a:bodyPr wrap="none">
            <a:prstTxWarp prst="textNoShape">
              <a:avLst/>
            </a:prstTxWarp>
            <a:spAutoFit/>
          </a:bodyPr>
          <a:lstStyle/>
          <a:p>
            <a:r>
              <a:rPr lang="en-US"/>
              <a:t>Sequence 1</a:t>
            </a:r>
          </a:p>
        </p:txBody>
      </p:sp>
      <p:sp>
        <p:nvSpPr>
          <p:cNvPr id="38923" name="Text Box 17"/>
          <p:cNvSpPr txBox="1">
            <a:spLocks noChangeArrowheads="1"/>
          </p:cNvSpPr>
          <p:nvPr/>
        </p:nvSpPr>
        <p:spPr bwMode="auto">
          <a:xfrm>
            <a:off x="4895850" y="4876800"/>
            <a:ext cx="1581150" cy="457200"/>
          </a:xfrm>
          <a:prstGeom prst="rect">
            <a:avLst/>
          </a:prstGeom>
          <a:noFill/>
          <a:ln w="9525">
            <a:noFill/>
            <a:miter lim="800000"/>
            <a:headEnd/>
            <a:tailEnd/>
          </a:ln>
        </p:spPr>
        <p:txBody>
          <a:bodyPr wrap="none">
            <a:prstTxWarp prst="textNoShape">
              <a:avLst/>
            </a:prstTxWarp>
            <a:spAutoFit/>
          </a:bodyPr>
          <a:lstStyle/>
          <a:p>
            <a:r>
              <a:rPr lang="en-US"/>
              <a:t>Sequence 2</a:t>
            </a:r>
          </a:p>
        </p:txBody>
      </p:sp>
      <p:sp>
        <p:nvSpPr>
          <p:cNvPr id="38924" name="Rectangle 1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Tree>
    <p:extLst>
      <p:ext uri="{BB962C8B-B14F-4D97-AF65-F5344CB8AC3E}">
        <p14:creationId xmlns:p14="http://schemas.microsoft.com/office/powerpoint/2010/main" val="3574480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3938588" y="1279525"/>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5059" name="Text Box 3"/>
          <p:cNvSpPr txBox="1">
            <a:spLocks noChangeArrowheads="1"/>
          </p:cNvSpPr>
          <p:nvPr/>
        </p:nvSpPr>
        <p:spPr bwMode="auto">
          <a:xfrm>
            <a:off x="2971800" y="2895600"/>
            <a:ext cx="268288"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45060" name="Text Box 4"/>
          <p:cNvSpPr txBox="1">
            <a:spLocks noChangeArrowheads="1"/>
          </p:cNvSpPr>
          <p:nvPr/>
        </p:nvSpPr>
        <p:spPr bwMode="auto">
          <a:xfrm>
            <a:off x="5218113" y="2895600"/>
            <a:ext cx="268287"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45061" name="Text Box 5"/>
          <p:cNvSpPr txBox="1">
            <a:spLocks noChangeArrowheads="1"/>
          </p:cNvSpPr>
          <p:nvPr/>
        </p:nvSpPr>
        <p:spPr bwMode="auto">
          <a:xfrm>
            <a:off x="3276600" y="1981200"/>
            <a:ext cx="1884363" cy="396875"/>
          </a:xfrm>
          <a:prstGeom prst="rect">
            <a:avLst/>
          </a:prstGeom>
          <a:noFill/>
          <a:ln w="9525">
            <a:noFill/>
            <a:miter lim="800000"/>
            <a:headEnd/>
            <a:tailEnd/>
          </a:ln>
        </p:spPr>
        <p:txBody>
          <a:bodyPr wrap="none">
            <a:prstTxWarp prst="textNoShape">
              <a:avLst/>
            </a:prstTxWarp>
            <a:spAutoFit/>
          </a:bodyPr>
          <a:lstStyle/>
          <a:p>
            <a:r>
              <a:rPr lang="en-US" sz="2000" i="1">
                <a:solidFill>
                  <a:srgbClr val="EF1F1D"/>
                </a:solidFill>
              </a:rPr>
              <a:t>gene duplication</a:t>
            </a:r>
          </a:p>
        </p:txBody>
      </p:sp>
      <p:sp>
        <p:nvSpPr>
          <p:cNvPr id="45064" name="Line 8"/>
          <p:cNvSpPr>
            <a:spLocks noChangeShapeType="1"/>
          </p:cNvSpPr>
          <p:nvPr/>
        </p:nvSpPr>
        <p:spPr bwMode="auto">
          <a:xfrm flipH="1">
            <a:off x="2743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45065" name="Line 9"/>
          <p:cNvSpPr>
            <a:spLocks noChangeShapeType="1"/>
          </p:cNvSpPr>
          <p:nvPr/>
        </p:nvSpPr>
        <p:spPr bwMode="auto">
          <a:xfrm>
            <a:off x="4114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45066" name="Text Box 10"/>
          <p:cNvSpPr txBox="1">
            <a:spLocks noChangeArrowheads="1"/>
          </p:cNvSpPr>
          <p:nvPr/>
        </p:nvSpPr>
        <p:spPr bwMode="auto">
          <a:xfrm>
            <a:off x="2566988" y="48768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5067" name="Text Box 11"/>
          <p:cNvSpPr txBox="1">
            <a:spLocks noChangeArrowheads="1"/>
          </p:cNvSpPr>
          <p:nvPr/>
        </p:nvSpPr>
        <p:spPr bwMode="auto">
          <a:xfrm>
            <a:off x="5538788" y="48768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5068" name="Rectangle 12"/>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
        <p:nvSpPr>
          <p:cNvPr id="45069" name="Text Box 13"/>
          <p:cNvSpPr txBox="1">
            <a:spLocks noChangeArrowheads="1"/>
          </p:cNvSpPr>
          <p:nvPr/>
        </p:nvSpPr>
        <p:spPr bwMode="auto">
          <a:xfrm>
            <a:off x="6156325" y="1736725"/>
            <a:ext cx="1563688" cy="457200"/>
          </a:xfrm>
          <a:prstGeom prst="rect">
            <a:avLst/>
          </a:prstGeom>
          <a:noFill/>
          <a:ln w="9525">
            <a:noFill/>
            <a:miter lim="800000"/>
            <a:headEnd/>
            <a:tailEnd/>
          </a:ln>
        </p:spPr>
        <p:txBody>
          <a:bodyPr wrap="none">
            <a:prstTxWarp prst="textNoShape">
              <a:avLst/>
            </a:prstTxWarp>
            <a:spAutoFit/>
          </a:bodyPr>
          <a:lstStyle/>
          <a:p>
            <a:r>
              <a:rPr lang="en-US" i="1"/>
              <a:t>No Change</a:t>
            </a:r>
          </a:p>
        </p:txBody>
      </p:sp>
      <p:sp>
        <p:nvSpPr>
          <p:cNvPr id="45070" name="Oval 14"/>
          <p:cNvSpPr>
            <a:spLocks noChangeArrowheads="1"/>
          </p:cNvSpPr>
          <p:nvPr/>
        </p:nvSpPr>
        <p:spPr bwMode="auto">
          <a:xfrm>
            <a:off x="5410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537741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3938588" y="1279525"/>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7107" name="Text Box 3"/>
          <p:cNvSpPr txBox="1">
            <a:spLocks noChangeArrowheads="1"/>
          </p:cNvSpPr>
          <p:nvPr/>
        </p:nvSpPr>
        <p:spPr bwMode="auto">
          <a:xfrm>
            <a:off x="2971800" y="2895600"/>
            <a:ext cx="268288"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47108" name="Text Box 4"/>
          <p:cNvSpPr txBox="1">
            <a:spLocks noChangeArrowheads="1"/>
          </p:cNvSpPr>
          <p:nvPr/>
        </p:nvSpPr>
        <p:spPr bwMode="auto">
          <a:xfrm>
            <a:off x="5218113" y="2895600"/>
            <a:ext cx="268287"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47109" name="Text Box 5"/>
          <p:cNvSpPr txBox="1">
            <a:spLocks noChangeArrowheads="1"/>
          </p:cNvSpPr>
          <p:nvPr/>
        </p:nvSpPr>
        <p:spPr bwMode="auto">
          <a:xfrm>
            <a:off x="3276600" y="1981200"/>
            <a:ext cx="1884363" cy="396875"/>
          </a:xfrm>
          <a:prstGeom prst="rect">
            <a:avLst/>
          </a:prstGeom>
          <a:noFill/>
          <a:ln w="9525">
            <a:noFill/>
            <a:miter lim="800000"/>
            <a:headEnd/>
            <a:tailEnd/>
          </a:ln>
        </p:spPr>
        <p:txBody>
          <a:bodyPr wrap="none">
            <a:prstTxWarp prst="textNoShape">
              <a:avLst/>
            </a:prstTxWarp>
            <a:spAutoFit/>
          </a:bodyPr>
          <a:lstStyle/>
          <a:p>
            <a:r>
              <a:rPr lang="en-US" sz="2000" i="1">
                <a:solidFill>
                  <a:srgbClr val="EF1F1D"/>
                </a:solidFill>
              </a:rPr>
              <a:t>gene duplication</a:t>
            </a:r>
          </a:p>
        </p:txBody>
      </p:sp>
      <p:sp>
        <p:nvSpPr>
          <p:cNvPr id="47112" name="Line 8"/>
          <p:cNvSpPr>
            <a:spLocks noChangeShapeType="1"/>
          </p:cNvSpPr>
          <p:nvPr/>
        </p:nvSpPr>
        <p:spPr bwMode="auto">
          <a:xfrm flipH="1">
            <a:off x="2743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47113" name="Line 9"/>
          <p:cNvSpPr>
            <a:spLocks noChangeShapeType="1"/>
          </p:cNvSpPr>
          <p:nvPr/>
        </p:nvSpPr>
        <p:spPr bwMode="auto">
          <a:xfrm>
            <a:off x="4114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47114" name="Text Box 10"/>
          <p:cNvSpPr txBox="1">
            <a:spLocks noChangeArrowheads="1"/>
          </p:cNvSpPr>
          <p:nvPr/>
        </p:nvSpPr>
        <p:spPr bwMode="auto">
          <a:xfrm>
            <a:off x="2566988" y="4876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47115" name="Text Box 11"/>
          <p:cNvSpPr txBox="1">
            <a:spLocks noChangeArrowheads="1"/>
          </p:cNvSpPr>
          <p:nvPr/>
        </p:nvSpPr>
        <p:spPr bwMode="auto">
          <a:xfrm>
            <a:off x="5538788" y="48768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7116" name="Rectangle 12"/>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
        <p:nvSpPr>
          <p:cNvPr id="47117" name="Text Box 13"/>
          <p:cNvSpPr txBox="1">
            <a:spLocks noChangeArrowheads="1"/>
          </p:cNvSpPr>
          <p:nvPr/>
        </p:nvSpPr>
        <p:spPr bwMode="auto">
          <a:xfrm>
            <a:off x="5791200" y="1736725"/>
            <a:ext cx="2478088" cy="457200"/>
          </a:xfrm>
          <a:prstGeom prst="rect">
            <a:avLst/>
          </a:prstGeom>
          <a:noFill/>
          <a:ln w="9525">
            <a:noFill/>
            <a:miter lim="800000"/>
            <a:headEnd/>
            <a:tailEnd/>
          </a:ln>
        </p:spPr>
        <p:txBody>
          <a:bodyPr wrap="none">
            <a:prstTxWarp prst="textNoShape">
              <a:avLst/>
            </a:prstTxWarp>
            <a:spAutoFit/>
          </a:bodyPr>
          <a:lstStyle/>
          <a:p>
            <a:r>
              <a:rPr lang="en-US" i="1"/>
              <a:t>Single Substitution</a:t>
            </a:r>
          </a:p>
        </p:txBody>
      </p:sp>
      <p:sp>
        <p:nvSpPr>
          <p:cNvPr id="47118" name="Oval 17"/>
          <p:cNvSpPr>
            <a:spLocks noChangeArrowheads="1"/>
          </p:cNvSpPr>
          <p:nvPr/>
        </p:nvSpPr>
        <p:spPr bwMode="auto">
          <a:xfrm>
            <a:off x="5410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
        <p:nvSpPr>
          <p:cNvPr id="47119" name="Oval 18"/>
          <p:cNvSpPr>
            <a:spLocks noChangeArrowheads="1"/>
          </p:cNvSpPr>
          <p:nvPr/>
        </p:nvSpPr>
        <p:spPr bwMode="auto">
          <a:xfrm>
            <a:off x="2362200" y="490220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99458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3938588" y="1279525"/>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1203" name="Text Box 3"/>
          <p:cNvSpPr txBox="1">
            <a:spLocks noChangeArrowheads="1"/>
          </p:cNvSpPr>
          <p:nvPr/>
        </p:nvSpPr>
        <p:spPr bwMode="auto">
          <a:xfrm>
            <a:off x="5218113" y="2895600"/>
            <a:ext cx="369887"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51204" name="Text Box 4"/>
          <p:cNvSpPr txBox="1">
            <a:spLocks noChangeArrowheads="1"/>
          </p:cNvSpPr>
          <p:nvPr/>
        </p:nvSpPr>
        <p:spPr bwMode="auto">
          <a:xfrm>
            <a:off x="3276600" y="1981200"/>
            <a:ext cx="1884363" cy="396875"/>
          </a:xfrm>
          <a:prstGeom prst="rect">
            <a:avLst/>
          </a:prstGeom>
          <a:noFill/>
          <a:ln w="9525">
            <a:noFill/>
            <a:miter lim="800000"/>
            <a:headEnd/>
            <a:tailEnd/>
          </a:ln>
        </p:spPr>
        <p:txBody>
          <a:bodyPr wrap="none">
            <a:prstTxWarp prst="textNoShape">
              <a:avLst/>
            </a:prstTxWarp>
            <a:spAutoFit/>
          </a:bodyPr>
          <a:lstStyle/>
          <a:p>
            <a:r>
              <a:rPr lang="en-US" sz="2000" i="1">
                <a:solidFill>
                  <a:srgbClr val="EF1F1D"/>
                </a:solidFill>
              </a:rPr>
              <a:t>gene duplication</a:t>
            </a:r>
          </a:p>
        </p:txBody>
      </p:sp>
      <p:sp>
        <p:nvSpPr>
          <p:cNvPr id="51207" name="Line 7"/>
          <p:cNvSpPr>
            <a:spLocks noChangeShapeType="1"/>
          </p:cNvSpPr>
          <p:nvPr/>
        </p:nvSpPr>
        <p:spPr bwMode="auto">
          <a:xfrm flipH="1">
            <a:off x="2743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1208" name="Line 8"/>
          <p:cNvSpPr>
            <a:spLocks noChangeShapeType="1"/>
          </p:cNvSpPr>
          <p:nvPr/>
        </p:nvSpPr>
        <p:spPr bwMode="auto">
          <a:xfrm>
            <a:off x="4114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1209" name="Text Box 9"/>
          <p:cNvSpPr txBox="1">
            <a:spLocks noChangeArrowheads="1"/>
          </p:cNvSpPr>
          <p:nvPr/>
        </p:nvSpPr>
        <p:spPr bwMode="auto">
          <a:xfrm>
            <a:off x="2566988" y="4876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1210" name="Text Box 10"/>
          <p:cNvSpPr txBox="1">
            <a:spLocks noChangeArrowheads="1"/>
          </p:cNvSpPr>
          <p:nvPr/>
        </p:nvSpPr>
        <p:spPr bwMode="auto">
          <a:xfrm>
            <a:off x="5538788" y="4876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
        <p:nvSpPr>
          <p:cNvPr id="51212" name="Text Box 12"/>
          <p:cNvSpPr txBox="1">
            <a:spLocks noChangeArrowheads="1"/>
          </p:cNvSpPr>
          <p:nvPr/>
        </p:nvSpPr>
        <p:spPr bwMode="auto">
          <a:xfrm>
            <a:off x="5562600" y="1736725"/>
            <a:ext cx="2868613" cy="457200"/>
          </a:xfrm>
          <a:prstGeom prst="rect">
            <a:avLst/>
          </a:prstGeom>
          <a:noFill/>
          <a:ln w="9525">
            <a:noFill/>
            <a:miter lim="800000"/>
            <a:headEnd/>
            <a:tailEnd/>
          </a:ln>
        </p:spPr>
        <p:txBody>
          <a:bodyPr wrap="none">
            <a:prstTxWarp prst="textNoShape">
              <a:avLst/>
            </a:prstTxWarp>
            <a:spAutoFit/>
          </a:bodyPr>
          <a:lstStyle/>
          <a:p>
            <a:r>
              <a:rPr lang="en-US" i="1"/>
              <a:t>Multiple Substitutions</a:t>
            </a:r>
          </a:p>
        </p:txBody>
      </p:sp>
      <p:sp>
        <p:nvSpPr>
          <p:cNvPr id="51213" name="Oval 13"/>
          <p:cNvSpPr>
            <a:spLocks noChangeArrowheads="1"/>
          </p:cNvSpPr>
          <p:nvPr/>
        </p:nvSpPr>
        <p:spPr bwMode="auto">
          <a:xfrm>
            <a:off x="5410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
        <p:nvSpPr>
          <p:cNvPr id="51214" name="Rectangle 14"/>
          <p:cNvSpPr>
            <a:spLocks noChangeArrowheads="1"/>
          </p:cNvSpPr>
          <p:nvPr/>
        </p:nvSpPr>
        <p:spPr bwMode="auto">
          <a:xfrm>
            <a:off x="5483225" y="35052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Unequal rates of evolution</a:t>
            </a:r>
          </a:p>
          <a:p>
            <a:pPr eaLnBrk="1" hangingPunct="1"/>
            <a:r>
              <a:rPr lang="en-US" sz="1800" b="1" dirty="0">
                <a:solidFill>
                  <a:schemeClr val="tx2"/>
                </a:solidFill>
                <a:latin typeface="Times New Roman" charset="0"/>
              </a:rPr>
              <a:t>False sequence similarity!</a:t>
            </a:r>
          </a:p>
        </p:txBody>
      </p:sp>
      <p:sp>
        <p:nvSpPr>
          <p:cNvPr id="51215" name="Oval 15"/>
          <p:cNvSpPr>
            <a:spLocks noChangeArrowheads="1"/>
          </p:cNvSpPr>
          <p:nvPr/>
        </p:nvSpPr>
        <p:spPr bwMode="auto">
          <a:xfrm>
            <a:off x="2362200" y="490220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51216" name="Oval 16"/>
          <p:cNvSpPr>
            <a:spLocks noChangeArrowheads="1"/>
          </p:cNvSpPr>
          <p:nvPr/>
        </p:nvSpPr>
        <p:spPr bwMode="auto">
          <a:xfrm>
            <a:off x="5334000" y="489585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51217" name="Oval 17"/>
          <p:cNvSpPr>
            <a:spLocks noChangeArrowheads="1"/>
          </p:cNvSpPr>
          <p:nvPr/>
        </p:nvSpPr>
        <p:spPr bwMode="auto">
          <a:xfrm>
            <a:off x="5010150" y="290195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16" name="Text Box 13"/>
          <p:cNvSpPr txBox="1">
            <a:spLocks noChangeArrowheads="1"/>
          </p:cNvSpPr>
          <p:nvPr/>
        </p:nvSpPr>
        <p:spPr bwMode="auto">
          <a:xfrm>
            <a:off x="251520" y="5805264"/>
            <a:ext cx="7344816" cy="923330"/>
          </a:xfrm>
          <a:prstGeom prst="rect">
            <a:avLst/>
          </a:prstGeom>
          <a:noFill/>
          <a:ln w="9525">
            <a:noFill/>
            <a:miter lim="800000"/>
            <a:headEnd/>
            <a:tailEnd/>
          </a:ln>
        </p:spPr>
        <p:txBody>
          <a:bodyPr wrap="square">
            <a:prstTxWarp prst="textNoShape">
              <a:avLst/>
            </a:prstTxWarp>
            <a:spAutoFit/>
          </a:bodyPr>
          <a:lstStyle/>
          <a:p>
            <a:r>
              <a:rPr lang="en-US" sz="1800" dirty="0"/>
              <a:t>If rates of evolution were slow and equal, change would be rare and </a:t>
            </a:r>
            <a:r>
              <a:rPr lang="en-US" sz="1800" dirty="0" err="1"/>
              <a:t>phylogenetics</a:t>
            </a:r>
            <a:r>
              <a:rPr lang="en-US" sz="1800" dirty="0"/>
              <a:t> would be much easier. As they are not, one of the primary issues of </a:t>
            </a:r>
            <a:r>
              <a:rPr lang="en-US" sz="1800" dirty="0" err="1"/>
              <a:t>phylogenetics</a:t>
            </a:r>
            <a:r>
              <a:rPr lang="en-US" sz="1800" dirty="0"/>
              <a:t> is to determine history despite multiple substitution.</a:t>
            </a:r>
          </a:p>
        </p:txBody>
      </p:sp>
    </p:spTree>
    <p:extLst>
      <p:ext uri="{BB962C8B-B14F-4D97-AF65-F5344CB8AC3E}">
        <p14:creationId xmlns:p14="http://schemas.microsoft.com/office/powerpoint/2010/main" val="2527596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5029200" cy="1477328"/>
          </a:xfrm>
          <a:prstGeom prst="rect">
            <a:avLst/>
          </a:prstGeom>
          <a:noFill/>
          <a:ln w="9525">
            <a:noFill/>
            <a:miter lim="800000"/>
            <a:headEnd/>
            <a:tailEnd/>
          </a:ln>
        </p:spPr>
        <p:txBody>
          <a:bodyPr>
            <a:prstTxWarp prst="textNoShape">
              <a:avLst/>
            </a:prstTxWarp>
            <a:spAutoFit/>
          </a:bodyPr>
          <a:lstStyle/>
          <a:p>
            <a:r>
              <a:rPr lang="en-US" sz="1800" dirty="0"/>
              <a:t>How do we find homologous sites?</a:t>
            </a:r>
          </a:p>
          <a:p>
            <a:endParaRPr lang="en-US" sz="1800" dirty="0"/>
          </a:p>
          <a:p>
            <a:r>
              <a:rPr lang="en-US" sz="1800" dirty="0"/>
              <a:t>How do we model substitution?</a:t>
            </a:r>
          </a:p>
          <a:p>
            <a:endParaRPr lang="en-US" sz="1800" dirty="0"/>
          </a:p>
          <a:p>
            <a:r>
              <a:rPr lang="en-US" sz="1800" dirty="0"/>
              <a:t>How do we search for the best tree?</a:t>
            </a:r>
          </a:p>
        </p:txBody>
      </p:sp>
    </p:spTree>
    <p:extLst>
      <p:ext uri="{BB962C8B-B14F-4D97-AF65-F5344CB8AC3E}">
        <p14:creationId xmlns:p14="http://schemas.microsoft.com/office/powerpoint/2010/main" val="2832297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5029200" cy="1477328"/>
          </a:xfrm>
          <a:prstGeom prst="rect">
            <a:avLst/>
          </a:prstGeom>
          <a:noFill/>
          <a:ln w="9525">
            <a:noFill/>
            <a:miter lim="800000"/>
            <a:headEnd/>
            <a:tailEnd/>
          </a:ln>
        </p:spPr>
        <p:txBody>
          <a:bodyPr>
            <a:prstTxWarp prst="textNoShape">
              <a:avLst/>
            </a:prstTxWarp>
            <a:spAutoFit/>
          </a:bodyPr>
          <a:lstStyle/>
          <a:p>
            <a:r>
              <a:rPr lang="en-US" sz="1800" dirty="0"/>
              <a:t>How do we find homologous sites?</a:t>
            </a:r>
          </a:p>
          <a:p>
            <a:endParaRPr lang="en-US" sz="1800" dirty="0"/>
          </a:p>
          <a:p>
            <a:r>
              <a:rPr lang="en-US" sz="1800" dirty="0"/>
              <a:t>How do we model substitution?</a:t>
            </a:r>
          </a:p>
          <a:p>
            <a:endParaRPr lang="en-US" sz="1800" dirty="0"/>
          </a:p>
          <a:p>
            <a:r>
              <a:rPr lang="en-US" sz="1800" dirty="0"/>
              <a:t>How do we search for the best tree?</a:t>
            </a:r>
          </a:p>
        </p:txBody>
      </p:sp>
      <p:sp>
        <p:nvSpPr>
          <p:cNvPr id="4" name="Text Box 5"/>
          <p:cNvSpPr txBox="1">
            <a:spLocks noChangeArrowheads="1"/>
          </p:cNvSpPr>
          <p:nvPr/>
        </p:nvSpPr>
        <p:spPr bwMode="auto">
          <a:xfrm>
            <a:off x="1475656" y="3212976"/>
            <a:ext cx="5029200" cy="3416320"/>
          </a:xfrm>
          <a:prstGeom prst="rect">
            <a:avLst/>
          </a:prstGeom>
          <a:noFill/>
          <a:ln w="9525">
            <a:noFill/>
            <a:miter lim="800000"/>
            <a:headEnd/>
            <a:tailEnd/>
          </a:ln>
        </p:spPr>
        <p:txBody>
          <a:bodyPr>
            <a:prstTxWarp prst="textNoShape">
              <a:avLst/>
            </a:prstTxWarp>
            <a:spAutoFit/>
          </a:bodyPr>
          <a:lstStyle/>
          <a:p>
            <a:r>
              <a:rPr lang="en-US" sz="1800" dirty="0"/>
              <a:t>HOMOLOGOUS</a:t>
            </a:r>
          </a:p>
          <a:p>
            <a:endParaRPr lang="en-US" sz="1800" dirty="0"/>
          </a:p>
          <a:p>
            <a:r>
              <a:rPr lang="en-US" sz="1800" dirty="0"/>
              <a:t>A homologous trait is shared between two species because they inherited it from a common ancestor.</a:t>
            </a:r>
          </a:p>
          <a:p>
            <a:endParaRPr lang="en-US" sz="1800" dirty="0"/>
          </a:p>
          <a:p>
            <a:r>
              <a:rPr lang="en-US" sz="1800" dirty="0"/>
              <a:t>Information from homologous traits can be used to infer evolutionary relationships.</a:t>
            </a:r>
          </a:p>
          <a:p>
            <a:endParaRPr lang="en-US" sz="1800" dirty="0"/>
          </a:p>
          <a:p>
            <a:r>
              <a:rPr lang="en-US" sz="1800" dirty="0"/>
              <a:t>Non-homologous traits do not reflect evolutionary history but instead convergence. They can mislead inference of evolutionary relationships. Example: octopus eye versus human eye.</a:t>
            </a:r>
          </a:p>
        </p:txBody>
      </p:sp>
    </p:spTree>
    <p:extLst>
      <p:ext uri="{BB962C8B-B14F-4D97-AF65-F5344CB8AC3E}">
        <p14:creationId xmlns:p14="http://schemas.microsoft.com/office/powerpoint/2010/main" val="3042727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
        <p:nvSpPr>
          <p:cNvPr id="7" name="Text Box 5"/>
          <p:cNvSpPr txBox="1">
            <a:spLocks noChangeArrowheads="1"/>
          </p:cNvSpPr>
          <p:nvPr/>
        </p:nvSpPr>
        <p:spPr bwMode="auto">
          <a:xfrm>
            <a:off x="1143000" y="2590800"/>
            <a:ext cx="5805264" cy="2862323"/>
          </a:xfrm>
          <a:prstGeom prst="rect">
            <a:avLst/>
          </a:prstGeom>
          <a:noFill/>
          <a:ln w="9525">
            <a:noFill/>
            <a:miter lim="800000"/>
            <a:headEnd/>
            <a:tailEnd/>
          </a:ln>
        </p:spPr>
        <p:txBody>
          <a:bodyPr wrap="square">
            <a:prstTxWarp prst="textNoShape">
              <a:avLst/>
            </a:prstTxWarp>
            <a:spAutoFit/>
          </a:bodyPr>
          <a:lstStyle/>
          <a:p>
            <a:r>
              <a:rPr lang="en-US" sz="1800" dirty="0"/>
              <a:t>Alignment of highly similar sequences is easy – each column is assumed to reflect a homologous position in the protein</a:t>
            </a:r>
          </a:p>
          <a:p>
            <a:endParaRPr lang="en-US" sz="1800" dirty="0"/>
          </a:p>
          <a:p>
            <a:r>
              <a:rPr lang="en-US" sz="1800" dirty="0"/>
              <a:t>Blocks of identical sequence</a:t>
            </a:r>
          </a:p>
          <a:p>
            <a:endParaRPr lang="en-US" sz="1800" dirty="0"/>
          </a:p>
          <a:p>
            <a:r>
              <a:rPr lang="en-US" sz="1800" dirty="0"/>
              <a:t>Gaps infrequent</a:t>
            </a:r>
          </a:p>
          <a:p>
            <a:endParaRPr lang="en-US" sz="1800" dirty="0"/>
          </a:p>
          <a:p>
            <a:r>
              <a:rPr lang="en-US" sz="1800" dirty="0"/>
              <a:t>Substitutions conservative (i.e. </a:t>
            </a:r>
            <a:r>
              <a:rPr lang="en-US" sz="1800" dirty="0" err="1"/>
              <a:t>leucine</a:t>
            </a:r>
            <a:r>
              <a:rPr lang="en-US" sz="1800" dirty="0"/>
              <a:t> versus isoleucine)</a:t>
            </a:r>
          </a:p>
          <a:p>
            <a:endParaRPr lang="en-US" sz="1800" dirty="0"/>
          </a:p>
          <a:p>
            <a:r>
              <a:rPr lang="en-US" sz="1800" dirty="0" err="1"/>
              <a:t>Clustal</a:t>
            </a:r>
            <a:r>
              <a:rPr lang="en-US" sz="1800" dirty="0"/>
              <a:t> software very effective in generating alignments </a:t>
            </a:r>
          </a:p>
        </p:txBody>
      </p:sp>
      <p:pic>
        <p:nvPicPr>
          <p:cNvPr id="16" name="Picture 15" descr="example1.tiff"/>
          <p:cNvPicPr>
            <a:picLocks noChangeAspect="1"/>
          </p:cNvPicPr>
          <p:nvPr/>
        </p:nvPicPr>
        <p:blipFill>
          <a:blip r:embed="rId3"/>
          <a:stretch>
            <a:fillRect/>
          </a:stretch>
        </p:blipFill>
        <p:spPr>
          <a:xfrm>
            <a:off x="304800" y="914400"/>
            <a:ext cx="8534400" cy="1096433"/>
          </a:xfrm>
          <a:prstGeom prst="rect">
            <a:avLst/>
          </a:prstGeom>
        </p:spPr>
      </p:pic>
    </p:spTree>
    <p:extLst>
      <p:ext uri="{BB962C8B-B14F-4D97-AF65-F5344CB8AC3E}">
        <p14:creationId xmlns:p14="http://schemas.microsoft.com/office/powerpoint/2010/main" val="2899805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example2.tiff"/>
          <p:cNvPicPr>
            <a:picLocks noChangeAspect="1"/>
          </p:cNvPicPr>
          <p:nvPr/>
        </p:nvPicPr>
        <p:blipFill>
          <a:blip r:embed="rId3"/>
          <a:stretch>
            <a:fillRect/>
          </a:stretch>
        </p:blipFill>
        <p:spPr>
          <a:xfrm>
            <a:off x="279008" y="758825"/>
            <a:ext cx="8636392" cy="3889375"/>
          </a:xfrm>
          <a:prstGeom prst="rect">
            <a:avLst/>
          </a:prstGeom>
        </p:spPr>
      </p:pic>
      <p:sp>
        <p:nvSpPr>
          <p:cNvPr id="5" name="Text Box 5"/>
          <p:cNvSpPr txBox="1">
            <a:spLocks noChangeArrowheads="1"/>
          </p:cNvSpPr>
          <p:nvPr/>
        </p:nvSpPr>
        <p:spPr bwMode="auto">
          <a:xfrm>
            <a:off x="179512" y="5445224"/>
            <a:ext cx="6525344" cy="1200329"/>
          </a:xfrm>
          <a:prstGeom prst="rect">
            <a:avLst/>
          </a:prstGeom>
          <a:noFill/>
          <a:ln w="9525">
            <a:noFill/>
            <a:miter lim="800000"/>
            <a:headEnd/>
            <a:tailEnd/>
          </a:ln>
        </p:spPr>
        <p:txBody>
          <a:bodyPr wrap="square">
            <a:prstTxWarp prst="textNoShape">
              <a:avLst/>
            </a:prstTxWarp>
            <a:spAutoFit/>
          </a:bodyPr>
          <a:lstStyle/>
          <a:p>
            <a:r>
              <a:rPr lang="en-US" sz="1800" dirty="0"/>
              <a:t>Just like BLAST, alignment software like </a:t>
            </a:r>
            <a:r>
              <a:rPr lang="en-US" sz="1800" dirty="0" err="1"/>
              <a:t>Clustal</a:t>
            </a:r>
            <a:r>
              <a:rPr lang="en-US" sz="1800" dirty="0"/>
              <a:t> uses BLOSUM, PAM, or other empirical substitution matrices to model conservative amino acid substitutions. Different matrices can be used for different evolutionary timescales.</a:t>
            </a:r>
          </a:p>
        </p:txBody>
      </p:sp>
      <p:pic>
        <p:nvPicPr>
          <p:cNvPr id="7" name="Picture 6" descr="BLOSUM62.gif"/>
          <p:cNvPicPr>
            <a:picLocks noChangeAspect="1"/>
          </p:cNvPicPr>
          <p:nvPr/>
        </p:nvPicPr>
        <p:blipFill>
          <a:blip r:embed="rId4"/>
          <a:stretch>
            <a:fillRect/>
          </a:stretch>
        </p:blipFill>
        <p:spPr>
          <a:xfrm>
            <a:off x="3131840" y="1988840"/>
            <a:ext cx="5433392" cy="2997798"/>
          </a:xfrm>
          <a:prstGeom prst="rect">
            <a:avLst/>
          </a:prstGeom>
        </p:spPr>
      </p:pic>
      <p:sp>
        <p:nvSpPr>
          <p:cNvPr id="9"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Tree>
    <p:extLst>
      <p:ext uri="{BB962C8B-B14F-4D97-AF65-F5344CB8AC3E}">
        <p14:creationId xmlns:p14="http://schemas.microsoft.com/office/powerpoint/2010/main" val="4061175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example2.tiff"/>
          <p:cNvPicPr>
            <a:picLocks noChangeAspect="1"/>
          </p:cNvPicPr>
          <p:nvPr/>
        </p:nvPicPr>
        <p:blipFill>
          <a:blip r:embed="rId3"/>
          <a:stretch>
            <a:fillRect/>
          </a:stretch>
        </p:blipFill>
        <p:spPr>
          <a:xfrm>
            <a:off x="279008" y="758825"/>
            <a:ext cx="8636392" cy="3889375"/>
          </a:xfrm>
          <a:prstGeom prst="rect">
            <a:avLst/>
          </a:prstGeom>
        </p:spPr>
      </p:pic>
      <p:pic>
        <p:nvPicPr>
          <p:cNvPr id="6" name="Picture 5" descr="BLOSUM62.gif"/>
          <p:cNvPicPr>
            <a:picLocks noChangeAspect="1"/>
          </p:cNvPicPr>
          <p:nvPr/>
        </p:nvPicPr>
        <p:blipFill>
          <a:blip r:embed="rId4"/>
          <a:stretch>
            <a:fillRect/>
          </a:stretch>
        </p:blipFill>
        <p:spPr>
          <a:xfrm>
            <a:off x="3131840" y="1988840"/>
            <a:ext cx="5433392" cy="2997798"/>
          </a:xfrm>
          <a:prstGeom prst="rect">
            <a:avLst/>
          </a:prstGeom>
        </p:spPr>
      </p:pic>
      <p:sp>
        <p:nvSpPr>
          <p:cNvPr id="5" name="Text Box 5"/>
          <p:cNvSpPr txBox="1">
            <a:spLocks noChangeArrowheads="1"/>
          </p:cNvSpPr>
          <p:nvPr/>
        </p:nvSpPr>
        <p:spPr bwMode="auto">
          <a:xfrm>
            <a:off x="179512" y="5085184"/>
            <a:ext cx="8640960" cy="1754327"/>
          </a:xfrm>
          <a:prstGeom prst="rect">
            <a:avLst/>
          </a:prstGeom>
          <a:noFill/>
          <a:ln w="9525">
            <a:noFill/>
            <a:miter lim="800000"/>
            <a:headEnd/>
            <a:tailEnd/>
          </a:ln>
        </p:spPr>
        <p:txBody>
          <a:bodyPr wrap="square">
            <a:prstTxWarp prst="textNoShape">
              <a:avLst/>
            </a:prstTxWarp>
            <a:spAutoFit/>
          </a:bodyPr>
          <a:lstStyle/>
          <a:p>
            <a:r>
              <a:rPr lang="en-US" sz="1800" dirty="0" err="1"/>
              <a:t>Clustal</a:t>
            </a:r>
            <a:r>
              <a:rPr lang="en-US" sz="1800" dirty="0"/>
              <a:t> and related methods can handle up to ~70% sequence divergence when BLOSUM or other matrices are used.  Insertion and deletions of amino acids (INDELs) are the challenge.</a:t>
            </a:r>
          </a:p>
          <a:p>
            <a:endParaRPr lang="en-US" sz="1800" dirty="0"/>
          </a:p>
          <a:p>
            <a:r>
              <a:rPr lang="en-US" sz="1800" dirty="0"/>
              <a:t>Divergence beyond 70% takes special algorithms, often using protein structure prediction to guide alignment. Important for generating seed alignments for HMMs!</a:t>
            </a:r>
          </a:p>
        </p:txBody>
      </p:sp>
      <p:sp>
        <p:nvSpPr>
          <p:cNvPr id="7"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Tree>
    <p:extLst>
      <p:ext uri="{BB962C8B-B14F-4D97-AF65-F5344CB8AC3E}">
        <p14:creationId xmlns:p14="http://schemas.microsoft.com/office/powerpoint/2010/main" val="3675817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8" name="TextBox 7"/>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4261583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4"/>
          <p:cNvSpPr>
            <a:spLocks noChangeArrowheads="1"/>
          </p:cNvSpPr>
          <p:nvPr/>
        </p:nvSpPr>
        <p:spPr bwMode="auto">
          <a:xfrm>
            <a:off x="396875" y="425450"/>
            <a:ext cx="8382000" cy="6047807"/>
          </a:xfrm>
          <a:prstGeom prst="rect">
            <a:avLst/>
          </a:prstGeom>
          <a:noFill/>
          <a:ln w="9525">
            <a:noFill/>
            <a:miter lim="800000"/>
            <a:headEnd/>
            <a:tailEnd/>
          </a:ln>
        </p:spPr>
        <p:txBody>
          <a:bodyPr>
            <a:prstTxWarp prst="textNoShape">
              <a:avLst/>
            </a:prstTxWarp>
            <a:spAutoFit/>
          </a:bodyPr>
          <a:lstStyle/>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MFEFVLFSGTTWALLALFFALLLLYGVWPYHHFKKLGIRGPRPLPFMGSTFYYRKGIIPFESWCQAEYGDVWGMFEGRTPVLMVSDPEILKTVLVKECYS </a:t>
            </a:r>
          </a:p>
          <a:p>
            <a:r>
              <a:rPr lang="en-US" sz="900" dirty="0">
                <a:solidFill>
                  <a:schemeClr val="tx1">
                    <a:lumMod val="50000"/>
                  </a:schemeClr>
                </a:solidFill>
                <a:latin typeface="Courier New" charset="0"/>
              </a:rPr>
              <a:t>Killifish 3A30   .G-YFYLTAE..T..VA.VT...V.AY...GT..R...S..K.V..F.TMLH..R.FFT.DEE.KKK..K...IYD..Q...C.T....I.A......L. </a:t>
            </a:r>
          </a:p>
          <a:p>
            <a:r>
              <a:rPr lang="en-US" sz="900" dirty="0">
                <a:solidFill>
                  <a:schemeClr val="tx1">
                    <a:lumMod val="50000"/>
                  </a:schemeClr>
                </a:solidFill>
                <a:latin typeface="Courier New" charset="0"/>
              </a:rPr>
              <a:t>Pig 3A29         .DLIPG..TE..V...TSLV..Y...TYSHGL......P......YF.NILG....VDH.DKK.FQQ..KM..VYD..Q.L.A.T..NMI.S........ </a:t>
            </a:r>
          </a:p>
          <a:p>
            <a:r>
              <a:rPr lang="en-US" sz="900" dirty="0">
                <a:solidFill>
                  <a:schemeClr val="tx1">
                    <a:lumMod val="50000"/>
                  </a:schemeClr>
                </a:solidFill>
                <a:latin typeface="Courier New" charset="0"/>
              </a:rPr>
              <a:t>Human 3A4        .ALIPDLAME..L...VSLV..Y...THSHGL......P..T....L.NILS.H..FCM.DME.HKK..K...FYD.QQ...AIT..DMI.......... </a:t>
            </a:r>
          </a:p>
          <a:p>
            <a:r>
              <a:rPr lang="en-US" sz="900" dirty="0">
                <a:solidFill>
                  <a:schemeClr val="tx1">
                    <a:lumMod val="50000"/>
                  </a:schemeClr>
                </a:solidFill>
                <a:latin typeface="Courier New" charset="0"/>
              </a:rPr>
              <a:t>Rat 3A18         .EIIPNL.IE..V...TSLM.FYI..TYSHGL......P..K.V.LF.TI.N.GD.MWK.DDD.YKK..KI..FY..PQ.F.AIM....I.M........</a:t>
            </a:r>
          </a:p>
          <a:p>
            <a:r>
              <a:rPr lang="en-US" sz="900" dirty="0">
                <a:solidFill>
                  <a:schemeClr val="tx1">
                    <a:lumMod val="50000"/>
                  </a:schemeClr>
                </a:solidFill>
                <a:latin typeface="Courier New" charset="0"/>
              </a:rPr>
              <a:t>Rat 3A1          .DLLSALTLE..V...VVLV..YGF.TRTHGL...Q..P..K....F.TVLN.YM.LWK.DVE.HKK..KI..L.D.QM.LFAIT.T.MI.N......F. </a:t>
            </a:r>
          </a:p>
          <a:p>
            <a:r>
              <a:rPr lang="en-US" sz="900" dirty="0">
                <a:solidFill>
                  <a:schemeClr val="tx1">
                    <a:lumMod val="50000"/>
                  </a:schemeClr>
                </a:solidFill>
                <a:latin typeface="Courier New" charset="0"/>
              </a:rPr>
              <a:t>                 *     ::  *  ::     *:          * : *: ** * *  *       *    :  *  :*   ** ::   *   : :   :: :*:*:*  </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VFTNRRD-SFAGPLEDSVSAVKDERWKRIRSTISPCFTSGRLKNAFPIVARYADRITKKLE</a:t>
            </a:r>
            <a:r>
              <a:rPr lang="en-US" sz="900" dirty="0">
                <a:latin typeface="Courier New" charset="0"/>
              </a:rPr>
              <a:t>-</a:t>
            </a:r>
            <a:r>
              <a:rPr lang="en-US" sz="900" dirty="0">
                <a:solidFill>
                  <a:schemeClr val="tx1">
                    <a:lumMod val="50000"/>
                  </a:schemeClr>
                </a:solidFill>
                <a:latin typeface="Courier New" charset="0"/>
              </a:rPr>
              <a:t>QSNLDEPINVKEFLAPYSLDAVTSVSFSVEADSINNPN </a:t>
            </a:r>
          </a:p>
          <a:p>
            <a:r>
              <a:rPr lang="en-US" sz="900" dirty="0">
                <a:solidFill>
                  <a:schemeClr val="tx1">
                    <a:lumMod val="50000"/>
                  </a:schemeClr>
                </a:solidFill>
                <a:latin typeface="Courier New" charset="0"/>
              </a:rPr>
              <a:t>Killifish 3A30   F.....NFRLN...Y.A..IAE.DQ......VL..S.......EM.E.MKNHSANLIRSMK</a:t>
            </a:r>
            <a:r>
              <a:rPr lang="en-US" sz="900" dirty="0">
                <a:solidFill>
                  <a:srgbClr val="FFFFFF"/>
                </a:solidFill>
                <a:latin typeface="Courier New" charset="0"/>
              </a:rPr>
              <a:t>K</a:t>
            </a:r>
            <a:r>
              <a:rPr lang="en-US" sz="900" dirty="0">
                <a:solidFill>
                  <a:schemeClr val="tx1">
                    <a:lumMod val="50000"/>
                  </a:schemeClr>
                </a:solidFill>
                <a:latin typeface="Courier New" charset="0"/>
              </a:rPr>
              <a:t>KADK...LDL...FGS..M.V...TA...DI..L...S </a:t>
            </a:r>
          </a:p>
          <a:p>
            <a:r>
              <a:rPr lang="en-US" sz="900" dirty="0">
                <a:solidFill>
                  <a:schemeClr val="tx1">
                    <a:lumMod val="50000"/>
                  </a:schemeClr>
                </a:solidFill>
                <a:latin typeface="Courier New" charset="0"/>
              </a:rPr>
              <a:t>Pig 3A29         ......SFGPL.AMRNAL.LAE..E.....TLL..T....K..EM...ISH.G.LLVSN.R</a:t>
            </a:r>
            <a:r>
              <a:rPr lang="en-US" sz="900" dirty="0">
                <a:solidFill>
                  <a:srgbClr val="FFFFFF"/>
                </a:solidFill>
                <a:latin typeface="Courier New" charset="0"/>
              </a:rPr>
              <a:t>K</a:t>
            </a:r>
            <a:r>
              <a:rPr lang="en-US" sz="900" dirty="0">
                <a:solidFill>
                  <a:schemeClr val="tx1">
                    <a:lumMod val="50000"/>
                  </a:schemeClr>
                </a:solidFill>
                <a:latin typeface="Courier New" charset="0"/>
              </a:rPr>
              <a:t>EAEKGK.VTM.DIFGA..M.VI..TA.G.NI..L...Q </a:t>
            </a:r>
          </a:p>
          <a:p>
            <a:r>
              <a:rPr lang="en-US" sz="900" dirty="0">
                <a:solidFill>
                  <a:schemeClr val="tx1">
                    <a:lumMod val="50000"/>
                  </a:schemeClr>
                </a:solidFill>
                <a:latin typeface="Courier New" charset="0"/>
              </a:rPr>
              <a:t>Human 3A4        ......PFGPV.FMKSAI.IAE..E...L..LL..T....K..EMV..I.Q.G.VLVRN.R</a:t>
            </a:r>
            <a:r>
              <a:rPr lang="en-US" sz="900" dirty="0">
                <a:solidFill>
                  <a:srgbClr val="FFFFFF"/>
                </a:solidFill>
                <a:latin typeface="Courier New" charset="0"/>
              </a:rPr>
              <a:t>R</a:t>
            </a:r>
            <a:r>
              <a:rPr lang="en-US" sz="900" dirty="0">
                <a:solidFill>
                  <a:schemeClr val="tx1">
                    <a:lumMod val="50000"/>
                  </a:schemeClr>
                </a:solidFill>
                <a:latin typeface="Courier New" charset="0"/>
              </a:rPr>
              <a:t>EAETGK.VTL.DVFGA..M.VI..T..G.NI..L...Q </a:t>
            </a:r>
          </a:p>
          <a:p>
            <a:r>
              <a:rPr lang="en-US" sz="900" dirty="0">
                <a:solidFill>
                  <a:schemeClr val="tx1">
                    <a:lumMod val="50000"/>
                  </a:schemeClr>
                </a:solidFill>
                <a:latin typeface="Courier New" charset="0"/>
              </a:rPr>
              <a:t>Rat 3A18         ......CFGPM.FMKKAITMSE..E...L.TIL..T....K..EM..LMRQ.G.TLL.N.R</a:t>
            </a:r>
            <a:r>
              <a:rPr lang="en-US" sz="900" dirty="0">
                <a:solidFill>
                  <a:srgbClr val="FFFFFF"/>
                </a:solidFill>
                <a:latin typeface="Courier New" charset="0"/>
              </a:rPr>
              <a:t>R</a:t>
            </a:r>
            <a:r>
              <a:rPr lang="en-US" sz="900" dirty="0">
                <a:solidFill>
                  <a:schemeClr val="tx1">
                    <a:lumMod val="50000"/>
                  </a:schemeClr>
                </a:solidFill>
                <a:latin typeface="Courier New" charset="0"/>
              </a:rPr>
              <a:t>EEAKG....M.DIFGA..M.VI.GT..G.NV..L...Q</a:t>
            </a:r>
          </a:p>
          <a:p>
            <a:r>
              <a:rPr lang="en-US" sz="900" dirty="0">
                <a:solidFill>
                  <a:schemeClr val="tx1">
                    <a:lumMod val="50000"/>
                  </a:schemeClr>
                </a:solidFill>
                <a:latin typeface="Courier New" charset="0"/>
              </a:rPr>
              <a:t>Rat 3A1          .......FGPV.IMGKA..VA...E...Y.ALL..T.......EM...IEQ.G.ILV.Y.K</a:t>
            </a:r>
            <a:r>
              <a:rPr lang="en-US" sz="900" dirty="0">
                <a:solidFill>
                  <a:srgbClr val="FFFFFF"/>
                </a:solidFill>
                <a:latin typeface="Courier New" charset="0"/>
              </a:rPr>
              <a:t>Q</a:t>
            </a:r>
            <a:r>
              <a:rPr lang="en-US" sz="900" dirty="0">
                <a:solidFill>
                  <a:schemeClr val="tx1">
                    <a:lumMod val="50000"/>
                  </a:schemeClr>
                </a:solidFill>
                <a:latin typeface="Courier New" charset="0"/>
              </a:rPr>
              <a:t>EAETGK.VTM.KVFGA..M.VI..T..G.NV..L...K </a:t>
            </a:r>
          </a:p>
          <a:p>
            <a:r>
              <a:rPr lang="en-US" sz="900" dirty="0">
                <a:solidFill>
                  <a:schemeClr val="tx1">
                    <a:lumMod val="50000"/>
                  </a:schemeClr>
                </a:solidFill>
                <a:latin typeface="Courier New" charset="0"/>
              </a:rPr>
              <a:t>                  ***:      * :  ::    :: *:* *  :*  **:  :::    :      :   :            *  :  * :* :    * *  **: :* </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DPLIVNLKKVFK-FNFVVFFLVAFFPFCARLFQFLGIDPIPRSSVNYFYNVIKNFKDQHHADTRG---DFLQVLIQSE</a:t>
            </a:r>
            <a:r>
              <a:rPr lang="en-US" sz="900" dirty="0">
                <a:latin typeface="Courier New" charset="0"/>
              </a:rPr>
              <a:t>IP--</a:t>
            </a:r>
            <a:r>
              <a:rPr lang="en-US" sz="900" dirty="0">
                <a:solidFill>
                  <a:schemeClr val="tx1">
                    <a:lumMod val="50000"/>
                  </a:schemeClr>
                </a:solidFill>
                <a:latin typeface="Courier New" charset="0"/>
              </a:rPr>
              <a:t>QSEIKSPKGLTEHEILSQ </a:t>
            </a:r>
          </a:p>
          <a:p>
            <a:r>
              <a:rPr lang="en-US" sz="900" dirty="0">
                <a:solidFill>
                  <a:schemeClr val="tx1">
                    <a:lumMod val="50000"/>
                  </a:schemeClr>
                </a:solidFill>
                <a:latin typeface="Courier New" charset="0"/>
              </a:rPr>
              <a:t>Killifish 3A30   ..FVT.I..ML.D.LNPL.LA......LGPILEKFELSFF.K.VTDF..ASLEKI.SNRE.SQQKSRV....LM.D.Q</a:t>
            </a:r>
            <a:r>
              <a:rPr lang="en-US" sz="900" dirty="0">
                <a:solidFill>
                  <a:srgbClr val="FFFFFF"/>
                </a:solidFill>
                <a:latin typeface="Courier New" charset="0"/>
              </a:rPr>
              <a:t>--KN</a:t>
            </a:r>
            <a:r>
              <a:rPr lang="en-US" sz="900" dirty="0">
                <a:solidFill>
                  <a:schemeClr val="tx1">
                    <a:lumMod val="50000"/>
                  </a:schemeClr>
                </a:solidFill>
                <a:latin typeface="Courier New" charset="0"/>
              </a:rPr>
              <a:t>S-GAQQD.S..D...... </a:t>
            </a:r>
          </a:p>
          <a:p>
            <a:r>
              <a:rPr lang="en-US" sz="900" dirty="0">
                <a:solidFill>
                  <a:schemeClr val="tx1">
                    <a:lumMod val="50000"/>
                  </a:schemeClr>
                </a:solidFill>
                <a:latin typeface="Courier New" charset="0"/>
              </a:rPr>
              <a:t>Pig 3A29         ..FVE.S..LL.S.FDPFLLSLI....LTPI.EV.N.TLF.K....F.TKSV.RM.ESRLT.QQKRRV.L..LM.N.Q</a:t>
            </a:r>
            <a:r>
              <a:rPr lang="en-US" sz="900" dirty="0">
                <a:solidFill>
                  <a:srgbClr val="FFFFFF"/>
                </a:solidFill>
                <a:latin typeface="Courier New" charset="0"/>
              </a:rPr>
              <a:t>---N</a:t>
            </a:r>
            <a:r>
              <a:rPr lang="en-US" sz="900" dirty="0">
                <a:solidFill>
                  <a:schemeClr val="tx1">
                    <a:lumMod val="50000"/>
                  </a:schemeClr>
                </a:solidFill>
                <a:latin typeface="Courier New" charset="0"/>
              </a:rPr>
              <a:t>SK.MDPH.S.SNE.LVA. </a:t>
            </a:r>
          </a:p>
          <a:p>
            <a:r>
              <a:rPr lang="en-US" sz="900" dirty="0">
                <a:solidFill>
                  <a:schemeClr val="tx1">
                    <a:lumMod val="50000"/>
                  </a:schemeClr>
                </a:solidFill>
                <a:latin typeface="Courier New" charset="0"/>
              </a:rPr>
              <a:t>Human 3A4        ..FVE.T..LLRD.LDPF.LSITV...LIPILEV.N.CVF..EVT.FLRKSV.RM.ESRLE..QKHRV....LM.D.Q</a:t>
            </a:r>
            <a:r>
              <a:rPr lang="en-US" sz="900" dirty="0">
                <a:solidFill>
                  <a:srgbClr val="FFFFFF"/>
                </a:solidFill>
                <a:latin typeface="Courier New" charset="0"/>
              </a:rPr>
              <a:t>K--N</a:t>
            </a:r>
            <a:r>
              <a:rPr lang="en-US" sz="900" dirty="0">
                <a:solidFill>
                  <a:schemeClr val="tx1">
                    <a:lumMod val="50000"/>
                  </a:schemeClr>
                </a:solidFill>
                <a:latin typeface="Courier New" charset="0"/>
              </a:rPr>
              <a:t>SK.TE.H.A.SDL.LVA. </a:t>
            </a:r>
          </a:p>
          <a:p>
            <a:r>
              <a:rPr lang="en-US" sz="900" dirty="0">
                <a:solidFill>
                  <a:schemeClr val="tx1">
                    <a:lumMod val="50000"/>
                  </a:schemeClr>
                </a:solidFill>
                <a:latin typeface="Courier New" charset="0"/>
              </a:rPr>
              <a:t>Rat 3A18         ..FVQKA..IL.QIFDPFLLS.VL...LTPIYEM.NFSIF..Q.M.F.KKFV.TM.KNRLDSNQKNRV....LMMNTQ</a:t>
            </a:r>
            <a:r>
              <a:rPr lang="en-US" sz="900" dirty="0">
                <a:solidFill>
                  <a:srgbClr val="FFFFFF"/>
                </a:solidFill>
                <a:latin typeface="Courier New" charset="0"/>
              </a:rPr>
              <a:t>---N</a:t>
            </a:r>
            <a:r>
              <a:rPr lang="en-US" sz="900" dirty="0">
                <a:solidFill>
                  <a:schemeClr val="tx1">
                    <a:lumMod val="50000"/>
                  </a:schemeClr>
                </a:solidFill>
                <a:latin typeface="Courier New" charset="0"/>
              </a:rPr>
              <a:t>SKGQE.Q.A.SDL.MAA.</a:t>
            </a:r>
          </a:p>
          <a:p>
            <a:r>
              <a:rPr lang="en-US" sz="900" dirty="0">
                <a:solidFill>
                  <a:schemeClr val="tx1">
                    <a:lumMod val="50000"/>
                  </a:schemeClr>
                </a:solidFill>
                <a:latin typeface="Courier New" charset="0"/>
              </a:rPr>
              <a:t>Rat 3A1          ..FVEKT..LLRD.FDPL.LS.VL...LTPIYEM.N.CMF.KD.IEF.KKFVYRM.ETRLDSVQKHRV....LMMNAH</a:t>
            </a:r>
            <a:r>
              <a:rPr lang="en-US" sz="900" dirty="0">
                <a:solidFill>
                  <a:srgbClr val="FFFFFF"/>
                </a:solidFill>
                <a:latin typeface="Courier New" charset="0"/>
              </a:rPr>
              <a:t>N--D</a:t>
            </a:r>
            <a:r>
              <a:rPr lang="en-US" sz="900" dirty="0">
                <a:solidFill>
                  <a:schemeClr val="tx1">
                    <a:lumMod val="50000"/>
                  </a:schemeClr>
                </a:solidFill>
                <a:latin typeface="Courier New" charset="0"/>
              </a:rPr>
              <a:t>SKDKE.HTA.SDM..TA. </a:t>
            </a:r>
          </a:p>
          <a:p>
            <a:r>
              <a:rPr lang="en-US" sz="900" dirty="0">
                <a:solidFill>
                  <a:schemeClr val="tx1">
                    <a:lumMod val="50000"/>
                  </a:schemeClr>
                </a:solidFill>
                <a:latin typeface="Courier New" charset="0"/>
              </a:rPr>
              <a:t>                   ::                     *:   :   :    :*     ::   :      :         :::  ::                : : *:  *</a:t>
            </a:r>
          </a:p>
          <a:p>
            <a:r>
              <a:rPr lang="en-US" sz="900" dirty="0">
                <a:solidFill>
                  <a:schemeClr val="tx1">
                    <a:lumMod val="50000"/>
                  </a:schemeClr>
                </a:solidFill>
                <a:latin typeface="Courier New" charset="0"/>
              </a:rPr>
              <a:t>                 ----F helix-----            ----------G helix----------              --H helix-          --I helix--</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AFIFIFGGYETTTTTLTNVLYGLAINPDVLQVLHKEIDTNIPSDAPISYEDLMGLQYLDQVLNESQRLYPTAPRLERACKKTVQIHGLTILEGTIVGIPV </a:t>
            </a:r>
          </a:p>
          <a:p>
            <a:r>
              <a:rPr lang="en-US" sz="900" dirty="0">
                <a:solidFill>
                  <a:schemeClr val="tx1">
                    <a:lumMod val="50000"/>
                  </a:schemeClr>
                </a:solidFill>
                <a:latin typeface="Courier New" charset="0"/>
              </a:rPr>
              <a:t>Killifish 3A30   SM....A....SSSS..FLA.N..T..E.MKK.QE...ATF.NK..VH.QP..EME...C.I...L..F.I.A....VA.AA.E.N.VV.PKDMV.M..T </a:t>
            </a:r>
          </a:p>
          <a:p>
            <a:r>
              <a:rPr lang="en-US" sz="900" dirty="0">
                <a:solidFill>
                  <a:schemeClr val="tx1">
                    <a:lumMod val="50000"/>
                  </a:schemeClr>
                </a:solidFill>
                <a:latin typeface="Courier New" charset="0"/>
              </a:rPr>
              <a:t>Pig 3A29         GI....A.....SSA.SLLA.E..TH...Q.K.QE..EATF.NK..PT.DA.AQME...M.V..TL....I.A........D.E...VFVPK..V.VV.. </a:t>
            </a:r>
          </a:p>
          <a:p>
            <a:r>
              <a:rPr lang="en-US" sz="900" dirty="0">
                <a:solidFill>
                  <a:schemeClr val="tx1">
                    <a:lumMod val="50000"/>
                  </a:schemeClr>
                </a:solidFill>
                <a:latin typeface="Courier New" charset="0"/>
              </a:rPr>
              <a:t>Human 3A4        SI....A.....SSV.SFIM.E..TH...Q.K.QE...AVL.NK..PT.DTVLQME...M.V..TL..F.I.M....V...D.E.N.MF.PK.WV.M..S </a:t>
            </a:r>
          </a:p>
          <a:p>
            <a:r>
              <a:rPr lang="en-US" sz="900" dirty="0">
                <a:solidFill>
                  <a:schemeClr val="tx1">
                    <a:lumMod val="50000"/>
                  </a:schemeClr>
                </a:solidFill>
                <a:latin typeface="Courier New" charset="0"/>
              </a:rPr>
              <a:t>Rat 3A18         .I.......DA.S.SISFIM.E..TR.N.QKK.QN...RAL.NK..VT.DA..EME...M.V...L....I.T..D.VS..D.E.N.VF.PK..V.T..I</a:t>
            </a:r>
          </a:p>
          <a:p>
            <a:r>
              <a:rPr lang="en-US" sz="900" dirty="0">
                <a:solidFill>
                  <a:schemeClr val="tx1">
                    <a:lumMod val="50000"/>
                  </a:schemeClr>
                </a:solidFill>
                <a:latin typeface="Courier New" charset="0"/>
              </a:rPr>
              <a:t>Rat 3A1          SI....A...P.SS..SF..HS..TH..TQKK.QE...RAL.NK..PT.DTV.EME...M....TL....IGN....V...D.E.N.VFMPK.SV.M..S </a:t>
            </a:r>
          </a:p>
          <a:p>
            <a:r>
              <a:rPr lang="en-US" sz="900" dirty="0">
                <a:solidFill>
                  <a:schemeClr val="tx1">
                    <a:lumMod val="50000"/>
                  </a:schemeClr>
                </a:solidFill>
                <a:latin typeface="Courier New" charset="0"/>
              </a:rPr>
              <a:t>                    ::   *: ::  :    : *:        :  **:  :*         :  ::***  :*   *:      : *  *   :: *    :   * :*</a:t>
            </a:r>
          </a:p>
          <a:p>
            <a:r>
              <a:rPr lang="en-US" sz="900" dirty="0">
                <a:solidFill>
                  <a:schemeClr val="tx1">
                    <a:lumMod val="50000"/>
                  </a:schemeClr>
                </a:solidFill>
                <a:latin typeface="Courier New" charset="0"/>
              </a:rPr>
              <a:t>                 ---------------I helix---------------</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HLLHKDPRFWSSPEEFRPERFSKDSTEEVNPYAFMPFGLGPRNCVGMRYAILVMKMLIVRLLQSYTVETCKDTMIPLEFDWK--SQPLKPIKLSFIPRQK </a:t>
            </a:r>
          </a:p>
          <a:p>
            <a:r>
              <a:rPr lang="en-US" sz="900" dirty="0">
                <a:solidFill>
                  <a:schemeClr val="tx1">
                    <a:lumMod val="50000"/>
                  </a:schemeClr>
                </a:solidFill>
                <a:latin typeface="Courier New" charset="0"/>
              </a:rPr>
              <a:t>Killifish 3A30   WP..R..EI.PE..A.K......KNKDNID..IY....S.....I...F.LVLI.LAV.EI..Q.SFSV..E.EV.F.M.IQGLLA.KR..Q.KLV..S  </a:t>
            </a:r>
          </a:p>
          <a:p>
            <a:r>
              <a:rPr lang="en-US" sz="900" dirty="0">
                <a:solidFill>
                  <a:schemeClr val="tx1">
                    <a:lumMod val="50000"/>
                  </a:schemeClr>
                </a:solidFill>
                <a:latin typeface="Courier New" charset="0"/>
              </a:rPr>
              <a:t>Pig 3A29         FV..R..DL.PE...........KHKDTI...TYL...T.....I...F.LMN..LAL..V..NFSFKP..E.Q...KLTTQGLT..E..VV.KIL..DG </a:t>
            </a:r>
          </a:p>
          <a:p>
            <a:r>
              <a:rPr lang="en-US" sz="900" dirty="0">
                <a:solidFill>
                  <a:schemeClr val="tx1">
                    <a:lumMod val="50000"/>
                  </a:schemeClr>
                </a:solidFill>
                <a:latin typeface="Courier New" charset="0"/>
              </a:rPr>
              <a:t>Human 3A4        YA..R..KY.TE..K.L......KNKDNID..IYT...S.....I...F.LMN..LALI.V..NFSFKP..E.Q...KLSLGGLL..E..VV.KVES.DG </a:t>
            </a:r>
          </a:p>
          <a:p>
            <a:r>
              <a:rPr lang="en-US" sz="900" dirty="0">
                <a:solidFill>
                  <a:schemeClr val="tx1">
                    <a:lumMod val="50000"/>
                  </a:schemeClr>
                </a:solidFill>
                <a:latin typeface="Courier New" charset="0"/>
              </a:rPr>
              <a:t>Rat 3A18         YP..RN.EY.LE....N......ENKGSID..VYL...N.....I...F.LIS..LAVIGV..NFNIQP.EK.Q...KISRQPIF..EG..I.KLVS.D</a:t>
            </a:r>
          </a:p>
          <a:p>
            <a:r>
              <a:rPr lang="en-US" sz="900" dirty="0">
                <a:solidFill>
                  <a:schemeClr val="tx1">
                    <a:lumMod val="50000"/>
                  </a:schemeClr>
                </a:solidFill>
                <a:latin typeface="Courier New" charset="0"/>
              </a:rPr>
              <a:t>Rat 3A1          YA..R..QH.PE...........ENKGSID..VYL...N.....I...F.LMN..LALTKV..NFSFQP..E.Q...KLSRQGLL..T...I.KVV..DE                        </a:t>
            </a:r>
          </a:p>
          <a:p>
            <a:r>
              <a:rPr lang="en-US" sz="900" dirty="0">
                <a:solidFill>
                  <a:schemeClr val="tx1">
                    <a:lumMod val="50000"/>
                  </a:schemeClr>
                </a:solidFill>
                <a:latin typeface="Courier New" charset="0"/>
              </a:rPr>
              <a:t>                   ::     *  *: * *****:      : * : *** *****:* * *:  :*: :   :* :    *  *   : :           : *    * </a:t>
            </a:r>
          </a:p>
          <a:p>
            <a:r>
              <a:rPr lang="en-US" sz="900" dirty="0">
                <a:solidFill>
                  <a:schemeClr val="tx1">
                    <a:lumMod val="50000"/>
                  </a:schemeClr>
                </a:solidFill>
                <a:latin typeface="Courier New" charset="0"/>
              </a:rPr>
              <a:t>                                                    --</a:t>
            </a:r>
            <a:r>
              <a:rPr lang="en-US" sz="900" dirty="0" err="1">
                <a:solidFill>
                  <a:schemeClr val="tx1">
                    <a:lumMod val="50000"/>
                  </a:schemeClr>
                </a:solidFill>
                <a:latin typeface="Courier New" charset="0"/>
              </a:rPr>
              <a:t>Heme</a:t>
            </a:r>
            <a:r>
              <a:rPr lang="en-US" sz="900" dirty="0">
                <a:solidFill>
                  <a:schemeClr val="tx1">
                    <a:lumMod val="50000"/>
                  </a:schemeClr>
                </a:solidFill>
                <a:latin typeface="Courier New" charset="0"/>
              </a:rPr>
              <a:t> binding--</a:t>
            </a:r>
          </a:p>
        </p:txBody>
      </p:sp>
      <p:sp>
        <p:nvSpPr>
          <p:cNvPr id="18" name="Rectangle 45" descr="Light upward diagonal"/>
          <p:cNvSpPr>
            <a:spLocks noChangeArrowheads="1"/>
          </p:cNvSpPr>
          <p:nvPr/>
        </p:nvSpPr>
        <p:spPr bwMode="auto">
          <a:xfrm>
            <a:off x="1631950" y="1690688"/>
            <a:ext cx="16002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19" name="Rectangle 46"/>
          <p:cNvSpPr>
            <a:spLocks noChangeArrowheads="1"/>
          </p:cNvSpPr>
          <p:nvPr/>
        </p:nvSpPr>
        <p:spPr bwMode="auto">
          <a:xfrm>
            <a:off x="1860550" y="2773363"/>
            <a:ext cx="619125"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1" name="Rectangle 48"/>
          <p:cNvSpPr>
            <a:spLocks noChangeArrowheads="1"/>
          </p:cNvSpPr>
          <p:nvPr/>
        </p:nvSpPr>
        <p:spPr bwMode="auto">
          <a:xfrm>
            <a:off x="8159750" y="2773363"/>
            <a:ext cx="45085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2" name="Rectangle 49"/>
          <p:cNvSpPr>
            <a:spLocks noChangeArrowheads="1"/>
          </p:cNvSpPr>
          <p:nvPr/>
        </p:nvSpPr>
        <p:spPr bwMode="auto">
          <a:xfrm>
            <a:off x="1555750" y="4003675"/>
            <a:ext cx="10668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3" name="Rectangle 50"/>
          <p:cNvSpPr>
            <a:spLocks noChangeArrowheads="1"/>
          </p:cNvSpPr>
          <p:nvPr/>
        </p:nvSpPr>
        <p:spPr bwMode="auto">
          <a:xfrm>
            <a:off x="6316663" y="4003675"/>
            <a:ext cx="6858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4" name="Rectangle 51"/>
          <p:cNvSpPr>
            <a:spLocks noChangeArrowheads="1"/>
          </p:cNvSpPr>
          <p:nvPr/>
        </p:nvSpPr>
        <p:spPr bwMode="auto">
          <a:xfrm>
            <a:off x="6934200" y="5224463"/>
            <a:ext cx="550863"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5" name="Text Box 54"/>
          <p:cNvSpPr txBox="1">
            <a:spLocks noChangeArrowheads="1"/>
          </p:cNvSpPr>
          <p:nvPr/>
        </p:nvSpPr>
        <p:spPr bwMode="auto">
          <a:xfrm>
            <a:off x="1501775" y="1530350"/>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1</a:t>
            </a:r>
          </a:p>
        </p:txBody>
      </p:sp>
      <p:sp>
        <p:nvSpPr>
          <p:cNvPr id="26" name="Text Box 55"/>
          <p:cNvSpPr txBox="1">
            <a:spLocks noChangeArrowheads="1"/>
          </p:cNvSpPr>
          <p:nvPr/>
        </p:nvSpPr>
        <p:spPr bwMode="auto">
          <a:xfrm>
            <a:off x="1685925" y="2613025"/>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2</a:t>
            </a:r>
          </a:p>
        </p:txBody>
      </p:sp>
      <p:sp>
        <p:nvSpPr>
          <p:cNvPr id="27" name="Text Box 56"/>
          <p:cNvSpPr txBox="1">
            <a:spLocks noChangeArrowheads="1"/>
          </p:cNvSpPr>
          <p:nvPr/>
        </p:nvSpPr>
        <p:spPr bwMode="auto">
          <a:xfrm>
            <a:off x="3986213" y="2613025"/>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3</a:t>
            </a:r>
          </a:p>
        </p:txBody>
      </p:sp>
      <p:sp>
        <p:nvSpPr>
          <p:cNvPr id="28" name="Text Box 57"/>
          <p:cNvSpPr txBox="1">
            <a:spLocks noChangeArrowheads="1"/>
          </p:cNvSpPr>
          <p:nvPr/>
        </p:nvSpPr>
        <p:spPr bwMode="auto">
          <a:xfrm>
            <a:off x="8016875" y="2613025"/>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4</a:t>
            </a:r>
          </a:p>
        </p:txBody>
      </p:sp>
      <p:sp>
        <p:nvSpPr>
          <p:cNvPr id="29" name="Text Box 58"/>
          <p:cNvSpPr txBox="1">
            <a:spLocks noChangeArrowheads="1"/>
          </p:cNvSpPr>
          <p:nvPr/>
        </p:nvSpPr>
        <p:spPr bwMode="auto">
          <a:xfrm>
            <a:off x="6183313" y="3840163"/>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5</a:t>
            </a:r>
          </a:p>
        </p:txBody>
      </p:sp>
      <p:sp>
        <p:nvSpPr>
          <p:cNvPr id="30" name="Text Box 59"/>
          <p:cNvSpPr txBox="1">
            <a:spLocks noChangeArrowheads="1"/>
          </p:cNvSpPr>
          <p:nvPr/>
        </p:nvSpPr>
        <p:spPr bwMode="auto">
          <a:xfrm>
            <a:off x="6792913" y="5059363"/>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6</a:t>
            </a:r>
          </a:p>
        </p:txBody>
      </p:sp>
      <p:sp>
        <p:nvSpPr>
          <p:cNvPr id="16" name="Text Box 5"/>
          <p:cNvSpPr txBox="1">
            <a:spLocks noChangeArrowheads="1"/>
          </p:cNvSpPr>
          <p:nvPr/>
        </p:nvSpPr>
        <p:spPr bwMode="auto">
          <a:xfrm>
            <a:off x="3347864" y="25460"/>
            <a:ext cx="8676456" cy="523220"/>
          </a:xfrm>
          <a:prstGeom prst="rect">
            <a:avLst/>
          </a:prstGeom>
          <a:noFill/>
          <a:ln w="9525">
            <a:noFill/>
            <a:miter lim="800000"/>
            <a:headEnd/>
            <a:tailEnd/>
          </a:ln>
        </p:spPr>
        <p:txBody>
          <a:bodyPr wrap="square">
            <a:prstTxWarp prst="textNoShape">
              <a:avLst/>
            </a:prstTxWarp>
            <a:spAutoFit/>
          </a:bodyPr>
          <a:lstStyle/>
          <a:p>
            <a:r>
              <a:rPr lang="en-US" sz="1400" dirty="0"/>
              <a:t>. = same amino acid, * = conservative change, : = semi-conservative change</a:t>
            </a:r>
          </a:p>
          <a:p>
            <a:r>
              <a:rPr lang="en-US" sz="1400" dirty="0"/>
              <a:t>- = gap; SRS = substrate recognition site</a:t>
            </a:r>
          </a:p>
        </p:txBody>
      </p:sp>
      <p:sp>
        <p:nvSpPr>
          <p:cNvPr id="17" name="Text Box 5"/>
          <p:cNvSpPr txBox="1">
            <a:spLocks noChangeArrowheads="1"/>
          </p:cNvSpPr>
          <p:nvPr/>
        </p:nvSpPr>
        <p:spPr bwMode="auto">
          <a:xfrm>
            <a:off x="-22458" y="6453336"/>
            <a:ext cx="8676456" cy="307777"/>
          </a:xfrm>
          <a:prstGeom prst="rect">
            <a:avLst/>
          </a:prstGeom>
          <a:noFill/>
          <a:ln w="9525">
            <a:noFill/>
            <a:miter lim="800000"/>
            <a:headEnd/>
            <a:tailEnd/>
          </a:ln>
        </p:spPr>
        <p:txBody>
          <a:bodyPr wrap="square">
            <a:prstTxWarp prst="textNoShape">
              <a:avLst/>
            </a:prstTxWarp>
            <a:spAutoFit/>
          </a:bodyPr>
          <a:lstStyle/>
          <a:p>
            <a:r>
              <a:rPr lang="en-US" sz="1400" dirty="0"/>
              <a:t>Conservative &amp; semi-conservative labels based on alignment of 50+ sequences</a:t>
            </a:r>
          </a:p>
        </p:txBody>
      </p:sp>
    </p:spTree>
    <p:extLst>
      <p:ext uri="{BB962C8B-B14F-4D97-AF65-F5344CB8AC3E}">
        <p14:creationId xmlns:p14="http://schemas.microsoft.com/office/powerpoint/2010/main" val="2539494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762000" y="990600"/>
            <a:ext cx="6781800" cy="2585323"/>
          </a:xfrm>
          <a:prstGeom prst="rect">
            <a:avLst/>
          </a:prstGeom>
          <a:noFill/>
          <a:ln w="9525">
            <a:noFill/>
            <a:miter lim="800000"/>
            <a:headEnd/>
            <a:tailEnd/>
          </a:ln>
        </p:spPr>
        <p:txBody>
          <a:bodyPr wrap="square">
            <a:prstTxWarp prst="textNoShape">
              <a:avLst/>
            </a:prstTxWarp>
            <a:spAutoFit/>
          </a:bodyPr>
          <a:lstStyle/>
          <a:p>
            <a:r>
              <a:rPr lang="en-US" sz="1800" dirty="0"/>
              <a:t>Alignment involves appropriate substitution models</a:t>
            </a:r>
          </a:p>
          <a:p>
            <a:endParaRPr lang="en-US" sz="1800" dirty="0"/>
          </a:p>
          <a:p>
            <a:r>
              <a:rPr lang="en-US" sz="1800" dirty="0"/>
              <a:t>Alignment of divergent sequences may require structural constraints (e.g. </a:t>
            </a:r>
            <a:r>
              <a:rPr lang="en-US" sz="1800" dirty="0" err="1"/>
              <a:t>rRNA</a:t>
            </a:r>
            <a:r>
              <a:rPr lang="en-US" sz="1800" dirty="0"/>
              <a:t> folding) or special algorithms (e.g. MUSCLE)</a:t>
            </a:r>
          </a:p>
          <a:p>
            <a:endParaRPr lang="en-US" sz="1800" dirty="0"/>
          </a:p>
          <a:p>
            <a:r>
              <a:rPr lang="en-US" sz="1800" dirty="0"/>
              <a:t>Any alignment may have sub-sections that are poorly aligned and should be removed from phylogenetic analyses as HOMOLOGY is uncertain (i.e. not sure if all amino acids in the column reflect the same ancestral position in the protein).</a:t>
            </a:r>
          </a:p>
        </p:txBody>
      </p:sp>
      <p:sp>
        <p:nvSpPr>
          <p:cNvPr id="4"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Tree>
    <p:extLst>
      <p:ext uri="{BB962C8B-B14F-4D97-AF65-F5344CB8AC3E}">
        <p14:creationId xmlns:p14="http://schemas.microsoft.com/office/powerpoint/2010/main" val="1870405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5029200" cy="1477328"/>
          </a:xfrm>
          <a:prstGeom prst="rect">
            <a:avLst/>
          </a:prstGeom>
          <a:noFill/>
          <a:ln w="9525">
            <a:noFill/>
            <a:miter lim="800000"/>
            <a:headEnd/>
            <a:tailEnd/>
          </a:ln>
        </p:spPr>
        <p:txBody>
          <a:bodyPr>
            <a:prstTxWarp prst="textNoShape">
              <a:avLst/>
            </a:prstTxWarp>
            <a:spAutoFit/>
          </a:bodyPr>
          <a:lstStyle/>
          <a:p>
            <a:r>
              <a:rPr lang="en-US" sz="1800" dirty="0"/>
              <a:t>How do we find homologous sites?</a:t>
            </a:r>
          </a:p>
          <a:p>
            <a:endParaRPr lang="en-US" sz="1800" dirty="0"/>
          </a:p>
          <a:p>
            <a:r>
              <a:rPr lang="en-US" sz="1800" dirty="0"/>
              <a:t>How do we model substitution?</a:t>
            </a:r>
          </a:p>
          <a:p>
            <a:endParaRPr lang="en-US" sz="1800" dirty="0"/>
          </a:p>
          <a:p>
            <a:r>
              <a:rPr lang="en-US" sz="1800" dirty="0"/>
              <a:t>How do we search for the best tree?</a:t>
            </a:r>
          </a:p>
        </p:txBody>
      </p:sp>
      <p:sp>
        <p:nvSpPr>
          <p:cNvPr id="4" name="Text Box 5"/>
          <p:cNvSpPr txBox="1">
            <a:spLocks noChangeArrowheads="1"/>
          </p:cNvSpPr>
          <p:nvPr/>
        </p:nvSpPr>
        <p:spPr bwMode="auto">
          <a:xfrm>
            <a:off x="1475656" y="3212976"/>
            <a:ext cx="5029200" cy="1477328"/>
          </a:xfrm>
          <a:prstGeom prst="rect">
            <a:avLst/>
          </a:prstGeom>
          <a:noFill/>
          <a:ln w="9525">
            <a:noFill/>
            <a:miter lim="800000"/>
            <a:headEnd/>
            <a:tailEnd/>
          </a:ln>
        </p:spPr>
        <p:txBody>
          <a:bodyPr>
            <a:prstTxWarp prst="textNoShape">
              <a:avLst/>
            </a:prstTxWarp>
            <a:spAutoFit/>
          </a:bodyPr>
          <a:lstStyle/>
          <a:p>
            <a:r>
              <a:rPr lang="en-US" sz="1800" dirty="0"/>
              <a:t>Modeling substitution and finding the best tree are intertwined in a concept called the “optimality criteria” – the philosophical / mathematical / computational framework you use to find the best (aka optimal) phylogenetic tree </a:t>
            </a:r>
          </a:p>
        </p:txBody>
      </p:sp>
    </p:spTree>
    <p:extLst>
      <p:ext uri="{BB962C8B-B14F-4D97-AF65-F5344CB8AC3E}">
        <p14:creationId xmlns:p14="http://schemas.microsoft.com/office/powerpoint/2010/main" val="1772080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Optimality Criteria</a:t>
            </a:r>
          </a:p>
        </p:txBody>
      </p:sp>
      <p:sp>
        <p:nvSpPr>
          <p:cNvPr id="18" name="Text Box 5"/>
          <p:cNvSpPr txBox="1">
            <a:spLocks noChangeArrowheads="1"/>
          </p:cNvSpPr>
          <p:nvPr/>
        </p:nvSpPr>
        <p:spPr bwMode="auto">
          <a:xfrm>
            <a:off x="762000" y="990600"/>
            <a:ext cx="6934200" cy="2862323"/>
          </a:xfrm>
          <a:prstGeom prst="rect">
            <a:avLst/>
          </a:prstGeom>
          <a:noFill/>
          <a:ln w="9525">
            <a:noFill/>
            <a:miter lim="800000"/>
            <a:headEnd/>
            <a:tailEnd/>
          </a:ln>
        </p:spPr>
        <p:txBody>
          <a:bodyPr wrap="square">
            <a:prstTxWarp prst="textNoShape">
              <a:avLst/>
            </a:prstTxWarp>
            <a:spAutoFit/>
          </a:bodyPr>
          <a:lstStyle/>
          <a:p>
            <a:r>
              <a:rPr lang="en-US" sz="1800" dirty="0"/>
              <a:t>PARSIMONY</a:t>
            </a:r>
          </a:p>
          <a:p>
            <a:endParaRPr lang="en-US" sz="1800" dirty="0"/>
          </a:p>
          <a:p>
            <a:endParaRPr lang="en-US" sz="1800" dirty="0"/>
          </a:p>
          <a:p>
            <a:r>
              <a:rPr lang="en-US" sz="1800" dirty="0"/>
              <a:t>DISTANCE METHODS (aka </a:t>
            </a:r>
            <a:r>
              <a:rPr lang="en-US" sz="1800" dirty="0" err="1"/>
              <a:t>neighbour</a:t>
            </a:r>
            <a:r>
              <a:rPr lang="en-US" sz="1800" dirty="0"/>
              <a:t>-joining, minimum evolution)</a:t>
            </a:r>
          </a:p>
          <a:p>
            <a:endParaRPr lang="en-US" sz="1800" dirty="0"/>
          </a:p>
          <a:p>
            <a:endParaRPr lang="en-US" sz="1800" dirty="0"/>
          </a:p>
          <a:p>
            <a:r>
              <a:rPr lang="en-US" sz="1800" dirty="0"/>
              <a:t>MAXIMUM LIKELIHOOD</a:t>
            </a:r>
          </a:p>
          <a:p>
            <a:endParaRPr lang="en-US" sz="1800" dirty="0"/>
          </a:p>
          <a:p>
            <a:endParaRPr lang="en-US" sz="1800" dirty="0"/>
          </a:p>
          <a:p>
            <a:r>
              <a:rPr lang="en-US" sz="1800" dirty="0"/>
              <a:t>BAYESIAN INFERENCE</a:t>
            </a:r>
          </a:p>
        </p:txBody>
      </p:sp>
    </p:spTree>
    <p:extLst>
      <p:ext uri="{BB962C8B-B14F-4D97-AF65-F5344CB8AC3E}">
        <p14:creationId xmlns:p14="http://schemas.microsoft.com/office/powerpoint/2010/main" val="813178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85800" y="1676400"/>
            <a:ext cx="6553200" cy="685800"/>
          </a:xfrm>
          <a:prstGeom prst="rect">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Text Box 5"/>
          <p:cNvSpPr txBox="1">
            <a:spLocks noChangeArrowheads="1"/>
          </p:cNvSpPr>
          <p:nvPr/>
        </p:nvSpPr>
        <p:spPr bwMode="auto">
          <a:xfrm>
            <a:off x="762000" y="990600"/>
            <a:ext cx="6934200" cy="1477328"/>
          </a:xfrm>
          <a:prstGeom prst="rect">
            <a:avLst/>
          </a:prstGeom>
          <a:noFill/>
          <a:ln w="9525">
            <a:noFill/>
            <a:miter lim="800000"/>
            <a:headEnd/>
            <a:tailEnd/>
          </a:ln>
        </p:spPr>
        <p:txBody>
          <a:bodyPr wrap="square">
            <a:prstTxWarp prst="textNoShape">
              <a:avLst/>
            </a:prstTxWarp>
            <a:spAutoFit/>
          </a:bodyPr>
          <a:lstStyle/>
          <a:p>
            <a:endParaRPr lang="en-US" sz="1800" dirty="0"/>
          </a:p>
          <a:p>
            <a:endParaRPr lang="en-US" sz="1800" dirty="0"/>
          </a:p>
          <a:p>
            <a:endParaRPr lang="en-US" sz="1800" dirty="0"/>
          </a:p>
          <a:p>
            <a:r>
              <a:rPr lang="en-US" sz="1800" dirty="0"/>
              <a:t>DISTANCE METHODS (aka </a:t>
            </a:r>
            <a:r>
              <a:rPr lang="en-US" sz="1800" dirty="0" err="1"/>
              <a:t>neighbour</a:t>
            </a:r>
            <a:r>
              <a:rPr lang="en-US" sz="1800" dirty="0"/>
              <a:t>-joining, minimum evolution)</a:t>
            </a:r>
          </a:p>
          <a:p>
            <a:endParaRPr lang="en-US" sz="1800" dirty="0"/>
          </a:p>
        </p:txBody>
      </p:sp>
      <p:sp>
        <p:nvSpPr>
          <p:cNvPr id="8" name="Text Box 5"/>
          <p:cNvSpPr txBox="1">
            <a:spLocks noChangeArrowheads="1"/>
          </p:cNvSpPr>
          <p:nvPr/>
        </p:nvSpPr>
        <p:spPr bwMode="auto">
          <a:xfrm>
            <a:off x="3429000" y="3276600"/>
            <a:ext cx="5029200" cy="2862323"/>
          </a:xfrm>
          <a:prstGeom prst="rect">
            <a:avLst/>
          </a:prstGeom>
          <a:noFill/>
          <a:ln w="9525">
            <a:noFill/>
            <a:miter lim="800000"/>
            <a:headEnd/>
            <a:tailEnd/>
          </a:ln>
        </p:spPr>
        <p:txBody>
          <a:bodyPr>
            <a:prstTxWarp prst="textNoShape">
              <a:avLst/>
            </a:prstTxWarp>
            <a:spAutoFit/>
          </a:bodyPr>
          <a:lstStyle/>
          <a:p>
            <a:r>
              <a:rPr lang="en-US" sz="1800" dirty="0"/>
              <a:t>Simplify a multiple sequence alignment to a distance matrix</a:t>
            </a:r>
          </a:p>
          <a:p>
            <a:endParaRPr lang="en-US" sz="1800" dirty="0"/>
          </a:p>
          <a:p>
            <a:r>
              <a:rPr lang="en-US" sz="1800" dirty="0"/>
              <a:t>Loss of information; unreliable method</a:t>
            </a:r>
          </a:p>
          <a:p>
            <a:endParaRPr lang="en-US" sz="1800" dirty="0"/>
          </a:p>
          <a:p>
            <a:r>
              <a:rPr lang="en-US" sz="1800" dirty="0"/>
              <a:t>But it is very fast, so often used as a first-pass estimate (e.g. our BLAST detection of a </a:t>
            </a:r>
            <a:r>
              <a:rPr lang="en-US" sz="1800" dirty="0" err="1"/>
              <a:t>pmr</a:t>
            </a:r>
            <a:r>
              <a:rPr lang="en-US" sz="1800" dirty="0"/>
              <a:t> contaminant)</a:t>
            </a:r>
          </a:p>
          <a:p>
            <a:endParaRPr lang="en-US" sz="1800" dirty="0"/>
          </a:p>
          <a:p>
            <a:r>
              <a:rPr lang="en-US" sz="1800" dirty="0"/>
              <a:t>BEWARE publications with </a:t>
            </a:r>
            <a:r>
              <a:rPr lang="en-US" sz="1800" dirty="0" err="1"/>
              <a:t>neighbour</a:t>
            </a:r>
            <a:r>
              <a:rPr lang="en-US" sz="1800" dirty="0"/>
              <a:t>-joining trees!</a:t>
            </a:r>
          </a:p>
        </p:txBody>
      </p:sp>
      <p:cxnSp>
        <p:nvCxnSpPr>
          <p:cNvPr id="10" name="Straight Arrow Connector 9"/>
          <p:cNvCxnSpPr/>
          <p:nvPr/>
        </p:nvCxnSpPr>
        <p:spPr bwMode="auto">
          <a:xfrm rot="16200000" flipH="1">
            <a:off x="4457700" y="2628900"/>
            <a:ext cx="609600" cy="533400"/>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sp>
        <p:nvSpPr>
          <p:cNvPr id="7"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Optimality Criteria</a:t>
            </a:r>
          </a:p>
        </p:txBody>
      </p:sp>
    </p:spTree>
    <p:extLst>
      <p:ext uri="{BB962C8B-B14F-4D97-AF65-F5344CB8AC3E}">
        <p14:creationId xmlns:p14="http://schemas.microsoft.com/office/powerpoint/2010/main" val="3819230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762000" y="990600"/>
            <a:ext cx="6934200" cy="2862323"/>
          </a:xfrm>
          <a:prstGeom prst="rect">
            <a:avLst/>
          </a:prstGeom>
          <a:noFill/>
          <a:ln w="9525">
            <a:noFill/>
            <a:miter lim="800000"/>
            <a:headEnd/>
            <a:tailEnd/>
          </a:ln>
        </p:spPr>
        <p:txBody>
          <a:bodyPr wrap="square">
            <a:prstTxWarp prst="textNoShape">
              <a:avLst/>
            </a:prstTxWarp>
            <a:spAutoFit/>
          </a:bodyPr>
          <a:lstStyle/>
          <a:p>
            <a:r>
              <a:rPr lang="en-US" sz="1800"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a:t>
            </a:r>
          </a:p>
          <a:p>
            <a:endParaRPr lang="en-US" sz="1800" dirty="0"/>
          </a:p>
          <a:p>
            <a:endParaRPr lang="en-US" sz="1800" dirty="0"/>
          </a:p>
          <a:p>
            <a:r>
              <a:rPr lang="en-US" sz="1800" dirty="0"/>
              <a:t>BAYESIAN INFERENCE</a:t>
            </a:r>
          </a:p>
        </p:txBody>
      </p:sp>
      <p:sp>
        <p:nvSpPr>
          <p:cNvPr id="4"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Optimality Criteria</a:t>
            </a:r>
          </a:p>
        </p:txBody>
      </p:sp>
    </p:spTree>
    <p:extLst>
      <p:ext uri="{BB962C8B-B14F-4D97-AF65-F5344CB8AC3E}">
        <p14:creationId xmlns:p14="http://schemas.microsoft.com/office/powerpoint/2010/main" val="3409603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4648200" y="15240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53272" name="Text Box 26"/>
          <p:cNvSpPr txBox="1">
            <a:spLocks noChangeArrowheads="1"/>
          </p:cNvSpPr>
          <p:nvPr/>
        </p:nvSpPr>
        <p:spPr bwMode="auto">
          <a:xfrm>
            <a:off x="4114800" y="21336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53273" name="Rectangle 27"/>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26" name="Text Box 5"/>
          <p:cNvSpPr txBox="1">
            <a:spLocks noChangeArrowheads="1"/>
          </p:cNvSpPr>
          <p:nvPr/>
        </p:nvSpPr>
        <p:spPr bwMode="auto">
          <a:xfrm>
            <a:off x="395536" y="4005064"/>
            <a:ext cx="7920880" cy="923330"/>
          </a:xfrm>
          <a:prstGeom prst="rect">
            <a:avLst/>
          </a:prstGeom>
          <a:noFill/>
          <a:ln w="9525">
            <a:noFill/>
            <a:miter lim="800000"/>
            <a:headEnd/>
            <a:tailEnd/>
          </a:ln>
        </p:spPr>
        <p:txBody>
          <a:bodyPr wrap="square">
            <a:prstTxWarp prst="textNoShape">
              <a:avLst/>
            </a:prstTxWarp>
            <a:spAutoFit/>
          </a:bodyPr>
          <a:lstStyle/>
          <a:p>
            <a:r>
              <a:rPr lang="en-US" sz="1800" dirty="0"/>
              <a:t>Parsimony is Occam’s Razor, i.e. the simplest explanation is the easiest</a:t>
            </a:r>
          </a:p>
          <a:p>
            <a:endParaRPr lang="en-US" sz="1800" dirty="0"/>
          </a:p>
          <a:p>
            <a:r>
              <a:rPr lang="en-US" sz="1800" dirty="0"/>
              <a:t>Parsimony seeks to minimize the number of substitutions</a:t>
            </a:r>
          </a:p>
        </p:txBody>
      </p:sp>
    </p:spTree>
    <p:extLst>
      <p:ext uri="{BB962C8B-B14F-4D97-AF65-F5344CB8AC3E}">
        <p14:creationId xmlns:p14="http://schemas.microsoft.com/office/powerpoint/2010/main" val="3327377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299"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0"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1"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2"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3"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4"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5"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6"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7"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8"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9"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10"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11"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12"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13"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14"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15"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16"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17"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5318"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5319" name="Text Box 25"/>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20" name="Text Box 26"/>
          <p:cNvSpPr txBox="1">
            <a:spLocks noChangeArrowheads="1"/>
          </p:cNvSpPr>
          <p:nvPr/>
        </p:nvSpPr>
        <p:spPr bwMode="auto">
          <a:xfrm>
            <a:off x="4114800" y="21336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55321" name="Rectangle 29"/>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2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No changes required to explain the adenosines</a:t>
            </a:r>
          </a:p>
        </p:txBody>
      </p:sp>
    </p:spTree>
    <p:extLst>
      <p:ext uri="{BB962C8B-B14F-4D97-AF65-F5344CB8AC3E}">
        <p14:creationId xmlns:p14="http://schemas.microsoft.com/office/powerpoint/2010/main" val="2788930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5"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6"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7"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8"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9"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0"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1"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2"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3"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4"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5"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6"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7"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8"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9"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0"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1"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2"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3"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9414"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9415"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6" name="Text Box 24"/>
          <p:cNvSpPr txBox="1">
            <a:spLocks noChangeArrowheads="1"/>
          </p:cNvSpPr>
          <p:nvPr/>
        </p:nvSpPr>
        <p:spPr bwMode="auto">
          <a:xfrm>
            <a:off x="4114800" y="21336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C</a:t>
            </a:r>
          </a:p>
        </p:txBody>
      </p:sp>
      <p:sp>
        <p:nvSpPr>
          <p:cNvPr id="59417"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59420"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Score: Two changes</a:t>
            </a:r>
          </a:p>
        </p:txBody>
      </p:sp>
      <p:cxnSp>
        <p:nvCxnSpPr>
          <p:cNvPr id="3" name="Straight Connector 2"/>
          <p:cNvCxnSpPr/>
          <p:nvPr/>
        </p:nvCxnSpPr>
        <p:spPr bwMode="auto">
          <a:xfrm flipH="1" flipV="1">
            <a:off x="4211960" y="1628800"/>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30" name="Straight Connector 29"/>
          <p:cNvCxnSpPr/>
          <p:nvPr/>
        </p:nvCxnSpPr>
        <p:spPr bwMode="auto">
          <a:xfrm flipH="1" flipV="1">
            <a:off x="3275856" y="2276872"/>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53328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3"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4"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5"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6"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7"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8"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9"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0"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1"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2"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3"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4"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5"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6"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7"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58"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59"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60"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61"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1462"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1463"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64" name="Text Box 24"/>
          <p:cNvSpPr txBox="1">
            <a:spLocks noChangeArrowheads="1"/>
          </p:cNvSpPr>
          <p:nvPr/>
        </p:nvSpPr>
        <p:spPr bwMode="auto">
          <a:xfrm>
            <a:off x="4114800" y="2133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A</a:t>
            </a:r>
          </a:p>
        </p:txBody>
      </p:sp>
      <p:sp>
        <p:nvSpPr>
          <p:cNvPr id="61465"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61468"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a:solidFill>
                  <a:schemeClr val="tx2"/>
                </a:solidFill>
                <a:latin typeface="Times New Roman" charset="0"/>
              </a:rPr>
              <a:t>Score: Two changes</a:t>
            </a:r>
          </a:p>
        </p:txBody>
      </p:sp>
      <p:cxnSp>
        <p:nvCxnSpPr>
          <p:cNvPr id="27" name="Straight Connector 26"/>
          <p:cNvCxnSpPr/>
          <p:nvPr/>
        </p:nvCxnSpPr>
        <p:spPr bwMode="auto">
          <a:xfrm flipH="1" flipV="1">
            <a:off x="5004048" y="278092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8" name="Straight Connector 27"/>
          <p:cNvCxnSpPr/>
          <p:nvPr/>
        </p:nvCxnSpPr>
        <p:spPr bwMode="auto">
          <a:xfrm flipH="1" flipV="1">
            <a:off x="3275856" y="2276872"/>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101146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1"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18435" name="Oval 6"/>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18436" name="Oval 7"/>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8439" name="Rectangle 13"/>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18440" name="Text Box 14"/>
          <p:cNvSpPr txBox="1">
            <a:spLocks noChangeArrowheads="1"/>
          </p:cNvSpPr>
          <p:nvPr/>
        </p:nvSpPr>
        <p:spPr bwMode="auto">
          <a:xfrm>
            <a:off x="346075" y="685800"/>
            <a:ext cx="3692525" cy="366713"/>
          </a:xfrm>
          <a:prstGeom prst="rect">
            <a:avLst/>
          </a:prstGeom>
          <a:noFill/>
          <a:ln w="9525">
            <a:noFill/>
            <a:miter lim="800000"/>
            <a:headEnd/>
            <a:tailEnd/>
          </a:ln>
        </p:spPr>
        <p:txBody>
          <a:bodyPr>
            <a:prstTxWarp prst="textNoShape">
              <a:avLst/>
            </a:prstTxWarp>
            <a:spAutoFit/>
          </a:bodyPr>
          <a:lstStyle/>
          <a:p>
            <a:r>
              <a:rPr lang="en-US" sz="1800"/>
              <a:t>Outgroup choice is important</a:t>
            </a:r>
          </a:p>
        </p:txBody>
      </p:sp>
      <p:sp>
        <p:nvSpPr>
          <p:cNvPr id="9" name="TextBox 8"/>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3141016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1"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2"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3"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4"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5"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6"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7"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8"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9"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0"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1"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2"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3"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4"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5"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06"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07"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08"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09"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3510"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3511"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12" name="Text Box 24"/>
          <p:cNvSpPr txBox="1">
            <a:spLocks noChangeArrowheads="1"/>
          </p:cNvSpPr>
          <p:nvPr/>
        </p:nvSpPr>
        <p:spPr bwMode="auto">
          <a:xfrm>
            <a:off x="4114800" y="2133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G</a:t>
            </a:r>
          </a:p>
        </p:txBody>
      </p:sp>
      <p:sp>
        <p:nvSpPr>
          <p:cNvPr id="63513"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6351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a:solidFill>
                  <a:schemeClr val="tx2"/>
                </a:solidFill>
                <a:latin typeface="Times New Roman" charset="0"/>
              </a:rPr>
              <a:t>Score: Two changes</a:t>
            </a:r>
          </a:p>
        </p:txBody>
      </p:sp>
      <p:cxnSp>
        <p:nvCxnSpPr>
          <p:cNvPr id="27" name="Straight Connector 26"/>
          <p:cNvCxnSpPr/>
          <p:nvPr/>
        </p:nvCxnSpPr>
        <p:spPr bwMode="auto">
          <a:xfrm flipH="1" flipV="1">
            <a:off x="4211960" y="1628800"/>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8" name="Straight Connector 27"/>
          <p:cNvCxnSpPr/>
          <p:nvPr/>
        </p:nvCxnSpPr>
        <p:spPr bwMode="auto">
          <a:xfrm flipH="1" flipV="1">
            <a:off x="5220072" y="278092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464354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47"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48"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49"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0"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1"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2"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3"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4"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5"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6"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7"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8"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9"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60"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61"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2"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3"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4"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5"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7366"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7367" name="Text Box 25"/>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8" name="Text Box 26"/>
          <p:cNvSpPr txBox="1">
            <a:spLocks noChangeArrowheads="1"/>
          </p:cNvSpPr>
          <p:nvPr/>
        </p:nvSpPr>
        <p:spPr bwMode="auto">
          <a:xfrm>
            <a:off x="4114800" y="21336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T</a:t>
            </a:r>
          </a:p>
        </p:txBody>
      </p:sp>
      <p:sp>
        <p:nvSpPr>
          <p:cNvPr id="57369" name="Rectangle 29"/>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57372" name="Rectangle 32"/>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a:solidFill>
                  <a:schemeClr val="tx2"/>
                </a:solidFill>
                <a:latin typeface="Times New Roman" charset="0"/>
              </a:rPr>
              <a:t>Score: Three changes</a:t>
            </a:r>
          </a:p>
        </p:txBody>
      </p:sp>
      <p:cxnSp>
        <p:nvCxnSpPr>
          <p:cNvPr id="27" name="Straight Connector 26"/>
          <p:cNvCxnSpPr/>
          <p:nvPr/>
        </p:nvCxnSpPr>
        <p:spPr bwMode="auto">
          <a:xfrm flipH="1" flipV="1">
            <a:off x="4211960" y="1628800"/>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8" name="Straight Connector 27"/>
          <p:cNvCxnSpPr/>
          <p:nvPr/>
        </p:nvCxnSpPr>
        <p:spPr bwMode="auto">
          <a:xfrm flipH="1" flipV="1">
            <a:off x="3275856" y="2276872"/>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9" name="Straight Connector 28"/>
          <p:cNvCxnSpPr/>
          <p:nvPr/>
        </p:nvCxnSpPr>
        <p:spPr bwMode="auto">
          <a:xfrm flipH="1" flipV="1">
            <a:off x="5004048" y="278092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513958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bwMode="auto">
          <a:xfrm>
            <a:off x="3886200" y="2133600"/>
            <a:ext cx="1295400" cy="533400"/>
          </a:xfrm>
          <a:prstGeom prst="ellipse">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5538"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39"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0"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1"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2"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3"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4"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5"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6"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7"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8"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9"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50"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51"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52"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53"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54"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55"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56"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57"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5558"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5559"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60" name="Text Box 24"/>
          <p:cNvSpPr txBox="1">
            <a:spLocks noChangeArrowheads="1"/>
          </p:cNvSpPr>
          <p:nvPr/>
        </p:nvSpPr>
        <p:spPr bwMode="auto">
          <a:xfrm>
            <a:off x="4114800" y="2133600"/>
            <a:ext cx="1005403" cy="461665"/>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C/G/A</a:t>
            </a:r>
          </a:p>
        </p:txBody>
      </p:sp>
      <p:sp>
        <p:nvSpPr>
          <p:cNvPr id="65561"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30" name="Text Box 5"/>
          <p:cNvSpPr txBox="1">
            <a:spLocks noChangeArrowheads="1"/>
          </p:cNvSpPr>
          <p:nvPr/>
        </p:nvSpPr>
        <p:spPr bwMode="auto">
          <a:xfrm>
            <a:off x="1066800" y="4782051"/>
            <a:ext cx="6313512" cy="2031325"/>
          </a:xfrm>
          <a:prstGeom prst="rect">
            <a:avLst/>
          </a:prstGeom>
          <a:noFill/>
          <a:ln w="9525">
            <a:noFill/>
            <a:miter lim="800000"/>
            <a:headEnd/>
            <a:tailEnd/>
          </a:ln>
        </p:spPr>
        <p:txBody>
          <a:bodyPr wrap="square">
            <a:prstTxWarp prst="textNoShape">
              <a:avLst/>
            </a:prstTxWarp>
            <a:spAutoFit/>
          </a:bodyPr>
          <a:lstStyle/>
          <a:p>
            <a:r>
              <a:rPr lang="en-US" sz="1800" dirty="0"/>
              <a:t>NO SUBSTITUTION MODEL!</a:t>
            </a:r>
          </a:p>
          <a:p>
            <a:r>
              <a:rPr lang="en-US" sz="1800" dirty="0"/>
              <a:t>3 of 4 possible bases are equally parsimonious!</a:t>
            </a:r>
          </a:p>
          <a:p>
            <a:r>
              <a:rPr lang="en-US" sz="1800" dirty="0"/>
              <a:t>LACK OF RESOLUTION!</a:t>
            </a:r>
          </a:p>
          <a:p>
            <a:endParaRPr lang="en-US" sz="1800" dirty="0"/>
          </a:p>
          <a:p>
            <a:r>
              <a:rPr lang="en-US" sz="1800" dirty="0"/>
              <a:t>Parsimony is fast since it only needs to count change but it deals poorly with multiple substitutions or unequal rates of evolution – it often lacks resolution</a:t>
            </a:r>
          </a:p>
        </p:txBody>
      </p:sp>
      <p:cxnSp>
        <p:nvCxnSpPr>
          <p:cNvPr id="31" name="Straight Arrow Connector 30"/>
          <p:cNvCxnSpPr/>
          <p:nvPr/>
        </p:nvCxnSpPr>
        <p:spPr bwMode="auto">
          <a:xfrm rot="5400000">
            <a:off x="2438400" y="3276600"/>
            <a:ext cx="1981200" cy="914400"/>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spTree>
    <p:extLst>
      <p:ext uri="{BB962C8B-B14F-4D97-AF65-F5344CB8AC3E}">
        <p14:creationId xmlns:p14="http://schemas.microsoft.com/office/powerpoint/2010/main" val="4279636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2862323"/>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a:t>
            </a:r>
          </a:p>
          <a:p>
            <a:endParaRPr lang="en-US" sz="1800" dirty="0"/>
          </a:p>
          <a:p>
            <a:endParaRPr lang="en-US" sz="1800" dirty="0"/>
          </a:p>
          <a:p>
            <a:r>
              <a:rPr lang="en-US" sz="1800" dirty="0"/>
              <a:t>BAYESIAN INFERENCE</a:t>
            </a:r>
          </a:p>
        </p:txBody>
      </p:sp>
    </p:spTree>
    <p:extLst>
      <p:ext uri="{BB962C8B-B14F-4D97-AF65-F5344CB8AC3E}">
        <p14:creationId xmlns:p14="http://schemas.microsoft.com/office/powerpoint/2010/main" val="2453209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87"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88"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89"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0"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1"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2"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3"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4"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5"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6"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7"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8"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9"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600"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601"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7602"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7603"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7604"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7605"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7606"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7607" name="Text Box 25"/>
          <p:cNvSpPr txBox="1">
            <a:spLocks noChangeArrowheads="1"/>
          </p:cNvSpPr>
          <p:nvPr/>
        </p:nvSpPr>
        <p:spPr bwMode="auto">
          <a:xfrm>
            <a:off x="4648200" y="15240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67608" name="Text Box 26"/>
          <p:cNvSpPr txBox="1">
            <a:spLocks noChangeArrowheads="1"/>
          </p:cNvSpPr>
          <p:nvPr/>
        </p:nvSpPr>
        <p:spPr bwMode="auto">
          <a:xfrm>
            <a:off x="4114800" y="21336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67609" name="Rectangle 27"/>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Text Box 5"/>
          <p:cNvSpPr txBox="1">
            <a:spLocks noChangeArrowheads="1"/>
          </p:cNvSpPr>
          <p:nvPr/>
        </p:nvSpPr>
        <p:spPr bwMode="auto">
          <a:xfrm>
            <a:off x="395536" y="3995677"/>
            <a:ext cx="7920880" cy="1754327"/>
          </a:xfrm>
          <a:prstGeom prst="rect">
            <a:avLst/>
          </a:prstGeom>
          <a:noFill/>
          <a:ln w="9525">
            <a:noFill/>
            <a:miter lim="800000"/>
            <a:headEnd/>
            <a:tailEnd/>
          </a:ln>
        </p:spPr>
        <p:txBody>
          <a:bodyPr wrap="square">
            <a:prstTxWarp prst="textNoShape">
              <a:avLst/>
            </a:prstTxWarp>
            <a:spAutoFit/>
          </a:bodyPr>
          <a:lstStyle/>
          <a:p>
            <a:r>
              <a:rPr lang="en-US" sz="1800" dirty="0"/>
              <a:t>Maximum likelihood (ML) does not apply Occam’s Razor</a:t>
            </a:r>
          </a:p>
          <a:p>
            <a:endParaRPr lang="en-US" sz="1800" dirty="0"/>
          </a:p>
          <a:p>
            <a:r>
              <a:rPr lang="en-US" sz="1800" dirty="0"/>
              <a:t>ML uses substitution models to better predict which changes have occurred</a:t>
            </a:r>
          </a:p>
          <a:p>
            <a:endParaRPr lang="en-US" sz="1800" dirty="0"/>
          </a:p>
          <a:p>
            <a:r>
              <a:rPr lang="en-US" sz="1800" dirty="0"/>
              <a:t>In ML, the length of the branches is as important as the shape of the tree</a:t>
            </a:r>
          </a:p>
          <a:p>
            <a:endParaRPr lang="en-US" sz="1800" dirty="0"/>
          </a:p>
        </p:txBody>
      </p:sp>
    </p:spTree>
    <p:extLst>
      <p:ext uri="{BB962C8B-B14F-4D97-AF65-F5344CB8AC3E}">
        <p14:creationId xmlns:p14="http://schemas.microsoft.com/office/powerpoint/2010/main" val="662059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5"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6"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7"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8"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9"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0"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1"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2"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3"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4"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5"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6"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7"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8"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9"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0"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1"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2"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3"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9654"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9655" name="Text Box 25"/>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6" name="Text Box 26"/>
          <p:cNvSpPr txBox="1">
            <a:spLocks noChangeArrowheads="1"/>
          </p:cNvSpPr>
          <p:nvPr/>
        </p:nvSpPr>
        <p:spPr bwMode="auto">
          <a:xfrm>
            <a:off x="4114800" y="21336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69657" name="Rectangle 2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No changes required to explain the adenosines</a:t>
            </a:r>
          </a:p>
        </p:txBody>
      </p:sp>
    </p:spTree>
    <p:extLst>
      <p:ext uri="{BB962C8B-B14F-4D97-AF65-F5344CB8AC3E}">
        <p14:creationId xmlns:p14="http://schemas.microsoft.com/office/powerpoint/2010/main" val="6516120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3"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4"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5"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6"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7"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8"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9"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0"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1"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2"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3"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4"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5"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6"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7"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698"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699"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700"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701"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1702"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1703" name="Text Box 25"/>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704" name="Text Box 26"/>
          <p:cNvSpPr txBox="1">
            <a:spLocks noChangeArrowheads="1"/>
          </p:cNvSpPr>
          <p:nvPr/>
        </p:nvSpPr>
        <p:spPr bwMode="auto">
          <a:xfrm>
            <a:off x="4114800" y="2133600"/>
            <a:ext cx="406932" cy="461665"/>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A</a:t>
            </a:r>
            <a:endParaRPr lang="en-US" dirty="0"/>
          </a:p>
        </p:txBody>
      </p:sp>
      <p:sp>
        <p:nvSpPr>
          <p:cNvPr id="71705" name="Rectangle 2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Rectangle 28"/>
          <p:cNvSpPr>
            <a:spLocks noChangeArrowheads="1"/>
          </p:cNvSpPr>
          <p:nvPr/>
        </p:nvSpPr>
        <p:spPr bwMode="auto">
          <a:xfrm>
            <a:off x="1447800" y="4365104"/>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A is the most likely as it is the shortest route</a:t>
            </a:r>
          </a:p>
        </p:txBody>
      </p:sp>
    </p:spTree>
    <p:extLst>
      <p:ext uri="{BB962C8B-B14F-4D97-AF65-F5344CB8AC3E}">
        <p14:creationId xmlns:p14="http://schemas.microsoft.com/office/powerpoint/2010/main" val="4145082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1"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2"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3"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4"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5"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6"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7"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8"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9"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0"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1"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2"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3"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4"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5"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46"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47"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48"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49"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3750"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3751"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52" name="Text Box 24"/>
          <p:cNvSpPr txBox="1">
            <a:spLocks noChangeArrowheads="1"/>
          </p:cNvSpPr>
          <p:nvPr/>
        </p:nvSpPr>
        <p:spPr bwMode="auto">
          <a:xfrm>
            <a:off x="4114800" y="2133600"/>
            <a:ext cx="717113" cy="461665"/>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A&gt;</a:t>
            </a:r>
            <a:r>
              <a:rPr lang="en-US" dirty="0" err="1">
                <a:solidFill>
                  <a:srgbClr val="ED181E"/>
                </a:solidFill>
              </a:rPr>
              <a:t>c</a:t>
            </a:r>
            <a:endParaRPr lang="en-US" dirty="0"/>
          </a:p>
        </p:txBody>
      </p:sp>
      <p:sp>
        <p:nvSpPr>
          <p:cNvPr id="73753"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C is the next most likely as it is the next shortest route</a:t>
            </a:r>
          </a:p>
        </p:txBody>
      </p:sp>
    </p:spTree>
    <p:extLst>
      <p:ext uri="{BB962C8B-B14F-4D97-AF65-F5344CB8AC3E}">
        <p14:creationId xmlns:p14="http://schemas.microsoft.com/office/powerpoint/2010/main" val="40836197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79"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0"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1"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2"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3"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4"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5"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6"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7"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8"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9"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90"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91"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92"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93"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794"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795"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796"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797"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5798"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5799"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800" name="Text Box 24"/>
          <p:cNvSpPr txBox="1">
            <a:spLocks noChangeArrowheads="1"/>
          </p:cNvSpPr>
          <p:nvPr/>
        </p:nvSpPr>
        <p:spPr bwMode="auto">
          <a:xfrm>
            <a:off x="4114800" y="2133600"/>
            <a:ext cx="1044577" cy="461665"/>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A&gt;</a:t>
            </a:r>
            <a:r>
              <a:rPr lang="en-US" dirty="0" err="1">
                <a:solidFill>
                  <a:srgbClr val="ED181E"/>
                </a:solidFill>
              </a:rPr>
              <a:t>c</a:t>
            </a:r>
            <a:r>
              <a:rPr lang="en-US" dirty="0">
                <a:solidFill>
                  <a:srgbClr val="ED181E"/>
                </a:solidFill>
              </a:rPr>
              <a:t>&gt;</a:t>
            </a:r>
            <a:r>
              <a:rPr lang="en-US" dirty="0" err="1">
                <a:solidFill>
                  <a:srgbClr val="ED181E"/>
                </a:solidFill>
              </a:rPr>
              <a:t>g</a:t>
            </a:r>
            <a:endParaRPr lang="en-US" dirty="0"/>
          </a:p>
        </p:txBody>
      </p:sp>
      <p:sp>
        <p:nvSpPr>
          <p:cNvPr id="75801"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G is the third most likely as it is the third shortest route</a:t>
            </a:r>
          </a:p>
        </p:txBody>
      </p:sp>
    </p:spTree>
    <p:extLst>
      <p:ext uri="{BB962C8B-B14F-4D97-AF65-F5344CB8AC3E}">
        <p14:creationId xmlns:p14="http://schemas.microsoft.com/office/powerpoint/2010/main" val="2101506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 30"/>
          <p:cNvSpPr/>
          <p:nvPr/>
        </p:nvSpPr>
        <p:spPr bwMode="auto">
          <a:xfrm>
            <a:off x="3886200" y="2133600"/>
            <a:ext cx="1600200" cy="533400"/>
          </a:xfrm>
          <a:prstGeom prst="ellipse">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7826"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27"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28"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29"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0"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1"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2"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3"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4"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5"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6"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7"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8"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9"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40"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41"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2"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3"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4"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5"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7846"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7847"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8" name="Text Box 24"/>
          <p:cNvSpPr txBox="1">
            <a:spLocks noChangeArrowheads="1"/>
          </p:cNvSpPr>
          <p:nvPr/>
        </p:nvSpPr>
        <p:spPr bwMode="auto">
          <a:xfrm>
            <a:off x="4114800" y="2133600"/>
            <a:ext cx="1292225" cy="457200"/>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A&gt;</a:t>
            </a:r>
            <a:r>
              <a:rPr lang="en-US" dirty="0" err="1">
                <a:solidFill>
                  <a:srgbClr val="ED181E"/>
                </a:solidFill>
              </a:rPr>
              <a:t>c</a:t>
            </a:r>
            <a:r>
              <a:rPr lang="en-US" dirty="0">
                <a:solidFill>
                  <a:srgbClr val="ED181E"/>
                </a:solidFill>
              </a:rPr>
              <a:t>&gt;</a:t>
            </a:r>
            <a:r>
              <a:rPr lang="en-US" dirty="0" err="1">
                <a:solidFill>
                  <a:srgbClr val="ED181E"/>
                </a:solidFill>
              </a:rPr>
              <a:t>g</a:t>
            </a:r>
            <a:r>
              <a:rPr lang="en-US" dirty="0">
                <a:solidFill>
                  <a:srgbClr val="ED181E"/>
                </a:solidFill>
              </a:rPr>
              <a:t>&gt;</a:t>
            </a:r>
            <a:r>
              <a:rPr lang="en-US" dirty="0" err="1">
                <a:solidFill>
                  <a:srgbClr val="ED181E"/>
                </a:solidFill>
              </a:rPr>
              <a:t>t</a:t>
            </a:r>
            <a:endParaRPr lang="en-US" dirty="0"/>
          </a:p>
        </p:txBody>
      </p:sp>
      <p:sp>
        <p:nvSpPr>
          <p:cNvPr id="77849"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9" name="Text Box 5"/>
          <p:cNvSpPr txBox="1">
            <a:spLocks noChangeArrowheads="1"/>
          </p:cNvSpPr>
          <p:nvPr/>
        </p:nvSpPr>
        <p:spPr bwMode="auto">
          <a:xfrm>
            <a:off x="1066800" y="4572000"/>
            <a:ext cx="6529536" cy="2031325"/>
          </a:xfrm>
          <a:prstGeom prst="rect">
            <a:avLst/>
          </a:prstGeom>
          <a:noFill/>
          <a:ln w="9525">
            <a:noFill/>
            <a:miter lim="800000"/>
            <a:headEnd/>
            <a:tailEnd/>
          </a:ln>
        </p:spPr>
        <p:txBody>
          <a:bodyPr wrap="square">
            <a:prstTxWarp prst="textNoShape">
              <a:avLst/>
            </a:prstTxWarp>
            <a:spAutoFit/>
          </a:bodyPr>
          <a:lstStyle/>
          <a:p>
            <a:r>
              <a:rPr lang="en-US" sz="1800" dirty="0"/>
              <a:t>BRANCH LENGTHS (e.g. shortest route) COME FROM A SUBSTITUTION MODEL</a:t>
            </a:r>
          </a:p>
          <a:p>
            <a:endParaRPr lang="en-US" sz="1800" dirty="0"/>
          </a:p>
          <a:p>
            <a:r>
              <a:rPr lang="en-US" sz="1800" dirty="0"/>
              <a:t>A SUBSTITUTION MODEL ADDS RESOLUTION!</a:t>
            </a:r>
          </a:p>
          <a:p>
            <a:endParaRPr lang="en-US" sz="1800" dirty="0"/>
          </a:p>
          <a:p>
            <a:r>
              <a:rPr lang="en-US" sz="1800" dirty="0"/>
              <a:t>Each possible solution has a likelihood and must be considered – ML is more complex, slower, but more accurate</a:t>
            </a:r>
          </a:p>
        </p:txBody>
      </p:sp>
      <p:cxnSp>
        <p:nvCxnSpPr>
          <p:cNvPr id="30" name="Straight Arrow Connector 29"/>
          <p:cNvCxnSpPr/>
          <p:nvPr/>
        </p:nvCxnSpPr>
        <p:spPr bwMode="auto">
          <a:xfrm rot="5400000">
            <a:off x="2590800" y="3124200"/>
            <a:ext cx="1676400" cy="914400"/>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cxnSp>
        <p:nvCxnSpPr>
          <p:cNvPr id="32" name="Straight Connector 31"/>
          <p:cNvCxnSpPr/>
          <p:nvPr/>
        </p:nvCxnSpPr>
        <p:spPr bwMode="auto">
          <a:xfrm flipH="1" flipV="1">
            <a:off x="3275856" y="2276872"/>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33" name="Straight Connector 32"/>
          <p:cNvCxnSpPr/>
          <p:nvPr/>
        </p:nvCxnSpPr>
        <p:spPr bwMode="auto">
          <a:xfrm flipH="1" flipV="1">
            <a:off x="5220072" y="278092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38112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0483"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0484"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0487"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0488" name="Oval 11"/>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0489" name="Oval 13"/>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0490" name="Text Box 14"/>
          <p:cNvSpPr txBox="1">
            <a:spLocks noChangeArrowheads="1"/>
          </p:cNvSpPr>
          <p:nvPr/>
        </p:nvSpPr>
        <p:spPr bwMode="auto">
          <a:xfrm>
            <a:off x="346075" y="685800"/>
            <a:ext cx="3692525" cy="915988"/>
          </a:xfrm>
          <a:prstGeom prst="rect">
            <a:avLst/>
          </a:prstGeom>
          <a:noFill/>
          <a:ln w="9525">
            <a:noFill/>
            <a:miter lim="800000"/>
            <a:headEnd/>
            <a:tailEnd/>
          </a:ln>
        </p:spPr>
        <p:txBody>
          <a:bodyPr>
            <a:prstTxWarp prst="textNoShape">
              <a:avLst/>
            </a:prstTxWarp>
            <a:spAutoFit/>
          </a:bodyPr>
          <a:lstStyle/>
          <a:p>
            <a:r>
              <a:rPr lang="en-US" sz="1800" dirty="0" err="1"/>
              <a:t>Outgroup</a:t>
            </a:r>
            <a:r>
              <a:rPr lang="en-US" sz="1800" dirty="0"/>
              <a:t> choice is important</a:t>
            </a:r>
          </a:p>
          <a:p>
            <a:endParaRPr lang="en-US" sz="1800" dirty="0"/>
          </a:p>
          <a:p>
            <a:r>
              <a:rPr lang="en-US" sz="1800" dirty="0"/>
              <a:t>Trees can reflect gene duplication</a:t>
            </a:r>
          </a:p>
        </p:txBody>
      </p:sp>
      <p:sp>
        <p:nvSpPr>
          <p:cNvPr id="11" name="TextBox 10"/>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6247594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Models</a:t>
            </a:r>
          </a:p>
        </p:txBody>
      </p:sp>
      <p:sp>
        <p:nvSpPr>
          <p:cNvPr id="86022" name="Rectangle 31"/>
          <p:cNvSpPr>
            <a:spLocks noChangeArrowheads="1"/>
          </p:cNvSpPr>
          <p:nvPr/>
        </p:nvSpPr>
        <p:spPr bwMode="auto">
          <a:xfrm>
            <a:off x="762000" y="3505200"/>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86023" name="Rectangle 32"/>
          <p:cNvSpPr>
            <a:spLocks noChangeArrowheads="1"/>
          </p:cNvSpPr>
          <p:nvPr/>
        </p:nvSpPr>
        <p:spPr bwMode="auto">
          <a:xfrm>
            <a:off x="1676400" y="4191000"/>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86024" name="Rectangle 33"/>
          <p:cNvSpPr>
            <a:spLocks noChangeArrowheads="1"/>
          </p:cNvSpPr>
          <p:nvPr/>
        </p:nvSpPr>
        <p:spPr bwMode="auto">
          <a:xfrm>
            <a:off x="2514600" y="4876800"/>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86025" name="Rectangle 34"/>
          <p:cNvSpPr>
            <a:spLocks noChangeArrowheads="1"/>
          </p:cNvSpPr>
          <p:nvPr/>
        </p:nvSpPr>
        <p:spPr bwMode="auto">
          <a:xfrm>
            <a:off x="3352800" y="5562600"/>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86026" name="Rectangle 35"/>
          <p:cNvSpPr>
            <a:spLocks noChangeArrowheads="1"/>
          </p:cNvSpPr>
          <p:nvPr/>
        </p:nvSpPr>
        <p:spPr bwMode="auto">
          <a:xfrm>
            <a:off x="762000" y="3505200"/>
            <a:ext cx="34290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27" name="Rectangle 36"/>
          <p:cNvSpPr>
            <a:spLocks noChangeArrowheads="1"/>
          </p:cNvSpPr>
          <p:nvPr/>
        </p:nvSpPr>
        <p:spPr bwMode="auto">
          <a:xfrm>
            <a:off x="762000" y="4876800"/>
            <a:ext cx="3429000" cy="13716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28" name="Rectangle 37"/>
          <p:cNvSpPr>
            <a:spLocks noChangeArrowheads="1"/>
          </p:cNvSpPr>
          <p:nvPr/>
        </p:nvSpPr>
        <p:spPr bwMode="auto">
          <a:xfrm>
            <a:off x="2514600" y="3505200"/>
            <a:ext cx="1676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29" name="Rectangle 38"/>
          <p:cNvSpPr>
            <a:spLocks noChangeArrowheads="1"/>
          </p:cNvSpPr>
          <p:nvPr/>
        </p:nvSpPr>
        <p:spPr bwMode="auto">
          <a:xfrm>
            <a:off x="762000" y="35052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30" name="Rectangle 39"/>
          <p:cNvSpPr>
            <a:spLocks noChangeArrowheads="1"/>
          </p:cNvSpPr>
          <p:nvPr/>
        </p:nvSpPr>
        <p:spPr bwMode="auto">
          <a:xfrm>
            <a:off x="762000" y="55626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31" name="Rectangle 40"/>
          <p:cNvSpPr>
            <a:spLocks noChangeArrowheads="1"/>
          </p:cNvSpPr>
          <p:nvPr/>
        </p:nvSpPr>
        <p:spPr bwMode="auto">
          <a:xfrm>
            <a:off x="762000" y="3505200"/>
            <a:ext cx="914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32" name="Rectangle 41"/>
          <p:cNvSpPr>
            <a:spLocks noChangeArrowheads="1"/>
          </p:cNvSpPr>
          <p:nvPr/>
        </p:nvSpPr>
        <p:spPr bwMode="auto">
          <a:xfrm>
            <a:off x="2514600" y="3505200"/>
            <a:ext cx="8382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33" name="Text Box 42"/>
          <p:cNvSpPr txBox="1">
            <a:spLocks noChangeArrowheads="1"/>
          </p:cNvSpPr>
          <p:nvPr/>
        </p:nvSpPr>
        <p:spPr bwMode="auto">
          <a:xfrm>
            <a:off x="974725" y="3032125"/>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86034" name="Text Box 43"/>
          <p:cNvSpPr txBox="1">
            <a:spLocks noChangeArrowheads="1"/>
          </p:cNvSpPr>
          <p:nvPr/>
        </p:nvSpPr>
        <p:spPr bwMode="auto">
          <a:xfrm>
            <a:off x="1898650" y="30480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86035" name="Text Box 44"/>
          <p:cNvSpPr txBox="1">
            <a:spLocks noChangeArrowheads="1"/>
          </p:cNvSpPr>
          <p:nvPr/>
        </p:nvSpPr>
        <p:spPr bwMode="auto">
          <a:xfrm>
            <a:off x="228600" y="50292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86036" name="Text Box 45"/>
          <p:cNvSpPr txBox="1">
            <a:spLocks noChangeArrowheads="1"/>
          </p:cNvSpPr>
          <p:nvPr/>
        </p:nvSpPr>
        <p:spPr bwMode="auto">
          <a:xfrm>
            <a:off x="3633788" y="3048000"/>
            <a:ext cx="369887"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86037" name="Text Box 46"/>
          <p:cNvSpPr txBox="1">
            <a:spLocks noChangeArrowheads="1"/>
          </p:cNvSpPr>
          <p:nvPr/>
        </p:nvSpPr>
        <p:spPr bwMode="auto">
          <a:xfrm>
            <a:off x="228600" y="3657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86038" name="Text Box 47"/>
          <p:cNvSpPr txBox="1">
            <a:spLocks noChangeArrowheads="1"/>
          </p:cNvSpPr>
          <p:nvPr/>
        </p:nvSpPr>
        <p:spPr bwMode="auto">
          <a:xfrm>
            <a:off x="228600" y="43434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86039" name="Text Box 48"/>
          <p:cNvSpPr txBox="1">
            <a:spLocks noChangeArrowheads="1"/>
          </p:cNvSpPr>
          <p:nvPr/>
        </p:nvSpPr>
        <p:spPr bwMode="auto">
          <a:xfrm>
            <a:off x="2743200" y="30480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86040" name="Text Box 49"/>
          <p:cNvSpPr txBox="1">
            <a:spLocks noChangeArrowheads="1"/>
          </p:cNvSpPr>
          <p:nvPr/>
        </p:nvSpPr>
        <p:spPr bwMode="auto">
          <a:xfrm>
            <a:off x="228600" y="57150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86041" name="Text Box 50"/>
          <p:cNvSpPr txBox="1">
            <a:spLocks noChangeArrowheads="1"/>
          </p:cNvSpPr>
          <p:nvPr/>
        </p:nvSpPr>
        <p:spPr bwMode="auto">
          <a:xfrm>
            <a:off x="1697038" y="3652838"/>
            <a:ext cx="7985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86042" name="Text Box 51"/>
          <p:cNvSpPr txBox="1">
            <a:spLocks noChangeArrowheads="1"/>
          </p:cNvSpPr>
          <p:nvPr/>
        </p:nvSpPr>
        <p:spPr bwMode="auto">
          <a:xfrm>
            <a:off x="2535238" y="36528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86043" name="Text Box 52"/>
          <p:cNvSpPr txBox="1">
            <a:spLocks noChangeArrowheads="1"/>
          </p:cNvSpPr>
          <p:nvPr/>
        </p:nvSpPr>
        <p:spPr bwMode="auto">
          <a:xfrm>
            <a:off x="2535238" y="43386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86044" name="Text Box 53"/>
          <p:cNvSpPr txBox="1">
            <a:spLocks noChangeArrowheads="1"/>
          </p:cNvSpPr>
          <p:nvPr/>
        </p:nvSpPr>
        <p:spPr bwMode="auto">
          <a:xfrm>
            <a:off x="3373438" y="3652838"/>
            <a:ext cx="7858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86045" name="Text Box 54"/>
          <p:cNvSpPr txBox="1">
            <a:spLocks noChangeArrowheads="1"/>
          </p:cNvSpPr>
          <p:nvPr/>
        </p:nvSpPr>
        <p:spPr bwMode="auto">
          <a:xfrm>
            <a:off x="3352800" y="4338638"/>
            <a:ext cx="785813"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86046" name="Text Box 55"/>
          <p:cNvSpPr txBox="1">
            <a:spLocks noChangeArrowheads="1"/>
          </p:cNvSpPr>
          <p:nvPr/>
        </p:nvSpPr>
        <p:spPr bwMode="auto">
          <a:xfrm>
            <a:off x="3373438" y="5024438"/>
            <a:ext cx="752475"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pic>
        <p:nvPicPr>
          <p:cNvPr id="32" name="Picture 35" descr="800px-BLOSUM62"/>
          <p:cNvPicPr>
            <a:picLocks noChangeAspect="1" noChangeArrowheads="1"/>
          </p:cNvPicPr>
          <p:nvPr/>
        </p:nvPicPr>
        <p:blipFill>
          <a:blip r:embed="rId3"/>
          <a:srcRect/>
          <a:stretch>
            <a:fillRect/>
          </a:stretch>
        </p:blipFill>
        <p:spPr bwMode="auto">
          <a:xfrm>
            <a:off x="4191000" y="352425"/>
            <a:ext cx="4614421" cy="2543175"/>
          </a:xfrm>
          <a:prstGeom prst="rect">
            <a:avLst/>
          </a:prstGeom>
          <a:noFill/>
          <a:ln w="9525">
            <a:noFill/>
            <a:miter lim="800000"/>
            <a:headEnd/>
            <a:tailEnd/>
          </a:ln>
        </p:spPr>
      </p:pic>
      <p:sp>
        <p:nvSpPr>
          <p:cNvPr id="31" name="Text Box 5"/>
          <p:cNvSpPr txBox="1">
            <a:spLocks noChangeArrowheads="1"/>
          </p:cNvSpPr>
          <p:nvPr/>
        </p:nvSpPr>
        <p:spPr bwMode="auto">
          <a:xfrm>
            <a:off x="3124200" y="685800"/>
            <a:ext cx="1828800" cy="369332"/>
          </a:xfrm>
          <a:prstGeom prst="rect">
            <a:avLst/>
          </a:prstGeom>
          <a:noFill/>
          <a:ln w="9525">
            <a:noFill/>
            <a:miter lim="800000"/>
            <a:headEnd/>
            <a:tailEnd/>
          </a:ln>
        </p:spPr>
        <p:txBody>
          <a:bodyPr wrap="square">
            <a:prstTxWarp prst="textNoShape">
              <a:avLst/>
            </a:prstTxWarp>
            <a:spAutoFit/>
          </a:bodyPr>
          <a:lstStyle/>
          <a:p>
            <a:r>
              <a:rPr lang="en-US" sz="1800" dirty="0"/>
              <a:t>Empirical</a:t>
            </a:r>
          </a:p>
        </p:txBody>
      </p:sp>
      <p:sp>
        <p:nvSpPr>
          <p:cNvPr id="33" name="Text Box 5"/>
          <p:cNvSpPr txBox="1">
            <a:spLocks noChangeArrowheads="1"/>
          </p:cNvSpPr>
          <p:nvPr/>
        </p:nvSpPr>
        <p:spPr bwMode="auto">
          <a:xfrm>
            <a:off x="304800" y="2743200"/>
            <a:ext cx="2057400" cy="369332"/>
          </a:xfrm>
          <a:prstGeom prst="rect">
            <a:avLst/>
          </a:prstGeom>
          <a:noFill/>
          <a:ln w="9525">
            <a:noFill/>
            <a:miter lim="800000"/>
            <a:headEnd/>
            <a:tailEnd/>
          </a:ln>
        </p:spPr>
        <p:txBody>
          <a:bodyPr wrap="square">
            <a:prstTxWarp prst="textNoShape">
              <a:avLst/>
            </a:prstTxWarp>
            <a:spAutoFit/>
          </a:bodyPr>
          <a:lstStyle/>
          <a:p>
            <a:r>
              <a:rPr lang="en-US" sz="1800" dirty="0"/>
              <a:t>Theoretical</a:t>
            </a:r>
          </a:p>
        </p:txBody>
      </p:sp>
      <p:sp>
        <p:nvSpPr>
          <p:cNvPr id="34" name="Text Box 5"/>
          <p:cNvSpPr txBox="1">
            <a:spLocks noChangeArrowheads="1"/>
          </p:cNvSpPr>
          <p:nvPr/>
        </p:nvSpPr>
        <p:spPr bwMode="auto">
          <a:xfrm>
            <a:off x="4724400" y="3129136"/>
            <a:ext cx="3581400" cy="523220"/>
          </a:xfrm>
          <a:prstGeom prst="rect">
            <a:avLst/>
          </a:prstGeom>
          <a:noFill/>
          <a:ln w="9525">
            <a:noFill/>
            <a:miter lim="800000"/>
            <a:headEnd/>
            <a:tailEnd/>
          </a:ln>
        </p:spPr>
        <p:txBody>
          <a:bodyPr wrap="square">
            <a:prstTxWarp prst="textNoShape">
              <a:avLst/>
            </a:prstTxWarp>
            <a:spAutoFit/>
          </a:bodyPr>
          <a:lstStyle/>
          <a:p>
            <a:r>
              <a:rPr lang="en-US" sz="1400" dirty="0" err="1"/>
              <a:t>ProtTest</a:t>
            </a:r>
            <a:r>
              <a:rPr lang="en-US" sz="1400" dirty="0"/>
              <a:t> 3: fast selection of best-fit models of protein evolution. Bioinformatics 27:1164-5.</a:t>
            </a:r>
          </a:p>
        </p:txBody>
      </p:sp>
      <p:sp>
        <p:nvSpPr>
          <p:cNvPr id="35" name="Text Box 5"/>
          <p:cNvSpPr txBox="1">
            <a:spLocks noChangeArrowheads="1"/>
          </p:cNvSpPr>
          <p:nvPr/>
        </p:nvSpPr>
        <p:spPr bwMode="auto">
          <a:xfrm>
            <a:off x="4724400" y="3626440"/>
            <a:ext cx="3581400" cy="738664"/>
          </a:xfrm>
          <a:prstGeom prst="rect">
            <a:avLst/>
          </a:prstGeom>
          <a:noFill/>
          <a:ln w="9525">
            <a:noFill/>
            <a:miter lim="800000"/>
            <a:headEnd/>
            <a:tailEnd/>
          </a:ln>
        </p:spPr>
        <p:txBody>
          <a:bodyPr wrap="square">
            <a:prstTxWarp prst="textNoShape">
              <a:avLst/>
            </a:prstTxWarp>
            <a:spAutoFit/>
          </a:bodyPr>
          <a:lstStyle/>
          <a:p>
            <a:r>
              <a:rPr lang="en-US" sz="1400" dirty="0" err="1"/>
              <a:t>jModelTest</a:t>
            </a:r>
            <a:r>
              <a:rPr lang="en-US" sz="1400" dirty="0"/>
              <a:t>: </a:t>
            </a:r>
            <a:r>
              <a:rPr lang="en-US" sz="1400" dirty="0" err="1"/>
              <a:t>phylogenetic</a:t>
            </a:r>
            <a:r>
              <a:rPr lang="en-US" sz="1400" dirty="0"/>
              <a:t> model averaging. Molecular Biology and Evolution 25: 1253-1256.</a:t>
            </a:r>
          </a:p>
        </p:txBody>
      </p:sp>
      <p:sp>
        <p:nvSpPr>
          <p:cNvPr id="36" name="Text Box 5"/>
          <p:cNvSpPr txBox="1">
            <a:spLocks noChangeArrowheads="1"/>
          </p:cNvSpPr>
          <p:nvPr/>
        </p:nvSpPr>
        <p:spPr bwMode="auto">
          <a:xfrm>
            <a:off x="4499992" y="4581128"/>
            <a:ext cx="4392488" cy="2308324"/>
          </a:xfrm>
          <a:prstGeom prst="rect">
            <a:avLst/>
          </a:prstGeom>
          <a:noFill/>
          <a:ln w="9525">
            <a:noFill/>
            <a:miter lim="800000"/>
            <a:headEnd/>
            <a:tailEnd/>
          </a:ln>
        </p:spPr>
        <p:txBody>
          <a:bodyPr wrap="square">
            <a:prstTxWarp prst="textNoShape">
              <a:avLst/>
            </a:prstTxWarp>
            <a:spAutoFit/>
          </a:bodyPr>
          <a:lstStyle/>
          <a:p>
            <a:r>
              <a:rPr lang="en-US" sz="1800" dirty="0"/>
              <a:t>There are wide diversity of substitution models that can be used and you can design your own. Key aspects:</a:t>
            </a:r>
          </a:p>
          <a:p>
            <a:endParaRPr lang="en-US" sz="1800" dirty="0"/>
          </a:p>
          <a:p>
            <a:pPr marL="285750" indent="-285750">
              <a:buFont typeface="Arial"/>
              <a:buChar char="•"/>
            </a:pPr>
            <a:r>
              <a:rPr lang="en-US" sz="1800" dirty="0"/>
              <a:t>Unequal rates of substitution</a:t>
            </a:r>
          </a:p>
          <a:p>
            <a:pPr marL="285750" indent="-285750">
              <a:buFont typeface="Arial"/>
              <a:buChar char="•"/>
            </a:pPr>
            <a:r>
              <a:rPr lang="en-US" sz="1800" dirty="0"/>
              <a:t>Unequal amino acid / nucleotide frequencies</a:t>
            </a:r>
          </a:p>
          <a:p>
            <a:pPr marL="285750" indent="-285750">
              <a:buFont typeface="Arial"/>
              <a:buChar char="•"/>
            </a:pPr>
            <a:endParaRPr lang="en-US" sz="1800" dirty="0"/>
          </a:p>
        </p:txBody>
      </p:sp>
    </p:spTree>
    <p:extLst>
      <p:ext uri="{BB962C8B-B14F-4D97-AF65-F5344CB8AC3E}">
        <p14:creationId xmlns:p14="http://schemas.microsoft.com/office/powerpoint/2010/main" val="4517503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5029200" cy="1477328"/>
          </a:xfrm>
          <a:prstGeom prst="rect">
            <a:avLst/>
          </a:prstGeom>
          <a:noFill/>
          <a:ln w="9525">
            <a:noFill/>
            <a:miter lim="800000"/>
            <a:headEnd/>
            <a:tailEnd/>
          </a:ln>
        </p:spPr>
        <p:txBody>
          <a:bodyPr>
            <a:prstTxWarp prst="textNoShape">
              <a:avLst/>
            </a:prstTxWarp>
            <a:spAutoFit/>
          </a:bodyPr>
          <a:lstStyle/>
          <a:p>
            <a:r>
              <a:rPr lang="en-US" sz="1800" dirty="0"/>
              <a:t>How do we find homologous sites?</a:t>
            </a:r>
          </a:p>
          <a:p>
            <a:endParaRPr lang="en-US" sz="1800" dirty="0"/>
          </a:p>
          <a:p>
            <a:r>
              <a:rPr lang="en-US" sz="1800" dirty="0"/>
              <a:t>How do we model substitution?</a:t>
            </a:r>
          </a:p>
          <a:p>
            <a:endParaRPr lang="en-US" sz="1800" dirty="0"/>
          </a:p>
          <a:p>
            <a:r>
              <a:rPr lang="en-US" sz="1800" dirty="0"/>
              <a:t>How do we search for the best tree?</a:t>
            </a:r>
          </a:p>
        </p:txBody>
      </p:sp>
      <p:sp>
        <p:nvSpPr>
          <p:cNvPr id="4" name="Text Box 5"/>
          <p:cNvSpPr txBox="1">
            <a:spLocks noChangeArrowheads="1"/>
          </p:cNvSpPr>
          <p:nvPr/>
        </p:nvSpPr>
        <p:spPr bwMode="auto">
          <a:xfrm>
            <a:off x="1475656" y="3212976"/>
            <a:ext cx="5832648" cy="1754327"/>
          </a:xfrm>
          <a:prstGeom prst="rect">
            <a:avLst/>
          </a:prstGeom>
          <a:noFill/>
          <a:ln w="9525">
            <a:noFill/>
            <a:miter lim="800000"/>
            <a:headEnd/>
            <a:tailEnd/>
          </a:ln>
        </p:spPr>
        <p:txBody>
          <a:bodyPr wrap="square">
            <a:prstTxWarp prst="textNoShape">
              <a:avLst/>
            </a:prstTxWarp>
            <a:spAutoFit/>
          </a:bodyPr>
          <a:lstStyle/>
          <a:p>
            <a:r>
              <a:rPr lang="en-US" sz="1800" dirty="0"/>
              <a:t>The “best tree” is a function of the data (i.e. multiple sequence alignment) and substitution model.</a:t>
            </a:r>
          </a:p>
          <a:p>
            <a:endParaRPr lang="en-US" sz="1800" dirty="0"/>
          </a:p>
          <a:p>
            <a:r>
              <a:rPr lang="en-US" sz="1800" dirty="0"/>
              <a:t>bad alignment = bad tree</a:t>
            </a:r>
          </a:p>
          <a:p>
            <a:endParaRPr lang="en-US" sz="1800" dirty="0"/>
          </a:p>
          <a:p>
            <a:r>
              <a:rPr lang="en-US" sz="1800" dirty="0"/>
              <a:t>bad model = bad tree</a:t>
            </a:r>
          </a:p>
        </p:txBody>
      </p:sp>
    </p:spTree>
    <p:extLst>
      <p:ext uri="{BB962C8B-B14F-4D97-AF65-F5344CB8AC3E}">
        <p14:creationId xmlns:p14="http://schemas.microsoft.com/office/powerpoint/2010/main" val="176753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graphicFrame>
        <p:nvGraphicFramePr>
          <p:cNvPr id="5" name="Group 36"/>
          <p:cNvGraphicFramePr>
            <a:graphicFrameLocks noGrp="1"/>
          </p:cNvGraphicFramePr>
          <p:nvPr>
            <p:extLst>
              <p:ext uri="{D42A27DB-BD31-4B8C-83A1-F6EECF244321}">
                <p14:modId xmlns:p14="http://schemas.microsoft.com/office/powerpoint/2010/main" val="2075094593"/>
              </p:ext>
            </p:extLst>
          </p:nvPr>
        </p:nvGraphicFramePr>
        <p:xfrm>
          <a:off x="2843808" y="836712"/>
          <a:ext cx="3352800" cy="2682240"/>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Sequences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Trees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 x 10</a:t>
                      </a:r>
                      <a:r>
                        <a:rPr kumimoji="0" lang="en-US" sz="2000" b="0" i="0" u="none" strike="noStrike" cap="none" normalizeH="0" baseline="30000">
                          <a:ln>
                            <a:noFill/>
                          </a:ln>
                          <a:solidFill>
                            <a:schemeClr val="tx1"/>
                          </a:solidFill>
                          <a:effectLst/>
                          <a:latin typeface="Times New Roman" charset="0"/>
                        </a:rPr>
                        <a:t>6</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23</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74</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 x 10</a:t>
                      </a:r>
                      <a:r>
                        <a:rPr kumimoji="0" lang="en-US" sz="2000" b="0" i="0" u="none" strike="noStrike" cap="none" normalizeH="0" baseline="30000">
                          <a:ln>
                            <a:noFill/>
                          </a:ln>
                          <a:solidFill>
                            <a:schemeClr val="tx1"/>
                          </a:solidFill>
                          <a:effectLst/>
                          <a:latin typeface="Times New Roman" charset="0"/>
                        </a:rPr>
                        <a:t>182</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a:t>
                      </a:r>
                      <a:r>
                        <a:rPr kumimoji="0" lang="en-US" sz="2000" b="0" i="0" u="none" strike="noStrike" cap="none" normalizeH="0" baseline="0" dirty="0" err="1">
                          <a:ln>
                            <a:noFill/>
                          </a:ln>
                          <a:solidFill>
                            <a:schemeClr val="tx1"/>
                          </a:solidFill>
                          <a:effectLst/>
                          <a:latin typeface="Times New Roman" charset="0"/>
                        </a:rPr>
                        <a:t>x</a:t>
                      </a:r>
                      <a:r>
                        <a:rPr kumimoji="0" lang="en-US" sz="2000" b="0" i="0" u="none" strike="noStrike" cap="none" normalizeH="0" baseline="0" dirty="0">
                          <a:ln>
                            <a:noFill/>
                          </a:ln>
                          <a:solidFill>
                            <a:schemeClr val="tx1"/>
                          </a:solidFill>
                          <a:effectLst/>
                          <a:latin typeface="Times New Roman" charset="0"/>
                        </a:rPr>
                        <a:t> 10</a:t>
                      </a:r>
                      <a:r>
                        <a:rPr kumimoji="0" lang="en-US" sz="2000" b="0" i="0" u="none" strike="noStrike" cap="none" normalizeH="0" baseline="30000" dirty="0">
                          <a:ln>
                            <a:noFill/>
                          </a:ln>
                          <a:solidFill>
                            <a:schemeClr val="tx1"/>
                          </a:solidFill>
                          <a:effectLst/>
                          <a:latin typeface="Times New Roman" charset="0"/>
                        </a:rPr>
                        <a:t>2,860</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Text Box 5"/>
          <p:cNvSpPr txBox="1">
            <a:spLocks noChangeArrowheads="1"/>
          </p:cNvSpPr>
          <p:nvPr/>
        </p:nvSpPr>
        <p:spPr bwMode="auto">
          <a:xfrm>
            <a:off x="467544" y="3789040"/>
            <a:ext cx="5832648" cy="2308324"/>
          </a:xfrm>
          <a:prstGeom prst="rect">
            <a:avLst/>
          </a:prstGeom>
          <a:noFill/>
          <a:ln w="9525">
            <a:noFill/>
            <a:miter lim="800000"/>
            <a:headEnd/>
            <a:tailEnd/>
          </a:ln>
        </p:spPr>
        <p:txBody>
          <a:bodyPr wrap="square">
            <a:prstTxWarp prst="textNoShape">
              <a:avLst/>
            </a:prstTxWarp>
            <a:spAutoFit/>
          </a:bodyPr>
          <a:lstStyle/>
          <a:p>
            <a:r>
              <a:rPr lang="en-US" sz="1800" dirty="0"/>
              <a:t>The “search space” in </a:t>
            </a:r>
            <a:r>
              <a:rPr lang="en-US" sz="1800" dirty="0" err="1"/>
              <a:t>phylogenetics</a:t>
            </a:r>
            <a:r>
              <a:rPr lang="en-US" sz="1800" dirty="0"/>
              <a:t> is huge! We cannot search all of it.</a:t>
            </a:r>
          </a:p>
          <a:p>
            <a:endParaRPr lang="en-US" sz="1800" dirty="0"/>
          </a:p>
          <a:p>
            <a:r>
              <a:rPr lang="en-US" sz="1800" dirty="0"/>
              <a:t>Yet we need to find the tree with the best “score”</a:t>
            </a:r>
          </a:p>
          <a:p>
            <a:endParaRPr lang="en-US" sz="1800" dirty="0"/>
          </a:p>
          <a:p>
            <a:r>
              <a:rPr lang="en-US" sz="1800" dirty="0"/>
              <a:t>Two tasks:</a:t>
            </a:r>
          </a:p>
          <a:p>
            <a:pPr marL="285750" indent="-285750">
              <a:buFont typeface="Arial"/>
              <a:buChar char="•"/>
            </a:pPr>
            <a:r>
              <a:rPr lang="en-US" sz="1800" dirty="0"/>
              <a:t>Scoring trees</a:t>
            </a:r>
          </a:p>
          <a:p>
            <a:pPr marL="285750" indent="-285750">
              <a:buFont typeface="Arial"/>
              <a:buChar char="•"/>
            </a:pPr>
            <a:r>
              <a:rPr lang="en-US" sz="1800" dirty="0"/>
              <a:t>Searching trees</a:t>
            </a:r>
          </a:p>
        </p:txBody>
      </p:sp>
    </p:spTree>
    <p:extLst>
      <p:ext uri="{BB962C8B-B14F-4D97-AF65-F5344CB8AC3E}">
        <p14:creationId xmlns:p14="http://schemas.microsoft.com/office/powerpoint/2010/main" val="25264999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ChangeArrowheads="1"/>
          </p:cNvSpPr>
          <p:nvPr/>
        </p:nvSpPr>
        <p:spPr bwMode="auto">
          <a:xfrm>
            <a:off x="914400" y="3505200"/>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5" name="Rectangle 5"/>
          <p:cNvSpPr>
            <a:spLocks noChangeArrowheads="1"/>
          </p:cNvSpPr>
          <p:nvPr/>
        </p:nvSpPr>
        <p:spPr bwMode="auto">
          <a:xfrm>
            <a:off x="1828800" y="4191000"/>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6" name="Rectangle 6"/>
          <p:cNvSpPr>
            <a:spLocks noChangeArrowheads="1"/>
          </p:cNvSpPr>
          <p:nvPr/>
        </p:nvSpPr>
        <p:spPr bwMode="auto">
          <a:xfrm>
            <a:off x="2667000" y="4876800"/>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7" name="Rectangle 7"/>
          <p:cNvSpPr>
            <a:spLocks noChangeArrowheads="1"/>
          </p:cNvSpPr>
          <p:nvPr/>
        </p:nvSpPr>
        <p:spPr bwMode="auto">
          <a:xfrm>
            <a:off x="3505200" y="5562600"/>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8" name="Rectangle 8"/>
          <p:cNvSpPr>
            <a:spLocks noChangeArrowheads="1"/>
          </p:cNvSpPr>
          <p:nvPr/>
        </p:nvSpPr>
        <p:spPr bwMode="auto">
          <a:xfrm>
            <a:off x="914400" y="3505200"/>
            <a:ext cx="34290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69" name="Rectangle 9"/>
          <p:cNvSpPr>
            <a:spLocks noChangeArrowheads="1"/>
          </p:cNvSpPr>
          <p:nvPr/>
        </p:nvSpPr>
        <p:spPr bwMode="auto">
          <a:xfrm>
            <a:off x="914400" y="4876800"/>
            <a:ext cx="3429000" cy="13716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0" name="Rectangle 10"/>
          <p:cNvSpPr>
            <a:spLocks noChangeArrowheads="1"/>
          </p:cNvSpPr>
          <p:nvPr/>
        </p:nvSpPr>
        <p:spPr bwMode="auto">
          <a:xfrm>
            <a:off x="2667000" y="3505200"/>
            <a:ext cx="1676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1" name="Rectangle 11"/>
          <p:cNvSpPr>
            <a:spLocks noChangeArrowheads="1"/>
          </p:cNvSpPr>
          <p:nvPr/>
        </p:nvSpPr>
        <p:spPr bwMode="auto">
          <a:xfrm>
            <a:off x="914400" y="35052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2" name="Rectangle 12"/>
          <p:cNvSpPr>
            <a:spLocks noChangeArrowheads="1"/>
          </p:cNvSpPr>
          <p:nvPr/>
        </p:nvSpPr>
        <p:spPr bwMode="auto">
          <a:xfrm>
            <a:off x="914400" y="55626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3" name="Rectangle 13"/>
          <p:cNvSpPr>
            <a:spLocks noChangeArrowheads="1"/>
          </p:cNvSpPr>
          <p:nvPr/>
        </p:nvSpPr>
        <p:spPr bwMode="auto">
          <a:xfrm>
            <a:off x="914400" y="3505200"/>
            <a:ext cx="914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4" name="Rectangle 14"/>
          <p:cNvSpPr>
            <a:spLocks noChangeArrowheads="1"/>
          </p:cNvSpPr>
          <p:nvPr/>
        </p:nvSpPr>
        <p:spPr bwMode="auto">
          <a:xfrm>
            <a:off x="2667000" y="3505200"/>
            <a:ext cx="8382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5" name="Text Box 15"/>
          <p:cNvSpPr txBox="1">
            <a:spLocks noChangeArrowheads="1"/>
          </p:cNvSpPr>
          <p:nvPr/>
        </p:nvSpPr>
        <p:spPr bwMode="auto">
          <a:xfrm>
            <a:off x="1127125" y="3032125"/>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2176" name="Text Box 16"/>
          <p:cNvSpPr txBox="1">
            <a:spLocks noChangeArrowheads="1"/>
          </p:cNvSpPr>
          <p:nvPr/>
        </p:nvSpPr>
        <p:spPr bwMode="auto">
          <a:xfrm>
            <a:off x="2051050" y="30480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2177" name="Text Box 17"/>
          <p:cNvSpPr txBox="1">
            <a:spLocks noChangeArrowheads="1"/>
          </p:cNvSpPr>
          <p:nvPr/>
        </p:nvSpPr>
        <p:spPr bwMode="auto">
          <a:xfrm>
            <a:off x="381000" y="50292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2178" name="Text Box 18"/>
          <p:cNvSpPr txBox="1">
            <a:spLocks noChangeArrowheads="1"/>
          </p:cNvSpPr>
          <p:nvPr/>
        </p:nvSpPr>
        <p:spPr bwMode="auto">
          <a:xfrm>
            <a:off x="3786188" y="3048000"/>
            <a:ext cx="369887"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2179" name="Text Box 19"/>
          <p:cNvSpPr txBox="1">
            <a:spLocks noChangeArrowheads="1"/>
          </p:cNvSpPr>
          <p:nvPr/>
        </p:nvSpPr>
        <p:spPr bwMode="auto">
          <a:xfrm>
            <a:off x="381000" y="3657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2180" name="Text Box 20"/>
          <p:cNvSpPr txBox="1">
            <a:spLocks noChangeArrowheads="1"/>
          </p:cNvSpPr>
          <p:nvPr/>
        </p:nvSpPr>
        <p:spPr bwMode="auto">
          <a:xfrm>
            <a:off x="381000" y="43434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2181" name="Text Box 21"/>
          <p:cNvSpPr txBox="1">
            <a:spLocks noChangeArrowheads="1"/>
          </p:cNvSpPr>
          <p:nvPr/>
        </p:nvSpPr>
        <p:spPr bwMode="auto">
          <a:xfrm>
            <a:off x="2895600" y="30480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2182" name="Text Box 22"/>
          <p:cNvSpPr txBox="1">
            <a:spLocks noChangeArrowheads="1"/>
          </p:cNvSpPr>
          <p:nvPr/>
        </p:nvSpPr>
        <p:spPr bwMode="auto">
          <a:xfrm>
            <a:off x="381000" y="57150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2183" name="Text Box 23"/>
          <p:cNvSpPr txBox="1">
            <a:spLocks noChangeArrowheads="1"/>
          </p:cNvSpPr>
          <p:nvPr/>
        </p:nvSpPr>
        <p:spPr bwMode="auto">
          <a:xfrm>
            <a:off x="1849438" y="3652838"/>
            <a:ext cx="7985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92184" name="Text Box 24"/>
          <p:cNvSpPr txBox="1">
            <a:spLocks noChangeArrowheads="1"/>
          </p:cNvSpPr>
          <p:nvPr/>
        </p:nvSpPr>
        <p:spPr bwMode="auto">
          <a:xfrm>
            <a:off x="2687638" y="36528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92185" name="Text Box 25"/>
          <p:cNvSpPr txBox="1">
            <a:spLocks noChangeArrowheads="1"/>
          </p:cNvSpPr>
          <p:nvPr/>
        </p:nvSpPr>
        <p:spPr bwMode="auto">
          <a:xfrm>
            <a:off x="2687638" y="43386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92186" name="Text Box 26"/>
          <p:cNvSpPr txBox="1">
            <a:spLocks noChangeArrowheads="1"/>
          </p:cNvSpPr>
          <p:nvPr/>
        </p:nvSpPr>
        <p:spPr bwMode="auto">
          <a:xfrm>
            <a:off x="3525838" y="3652838"/>
            <a:ext cx="7858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92187" name="Text Box 27"/>
          <p:cNvSpPr txBox="1">
            <a:spLocks noChangeArrowheads="1"/>
          </p:cNvSpPr>
          <p:nvPr/>
        </p:nvSpPr>
        <p:spPr bwMode="auto">
          <a:xfrm>
            <a:off x="3505200" y="4338638"/>
            <a:ext cx="785813"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92188" name="Text Box 28"/>
          <p:cNvSpPr txBox="1">
            <a:spLocks noChangeArrowheads="1"/>
          </p:cNvSpPr>
          <p:nvPr/>
        </p:nvSpPr>
        <p:spPr bwMode="auto">
          <a:xfrm>
            <a:off x="3525838" y="5024438"/>
            <a:ext cx="752475"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sp>
        <p:nvSpPr>
          <p:cNvPr id="92189" name="Line 30"/>
          <p:cNvSpPr>
            <a:spLocks noChangeShapeType="1"/>
          </p:cNvSpPr>
          <p:nvPr/>
        </p:nvSpPr>
        <p:spPr bwMode="auto">
          <a:xfrm flipH="1">
            <a:off x="3581400" y="3048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0" name="Line 31"/>
          <p:cNvSpPr>
            <a:spLocks noChangeShapeType="1"/>
          </p:cNvSpPr>
          <p:nvPr/>
        </p:nvSpPr>
        <p:spPr bwMode="auto">
          <a:xfrm flipH="1">
            <a:off x="3581400" y="762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1" name="Line 32"/>
          <p:cNvSpPr>
            <a:spLocks noChangeShapeType="1"/>
          </p:cNvSpPr>
          <p:nvPr/>
        </p:nvSpPr>
        <p:spPr bwMode="auto">
          <a:xfrm flipH="1">
            <a:off x="2286000" y="5334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2" name="Line 33"/>
          <p:cNvSpPr>
            <a:spLocks noChangeShapeType="1"/>
          </p:cNvSpPr>
          <p:nvPr/>
        </p:nvSpPr>
        <p:spPr bwMode="auto">
          <a:xfrm flipH="1">
            <a:off x="3429000" y="10668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3" name="Line 34"/>
          <p:cNvSpPr>
            <a:spLocks noChangeShapeType="1"/>
          </p:cNvSpPr>
          <p:nvPr/>
        </p:nvSpPr>
        <p:spPr bwMode="auto">
          <a:xfrm flipH="1">
            <a:off x="2286000" y="12954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4" name="Line 35"/>
          <p:cNvSpPr>
            <a:spLocks noChangeShapeType="1"/>
          </p:cNvSpPr>
          <p:nvPr/>
        </p:nvSpPr>
        <p:spPr bwMode="auto">
          <a:xfrm flipH="1">
            <a:off x="3429000" y="1524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5" name="Line 36"/>
          <p:cNvSpPr>
            <a:spLocks noChangeShapeType="1"/>
          </p:cNvSpPr>
          <p:nvPr/>
        </p:nvSpPr>
        <p:spPr bwMode="auto">
          <a:xfrm flipH="1" flipV="1">
            <a:off x="2286000" y="5334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6" name="Line 37"/>
          <p:cNvSpPr>
            <a:spLocks noChangeShapeType="1"/>
          </p:cNvSpPr>
          <p:nvPr/>
        </p:nvSpPr>
        <p:spPr bwMode="auto">
          <a:xfrm flipH="1" flipV="1">
            <a:off x="3429000" y="1066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7" name="Line 38"/>
          <p:cNvSpPr>
            <a:spLocks noChangeShapeType="1"/>
          </p:cNvSpPr>
          <p:nvPr/>
        </p:nvSpPr>
        <p:spPr bwMode="auto">
          <a:xfrm flipH="1" flipV="1">
            <a:off x="3581400" y="304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8" name="Line 39"/>
          <p:cNvSpPr>
            <a:spLocks noChangeShapeType="1"/>
          </p:cNvSpPr>
          <p:nvPr/>
        </p:nvSpPr>
        <p:spPr bwMode="auto">
          <a:xfrm flipH="1">
            <a:off x="1752600" y="9144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9" name="Line 40"/>
          <p:cNvSpPr>
            <a:spLocks noChangeShapeType="1"/>
          </p:cNvSpPr>
          <p:nvPr/>
        </p:nvSpPr>
        <p:spPr bwMode="auto">
          <a:xfrm flipH="1">
            <a:off x="1752600" y="20574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0" name="Line 41"/>
          <p:cNvSpPr>
            <a:spLocks noChangeShapeType="1"/>
          </p:cNvSpPr>
          <p:nvPr/>
        </p:nvSpPr>
        <p:spPr bwMode="auto">
          <a:xfrm flipH="1" flipV="1">
            <a:off x="1752600" y="9144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1" name="Line 42"/>
          <p:cNvSpPr>
            <a:spLocks noChangeShapeType="1"/>
          </p:cNvSpPr>
          <p:nvPr/>
        </p:nvSpPr>
        <p:spPr bwMode="auto">
          <a:xfrm flipH="1">
            <a:off x="609600" y="15240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2" name="Line 43"/>
          <p:cNvSpPr>
            <a:spLocks noChangeShapeType="1"/>
          </p:cNvSpPr>
          <p:nvPr/>
        </p:nvSpPr>
        <p:spPr bwMode="auto">
          <a:xfrm flipH="1" flipV="1">
            <a:off x="609600" y="15240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3" name="Line 44"/>
          <p:cNvSpPr>
            <a:spLocks noChangeShapeType="1"/>
          </p:cNvSpPr>
          <p:nvPr/>
        </p:nvSpPr>
        <p:spPr bwMode="auto">
          <a:xfrm flipH="1">
            <a:off x="609600" y="26670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4" name="Text Box 45"/>
          <p:cNvSpPr txBox="1">
            <a:spLocks noChangeArrowheads="1"/>
          </p:cNvSpPr>
          <p:nvPr/>
        </p:nvSpPr>
        <p:spPr bwMode="auto">
          <a:xfrm>
            <a:off x="4090988" y="762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5" name="Text Box 46"/>
          <p:cNvSpPr txBox="1">
            <a:spLocks noChangeArrowheads="1"/>
          </p:cNvSpPr>
          <p:nvPr/>
        </p:nvSpPr>
        <p:spPr bwMode="auto">
          <a:xfrm>
            <a:off x="4114800" y="533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6" name="Text Box 47"/>
          <p:cNvSpPr txBox="1">
            <a:spLocks noChangeArrowheads="1"/>
          </p:cNvSpPr>
          <p:nvPr/>
        </p:nvSpPr>
        <p:spPr bwMode="auto">
          <a:xfrm>
            <a:off x="4114800" y="8382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7" name="Text Box 48"/>
          <p:cNvSpPr txBox="1">
            <a:spLocks noChangeArrowheads="1"/>
          </p:cNvSpPr>
          <p:nvPr/>
        </p:nvSpPr>
        <p:spPr bwMode="auto">
          <a:xfrm>
            <a:off x="4114800" y="1295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8" name="Text Box 49"/>
          <p:cNvSpPr txBox="1">
            <a:spLocks noChangeArrowheads="1"/>
          </p:cNvSpPr>
          <p:nvPr/>
        </p:nvSpPr>
        <p:spPr bwMode="auto">
          <a:xfrm>
            <a:off x="4114800" y="1828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92209" name="Text Box 50"/>
          <p:cNvSpPr txBox="1">
            <a:spLocks noChangeArrowheads="1"/>
          </p:cNvSpPr>
          <p:nvPr/>
        </p:nvSpPr>
        <p:spPr bwMode="auto">
          <a:xfrm>
            <a:off x="4114800" y="24384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92210" name="Text Box 51"/>
          <p:cNvSpPr txBox="1">
            <a:spLocks noChangeArrowheads="1"/>
          </p:cNvSpPr>
          <p:nvPr/>
        </p:nvSpPr>
        <p:spPr bwMode="auto">
          <a:xfrm>
            <a:off x="2286000" y="6858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11" name="Text Box 52"/>
          <p:cNvSpPr txBox="1">
            <a:spLocks noChangeArrowheads="1"/>
          </p:cNvSpPr>
          <p:nvPr/>
        </p:nvSpPr>
        <p:spPr bwMode="auto">
          <a:xfrm>
            <a:off x="1752600" y="1295400"/>
            <a:ext cx="1292225"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A&gt;c&gt;g&gt;t</a:t>
            </a:r>
            <a:endParaRPr lang="en-US"/>
          </a:p>
        </p:txBody>
      </p:sp>
      <p:sp>
        <p:nvSpPr>
          <p:cNvPr id="92212" name="Text Box 53"/>
          <p:cNvSpPr txBox="1">
            <a:spLocks noChangeArrowheads="1"/>
          </p:cNvSpPr>
          <p:nvPr/>
        </p:nvSpPr>
        <p:spPr bwMode="auto">
          <a:xfrm>
            <a:off x="6019800" y="2667000"/>
            <a:ext cx="3048000" cy="579438"/>
          </a:xfrm>
          <a:prstGeom prst="rect">
            <a:avLst/>
          </a:prstGeom>
          <a:noFill/>
          <a:ln w="9525">
            <a:noFill/>
            <a:miter lim="800000"/>
            <a:headEnd/>
            <a:tailEnd/>
          </a:ln>
        </p:spPr>
        <p:txBody>
          <a:bodyPr>
            <a:prstTxWarp prst="textNoShape">
              <a:avLst/>
            </a:prstTxWarp>
            <a:spAutoFit/>
          </a:bodyPr>
          <a:lstStyle/>
          <a:p>
            <a:pPr algn="ctr"/>
            <a:r>
              <a:rPr lang="en-US" sz="3200">
                <a:solidFill>
                  <a:srgbClr val="ED181E"/>
                </a:solidFill>
              </a:rPr>
              <a:t>SCORE</a:t>
            </a:r>
          </a:p>
        </p:txBody>
      </p:sp>
      <p:sp>
        <p:nvSpPr>
          <p:cNvPr id="92213" name="Line 54"/>
          <p:cNvSpPr>
            <a:spLocks noChangeShapeType="1"/>
          </p:cNvSpPr>
          <p:nvPr/>
        </p:nvSpPr>
        <p:spPr bwMode="auto">
          <a:xfrm>
            <a:off x="4648200" y="1600200"/>
            <a:ext cx="20574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2214" name="Line 55"/>
          <p:cNvSpPr>
            <a:spLocks noChangeShapeType="1"/>
          </p:cNvSpPr>
          <p:nvPr/>
        </p:nvSpPr>
        <p:spPr bwMode="auto">
          <a:xfrm flipV="1">
            <a:off x="4572000" y="3200400"/>
            <a:ext cx="22098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3"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Scoring a Single Tree</a:t>
            </a:r>
          </a:p>
        </p:txBody>
      </p:sp>
    </p:spTree>
    <p:extLst>
      <p:ext uri="{BB962C8B-B14F-4D97-AF65-F5344CB8AC3E}">
        <p14:creationId xmlns:p14="http://schemas.microsoft.com/office/powerpoint/2010/main" val="928624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ChangeArrowheads="1"/>
          </p:cNvSpPr>
          <p:nvPr/>
        </p:nvSpPr>
        <p:spPr bwMode="auto">
          <a:xfrm>
            <a:off x="914400" y="3505200"/>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5" name="Rectangle 5"/>
          <p:cNvSpPr>
            <a:spLocks noChangeArrowheads="1"/>
          </p:cNvSpPr>
          <p:nvPr/>
        </p:nvSpPr>
        <p:spPr bwMode="auto">
          <a:xfrm>
            <a:off x="1828800" y="4191000"/>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6" name="Rectangle 6"/>
          <p:cNvSpPr>
            <a:spLocks noChangeArrowheads="1"/>
          </p:cNvSpPr>
          <p:nvPr/>
        </p:nvSpPr>
        <p:spPr bwMode="auto">
          <a:xfrm>
            <a:off x="2667000" y="4876800"/>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7" name="Rectangle 7"/>
          <p:cNvSpPr>
            <a:spLocks noChangeArrowheads="1"/>
          </p:cNvSpPr>
          <p:nvPr/>
        </p:nvSpPr>
        <p:spPr bwMode="auto">
          <a:xfrm>
            <a:off x="3505200" y="5562600"/>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8" name="Rectangle 8"/>
          <p:cNvSpPr>
            <a:spLocks noChangeArrowheads="1"/>
          </p:cNvSpPr>
          <p:nvPr/>
        </p:nvSpPr>
        <p:spPr bwMode="auto">
          <a:xfrm>
            <a:off x="914400" y="3505200"/>
            <a:ext cx="34290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69" name="Rectangle 9"/>
          <p:cNvSpPr>
            <a:spLocks noChangeArrowheads="1"/>
          </p:cNvSpPr>
          <p:nvPr/>
        </p:nvSpPr>
        <p:spPr bwMode="auto">
          <a:xfrm>
            <a:off x="914400" y="4876800"/>
            <a:ext cx="3429000" cy="13716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0" name="Rectangle 10"/>
          <p:cNvSpPr>
            <a:spLocks noChangeArrowheads="1"/>
          </p:cNvSpPr>
          <p:nvPr/>
        </p:nvSpPr>
        <p:spPr bwMode="auto">
          <a:xfrm>
            <a:off x="2667000" y="3505200"/>
            <a:ext cx="1676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1" name="Rectangle 11"/>
          <p:cNvSpPr>
            <a:spLocks noChangeArrowheads="1"/>
          </p:cNvSpPr>
          <p:nvPr/>
        </p:nvSpPr>
        <p:spPr bwMode="auto">
          <a:xfrm>
            <a:off x="914400" y="35052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2" name="Rectangle 12"/>
          <p:cNvSpPr>
            <a:spLocks noChangeArrowheads="1"/>
          </p:cNvSpPr>
          <p:nvPr/>
        </p:nvSpPr>
        <p:spPr bwMode="auto">
          <a:xfrm>
            <a:off x="914400" y="55626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3" name="Rectangle 13"/>
          <p:cNvSpPr>
            <a:spLocks noChangeArrowheads="1"/>
          </p:cNvSpPr>
          <p:nvPr/>
        </p:nvSpPr>
        <p:spPr bwMode="auto">
          <a:xfrm>
            <a:off x="914400" y="3505200"/>
            <a:ext cx="914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4" name="Rectangle 14"/>
          <p:cNvSpPr>
            <a:spLocks noChangeArrowheads="1"/>
          </p:cNvSpPr>
          <p:nvPr/>
        </p:nvSpPr>
        <p:spPr bwMode="auto">
          <a:xfrm>
            <a:off x="2667000" y="3505200"/>
            <a:ext cx="8382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5" name="Text Box 15"/>
          <p:cNvSpPr txBox="1">
            <a:spLocks noChangeArrowheads="1"/>
          </p:cNvSpPr>
          <p:nvPr/>
        </p:nvSpPr>
        <p:spPr bwMode="auto">
          <a:xfrm>
            <a:off x="1127125" y="3032125"/>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2176" name="Text Box 16"/>
          <p:cNvSpPr txBox="1">
            <a:spLocks noChangeArrowheads="1"/>
          </p:cNvSpPr>
          <p:nvPr/>
        </p:nvSpPr>
        <p:spPr bwMode="auto">
          <a:xfrm>
            <a:off x="2051050" y="30480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2177" name="Text Box 17"/>
          <p:cNvSpPr txBox="1">
            <a:spLocks noChangeArrowheads="1"/>
          </p:cNvSpPr>
          <p:nvPr/>
        </p:nvSpPr>
        <p:spPr bwMode="auto">
          <a:xfrm>
            <a:off x="381000" y="50292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2178" name="Text Box 18"/>
          <p:cNvSpPr txBox="1">
            <a:spLocks noChangeArrowheads="1"/>
          </p:cNvSpPr>
          <p:nvPr/>
        </p:nvSpPr>
        <p:spPr bwMode="auto">
          <a:xfrm>
            <a:off x="3786188" y="3048000"/>
            <a:ext cx="369887"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2179" name="Text Box 19"/>
          <p:cNvSpPr txBox="1">
            <a:spLocks noChangeArrowheads="1"/>
          </p:cNvSpPr>
          <p:nvPr/>
        </p:nvSpPr>
        <p:spPr bwMode="auto">
          <a:xfrm>
            <a:off x="381000" y="3657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2180" name="Text Box 20"/>
          <p:cNvSpPr txBox="1">
            <a:spLocks noChangeArrowheads="1"/>
          </p:cNvSpPr>
          <p:nvPr/>
        </p:nvSpPr>
        <p:spPr bwMode="auto">
          <a:xfrm>
            <a:off x="381000" y="43434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2181" name="Text Box 21"/>
          <p:cNvSpPr txBox="1">
            <a:spLocks noChangeArrowheads="1"/>
          </p:cNvSpPr>
          <p:nvPr/>
        </p:nvSpPr>
        <p:spPr bwMode="auto">
          <a:xfrm>
            <a:off x="2895600" y="30480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2182" name="Text Box 22"/>
          <p:cNvSpPr txBox="1">
            <a:spLocks noChangeArrowheads="1"/>
          </p:cNvSpPr>
          <p:nvPr/>
        </p:nvSpPr>
        <p:spPr bwMode="auto">
          <a:xfrm>
            <a:off x="381000" y="57150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2183" name="Text Box 23"/>
          <p:cNvSpPr txBox="1">
            <a:spLocks noChangeArrowheads="1"/>
          </p:cNvSpPr>
          <p:nvPr/>
        </p:nvSpPr>
        <p:spPr bwMode="auto">
          <a:xfrm>
            <a:off x="1849438" y="3652838"/>
            <a:ext cx="7985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92184" name="Text Box 24"/>
          <p:cNvSpPr txBox="1">
            <a:spLocks noChangeArrowheads="1"/>
          </p:cNvSpPr>
          <p:nvPr/>
        </p:nvSpPr>
        <p:spPr bwMode="auto">
          <a:xfrm>
            <a:off x="2687638" y="36528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92185" name="Text Box 25"/>
          <p:cNvSpPr txBox="1">
            <a:spLocks noChangeArrowheads="1"/>
          </p:cNvSpPr>
          <p:nvPr/>
        </p:nvSpPr>
        <p:spPr bwMode="auto">
          <a:xfrm>
            <a:off x="2687638" y="43386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92186" name="Text Box 26"/>
          <p:cNvSpPr txBox="1">
            <a:spLocks noChangeArrowheads="1"/>
          </p:cNvSpPr>
          <p:nvPr/>
        </p:nvSpPr>
        <p:spPr bwMode="auto">
          <a:xfrm>
            <a:off x="3525838" y="3652838"/>
            <a:ext cx="7858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92187" name="Text Box 27"/>
          <p:cNvSpPr txBox="1">
            <a:spLocks noChangeArrowheads="1"/>
          </p:cNvSpPr>
          <p:nvPr/>
        </p:nvSpPr>
        <p:spPr bwMode="auto">
          <a:xfrm>
            <a:off x="3505200" y="4338638"/>
            <a:ext cx="785813"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92188" name="Text Box 28"/>
          <p:cNvSpPr txBox="1">
            <a:spLocks noChangeArrowheads="1"/>
          </p:cNvSpPr>
          <p:nvPr/>
        </p:nvSpPr>
        <p:spPr bwMode="auto">
          <a:xfrm>
            <a:off x="3525838" y="5024438"/>
            <a:ext cx="752475"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sp>
        <p:nvSpPr>
          <p:cNvPr id="92189" name="Line 30"/>
          <p:cNvSpPr>
            <a:spLocks noChangeShapeType="1"/>
          </p:cNvSpPr>
          <p:nvPr/>
        </p:nvSpPr>
        <p:spPr bwMode="auto">
          <a:xfrm flipH="1">
            <a:off x="3581400" y="3048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0" name="Line 31"/>
          <p:cNvSpPr>
            <a:spLocks noChangeShapeType="1"/>
          </p:cNvSpPr>
          <p:nvPr/>
        </p:nvSpPr>
        <p:spPr bwMode="auto">
          <a:xfrm flipH="1">
            <a:off x="3581400" y="762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1" name="Line 32"/>
          <p:cNvSpPr>
            <a:spLocks noChangeShapeType="1"/>
          </p:cNvSpPr>
          <p:nvPr/>
        </p:nvSpPr>
        <p:spPr bwMode="auto">
          <a:xfrm flipH="1">
            <a:off x="2286000" y="5334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2" name="Line 33"/>
          <p:cNvSpPr>
            <a:spLocks noChangeShapeType="1"/>
          </p:cNvSpPr>
          <p:nvPr/>
        </p:nvSpPr>
        <p:spPr bwMode="auto">
          <a:xfrm flipH="1">
            <a:off x="3429000" y="10668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3" name="Line 34"/>
          <p:cNvSpPr>
            <a:spLocks noChangeShapeType="1"/>
          </p:cNvSpPr>
          <p:nvPr/>
        </p:nvSpPr>
        <p:spPr bwMode="auto">
          <a:xfrm flipH="1">
            <a:off x="2286000" y="12954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4" name="Line 35"/>
          <p:cNvSpPr>
            <a:spLocks noChangeShapeType="1"/>
          </p:cNvSpPr>
          <p:nvPr/>
        </p:nvSpPr>
        <p:spPr bwMode="auto">
          <a:xfrm flipH="1">
            <a:off x="3429000" y="1524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5" name="Line 36"/>
          <p:cNvSpPr>
            <a:spLocks noChangeShapeType="1"/>
          </p:cNvSpPr>
          <p:nvPr/>
        </p:nvSpPr>
        <p:spPr bwMode="auto">
          <a:xfrm flipH="1" flipV="1">
            <a:off x="2286000" y="5334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6" name="Line 37"/>
          <p:cNvSpPr>
            <a:spLocks noChangeShapeType="1"/>
          </p:cNvSpPr>
          <p:nvPr/>
        </p:nvSpPr>
        <p:spPr bwMode="auto">
          <a:xfrm flipH="1" flipV="1">
            <a:off x="3429000" y="1066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7" name="Line 38"/>
          <p:cNvSpPr>
            <a:spLocks noChangeShapeType="1"/>
          </p:cNvSpPr>
          <p:nvPr/>
        </p:nvSpPr>
        <p:spPr bwMode="auto">
          <a:xfrm flipH="1" flipV="1">
            <a:off x="3581400" y="304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8" name="Line 39"/>
          <p:cNvSpPr>
            <a:spLocks noChangeShapeType="1"/>
          </p:cNvSpPr>
          <p:nvPr/>
        </p:nvSpPr>
        <p:spPr bwMode="auto">
          <a:xfrm flipH="1">
            <a:off x="1752600" y="9144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9" name="Line 40"/>
          <p:cNvSpPr>
            <a:spLocks noChangeShapeType="1"/>
          </p:cNvSpPr>
          <p:nvPr/>
        </p:nvSpPr>
        <p:spPr bwMode="auto">
          <a:xfrm flipH="1">
            <a:off x="1752600" y="20574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0" name="Line 41"/>
          <p:cNvSpPr>
            <a:spLocks noChangeShapeType="1"/>
          </p:cNvSpPr>
          <p:nvPr/>
        </p:nvSpPr>
        <p:spPr bwMode="auto">
          <a:xfrm flipH="1" flipV="1">
            <a:off x="1752600" y="9144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1" name="Line 42"/>
          <p:cNvSpPr>
            <a:spLocks noChangeShapeType="1"/>
          </p:cNvSpPr>
          <p:nvPr/>
        </p:nvSpPr>
        <p:spPr bwMode="auto">
          <a:xfrm flipH="1">
            <a:off x="609600" y="15240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2" name="Line 43"/>
          <p:cNvSpPr>
            <a:spLocks noChangeShapeType="1"/>
          </p:cNvSpPr>
          <p:nvPr/>
        </p:nvSpPr>
        <p:spPr bwMode="auto">
          <a:xfrm flipH="1" flipV="1">
            <a:off x="609600" y="15240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3" name="Line 44"/>
          <p:cNvSpPr>
            <a:spLocks noChangeShapeType="1"/>
          </p:cNvSpPr>
          <p:nvPr/>
        </p:nvSpPr>
        <p:spPr bwMode="auto">
          <a:xfrm flipH="1">
            <a:off x="609600" y="26670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4" name="Text Box 45"/>
          <p:cNvSpPr txBox="1">
            <a:spLocks noChangeArrowheads="1"/>
          </p:cNvSpPr>
          <p:nvPr/>
        </p:nvSpPr>
        <p:spPr bwMode="auto">
          <a:xfrm>
            <a:off x="4090988" y="762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5" name="Text Box 46"/>
          <p:cNvSpPr txBox="1">
            <a:spLocks noChangeArrowheads="1"/>
          </p:cNvSpPr>
          <p:nvPr/>
        </p:nvSpPr>
        <p:spPr bwMode="auto">
          <a:xfrm>
            <a:off x="4114800" y="533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6" name="Text Box 47"/>
          <p:cNvSpPr txBox="1">
            <a:spLocks noChangeArrowheads="1"/>
          </p:cNvSpPr>
          <p:nvPr/>
        </p:nvSpPr>
        <p:spPr bwMode="auto">
          <a:xfrm>
            <a:off x="4114800" y="8382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7" name="Text Box 48"/>
          <p:cNvSpPr txBox="1">
            <a:spLocks noChangeArrowheads="1"/>
          </p:cNvSpPr>
          <p:nvPr/>
        </p:nvSpPr>
        <p:spPr bwMode="auto">
          <a:xfrm>
            <a:off x="4114800" y="1295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8" name="Text Box 49"/>
          <p:cNvSpPr txBox="1">
            <a:spLocks noChangeArrowheads="1"/>
          </p:cNvSpPr>
          <p:nvPr/>
        </p:nvSpPr>
        <p:spPr bwMode="auto">
          <a:xfrm>
            <a:off x="4114800" y="1828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92209" name="Text Box 50"/>
          <p:cNvSpPr txBox="1">
            <a:spLocks noChangeArrowheads="1"/>
          </p:cNvSpPr>
          <p:nvPr/>
        </p:nvSpPr>
        <p:spPr bwMode="auto">
          <a:xfrm>
            <a:off x="4114800" y="24384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92210" name="Text Box 51"/>
          <p:cNvSpPr txBox="1">
            <a:spLocks noChangeArrowheads="1"/>
          </p:cNvSpPr>
          <p:nvPr/>
        </p:nvSpPr>
        <p:spPr bwMode="auto">
          <a:xfrm>
            <a:off x="2286000" y="6858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11" name="Text Box 52"/>
          <p:cNvSpPr txBox="1">
            <a:spLocks noChangeArrowheads="1"/>
          </p:cNvSpPr>
          <p:nvPr/>
        </p:nvSpPr>
        <p:spPr bwMode="auto">
          <a:xfrm>
            <a:off x="1752600" y="1295400"/>
            <a:ext cx="1292225"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A&gt;c&gt;g&gt;t</a:t>
            </a:r>
            <a:endParaRPr lang="en-US"/>
          </a:p>
        </p:txBody>
      </p:sp>
      <p:sp>
        <p:nvSpPr>
          <p:cNvPr id="92212" name="Text Box 53"/>
          <p:cNvSpPr txBox="1">
            <a:spLocks noChangeArrowheads="1"/>
          </p:cNvSpPr>
          <p:nvPr/>
        </p:nvSpPr>
        <p:spPr bwMode="auto">
          <a:xfrm>
            <a:off x="6019800" y="2667000"/>
            <a:ext cx="3048000" cy="579438"/>
          </a:xfrm>
          <a:prstGeom prst="rect">
            <a:avLst/>
          </a:prstGeom>
          <a:noFill/>
          <a:ln w="9525">
            <a:noFill/>
            <a:miter lim="800000"/>
            <a:headEnd/>
            <a:tailEnd/>
          </a:ln>
        </p:spPr>
        <p:txBody>
          <a:bodyPr>
            <a:prstTxWarp prst="textNoShape">
              <a:avLst/>
            </a:prstTxWarp>
            <a:spAutoFit/>
          </a:bodyPr>
          <a:lstStyle/>
          <a:p>
            <a:pPr algn="ctr"/>
            <a:r>
              <a:rPr lang="en-US" sz="3200">
                <a:solidFill>
                  <a:srgbClr val="ED181E"/>
                </a:solidFill>
              </a:rPr>
              <a:t>SCORE</a:t>
            </a:r>
          </a:p>
        </p:txBody>
      </p:sp>
      <p:sp>
        <p:nvSpPr>
          <p:cNvPr id="92213" name="Line 54"/>
          <p:cNvSpPr>
            <a:spLocks noChangeShapeType="1"/>
          </p:cNvSpPr>
          <p:nvPr/>
        </p:nvSpPr>
        <p:spPr bwMode="auto">
          <a:xfrm>
            <a:off x="4648200" y="1600200"/>
            <a:ext cx="20574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2214" name="Line 55"/>
          <p:cNvSpPr>
            <a:spLocks noChangeShapeType="1"/>
          </p:cNvSpPr>
          <p:nvPr/>
        </p:nvSpPr>
        <p:spPr bwMode="auto">
          <a:xfrm flipV="1">
            <a:off x="4572000" y="3200400"/>
            <a:ext cx="22098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pic>
        <p:nvPicPr>
          <p:cNvPr id="92215" name="Picture 56"/>
          <p:cNvPicPr>
            <a:picLocks noChangeAspect="1" noChangeArrowheads="1"/>
          </p:cNvPicPr>
          <p:nvPr/>
        </p:nvPicPr>
        <p:blipFill>
          <a:blip r:embed="rId3"/>
          <a:srcRect/>
          <a:stretch>
            <a:fillRect/>
          </a:stretch>
        </p:blipFill>
        <p:spPr bwMode="auto">
          <a:xfrm>
            <a:off x="6019800" y="4114800"/>
            <a:ext cx="3048000" cy="2152650"/>
          </a:xfrm>
          <a:prstGeom prst="rect">
            <a:avLst/>
          </a:prstGeom>
          <a:noFill/>
          <a:ln w="9525">
            <a:noFill/>
            <a:miter lim="800000"/>
            <a:headEnd/>
            <a:tailEnd/>
          </a:ln>
        </p:spPr>
      </p:pic>
      <p:sp>
        <p:nvSpPr>
          <p:cNvPr id="92216" name="Line 57"/>
          <p:cNvSpPr>
            <a:spLocks noChangeShapeType="1"/>
          </p:cNvSpPr>
          <p:nvPr/>
        </p:nvSpPr>
        <p:spPr bwMode="auto">
          <a:xfrm flipV="1">
            <a:off x="7848600" y="3200400"/>
            <a:ext cx="0" cy="6858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5" name="Text Box 5"/>
          <p:cNvSpPr txBox="1">
            <a:spLocks noChangeArrowheads="1"/>
          </p:cNvSpPr>
          <p:nvPr/>
        </p:nvSpPr>
        <p:spPr bwMode="auto">
          <a:xfrm>
            <a:off x="5615608" y="6237312"/>
            <a:ext cx="3528392" cy="584776"/>
          </a:xfrm>
          <a:prstGeom prst="rect">
            <a:avLst/>
          </a:prstGeom>
          <a:noFill/>
          <a:ln w="9525">
            <a:noFill/>
            <a:miter lim="800000"/>
            <a:headEnd/>
            <a:tailEnd/>
          </a:ln>
        </p:spPr>
        <p:txBody>
          <a:bodyPr wrap="square">
            <a:prstTxWarp prst="textNoShape">
              <a:avLst/>
            </a:prstTxWarp>
            <a:spAutoFit/>
          </a:bodyPr>
          <a:lstStyle/>
          <a:p>
            <a:r>
              <a:rPr lang="en-US" sz="1600" dirty="0"/>
              <a:t>Each site (i.e. column) contributes to the score given the substitution model</a:t>
            </a:r>
          </a:p>
        </p:txBody>
      </p:sp>
      <p:sp>
        <p:nvSpPr>
          <p:cNvPr id="56"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Scoring a Single Tree</a:t>
            </a:r>
          </a:p>
        </p:txBody>
      </p:sp>
    </p:spTree>
    <p:extLst>
      <p:ext uri="{BB962C8B-B14F-4D97-AF65-F5344CB8AC3E}">
        <p14:creationId xmlns:p14="http://schemas.microsoft.com/office/powerpoint/2010/main" val="4781792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
          <p:cNvSpPr>
            <a:spLocks noChangeArrowheads="1"/>
          </p:cNvSpPr>
          <p:nvPr/>
        </p:nvSpPr>
        <p:spPr bwMode="auto">
          <a:xfrm>
            <a:off x="914400" y="3505200"/>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6261" name="Rectangle 5"/>
          <p:cNvSpPr>
            <a:spLocks noChangeArrowheads="1"/>
          </p:cNvSpPr>
          <p:nvPr/>
        </p:nvSpPr>
        <p:spPr bwMode="auto">
          <a:xfrm>
            <a:off x="1828800" y="4191000"/>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6262" name="Rectangle 6"/>
          <p:cNvSpPr>
            <a:spLocks noChangeArrowheads="1"/>
          </p:cNvSpPr>
          <p:nvPr/>
        </p:nvSpPr>
        <p:spPr bwMode="auto">
          <a:xfrm>
            <a:off x="2667000" y="4876800"/>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6263" name="Rectangle 7"/>
          <p:cNvSpPr>
            <a:spLocks noChangeArrowheads="1"/>
          </p:cNvSpPr>
          <p:nvPr/>
        </p:nvSpPr>
        <p:spPr bwMode="auto">
          <a:xfrm>
            <a:off x="3505200" y="5562600"/>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6264" name="Rectangle 8"/>
          <p:cNvSpPr>
            <a:spLocks noChangeArrowheads="1"/>
          </p:cNvSpPr>
          <p:nvPr/>
        </p:nvSpPr>
        <p:spPr bwMode="auto">
          <a:xfrm>
            <a:off x="914400" y="3505200"/>
            <a:ext cx="34290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5" name="Rectangle 9"/>
          <p:cNvSpPr>
            <a:spLocks noChangeArrowheads="1"/>
          </p:cNvSpPr>
          <p:nvPr/>
        </p:nvSpPr>
        <p:spPr bwMode="auto">
          <a:xfrm>
            <a:off x="914400" y="4876800"/>
            <a:ext cx="3429000" cy="13716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6" name="Rectangle 10"/>
          <p:cNvSpPr>
            <a:spLocks noChangeArrowheads="1"/>
          </p:cNvSpPr>
          <p:nvPr/>
        </p:nvSpPr>
        <p:spPr bwMode="auto">
          <a:xfrm>
            <a:off x="2667000" y="3505200"/>
            <a:ext cx="1676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7" name="Rectangle 11"/>
          <p:cNvSpPr>
            <a:spLocks noChangeArrowheads="1"/>
          </p:cNvSpPr>
          <p:nvPr/>
        </p:nvSpPr>
        <p:spPr bwMode="auto">
          <a:xfrm>
            <a:off x="914400" y="35052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8" name="Rectangle 12"/>
          <p:cNvSpPr>
            <a:spLocks noChangeArrowheads="1"/>
          </p:cNvSpPr>
          <p:nvPr/>
        </p:nvSpPr>
        <p:spPr bwMode="auto">
          <a:xfrm>
            <a:off x="914400" y="55626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9" name="Rectangle 13"/>
          <p:cNvSpPr>
            <a:spLocks noChangeArrowheads="1"/>
          </p:cNvSpPr>
          <p:nvPr/>
        </p:nvSpPr>
        <p:spPr bwMode="auto">
          <a:xfrm>
            <a:off x="914400" y="3505200"/>
            <a:ext cx="914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70" name="Rectangle 14"/>
          <p:cNvSpPr>
            <a:spLocks noChangeArrowheads="1"/>
          </p:cNvSpPr>
          <p:nvPr/>
        </p:nvSpPr>
        <p:spPr bwMode="auto">
          <a:xfrm>
            <a:off x="2667000" y="3505200"/>
            <a:ext cx="8382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71" name="Text Box 15"/>
          <p:cNvSpPr txBox="1">
            <a:spLocks noChangeArrowheads="1"/>
          </p:cNvSpPr>
          <p:nvPr/>
        </p:nvSpPr>
        <p:spPr bwMode="auto">
          <a:xfrm>
            <a:off x="1127125" y="3032125"/>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6272" name="Text Box 16"/>
          <p:cNvSpPr txBox="1">
            <a:spLocks noChangeArrowheads="1"/>
          </p:cNvSpPr>
          <p:nvPr/>
        </p:nvSpPr>
        <p:spPr bwMode="auto">
          <a:xfrm>
            <a:off x="2051050" y="30480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6273" name="Text Box 17"/>
          <p:cNvSpPr txBox="1">
            <a:spLocks noChangeArrowheads="1"/>
          </p:cNvSpPr>
          <p:nvPr/>
        </p:nvSpPr>
        <p:spPr bwMode="auto">
          <a:xfrm>
            <a:off x="381000" y="50292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6274" name="Text Box 18"/>
          <p:cNvSpPr txBox="1">
            <a:spLocks noChangeArrowheads="1"/>
          </p:cNvSpPr>
          <p:nvPr/>
        </p:nvSpPr>
        <p:spPr bwMode="auto">
          <a:xfrm>
            <a:off x="3786188" y="3048000"/>
            <a:ext cx="369887"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6275" name="Text Box 19"/>
          <p:cNvSpPr txBox="1">
            <a:spLocks noChangeArrowheads="1"/>
          </p:cNvSpPr>
          <p:nvPr/>
        </p:nvSpPr>
        <p:spPr bwMode="auto">
          <a:xfrm>
            <a:off x="381000" y="3657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6276" name="Text Box 20"/>
          <p:cNvSpPr txBox="1">
            <a:spLocks noChangeArrowheads="1"/>
          </p:cNvSpPr>
          <p:nvPr/>
        </p:nvSpPr>
        <p:spPr bwMode="auto">
          <a:xfrm>
            <a:off x="381000" y="43434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6277" name="Text Box 21"/>
          <p:cNvSpPr txBox="1">
            <a:spLocks noChangeArrowheads="1"/>
          </p:cNvSpPr>
          <p:nvPr/>
        </p:nvSpPr>
        <p:spPr bwMode="auto">
          <a:xfrm>
            <a:off x="2895600" y="30480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6278" name="Text Box 22"/>
          <p:cNvSpPr txBox="1">
            <a:spLocks noChangeArrowheads="1"/>
          </p:cNvSpPr>
          <p:nvPr/>
        </p:nvSpPr>
        <p:spPr bwMode="auto">
          <a:xfrm>
            <a:off x="381000" y="57150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6279" name="Text Box 23"/>
          <p:cNvSpPr txBox="1">
            <a:spLocks noChangeArrowheads="1"/>
          </p:cNvSpPr>
          <p:nvPr/>
        </p:nvSpPr>
        <p:spPr bwMode="auto">
          <a:xfrm>
            <a:off x="1849438" y="3652838"/>
            <a:ext cx="7985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96280" name="Text Box 24"/>
          <p:cNvSpPr txBox="1">
            <a:spLocks noChangeArrowheads="1"/>
          </p:cNvSpPr>
          <p:nvPr/>
        </p:nvSpPr>
        <p:spPr bwMode="auto">
          <a:xfrm>
            <a:off x="2687638" y="36528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96281" name="Text Box 25"/>
          <p:cNvSpPr txBox="1">
            <a:spLocks noChangeArrowheads="1"/>
          </p:cNvSpPr>
          <p:nvPr/>
        </p:nvSpPr>
        <p:spPr bwMode="auto">
          <a:xfrm>
            <a:off x="2687638" y="43386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96282" name="Text Box 26"/>
          <p:cNvSpPr txBox="1">
            <a:spLocks noChangeArrowheads="1"/>
          </p:cNvSpPr>
          <p:nvPr/>
        </p:nvSpPr>
        <p:spPr bwMode="auto">
          <a:xfrm>
            <a:off x="3525838" y="3652838"/>
            <a:ext cx="7858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96283" name="Text Box 27"/>
          <p:cNvSpPr txBox="1">
            <a:spLocks noChangeArrowheads="1"/>
          </p:cNvSpPr>
          <p:nvPr/>
        </p:nvSpPr>
        <p:spPr bwMode="auto">
          <a:xfrm>
            <a:off x="3505200" y="4338638"/>
            <a:ext cx="785813"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96284" name="Text Box 28"/>
          <p:cNvSpPr txBox="1">
            <a:spLocks noChangeArrowheads="1"/>
          </p:cNvSpPr>
          <p:nvPr/>
        </p:nvSpPr>
        <p:spPr bwMode="auto">
          <a:xfrm>
            <a:off x="3525838" y="5024438"/>
            <a:ext cx="752475"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sp>
        <p:nvSpPr>
          <p:cNvPr id="96285" name="Line 29"/>
          <p:cNvSpPr>
            <a:spLocks noChangeShapeType="1"/>
          </p:cNvSpPr>
          <p:nvPr/>
        </p:nvSpPr>
        <p:spPr bwMode="auto">
          <a:xfrm flipH="1">
            <a:off x="3581400" y="3048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86" name="Line 30"/>
          <p:cNvSpPr>
            <a:spLocks noChangeShapeType="1"/>
          </p:cNvSpPr>
          <p:nvPr/>
        </p:nvSpPr>
        <p:spPr bwMode="auto">
          <a:xfrm flipH="1">
            <a:off x="3581400" y="762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87" name="Line 31"/>
          <p:cNvSpPr>
            <a:spLocks noChangeShapeType="1"/>
          </p:cNvSpPr>
          <p:nvPr/>
        </p:nvSpPr>
        <p:spPr bwMode="auto">
          <a:xfrm flipH="1">
            <a:off x="2286000" y="5334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88" name="Line 32"/>
          <p:cNvSpPr>
            <a:spLocks noChangeShapeType="1"/>
          </p:cNvSpPr>
          <p:nvPr/>
        </p:nvSpPr>
        <p:spPr bwMode="auto">
          <a:xfrm flipH="1">
            <a:off x="3429000" y="10668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89" name="Line 33"/>
          <p:cNvSpPr>
            <a:spLocks noChangeShapeType="1"/>
          </p:cNvSpPr>
          <p:nvPr/>
        </p:nvSpPr>
        <p:spPr bwMode="auto">
          <a:xfrm flipH="1">
            <a:off x="2286000" y="12954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0" name="Line 34"/>
          <p:cNvSpPr>
            <a:spLocks noChangeShapeType="1"/>
          </p:cNvSpPr>
          <p:nvPr/>
        </p:nvSpPr>
        <p:spPr bwMode="auto">
          <a:xfrm flipH="1">
            <a:off x="3429000" y="1524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1" name="Line 35"/>
          <p:cNvSpPr>
            <a:spLocks noChangeShapeType="1"/>
          </p:cNvSpPr>
          <p:nvPr/>
        </p:nvSpPr>
        <p:spPr bwMode="auto">
          <a:xfrm flipH="1" flipV="1">
            <a:off x="2286000" y="5334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2" name="Line 36"/>
          <p:cNvSpPr>
            <a:spLocks noChangeShapeType="1"/>
          </p:cNvSpPr>
          <p:nvPr/>
        </p:nvSpPr>
        <p:spPr bwMode="auto">
          <a:xfrm flipH="1" flipV="1">
            <a:off x="3429000" y="1066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3" name="Line 37"/>
          <p:cNvSpPr>
            <a:spLocks noChangeShapeType="1"/>
          </p:cNvSpPr>
          <p:nvPr/>
        </p:nvSpPr>
        <p:spPr bwMode="auto">
          <a:xfrm flipH="1" flipV="1">
            <a:off x="3581400" y="304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4" name="Line 38"/>
          <p:cNvSpPr>
            <a:spLocks noChangeShapeType="1"/>
          </p:cNvSpPr>
          <p:nvPr/>
        </p:nvSpPr>
        <p:spPr bwMode="auto">
          <a:xfrm flipH="1">
            <a:off x="1752600" y="9144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5" name="Line 39"/>
          <p:cNvSpPr>
            <a:spLocks noChangeShapeType="1"/>
          </p:cNvSpPr>
          <p:nvPr/>
        </p:nvSpPr>
        <p:spPr bwMode="auto">
          <a:xfrm flipH="1">
            <a:off x="1752600" y="20574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6" name="Line 40"/>
          <p:cNvSpPr>
            <a:spLocks noChangeShapeType="1"/>
          </p:cNvSpPr>
          <p:nvPr/>
        </p:nvSpPr>
        <p:spPr bwMode="auto">
          <a:xfrm flipH="1" flipV="1">
            <a:off x="1752600" y="9144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7" name="Line 41"/>
          <p:cNvSpPr>
            <a:spLocks noChangeShapeType="1"/>
          </p:cNvSpPr>
          <p:nvPr/>
        </p:nvSpPr>
        <p:spPr bwMode="auto">
          <a:xfrm flipH="1">
            <a:off x="609600" y="15240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8" name="Line 42"/>
          <p:cNvSpPr>
            <a:spLocks noChangeShapeType="1"/>
          </p:cNvSpPr>
          <p:nvPr/>
        </p:nvSpPr>
        <p:spPr bwMode="auto">
          <a:xfrm flipH="1" flipV="1">
            <a:off x="609600" y="15240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9" name="Line 43"/>
          <p:cNvSpPr>
            <a:spLocks noChangeShapeType="1"/>
          </p:cNvSpPr>
          <p:nvPr/>
        </p:nvSpPr>
        <p:spPr bwMode="auto">
          <a:xfrm flipH="1">
            <a:off x="609600" y="26670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300" name="Text Box 44"/>
          <p:cNvSpPr txBox="1">
            <a:spLocks noChangeArrowheads="1"/>
          </p:cNvSpPr>
          <p:nvPr/>
        </p:nvSpPr>
        <p:spPr bwMode="auto">
          <a:xfrm>
            <a:off x="4090988" y="762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1" name="Text Box 45"/>
          <p:cNvSpPr txBox="1">
            <a:spLocks noChangeArrowheads="1"/>
          </p:cNvSpPr>
          <p:nvPr/>
        </p:nvSpPr>
        <p:spPr bwMode="auto">
          <a:xfrm>
            <a:off x="4114800" y="533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2" name="Text Box 46"/>
          <p:cNvSpPr txBox="1">
            <a:spLocks noChangeArrowheads="1"/>
          </p:cNvSpPr>
          <p:nvPr/>
        </p:nvSpPr>
        <p:spPr bwMode="auto">
          <a:xfrm>
            <a:off x="4114800" y="8382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3" name="Text Box 47"/>
          <p:cNvSpPr txBox="1">
            <a:spLocks noChangeArrowheads="1"/>
          </p:cNvSpPr>
          <p:nvPr/>
        </p:nvSpPr>
        <p:spPr bwMode="auto">
          <a:xfrm>
            <a:off x="4114800" y="1295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4" name="Text Box 48"/>
          <p:cNvSpPr txBox="1">
            <a:spLocks noChangeArrowheads="1"/>
          </p:cNvSpPr>
          <p:nvPr/>
        </p:nvSpPr>
        <p:spPr bwMode="auto">
          <a:xfrm>
            <a:off x="4114800" y="1828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96305" name="Text Box 49"/>
          <p:cNvSpPr txBox="1">
            <a:spLocks noChangeArrowheads="1"/>
          </p:cNvSpPr>
          <p:nvPr/>
        </p:nvSpPr>
        <p:spPr bwMode="auto">
          <a:xfrm>
            <a:off x="4114800" y="24384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96306" name="Text Box 50"/>
          <p:cNvSpPr txBox="1">
            <a:spLocks noChangeArrowheads="1"/>
          </p:cNvSpPr>
          <p:nvPr/>
        </p:nvSpPr>
        <p:spPr bwMode="auto">
          <a:xfrm>
            <a:off x="2286000" y="6858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7" name="Text Box 51"/>
          <p:cNvSpPr txBox="1">
            <a:spLocks noChangeArrowheads="1"/>
          </p:cNvSpPr>
          <p:nvPr/>
        </p:nvSpPr>
        <p:spPr bwMode="auto">
          <a:xfrm>
            <a:off x="1752600" y="1295400"/>
            <a:ext cx="1292225"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A&gt;c&gt;g&gt;t</a:t>
            </a:r>
            <a:endParaRPr lang="en-US"/>
          </a:p>
        </p:txBody>
      </p:sp>
      <p:sp>
        <p:nvSpPr>
          <p:cNvPr id="96308" name="Text Box 52"/>
          <p:cNvSpPr txBox="1">
            <a:spLocks noChangeArrowheads="1"/>
          </p:cNvSpPr>
          <p:nvPr/>
        </p:nvSpPr>
        <p:spPr bwMode="auto">
          <a:xfrm>
            <a:off x="6019800" y="2667000"/>
            <a:ext cx="3048000" cy="579438"/>
          </a:xfrm>
          <a:prstGeom prst="rect">
            <a:avLst/>
          </a:prstGeom>
          <a:noFill/>
          <a:ln w="9525">
            <a:noFill/>
            <a:miter lim="800000"/>
            <a:headEnd/>
            <a:tailEnd/>
          </a:ln>
        </p:spPr>
        <p:txBody>
          <a:bodyPr>
            <a:prstTxWarp prst="textNoShape">
              <a:avLst/>
            </a:prstTxWarp>
            <a:spAutoFit/>
          </a:bodyPr>
          <a:lstStyle/>
          <a:p>
            <a:pPr algn="ctr"/>
            <a:r>
              <a:rPr lang="en-US" sz="3200">
                <a:solidFill>
                  <a:srgbClr val="ED181E"/>
                </a:solidFill>
              </a:rPr>
              <a:t>SCORE</a:t>
            </a:r>
          </a:p>
        </p:txBody>
      </p:sp>
      <p:sp>
        <p:nvSpPr>
          <p:cNvPr id="96309" name="Line 53"/>
          <p:cNvSpPr>
            <a:spLocks noChangeShapeType="1"/>
          </p:cNvSpPr>
          <p:nvPr/>
        </p:nvSpPr>
        <p:spPr bwMode="auto">
          <a:xfrm>
            <a:off x="4648200" y="1600200"/>
            <a:ext cx="20574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6310" name="Line 54"/>
          <p:cNvSpPr>
            <a:spLocks noChangeShapeType="1"/>
          </p:cNvSpPr>
          <p:nvPr/>
        </p:nvSpPr>
        <p:spPr bwMode="auto">
          <a:xfrm flipV="1">
            <a:off x="4572000" y="3200400"/>
            <a:ext cx="22098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pic>
        <p:nvPicPr>
          <p:cNvPr id="96311" name="Picture 55"/>
          <p:cNvPicPr>
            <a:picLocks noChangeAspect="1" noChangeArrowheads="1"/>
          </p:cNvPicPr>
          <p:nvPr/>
        </p:nvPicPr>
        <p:blipFill>
          <a:blip r:embed="rId3"/>
          <a:srcRect/>
          <a:stretch>
            <a:fillRect/>
          </a:stretch>
        </p:blipFill>
        <p:spPr bwMode="auto">
          <a:xfrm>
            <a:off x="6019800" y="4114800"/>
            <a:ext cx="3048000" cy="2152650"/>
          </a:xfrm>
          <a:prstGeom prst="rect">
            <a:avLst/>
          </a:prstGeom>
          <a:noFill/>
          <a:ln w="9525">
            <a:noFill/>
            <a:miter lim="800000"/>
            <a:headEnd/>
            <a:tailEnd/>
          </a:ln>
        </p:spPr>
      </p:pic>
      <p:sp>
        <p:nvSpPr>
          <p:cNvPr id="96312" name="Line 56"/>
          <p:cNvSpPr>
            <a:spLocks noChangeShapeType="1"/>
          </p:cNvSpPr>
          <p:nvPr/>
        </p:nvSpPr>
        <p:spPr bwMode="auto">
          <a:xfrm flipV="1">
            <a:off x="7848600" y="3200400"/>
            <a:ext cx="0" cy="6858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6314" name="Line 58"/>
          <p:cNvSpPr>
            <a:spLocks noChangeShapeType="1"/>
          </p:cNvSpPr>
          <p:nvPr/>
        </p:nvSpPr>
        <p:spPr bwMode="auto">
          <a:xfrm>
            <a:off x="7620000" y="1371600"/>
            <a:ext cx="152400" cy="12954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pic>
        <p:nvPicPr>
          <p:cNvPr id="59" name="Picture 58" descr="Dali Persistence of Time.jpg"/>
          <p:cNvPicPr>
            <a:picLocks noChangeAspect="1"/>
          </p:cNvPicPr>
          <p:nvPr/>
        </p:nvPicPr>
        <p:blipFill>
          <a:blip r:embed="rId4"/>
          <a:stretch>
            <a:fillRect/>
          </a:stretch>
        </p:blipFill>
        <p:spPr>
          <a:xfrm>
            <a:off x="7010400" y="152400"/>
            <a:ext cx="1150003" cy="838200"/>
          </a:xfrm>
          <a:prstGeom prst="rect">
            <a:avLst/>
          </a:prstGeom>
        </p:spPr>
      </p:pic>
      <p:sp>
        <p:nvSpPr>
          <p:cNvPr id="96313" name="Text Box 57"/>
          <p:cNvSpPr txBox="1">
            <a:spLocks noChangeArrowheads="1"/>
          </p:cNvSpPr>
          <p:nvPr/>
        </p:nvSpPr>
        <p:spPr bwMode="auto">
          <a:xfrm>
            <a:off x="6019800" y="914400"/>
            <a:ext cx="2963922" cy="400110"/>
          </a:xfrm>
          <a:prstGeom prst="rect">
            <a:avLst/>
          </a:prstGeom>
          <a:noFill/>
          <a:ln w="9525">
            <a:noFill/>
            <a:miter lim="800000"/>
            <a:headEnd/>
            <a:tailEnd/>
          </a:ln>
        </p:spPr>
        <p:txBody>
          <a:bodyPr wrap="none">
            <a:prstTxWarp prst="textNoShape">
              <a:avLst/>
            </a:prstTxWarp>
            <a:spAutoFit/>
          </a:bodyPr>
          <a:lstStyle/>
          <a:p>
            <a:pPr algn="ctr"/>
            <a:r>
              <a:rPr lang="en-US" sz="2000" dirty="0">
                <a:solidFill>
                  <a:schemeClr val="tx2"/>
                </a:solidFill>
              </a:rPr>
              <a:t>Among Site Rate Variation</a:t>
            </a:r>
          </a:p>
        </p:txBody>
      </p:sp>
      <p:sp>
        <p:nvSpPr>
          <p:cNvPr id="58" name="Text Box 5"/>
          <p:cNvSpPr txBox="1">
            <a:spLocks noChangeArrowheads="1"/>
          </p:cNvSpPr>
          <p:nvPr/>
        </p:nvSpPr>
        <p:spPr bwMode="auto">
          <a:xfrm>
            <a:off x="5615608" y="6237312"/>
            <a:ext cx="3528392" cy="584776"/>
          </a:xfrm>
          <a:prstGeom prst="rect">
            <a:avLst/>
          </a:prstGeom>
          <a:noFill/>
          <a:ln w="9525">
            <a:noFill/>
            <a:miter lim="800000"/>
            <a:headEnd/>
            <a:tailEnd/>
          </a:ln>
        </p:spPr>
        <p:txBody>
          <a:bodyPr wrap="square">
            <a:prstTxWarp prst="textNoShape">
              <a:avLst/>
            </a:prstTxWarp>
            <a:spAutoFit/>
          </a:bodyPr>
          <a:lstStyle/>
          <a:p>
            <a:r>
              <a:rPr lang="en-US" sz="1600" dirty="0"/>
              <a:t>Each site (i.e. column) contributes to the score given the substitution model</a:t>
            </a:r>
          </a:p>
        </p:txBody>
      </p:sp>
      <p:sp>
        <p:nvSpPr>
          <p:cNvPr id="60" name="Text Box 5"/>
          <p:cNvSpPr txBox="1">
            <a:spLocks noChangeArrowheads="1"/>
          </p:cNvSpPr>
          <p:nvPr/>
        </p:nvSpPr>
        <p:spPr bwMode="auto">
          <a:xfrm>
            <a:off x="5148064" y="1223333"/>
            <a:ext cx="2664296" cy="531615"/>
          </a:xfrm>
          <a:prstGeom prst="rect">
            <a:avLst/>
          </a:prstGeom>
          <a:noFill/>
          <a:ln w="9525">
            <a:noFill/>
            <a:miter lim="800000"/>
            <a:headEnd/>
            <a:tailEnd/>
          </a:ln>
        </p:spPr>
        <p:txBody>
          <a:bodyPr wrap="square">
            <a:prstTxWarp prst="textNoShape">
              <a:avLst/>
            </a:prstTxWarp>
            <a:spAutoFit/>
          </a:bodyPr>
          <a:lstStyle/>
          <a:p>
            <a:r>
              <a:rPr lang="en-US" sz="1600" dirty="0"/>
              <a:t>Each site (i.e. column) does not contribute equally</a:t>
            </a:r>
          </a:p>
        </p:txBody>
      </p:sp>
      <p:sp>
        <p:nvSpPr>
          <p:cNvPr id="6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Scoring a Single Tree</a:t>
            </a:r>
          </a:p>
        </p:txBody>
      </p:sp>
    </p:spTree>
    <p:extLst>
      <p:ext uri="{BB962C8B-B14F-4D97-AF65-F5344CB8AC3E}">
        <p14:creationId xmlns:p14="http://schemas.microsoft.com/office/powerpoint/2010/main" val="156177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Scoring Requires:</a:t>
            </a:r>
          </a:p>
        </p:txBody>
      </p:sp>
      <p:sp>
        <p:nvSpPr>
          <p:cNvPr id="5" name="Text Box 5"/>
          <p:cNvSpPr txBox="1">
            <a:spLocks noChangeArrowheads="1"/>
          </p:cNvSpPr>
          <p:nvPr/>
        </p:nvSpPr>
        <p:spPr bwMode="auto">
          <a:xfrm>
            <a:off x="683568" y="620688"/>
            <a:ext cx="6768752" cy="6278644"/>
          </a:xfrm>
          <a:prstGeom prst="rect">
            <a:avLst/>
          </a:prstGeom>
          <a:noFill/>
          <a:ln w="9525">
            <a:noFill/>
            <a:miter lim="800000"/>
            <a:headEnd/>
            <a:tailEnd/>
          </a:ln>
        </p:spPr>
        <p:txBody>
          <a:bodyPr wrap="square">
            <a:prstTxWarp prst="textNoShape">
              <a:avLst/>
            </a:prstTxWarp>
            <a:spAutoFit/>
          </a:bodyPr>
          <a:lstStyle/>
          <a:p>
            <a:r>
              <a:rPr lang="en-US" sz="1800" dirty="0"/>
              <a:t>A tree topology to score </a:t>
            </a:r>
          </a:p>
          <a:p>
            <a:endParaRPr lang="en-US" sz="1800" dirty="0"/>
          </a:p>
          <a:p>
            <a:r>
              <a:rPr lang="en-US" sz="1800" dirty="0"/>
              <a:t>Multiple sequence alignment</a:t>
            </a:r>
          </a:p>
          <a:p>
            <a:endParaRPr lang="en-US" sz="1800" dirty="0"/>
          </a:p>
          <a:p>
            <a:r>
              <a:rPr lang="en-US" sz="1800" dirty="0"/>
              <a:t>Substitution model</a:t>
            </a:r>
          </a:p>
          <a:p>
            <a:pPr marL="285750" indent="-285750">
              <a:buFont typeface="Arial"/>
              <a:buChar char="•"/>
            </a:pPr>
            <a:r>
              <a:rPr lang="en-US" sz="1800" dirty="0"/>
              <a:t>Unequal rates of substitution among amino acids or nucleotides</a:t>
            </a:r>
          </a:p>
          <a:p>
            <a:pPr marL="285750" indent="-285750">
              <a:buFont typeface="Arial"/>
              <a:buChar char="•"/>
            </a:pPr>
            <a:r>
              <a:rPr lang="en-US" sz="1800" dirty="0"/>
              <a:t>Unequal frequencies of amino acids or nucleotides</a:t>
            </a:r>
          </a:p>
          <a:p>
            <a:endParaRPr lang="en-US" sz="1800" dirty="0"/>
          </a:p>
          <a:p>
            <a:r>
              <a:rPr lang="en-US" sz="1800" dirty="0"/>
              <a:t>Incorporation of among-site rate variation</a:t>
            </a:r>
          </a:p>
          <a:p>
            <a:pPr marL="285750" indent="-285750">
              <a:buFont typeface="Arial"/>
              <a:buChar char="•"/>
            </a:pPr>
            <a:r>
              <a:rPr lang="en-US" sz="1800" dirty="0"/>
              <a:t>Recognize and model that different parts of a protein (e.g. binding site, globular domains, structural regions, functional domains) will evolve at different rates</a:t>
            </a:r>
          </a:p>
          <a:p>
            <a:pPr marL="285750" indent="-285750">
              <a:buFont typeface="Arial"/>
              <a:buChar char="•"/>
            </a:pPr>
            <a:r>
              <a:rPr lang="en-US" sz="1800" dirty="0"/>
              <a:t>Each column in the multiple sequence alignment thus has a faster or slower version of the substitution model</a:t>
            </a:r>
          </a:p>
          <a:p>
            <a:pPr marL="285750" indent="-285750">
              <a:buFont typeface="Arial"/>
              <a:buChar char="•"/>
            </a:pPr>
            <a:endParaRPr lang="en-US" sz="1800" dirty="0"/>
          </a:p>
          <a:p>
            <a:r>
              <a:rPr lang="en-US" sz="1800" dirty="0"/>
              <a:t>Caveats</a:t>
            </a:r>
          </a:p>
          <a:p>
            <a:pPr marL="285750" indent="-285750">
              <a:buFont typeface="Arial"/>
              <a:buChar char="•"/>
            </a:pPr>
            <a:r>
              <a:rPr lang="en-US" sz="1600" dirty="0"/>
              <a:t>Phylogenetic models generally work well even though they are an over-simplification</a:t>
            </a:r>
          </a:p>
          <a:p>
            <a:pPr marL="285750" indent="-285750">
              <a:buFont typeface="Arial"/>
              <a:buChar char="•"/>
            </a:pPr>
            <a:r>
              <a:rPr lang="en-US" sz="1600" dirty="0"/>
              <a:t>All methods assume neutrality or near-neutrality; positive selection is problematic</a:t>
            </a:r>
          </a:p>
          <a:p>
            <a:pPr marL="285750" indent="-285750">
              <a:buFont typeface="Arial"/>
              <a:buChar char="•"/>
            </a:pPr>
            <a:r>
              <a:rPr lang="en-US" sz="1600" dirty="0"/>
              <a:t>The methods break down when your data has extremes, e.g. fundamentally different rules of evolution in different parts of your protein</a:t>
            </a:r>
          </a:p>
          <a:p>
            <a:endParaRPr lang="en-US" sz="1800" dirty="0"/>
          </a:p>
        </p:txBody>
      </p:sp>
    </p:spTree>
    <p:extLst>
      <p:ext uri="{BB962C8B-B14F-4D97-AF65-F5344CB8AC3E}">
        <p14:creationId xmlns:p14="http://schemas.microsoft.com/office/powerpoint/2010/main" val="37633850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37"/>
          <p:cNvSpPr>
            <a:spLocks noChangeArrowheads="1"/>
          </p:cNvSpPr>
          <p:nvPr/>
        </p:nvSpPr>
        <p:spPr bwMode="auto">
          <a:xfrm>
            <a:off x="228600" y="381000"/>
            <a:ext cx="8686800" cy="1676400"/>
          </a:xfrm>
          <a:prstGeom prst="rect">
            <a:avLst/>
          </a:prstGeom>
          <a:noFill/>
          <a:ln w="9525">
            <a:noFill/>
            <a:miter lim="800000"/>
            <a:headEnd/>
            <a:tailEnd/>
          </a:ln>
        </p:spPr>
        <p:txBody>
          <a:bodyPr anchor="ctr">
            <a:prstTxWarp prst="textNoShape">
              <a:avLst/>
            </a:prstTxWarp>
          </a:bodyPr>
          <a:lstStyle/>
          <a:p>
            <a:pPr algn="ctr" eaLnBrk="1" hangingPunct="1"/>
            <a:r>
              <a:rPr lang="en-US" sz="3600" b="1" dirty="0">
                <a:solidFill>
                  <a:schemeClr val="tx2"/>
                </a:solidFill>
                <a:latin typeface="Times New Roman" charset="0"/>
              </a:rPr>
              <a:t>How Do We Find The Best Tree?</a:t>
            </a:r>
            <a:endParaRPr lang="en-US" sz="4400" dirty="0">
              <a:solidFill>
                <a:schemeClr val="tx2"/>
              </a:solidFill>
              <a:latin typeface="Times New Roman" charset="0"/>
            </a:endParaRPr>
          </a:p>
        </p:txBody>
      </p:sp>
      <p:graphicFrame>
        <p:nvGraphicFramePr>
          <p:cNvPr id="6" name="Group 36"/>
          <p:cNvGraphicFramePr>
            <a:graphicFrameLocks noGrp="1"/>
          </p:cNvGraphicFramePr>
          <p:nvPr/>
        </p:nvGraphicFramePr>
        <p:xfrm>
          <a:off x="2819400" y="2438400"/>
          <a:ext cx="3352800" cy="2682240"/>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Sequences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Trees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 x 10</a:t>
                      </a:r>
                      <a:r>
                        <a:rPr kumimoji="0" lang="en-US" sz="2000" b="0" i="0" u="none" strike="noStrike" cap="none" normalizeH="0" baseline="30000">
                          <a:ln>
                            <a:noFill/>
                          </a:ln>
                          <a:solidFill>
                            <a:schemeClr val="tx1"/>
                          </a:solidFill>
                          <a:effectLst/>
                          <a:latin typeface="Times New Roman" charset="0"/>
                        </a:rPr>
                        <a:t>6</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23</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74</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 x 10</a:t>
                      </a:r>
                      <a:r>
                        <a:rPr kumimoji="0" lang="en-US" sz="2000" b="0" i="0" u="none" strike="noStrike" cap="none" normalizeH="0" baseline="30000">
                          <a:ln>
                            <a:noFill/>
                          </a:ln>
                          <a:solidFill>
                            <a:schemeClr val="tx1"/>
                          </a:solidFill>
                          <a:effectLst/>
                          <a:latin typeface="Times New Roman" charset="0"/>
                        </a:rPr>
                        <a:t>182</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a:t>
                      </a:r>
                      <a:r>
                        <a:rPr kumimoji="0" lang="en-US" sz="2000" b="0" i="0" u="none" strike="noStrike" cap="none" normalizeH="0" baseline="0" dirty="0" err="1">
                          <a:ln>
                            <a:noFill/>
                          </a:ln>
                          <a:solidFill>
                            <a:schemeClr val="tx1"/>
                          </a:solidFill>
                          <a:effectLst/>
                          <a:latin typeface="Times New Roman" charset="0"/>
                        </a:rPr>
                        <a:t>x</a:t>
                      </a:r>
                      <a:r>
                        <a:rPr kumimoji="0" lang="en-US" sz="2000" b="0" i="0" u="none" strike="noStrike" cap="none" normalizeH="0" baseline="0" dirty="0">
                          <a:ln>
                            <a:noFill/>
                          </a:ln>
                          <a:solidFill>
                            <a:schemeClr val="tx1"/>
                          </a:solidFill>
                          <a:effectLst/>
                          <a:latin typeface="Times New Roman" charset="0"/>
                        </a:rPr>
                        <a:t> 10</a:t>
                      </a:r>
                      <a:r>
                        <a:rPr kumimoji="0" lang="en-US" sz="2000" b="0" i="0" u="none" strike="noStrike" cap="none" normalizeH="0" baseline="30000" dirty="0">
                          <a:ln>
                            <a:noFill/>
                          </a:ln>
                          <a:solidFill>
                            <a:schemeClr val="tx1"/>
                          </a:solidFill>
                          <a:effectLst/>
                          <a:latin typeface="Times New Roman" charset="0"/>
                        </a:rPr>
                        <a:t>2,860</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 name="Text Box 5"/>
          <p:cNvSpPr txBox="1">
            <a:spLocks noChangeArrowheads="1"/>
          </p:cNvSpPr>
          <p:nvPr/>
        </p:nvSpPr>
        <p:spPr bwMode="auto">
          <a:xfrm>
            <a:off x="899592" y="5445224"/>
            <a:ext cx="6768752" cy="923330"/>
          </a:xfrm>
          <a:prstGeom prst="rect">
            <a:avLst/>
          </a:prstGeom>
          <a:noFill/>
          <a:ln w="9525">
            <a:noFill/>
            <a:miter lim="800000"/>
            <a:headEnd/>
            <a:tailEnd/>
          </a:ln>
        </p:spPr>
        <p:txBody>
          <a:bodyPr wrap="square">
            <a:prstTxWarp prst="textNoShape">
              <a:avLst/>
            </a:prstTxWarp>
            <a:spAutoFit/>
          </a:bodyPr>
          <a:lstStyle/>
          <a:p>
            <a:r>
              <a:rPr lang="en-US" sz="1800" dirty="0"/>
              <a:t>We can’t score them all – it would take far too long!</a:t>
            </a:r>
          </a:p>
          <a:p>
            <a:endParaRPr lang="en-US" sz="1800" dirty="0"/>
          </a:p>
          <a:p>
            <a:r>
              <a:rPr lang="en-US" sz="1800" dirty="0"/>
              <a:t>Instead, we use “tree space” search algorithms</a:t>
            </a:r>
          </a:p>
        </p:txBody>
      </p:sp>
    </p:spTree>
    <p:extLst>
      <p:ext uri="{BB962C8B-B14F-4D97-AF65-F5344CB8AC3E}">
        <p14:creationId xmlns:p14="http://schemas.microsoft.com/office/powerpoint/2010/main" val="15467037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7842448" cy="3416320"/>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endParaRPr lang="en-US" sz="1800" dirty="0"/>
          </a:p>
          <a:p>
            <a:endParaRPr lang="en-US" sz="1800" dirty="0"/>
          </a:p>
          <a:p>
            <a:r>
              <a:rPr lang="en-US" sz="1800" dirty="0"/>
              <a:t>BAYESIAN INFERENCE – MC</a:t>
            </a:r>
            <a:r>
              <a:rPr lang="en-US" sz="1800" baseline="30000" dirty="0"/>
              <a:t>3</a:t>
            </a:r>
            <a:r>
              <a:rPr lang="en-US" sz="1800" dirty="0"/>
              <a:t>, sample the cloud of best trees</a:t>
            </a:r>
          </a:p>
          <a:p>
            <a:r>
              <a:rPr lang="en-US" sz="1800" dirty="0"/>
              <a:t>		            – Bayesian is an extension of maximum likelihood</a:t>
            </a:r>
          </a:p>
          <a:p>
            <a:r>
              <a:rPr lang="en-US" sz="1800" dirty="0"/>
              <a:t>		            – not going to cover this in </a:t>
            </a:r>
            <a:r>
              <a:rPr lang="en-US" sz="1800" dirty="0" err="1"/>
              <a:t>Biochem</a:t>
            </a:r>
            <a:r>
              <a:rPr lang="en-US" sz="1800" dirty="0"/>
              <a:t> 3BP3</a:t>
            </a:r>
          </a:p>
        </p:txBody>
      </p:sp>
    </p:spTree>
    <p:extLst>
      <p:ext uri="{BB962C8B-B14F-4D97-AF65-F5344CB8AC3E}">
        <p14:creationId xmlns:p14="http://schemas.microsoft.com/office/powerpoint/2010/main" val="33940623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14699" name="Oval 11"/>
          <p:cNvSpPr>
            <a:spLocks noChangeArrowheads="1"/>
          </p:cNvSpPr>
          <p:nvPr/>
        </p:nvSpPr>
        <p:spPr bwMode="auto">
          <a:xfrm>
            <a:off x="6388100" y="20129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2" name="Line 14"/>
          <p:cNvSpPr>
            <a:spLocks noChangeShapeType="1"/>
          </p:cNvSpPr>
          <p:nvPr/>
        </p:nvSpPr>
        <p:spPr bwMode="auto">
          <a:xfrm>
            <a:off x="5580112" y="1628800"/>
            <a:ext cx="685800" cy="36004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3" name="Text Box 15"/>
          <p:cNvSpPr txBox="1">
            <a:spLocks noChangeArrowheads="1"/>
          </p:cNvSpPr>
          <p:nvPr/>
        </p:nvSpPr>
        <p:spPr bwMode="auto">
          <a:xfrm>
            <a:off x="4716016" y="1124744"/>
            <a:ext cx="1008112" cy="830997"/>
          </a:xfrm>
          <a:prstGeom prst="rect">
            <a:avLst/>
          </a:prstGeom>
          <a:noFill/>
          <a:ln w="9525">
            <a:noFill/>
            <a:miter lim="800000"/>
            <a:headEnd/>
            <a:tailEnd/>
          </a:ln>
        </p:spPr>
        <p:txBody>
          <a:bodyPr wrap="square">
            <a:prstTxWarp prst="textNoShape">
              <a:avLst/>
            </a:prstTxWarp>
            <a:spAutoFit/>
          </a:bodyPr>
          <a:lstStyle/>
          <a:p>
            <a:r>
              <a:rPr lang="en-US" sz="1600" dirty="0">
                <a:solidFill>
                  <a:srgbClr val="FFFF00"/>
                </a:solidFill>
              </a:rPr>
              <a:t>Random starting tree</a:t>
            </a:r>
          </a:p>
        </p:txBody>
      </p:sp>
      <p:sp>
        <p:nvSpPr>
          <p:cNvPr id="14" name="Text Box 15"/>
          <p:cNvSpPr txBox="1">
            <a:spLocks noChangeArrowheads="1"/>
          </p:cNvSpPr>
          <p:nvPr/>
        </p:nvSpPr>
        <p:spPr bwMode="auto">
          <a:xfrm>
            <a:off x="1115616" y="1196752"/>
            <a:ext cx="1008112" cy="338554"/>
          </a:xfrm>
          <a:prstGeom prst="rect">
            <a:avLst/>
          </a:prstGeom>
          <a:noFill/>
          <a:ln w="9525">
            <a:noFill/>
            <a:miter lim="800000"/>
            <a:headEnd/>
            <a:tailEnd/>
          </a:ln>
        </p:spPr>
        <p:txBody>
          <a:bodyPr wrap="square">
            <a:prstTxWarp prst="textNoShape">
              <a:avLst/>
            </a:prstTxWarp>
            <a:spAutoFit/>
          </a:bodyPr>
          <a:lstStyle/>
          <a:p>
            <a:r>
              <a:rPr lang="en-US" sz="1600" dirty="0">
                <a:solidFill>
                  <a:srgbClr val="FFFF00"/>
                </a:solidFill>
              </a:rPr>
              <a:t>Best tree</a:t>
            </a:r>
          </a:p>
        </p:txBody>
      </p:sp>
      <p:sp>
        <p:nvSpPr>
          <p:cNvPr id="15" name="Line 14"/>
          <p:cNvSpPr>
            <a:spLocks noChangeShapeType="1"/>
          </p:cNvSpPr>
          <p:nvPr/>
        </p:nvSpPr>
        <p:spPr bwMode="auto">
          <a:xfrm>
            <a:off x="1691680" y="1556792"/>
            <a:ext cx="1080120" cy="864096"/>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277217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2531"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2532"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2535"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2536" name="Oval 9"/>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2537" name="Oval 10"/>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2538" name="Oval 11"/>
          <p:cNvSpPr>
            <a:spLocks noChangeArrowheads="1"/>
          </p:cNvSpPr>
          <p:nvPr/>
        </p:nvSpPr>
        <p:spPr bwMode="auto">
          <a:xfrm>
            <a:off x="5346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22539" name="Oval 12"/>
          <p:cNvSpPr>
            <a:spLocks noChangeArrowheads="1"/>
          </p:cNvSpPr>
          <p:nvPr/>
        </p:nvSpPr>
        <p:spPr bwMode="auto">
          <a:xfrm>
            <a:off x="6527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2540" name="Text Box 13"/>
          <p:cNvSpPr txBox="1">
            <a:spLocks noChangeArrowheads="1"/>
          </p:cNvSpPr>
          <p:nvPr/>
        </p:nvSpPr>
        <p:spPr bwMode="auto">
          <a:xfrm>
            <a:off x="346075" y="685800"/>
            <a:ext cx="3692525" cy="1465263"/>
          </a:xfrm>
          <a:prstGeom prst="rect">
            <a:avLst/>
          </a:prstGeom>
          <a:noFill/>
          <a:ln w="9525">
            <a:noFill/>
            <a:miter lim="800000"/>
            <a:headEnd/>
            <a:tailEnd/>
          </a:ln>
        </p:spPr>
        <p:txBody>
          <a:bodyPr>
            <a:prstTxWarp prst="textNoShape">
              <a:avLst/>
            </a:prstTxWarp>
            <a:spAutoFit/>
          </a:bodyPr>
          <a:lstStyle/>
          <a:p>
            <a:r>
              <a:rPr lang="en-US" sz="1800" dirty="0" err="1"/>
              <a:t>Outgroup</a:t>
            </a:r>
            <a:r>
              <a:rPr lang="en-US" sz="1800" dirty="0"/>
              <a:t> choice is important</a:t>
            </a:r>
          </a:p>
          <a:p>
            <a:endParaRPr lang="en-US" sz="1800" dirty="0"/>
          </a:p>
          <a:p>
            <a:r>
              <a:rPr lang="en-US" sz="1800" dirty="0"/>
              <a:t>Trees can reflect gene duplication</a:t>
            </a:r>
          </a:p>
          <a:p>
            <a:endParaRPr lang="en-US" sz="1800" dirty="0"/>
          </a:p>
          <a:p>
            <a:r>
              <a:rPr lang="en-US" sz="1800" dirty="0"/>
              <a:t>Trees can reflect speciation</a:t>
            </a:r>
          </a:p>
        </p:txBody>
      </p:sp>
      <p:sp>
        <p:nvSpPr>
          <p:cNvPr id="22541" name="Oval 15"/>
          <p:cNvSpPr>
            <a:spLocks noChangeArrowheads="1"/>
          </p:cNvSpPr>
          <p:nvPr/>
        </p:nvSpPr>
        <p:spPr bwMode="auto">
          <a:xfrm>
            <a:off x="5867400" y="2006600"/>
            <a:ext cx="2971800" cy="40386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14" name="TextBox 13"/>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3256512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16739"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6740"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6741"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6742"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6743"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6744"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6745"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6746"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16747" name="Line 11"/>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16748" name="Oval 12"/>
          <p:cNvSpPr>
            <a:spLocks noChangeArrowheads="1"/>
          </p:cNvSpPr>
          <p:nvPr/>
        </p:nvSpPr>
        <p:spPr bwMode="auto">
          <a:xfrm>
            <a:off x="5981700" y="2108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44822457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18787"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8788"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8789"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8790"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8791"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8792"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8793"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8794"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18795" name="Line 11"/>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18796" name="Line 12"/>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18797" name="Oval 13"/>
          <p:cNvSpPr>
            <a:spLocks noChangeArrowheads="1"/>
          </p:cNvSpPr>
          <p:nvPr/>
        </p:nvSpPr>
        <p:spPr bwMode="auto">
          <a:xfrm>
            <a:off x="5911850" y="25273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18798" name="Line 14"/>
          <p:cNvSpPr>
            <a:spLocks noChangeShapeType="1"/>
          </p:cNvSpPr>
          <p:nvPr/>
        </p:nvSpPr>
        <p:spPr bwMode="auto">
          <a:xfrm flipV="1">
            <a:off x="5105400" y="2459032"/>
            <a:ext cx="685800" cy="45720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18799" name="Text Box 15"/>
          <p:cNvSpPr txBox="1">
            <a:spLocks noChangeArrowheads="1"/>
          </p:cNvSpPr>
          <p:nvPr/>
        </p:nvSpPr>
        <p:spPr bwMode="auto">
          <a:xfrm>
            <a:off x="4379913" y="2916232"/>
            <a:ext cx="1005103" cy="584776"/>
          </a:xfrm>
          <a:prstGeom prst="rect">
            <a:avLst/>
          </a:prstGeom>
          <a:noFill/>
          <a:ln w="9525">
            <a:noFill/>
            <a:miter lim="800000"/>
            <a:headEnd/>
            <a:tailEnd/>
          </a:ln>
        </p:spPr>
        <p:txBody>
          <a:bodyPr wrap="none">
            <a:prstTxWarp prst="textNoShape">
              <a:avLst/>
            </a:prstTxWarp>
            <a:spAutoFit/>
          </a:bodyPr>
          <a:lstStyle/>
          <a:p>
            <a:r>
              <a:rPr lang="en-US" sz="1600" dirty="0">
                <a:solidFill>
                  <a:srgbClr val="FFFF00"/>
                </a:solidFill>
              </a:rPr>
              <a:t>branch</a:t>
            </a:r>
          </a:p>
          <a:p>
            <a:r>
              <a:rPr lang="en-US" sz="1600" dirty="0">
                <a:solidFill>
                  <a:srgbClr val="FFFF00"/>
                </a:solidFill>
              </a:rPr>
              <a:t>swapping</a:t>
            </a:r>
          </a:p>
        </p:txBody>
      </p:sp>
    </p:spTree>
    <p:extLst>
      <p:ext uri="{BB962C8B-B14F-4D97-AF65-F5344CB8AC3E}">
        <p14:creationId xmlns:p14="http://schemas.microsoft.com/office/powerpoint/2010/main" val="5142208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0835"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0836"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0837"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0838"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0839"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0840"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0841"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0842"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0843" name="Line 11"/>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0844" name="Line 12"/>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0845" name="Line 13"/>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0846" name="Oval 14"/>
          <p:cNvSpPr>
            <a:spLocks noChangeArrowheads="1"/>
          </p:cNvSpPr>
          <p:nvPr/>
        </p:nvSpPr>
        <p:spPr bwMode="auto">
          <a:xfrm>
            <a:off x="5378450" y="30353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44027546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2883"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2884"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2885"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2886"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2887"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2888"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2889"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2890"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2891" name="Line 11"/>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2892" name="Line 12"/>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2893" name="Line 13"/>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2894" name="Line 14"/>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2895" name="Oval 15"/>
          <p:cNvSpPr>
            <a:spLocks noChangeArrowheads="1"/>
          </p:cNvSpPr>
          <p:nvPr/>
        </p:nvSpPr>
        <p:spPr bwMode="auto">
          <a:xfrm>
            <a:off x="6070600" y="35560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14739982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4931"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4932"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4933"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4934"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4935"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4936"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4937"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4938"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4939" name="Line 11"/>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0" name="Line 12"/>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1" name="Line 13"/>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2" name="Line 14"/>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3" name="Line 15"/>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4" name="Oval 16"/>
          <p:cNvSpPr>
            <a:spLocks noChangeArrowheads="1"/>
          </p:cNvSpPr>
          <p:nvPr/>
        </p:nvSpPr>
        <p:spPr bwMode="auto">
          <a:xfrm>
            <a:off x="6451600" y="42227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66544297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6979"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6980"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6981"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6982"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6983"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6984"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6985"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6986"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6987" name="Line 11"/>
          <p:cNvSpPr>
            <a:spLocks noChangeShapeType="1"/>
          </p:cNvSpPr>
          <p:nvPr/>
        </p:nvSpPr>
        <p:spPr bwMode="auto">
          <a:xfrm flipH="1" flipV="1">
            <a:off x="6477000" y="4267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88" name="Line 12"/>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89" name="Line 13"/>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90" name="Line 14"/>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91" name="Line 15"/>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92" name="Line 16"/>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93" name="Oval 17"/>
          <p:cNvSpPr>
            <a:spLocks noChangeArrowheads="1"/>
          </p:cNvSpPr>
          <p:nvPr/>
        </p:nvSpPr>
        <p:spPr bwMode="auto">
          <a:xfrm>
            <a:off x="6813550" y="43116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78863094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9027"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9028"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9029"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9030"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9031"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9032"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9033"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9034"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9035" name="Line 11"/>
          <p:cNvSpPr>
            <a:spLocks noChangeShapeType="1"/>
          </p:cNvSpPr>
          <p:nvPr/>
        </p:nvSpPr>
        <p:spPr bwMode="auto">
          <a:xfrm flipH="1">
            <a:off x="6858000" y="4038600"/>
            <a:ext cx="76200" cy="304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36" name="Line 12"/>
          <p:cNvSpPr>
            <a:spLocks noChangeShapeType="1"/>
          </p:cNvSpPr>
          <p:nvPr/>
        </p:nvSpPr>
        <p:spPr bwMode="auto">
          <a:xfrm flipH="1" flipV="1">
            <a:off x="6477000" y="4267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37" name="Line 13"/>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38" name="Line 14"/>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39" name="Line 15"/>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40" name="Line 16"/>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41" name="Line 17"/>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42" name="Oval 18"/>
          <p:cNvSpPr>
            <a:spLocks noChangeArrowheads="1"/>
          </p:cNvSpPr>
          <p:nvPr/>
        </p:nvSpPr>
        <p:spPr bwMode="auto">
          <a:xfrm>
            <a:off x="6915150" y="4013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60681382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31075"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31076"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31077"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31078"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31079"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31080"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31081"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31082"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31083" name="Line 11"/>
          <p:cNvSpPr>
            <a:spLocks noChangeShapeType="1"/>
          </p:cNvSpPr>
          <p:nvPr/>
        </p:nvSpPr>
        <p:spPr bwMode="auto">
          <a:xfrm flipH="1" flipV="1">
            <a:off x="6934200" y="4038600"/>
            <a:ext cx="152400" cy="152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4" name="Line 12"/>
          <p:cNvSpPr>
            <a:spLocks noChangeShapeType="1"/>
          </p:cNvSpPr>
          <p:nvPr/>
        </p:nvSpPr>
        <p:spPr bwMode="auto">
          <a:xfrm flipH="1">
            <a:off x="6858000" y="4038600"/>
            <a:ext cx="76200" cy="304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5" name="Line 13"/>
          <p:cNvSpPr>
            <a:spLocks noChangeShapeType="1"/>
          </p:cNvSpPr>
          <p:nvPr/>
        </p:nvSpPr>
        <p:spPr bwMode="auto">
          <a:xfrm flipH="1" flipV="1">
            <a:off x="6477000" y="4267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6" name="Line 14"/>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7" name="Line 15"/>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8" name="Line 16"/>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9" name="Line 17"/>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90" name="Line 18"/>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91" name="Oval 19"/>
          <p:cNvSpPr>
            <a:spLocks noChangeArrowheads="1"/>
          </p:cNvSpPr>
          <p:nvPr/>
        </p:nvSpPr>
        <p:spPr bwMode="auto">
          <a:xfrm>
            <a:off x="7035800" y="4140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31092" name="Line 20"/>
          <p:cNvSpPr>
            <a:spLocks noChangeShapeType="1"/>
          </p:cNvSpPr>
          <p:nvPr/>
        </p:nvSpPr>
        <p:spPr bwMode="auto">
          <a:xfrm flipV="1">
            <a:off x="6324600" y="4267200"/>
            <a:ext cx="685800" cy="76200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31093" name="Text Box 21"/>
          <p:cNvSpPr txBox="1">
            <a:spLocks noChangeArrowheads="1"/>
          </p:cNvSpPr>
          <p:nvPr/>
        </p:nvSpPr>
        <p:spPr bwMode="auto">
          <a:xfrm>
            <a:off x="5599113" y="5029200"/>
            <a:ext cx="1262062" cy="336550"/>
          </a:xfrm>
          <a:prstGeom prst="rect">
            <a:avLst/>
          </a:prstGeom>
          <a:noFill/>
          <a:ln w="9525">
            <a:noFill/>
            <a:miter lim="800000"/>
            <a:headEnd/>
            <a:tailEnd/>
          </a:ln>
        </p:spPr>
        <p:txBody>
          <a:bodyPr wrap="none">
            <a:prstTxWarp prst="textNoShape">
              <a:avLst/>
            </a:prstTxWarp>
            <a:spAutoFit/>
          </a:bodyPr>
          <a:lstStyle/>
          <a:p>
            <a:r>
              <a:rPr lang="en-US" sz="1600">
                <a:solidFill>
                  <a:srgbClr val="FFFF00"/>
                </a:solidFill>
              </a:rPr>
              <a:t>Local optima</a:t>
            </a:r>
          </a:p>
        </p:txBody>
      </p:sp>
      <p:sp>
        <p:nvSpPr>
          <p:cNvPr id="22" name="Text Box 15"/>
          <p:cNvSpPr txBox="1">
            <a:spLocks noChangeArrowheads="1"/>
          </p:cNvSpPr>
          <p:nvPr/>
        </p:nvSpPr>
        <p:spPr bwMode="auto">
          <a:xfrm>
            <a:off x="1115616" y="1196752"/>
            <a:ext cx="1008112" cy="338554"/>
          </a:xfrm>
          <a:prstGeom prst="rect">
            <a:avLst/>
          </a:prstGeom>
          <a:noFill/>
          <a:ln w="9525">
            <a:noFill/>
            <a:miter lim="800000"/>
            <a:headEnd/>
            <a:tailEnd/>
          </a:ln>
        </p:spPr>
        <p:txBody>
          <a:bodyPr wrap="square">
            <a:prstTxWarp prst="textNoShape">
              <a:avLst/>
            </a:prstTxWarp>
            <a:spAutoFit/>
          </a:bodyPr>
          <a:lstStyle/>
          <a:p>
            <a:r>
              <a:rPr lang="en-US" sz="1600" dirty="0">
                <a:solidFill>
                  <a:srgbClr val="FFFF00"/>
                </a:solidFill>
              </a:rPr>
              <a:t>Best tree</a:t>
            </a:r>
          </a:p>
        </p:txBody>
      </p:sp>
      <p:sp>
        <p:nvSpPr>
          <p:cNvPr id="23" name="Line 14"/>
          <p:cNvSpPr>
            <a:spLocks noChangeShapeType="1"/>
          </p:cNvSpPr>
          <p:nvPr/>
        </p:nvSpPr>
        <p:spPr bwMode="auto">
          <a:xfrm>
            <a:off x="1691680" y="1556792"/>
            <a:ext cx="1080120" cy="864096"/>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3786020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47459"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47460"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47461"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47462"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47463"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47464"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47465"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47466"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47467" name="Line 11"/>
          <p:cNvSpPr>
            <a:spLocks noChangeShapeType="1"/>
          </p:cNvSpPr>
          <p:nvPr/>
        </p:nvSpPr>
        <p:spPr bwMode="auto">
          <a:xfrm flipH="1" flipV="1">
            <a:off x="3962400" y="2438400"/>
            <a:ext cx="533400" cy="6096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68" name="Line 12"/>
          <p:cNvSpPr>
            <a:spLocks noChangeShapeType="1"/>
          </p:cNvSpPr>
          <p:nvPr/>
        </p:nvSpPr>
        <p:spPr bwMode="auto">
          <a:xfrm flipH="1" flipV="1">
            <a:off x="3505200" y="2362200"/>
            <a:ext cx="4572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69" name="Line 13"/>
          <p:cNvSpPr>
            <a:spLocks noChangeShapeType="1"/>
          </p:cNvSpPr>
          <p:nvPr/>
        </p:nvSpPr>
        <p:spPr bwMode="auto">
          <a:xfrm flipH="1">
            <a:off x="3124200" y="2362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0" name="Line 14"/>
          <p:cNvSpPr>
            <a:spLocks noChangeShapeType="1"/>
          </p:cNvSpPr>
          <p:nvPr/>
        </p:nvSpPr>
        <p:spPr bwMode="auto">
          <a:xfrm flipH="1" flipV="1">
            <a:off x="2819400" y="2362200"/>
            <a:ext cx="3048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1" name="Line 15"/>
          <p:cNvSpPr>
            <a:spLocks noChangeShapeType="1"/>
          </p:cNvSpPr>
          <p:nvPr/>
        </p:nvSpPr>
        <p:spPr bwMode="auto">
          <a:xfrm flipH="1" flipV="1">
            <a:off x="6934200" y="4038600"/>
            <a:ext cx="152400" cy="152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2" name="Line 16"/>
          <p:cNvSpPr>
            <a:spLocks noChangeShapeType="1"/>
          </p:cNvSpPr>
          <p:nvPr/>
        </p:nvSpPr>
        <p:spPr bwMode="auto">
          <a:xfrm flipH="1">
            <a:off x="6858000" y="4038600"/>
            <a:ext cx="76200" cy="304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3" name="Line 17"/>
          <p:cNvSpPr>
            <a:spLocks noChangeShapeType="1"/>
          </p:cNvSpPr>
          <p:nvPr/>
        </p:nvSpPr>
        <p:spPr bwMode="auto">
          <a:xfrm flipH="1" flipV="1">
            <a:off x="6477000" y="4267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4" name="Line 18"/>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5" name="Line 19"/>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6" name="Line 20"/>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7" name="Line 21"/>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8" name="Line 22"/>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9" name="Oval 23"/>
          <p:cNvSpPr>
            <a:spLocks noChangeArrowheads="1"/>
          </p:cNvSpPr>
          <p:nvPr/>
        </p:nvSpPr>
        <p:spPr bwMode="auto">
          <a:xfrm>
            <a:off x="7035800" y="4140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47480" name="Line 24"/>
          <p:cNvSpPr>
            <a:spLocks noChangeShapeType="1"/>
          </p:cNvSpPr>
          <p:nvPr/>
        </p:nvSpPr>
        <p:spPr bwMode="auto">
          <a:xfrm flipH="1" flipV="1">
            <a:off x="3429000" y="4419600"/>
            <a:ext cx="609600" cy="3810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1" name="Line 25"/>
          <p:cNvSpPr>
            <a:spLocks noChangeShapeType="1"/>
          </p:cNvSpPr>
          <p:nvPr/>
        </p:nvSpPr>
        <p:spPr bwMode="auto">
          <a:xfrm flipH="1" flipV="1">
            <a:off x="2743200" y="4343400"/>
            <a:ext cx="6858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2" name="Line 26"/>
          <p:cNvSpPr>
            <a:spLocks noChangeShapeType="1"/>
          </p:cNvSpPr>
          <p:nvPr/>
        </p:nvSpPr>
        <p:spPr bwMode="auto">
          <a:xfrm flipH="1" flipV="1">
            <a:off x="2286000" y="3810000"/>
            <a:ext cx="4572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3" name="Line 27"/>
          <p:cNvSpPr>
            <a:spLocks noChangeShapeType="1"/>
          </p:cNvSpPr>
          <p:nvPr/>
        </p:nvSpPr>
        <p:spPr bwMode="auto">
          <a:xfrm flipH="1" flipV="1">
            <a:off x="2286000" y="3429000"/>
            <a:ext cx="0" cy="3810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4" name="Line 28"/>
          <p:cNvSpPr>
            <a:spLocks noChangeShapeType="1"/>
          </p:cNvSpPr>
          <p:nvPr/>
        </p:nvSpPr>
        <p:spPr bwMode="auto">
          <a:xfrm flipH="1" flipV="1">
            <a:off x="2209800" y="2743200"/>
            <a:ext cx="762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5" name="Line 29"/>
          <p:cNvSpPr>
            <a:spLocks noChangeShapeType="1"/>
          </p:cNvSpPr>
          <p:nvPr/>
        </p:nvSpPr>
        <p:spPr bwMode="auto">
          <a:xfrm flipH="1">
            <a:off x="2209800" y="2590800"/>
            <a:ext cx="457200" cy="152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6" name="Line 30"/>
          <p:cNvSpPr>
            <a:spLocks noChangeShapeType="1"/>
          </p:cNvSpPr>
          <p:nvPr/>
        </p:nvSpPr>
        <p:spPr bwMode="auto">
          <a:xfrm flipV="1">
            <a:off x="2667000" y="2362200"/>
            <a:ext cx="152400" cy="2286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7" name="Oval 31"/>
          <p:cNvSpPr>
            <a:spLocks noChangeArrowheads="1"/>
          </p:cNvSpPr>
          <p:nvPr/>
        </p:nvSpPr>
        <p:spPr bwMode="auto">
          <a:xfrm>
            <a:off x="2806700" y="23114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3" name="Text Box 5"/>
          <p:cNvSpPr txBox="1">
            <a:spLocks noChangeArrowheads="1"/>
          </p:cNvSpPr>
          <p:nvPr/>
        </p:nvSpPr>
        <p:spPr bwMode="auto">
          <a:xfrm>
            <a:off x="4343400" y="3733800"/>
            <a:ext cx="1884784" cy="1200329"/>
          </a:xfrm>
          <a:prstGeom prst="rect">
            <a:avLst/>
          </a:prstGeom>
          <a:noFill/>
          <a:ln w="9525">
            <a:noFill/>
            <a:miter lim="800000"/>
            <a:headEnd/>
            <a:tailEnd/>
          </a:ln>
        </p:spPr>
        <p:txBody>
          <a:bodyPr wrap="square">
            <a:prstTxWarp prst="textNoShape">
              <a:avLst/>
            </a:prstTxWarp>
            <a:spAutoFit/>
          </a:bodyPr>
          <a:lstStyle/>
          <a:p>
            <a:r>
              <a:rPr lang="en-US" sz="1800" dirty="0"/>
              <a:t>Replicates!</a:t>
            </a:r>
          </a:p>
          <a:p>
            <a:r>
              <a:rPr lang="en-US" sz="1800" dirty="0"/>
              <a:t>Each with a different random starting tree</a:t>
            </a:r>
          </a:p>
        </p:txBody>
      </p:sp>
      <p:sp>
        <p:nvSpPr>
          <p:cNvPr id="37" name="Text Box 15"/>
          <p:cNvSpPr txBox="1">
            <a:spLocks noChangeArrowheads="1"/>
          </p:cNvSpPr>
          <p:nvPr/>
        </p:nvSpPr>
        <p:spPr bwMode="auto">
          <a:xfrm>
            <a:off x="1115616" y="1196752"/>
            <a:ext cx="1008112" cy="338554"/>
          </a:xfrm>
          <a:prstGeom prst="rect">
            <a:avLst/>
          </a:prstGeom>
          <a:noFill/>
          <a:ln w="9525">
            <a:noFill/>
            <a:miter lim="800000"/>
            <a:headEnd/>
            <a:tailEnd/>
          </a:ln>
        </p:spPr>
        <p:txBody>
          <a:bodyPr wrap="square">
            <a:prstTxWarp prst="textNoShape">
              <a:avLst/>
            </a:prstTxWarp>
            <a:spAutoFit/>
          </a:bodyPr>
          <a:lstStyle/>
          <a:p>
            <a:r>
              <a:rPr lang="en-US" sz="1600" dirty="0">
                <a:solidFill>
                  <a:srgbClr val="FFFF00"/>
                </a:solidFill>
              </a:rPr>
              <a:t>Best tree</a:t>
            </a:r>
          </a:p>
        </p:txBody>
      </p:sp>
      <p:sp>
        <p:nvSpPr>
          <p:cNvPr id="38" name="Line 14"/>
          <p:cNvSpPr>
            <a:spLocks noChangeShapeType="1"/>
          </p:cNvSpPr>
          <p:nvPr/>
        </p:nvSpPr>
        <p:spPr bwMode="auto">
          <a:xfrm>
            <a:off x="1691680" y="1556792"/>
            <a:ext cx="1080120" cy="72008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3940681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3416320"/>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r>
              <a:rPr lang="en-US" sz="1800" dirty="0"/>
              <a:t>		               – never examine the majority of trees!</a:t>
            </a:r>
          </a:p>
          <a:p>
            <a:r>
              <a:rPr lang="en-US" sz="1800" dirty="0"/>
              <a:t>		               – how many branch swapping replicates to</a:t>
            </a:r>
          </a:p>
          <a:p>
            <a:r>
              <a:rPr lang="en-US" sz="1800" dirty="0"/>
              <a:t>			  avoid local optima?</a:t>
            </a:r>
          </a:p>
          <a:p>
            <a:endParaRPr lang="en-US" sz="1800" dirty="0"/>
          </a:p>
          <a:p>
            <a:endParaRPr lang="en-US" sz="1800" dirty="0"/>
          </a:p>
        </p:txBody>
      </p:sp>
    </p:spTree>
    <p:extLst>
      <p:ext uri="{BB962C8B-B14F-4D97-AF65-F5344CB8AC3E}">
        <p14:creationId xmlns:p14="http://schemas.microsoft.com/office/powerpoint/2010/main" val="4081189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4579"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4580"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4583"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4584" name="Oval 9"/>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4585" name="Oval 10"/>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4586" name="Oval 11"/>
          <p:cNvSpPr>
            <a:spLocks noChangeArrowheads="1"/>
          </p:cNvSpPr>
          <p:nvPr/>
        </p:nvSpPr>
        <p:spPr bwMode="auto">
          <a:xfrm>
            <a:off x="5346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24587" name="Oval 12"/>
          <p:cNvSpPr>
            <a:spLocks noChangeArrowheads="1"/>
          </p:cNvSpPr>
          <p:nvPr/>
        </p:nvSpPr>
        <p:spPr bwMode="auto">
          <a:xfrm>
            <a:off x="6527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4588" name="Oval 13"/>
          <p:cNvSpPr>
            <a:spLocks noChangeArrowheads="1"/>
          </p:cNvSpPr>
          <p:nvPr/>
        </p:nvSpPr>
        <p:spPr bwMode="auto">
          <a:xfrm>
            <a:off x="5994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24589" name="Text Box 14"/>
          <p:cNvSpPr txBox="1">
            <a:spLocks noChangeArrowheads="1"/>
          </p:cNvSpPr>
          <p:nvPr/>
        </p:nvSpPr>
        <p:spPr bwMode="auto">
          <a:xfrm>
            <a:off x="346075" y="685800"/>
            <a:ext cx="3692525" cy="2289175"/>
          </a:xfrm>
          <a:prstGeom prst="rect">
            <a:avLst/>
          </a:prstGeom>
          <a:noFill/>
          <a:ln w="9525">
            <a:noFill/>
            <a:miter lim="800000"/>
            <a:headEnd/>
            <a:tailEnd/>
          </a:ln>
        </p:spPr>
        <p:txBody>
          <a:bodyPr>
            <a:prstTxWarp prst="textNoShape">
              <a:avLst/>
            </a:prstTxWarp>
            <a:spAutoFit/>
          </a:bodyPr>
          <a:lstStyle/>
          <a:p>
            <a:r>
              <a:rPr lang="en-US" sz="1800"/>
              <a:t>Outgroup choice is important</a:t>
            </a:r>
          </a:p>
          <a:p>
            <a:endParaRPr lang="en-US" sz="1800"/>
          </a:p>
          <a:p>
            <a:r>
              <a:rPr lang="en-US" sz="1800"/>
              <a:t>Trees can reflect gene duplication</a:t>
            </a:r>
          </a:p>
          <a:p>
            <a:endParaRPr lang="en-US" sz="1800"/>
          </a:p>
          <a:p>
            <a:r>
              <a:rPr lang="en-US" sz="1800"/>
              <a:t>Trees can reflect speciation</a:t>
            </a:r>
          </a:p>
          <a:p>
            <a:endParaRPr lang="en-US" sz="1800"/>
          </a:p>
          <a:p>
            <a:r>
              <a:rPr lang="en-US" sz="1800"/>
              <a:t>Trees can be a combination of gene trees and species trees</a:t>
            </a:r>
          </a:p>
        </p:txBody>
      </p:sp>
      <p:sp>
        <p:nvSpPr>
          <p:cNvPr id="14" name="TextBox 13"/>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32311348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3416320"/>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r>
              <a:rPr lang="en-US" sz="1800" dirty="0"/>
              <a:t>		               – never examine the majority of trees!</a:t>
            </a:r>
          </a:p>
          <a:p>
            <a:r>
              <a:rPr lang="en-US" sz="1800" dirty="0"/>
              <a:t>		               – how many branch swapping replicates to</a:t>
            </a:r>
          </a:p>
          <a:p>
            <a:r>
              <a:rPr lang="en-US" sz="1800" dirty="0"/>
              <a:t>			  avoid local optima?</a:t>
            </a:r>
          </a:p>
          <a:p>
            <a:r>
              <a:rPr lang="en-US" sz="1800" dirty="0"/>
              <a:t>		               – </a:t>
            </a:r>
            <a:r>
              <a:rPr lang="en-US" sz="1800" b="1" dirty="0">
                <a:solidFill>
                  <a:srgbClr val="FF0000"/>
                </a:solidFill>
              </a:rPr>
              <a:t>what about confidence? bootstrap!</a:t>
            </a:r>
          </a:p>
          <a:p>
            <a:endParaRPr lang="en-US" sz="1800" dirty="0"/>
          </a:p>
        </p:txBody>
      </p:sp>
    </p:spTree>
    <p:extLst>
      <p:ext uri="{BB962C8B-B14F-4D97-AF65-F5344CB8AC3E}">
        <p14:creationId xmlns:p14="http://schemas.microsoft.com/office/powerpoint/2010/main" val="27493098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Maximum Likelihood &amp; Bootstrapping</a:t>
            </a:r>
          </a:p>
        </p:txBody>
      </p:sp>
      <p:pic>
        <p:nvPicPr>
          <p:cNvPr id="7" name="Picture 56"/>
          <p:cNvPicPr>
            <a:picLocks noChangeAspect="1" noChangeArrowheads="1"/>
          </p:cNvPicPr>
          <p:nvPr/>
        </p:nvPicPr>
        <p:blipFill>
          <a:blip r:embed="rId3"/>
          <a:srcRect/>
          <a:stretch>
            <a:fillRect/>
          </a:stretch>
        </p:blipFill>
        <p:spPr bwMode="auto">
          <a:xfrm>
            <a:off x="228600" y="1371600"/>
            <a:ext cx="2590800" cy="1829753"/>
          </a:xfrm>
          <a:prstGeom prst="rect">
            <a:avLst/>
          </a:prstGeom>
          <a:noFill/>
          <a:ln w="9525">
            <a:noFill/>
            <a:miter lim="800000"/>
            <a:headEnd/>
            <a:tailEnd/>
          </a:ln>
        </p:spPr>
      </p:pic>
      <p:sp>
        <p:nvSpPr>
          <p:cNvPr id="8" name="Text Box 5"/>
          <p:cNvSpPr txBox="1">
            <a:spLocks noChangeArrowheads="1"/>
          </p:cNvSpPr>
          <p:nvPr/>
        </p:nvSpPr>
        <p:spPr bwMode="auto">
          <a:xfrm>
            <a:off x="990600" y="5181600"/>
            <a:ext cx="1295400" cy="369332"/>
          </a:xfrm>
          <a:prstGeom prst="rect">
            <a:avLst/>
          </a:prstGeom>
          <a:noFill/>
          <a:ln w="9525">
            <a:noFill/>
            <a:miter lim="800000"/>
            <a:headEnd/>
            <a:tailEnd/>
          </a:ln>
        </p:spPr>
        <p:txBody>
          <a:bodyPr wrap="square">
            <a:prstTxWarp prst="textNoShape">
              <a:avLst/>
            </a:prstTxWarp>
            <a:spAutoFit/>
          </a:bodyPr>
          <a:lstStyle/>
          <a:p>
            <a:r>
              <a:rPr lang="en-US" sz="1800" dirty="0"/>
              <a:t>Best Tree!</a:t>
            </a:r>
          </a:p>
        </p:txBody>
      </p:sp>
      <p:cxnSp>
        <p:nvCxnSpPr>
          <p:cNvPr id="9" name="Straight Arrow Connector 8"/>
          <p:cNvCxnSpPr/>
          <p:nvPr/>
        </p:nvCxnSpPr>
        <p:spPr bwMode="auto">
          <a:xfrm rot="5400000">
            <a:off x="762000" y="4267200"/>
            <a:ext cx="16764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0" name="Text Box 5"/>
          <p:cNvSpPr txBox="1">
            <a:spLocks noChangeArrowheads="1"/>
          </p:cNvSpPr>
          <p:nvPr/>
        </p:nvSpPr>
        <p:spPr bwMode="auto">
          <a:xfrm>
            <a:off x="1600200" y="3810000"/>
            <a:ext cx="1905000" cy="584776"/>
          </a:xfrm>
          <a:prstGeom prst="rect">
            <a:avLst/>
          </a:prstGeom>
          <a:noFill/>
          <a:ln w="9525">
            <a:noFill/>
            <a:miter lim="800000"/>
            <a:headEnd/>
            <a:tailEnd/>
          </a:ln>
        </p:spPr>
        <p:txBody>
          <a:bodyPr wrap="square">
            <a:prstTxWarp prst="textNoShape">
              <a:avLst/>
            </a:prstTxWarp>
            <a:spAutoFit/>
          </a:bodyPr>
          <a:lstStyle/>
          <a:p>
            <a:r>
              <a:rPr lang="en-US" sz="1600" dirty="0"/>
              <a:t>branch swapping,</a:t>
            </a:r>
          </a:p>
          <a:p>
            <a:r>
              <a:rPr lang="en-US" sz="1600" dirty="0"/>
              <a:t>with replication</a:t>
            </a:r>
          </a:p>
        </p:txBody>
      </p:sp>
    </p:spTree>
    <p:extLst>
      <p:ext uri="{BB962C8B-B14F-4D97-AF65-F5344CB8AC3E}">
        <p14:creationId xmlns:p14="http://schemas.microsoft.com/office/powerpoint/2010/main" val="11999141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Maximum Likelihood &amp; Bootstrapping</a:t>
            </a:r>
          </a:p>
        </p:txBody>
      </p:sp>
      <p:pic>
        <p:nvPicPr>
          <p:cNvPr id="6" name="Picture 8"/>
          <p:cNvPicPr>
            <a:picLocks noChangeAspect="1" noChangeArrowheads="1"/>
          </p:cNvPicPr>
          <p:nvPr/>
        </p:nvPicPr>
        <p:blipFill>
          <a:blip r:embed="rId3"/>
          <a:srcRect/>
          <a:stretch>
            <a:fillRect/>
          </a:stretch>
        </p:blipFill>
        <p:spPr bwMode="auto">
          <a:xfrm>
            <a:off x="5029200" y="685800"/>
            <a:ext cx="3886200" cy="3545305"/>
          </a:xfrm>
          <a:prstGeom prst="rect">
            <a:avLst/>
          </a:prstGeom>
          <a:noFill/>
        </p:spPr>
      </p:pic>
      <p:pic>
        <p:nvPicPr>
          <p:cNvPr id="7" name="Picture 56"/>
          <p:cNvPicPr>
            <a:picLocks noChangeAspect="1" noChangeArrowheads="1"/>
          </p:cNvPicPr>
          <p:nvPr/>
        </p:nvPicPr>
        <p:blipFill>
          <a:blip r:embed="rId4"/>
          <a:srcRect/>
          <a:stretch>
            <a:fillRect/>
          </a:stretch>
        </p:blipFill>
        <p:spPr bwMode="auto">
          <a:xfrm>
            <a:off x="228600" y="1371600"/>
            <a:ext cx="2590800" cy="1829753"/>
          </a:xfrm>
          <a:prstGeom prst="rect">
            <a:avLst/>
          </a:prstGeom>
          <a:noFill/>
          <a:ln w="9525">
            <a:noFill/>
            <a:miter lim="800000"/>
            <a:headEnd/>
            <a:tailEnd/>
          </a:ln>
        </p:spPr>
      </p:pic>
      <p:sp>
        <p:nvSpPr>
          <p:cNvPr id="8" name="Text Box 5"/>
          <p:cNvSpPr txBox="1">
            <a:spLocks noChangeArrowheads="1"/>
          </p:cNvSpPr>
          <p:nvPr/>
        </p:nvSpPr>
        <p:spPr bwMode="auto">
          <a:xfrm>
            <a:off x="990600" y="5181600"/>
            <a:ext cx="1295400" cy="369332"/>
          </a:xfrm>
          <a:prstGeom prst="rect">
            <a:avLst/>
          </a:prstGeom>
          <a:noFill/>
          <a:ln w="9525">
            <a:noFill/>
            <a:miter lim="800000"/>
            <a:headEnd/>
            <a:tailEnd/>
          </a:ln>
        </p:spPr>
        <p:txBody>
          <a:bodyPr wrap="square">
            <a:prstTxWarp prst="textNoShape">
              <a:avLst/>
            </a:prstTxWarp>
            <a:spAutoFit/>
          </a:bodyPr>
          <a:lstStyle/>
          <a:p>
            <a:r>
              <a:rPr lang="en-US" sz="1800" dirty="0"/>
              <a:t>Best Tree!</a:t>
            </a:r>
          </a:p>
        </p:txBody>
      </p:sp>
      <p:cxnSp>
        <p:nvCxnSpPr>
          <p:cNvPr id="9" name="Straight Arrow Connector 8"/>
          <p:cNvCxnSpPr/>
          <p:nvPr/>
        </p:nvCxnSpPr>
        <p:spPr bwMode="auto">
          <a:xfrm rot="5400000">
            <a:off x="762000" y="4267200"/>
            <a:ext cx="16764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1" name="Text Box 5"/>
          <p:cNvSpPr txBox="1">
            <a:spLocks noChangeArrowheads="1"/>
          </p:cNvSpPr>
          <p:nvPr/>
        </p:nvSpPr>
        <p:spPr bwMode="auto">
          <a:xfrm>
            <a:off x="6096000" y="5410200"/>
            <a:ext cx="1981200" cy="646331"/>
          </a:xfrm>
          <a:prstGeom prst="rect">
            <a:avLst/>
          </a:prstGeom>
          <a:noFill/>
          <a:ln w="9525">
            <a:noFill/>
            <a:miter lim="800000"/>
            <a:headEnd/>
            <a:tailEnd/>
          </a:ln>
        </p:spPr>
        <p:txBody>
          <a:bodyPr wrap="square">
            <a:prstTxWarp prst="textNoShape">
              <a:avLst/>
            </a:prstTxWarp>
            <a:spAutoFit/>
          </a:bodyPr>
          <a:lstStyle/>
          <a:p>
            <a:r>
              <a:rPr lang="en-US" sz="1800" dirty="0"/>
              <a:t>Consensus Tree of 100 bootstraps</a:t>
            </a:r>
          </a:p>
        </p:txBody>
      </p:sp>
      <p:cxnSp>
        <p:nvCxnSpPr>
          <p:cNvPr id="12" name="Straight Arrow Connector 11"/>
          <p:cNvCxnSpPr/>
          <p:nvPr/>
        </p:nvCxnSpPr>
        <p:spPr bwMode="auto">
          <a:xfrm rot="5400000">
            <a:off x="6325394" y="4876006"/>
            <a:ext cx="10668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cxnSp>
        <p:nvCxnSpPr>
          <p:cNvPr id="14" name="Straight Arrow Connector 13"/>
          <p:cNvCxnSpPr/>
          <p:nvPr/>
        </p:nvCxnSpPr>
        <p:spPr bwMode="auto">
          <a:xfrm>
            <a:off x="2973388" y="2209800"/>
            <a:ext cx="1903412"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6" name="Text Box 5"/>
          <p:cNvSpPr txBox="1">
            <a:spLocks noChangeArrowheads="1"/>
          </p:cNvSpPr>
          <p:nvPr/>
        </p:nvSpPr>
        <p:spPr bwMode="auto">
          <a:xfrm>
            <a:off x="2971800" y="2362200"/>
            <a:ext cx="1905000" cy="584776"/>
          </a:xfrm>
          <a:prstGeom prst="rect">
            <a:avLst/>
          </a:prstGeom>
          <a:noFill/>
          <a:ln w="9525">
            <a:noFill/>
            <a:miter lim="800000"/>
            <a:headEnd/>
            <a:tailEnd/>
          </a:ln>
        </p:spPr>
        <p:txBody>
          <a:bodyPr wrap="square">
            <a:prstTxWarp prst="textNoShape">
              <a:avLst/>
            </a:prstTxWarp>
            <a:spAutoFit/>
          </a:bodyPr>
          <a:lstStyle/>
          <a:p>
            <a:r>
              <a:rPr lang="en-US" sz="1600" dirty="0" err="1"/>
              <a:t>resampling</a:t>
            </a:r>
            <a:r>
              <a:rPr lang="en-US" sz="1600" dirty="0"/>
              <a:t> with replication</a:t>
            </a:r>
          </a:p>
        </p:txBody>
      </p:sp>
      <p:sp>
        <p:nvSpPr>
          <p:cNvPr id="13" name="Text Box 5"/>
          <p:cNvSpPr txBox="1">
            <a:spLocks noChangeArrowheads="1"/>
          </p:cNvSpPr>
          <p:nvPr/>
        </p:nvSpPr>
        <p:spPr bwMode="auto">
          <a:xfrm>
            <a:off x="1600200" y="3810000"/>
            <a:ext cx="1905000" cy="584776"/>
          </a:xfrm>
          <a:prstGeom prst="rect">
            <a:avLst/>
          </a:prstGeom>
          <a:noFill/>
          <a:ln w="9525">
            <a:noFill/>
            <a:miter lim="800000"/>
            <a:headEnd/>
            <a:tailEnd/>
          </a:ln>
        </p:spPr>
        <p:txBody>
          <a:bodyPr wrap="square">
            <a:prstTxWarp prst="textNoShape">
              <a:avLst/>
            </a:prstTxWarp>
            <a:spAutoFit/>
          </a:bodyPr>
          <a:lstStyle/>
          <a:p>
            <a:r>
              <a:rPr lang="en-US" sz="1600" dirty="0"/>
              <a:t>branch swapping,</a:t>
            </a:r>
          </a:p>
          <a:p>
            <a:r>
              <a:rPr lang="en-US" sz="1600" dirty="0"/>
              <a:t>with replication</a:t>
            </a:r>
          </a:p>
        </p:txBody>
      </p:sp>
    </p:spTree>
    <p:extLst>
      <p:ext uri="{BB962C8B-B14F-4D97-AF65-F5344CB8AC3E}">
        <p14:creationId xmlns:p14="http://schemas.microsoft.com/office/powerpoint/2010/main" val="3333304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Maximum Likelihood &amp; Bootstrapping</a:t>
            </a:r>
          </a:p>
        </p:txBody>
      </p:sp>
      <p:pic>
        <p:nvPicPr>
          <p:cNvPr id="6" name="Picture 8"/>
          <p:cNvPicPr>
            <a:picLocks noChangeAspect="1" noChangeArrowheads="1"/>
          </p:cNvPicPr>
          <p:nvPr/>
        </p:nvPicPr>
        <p:blipFill>
          <a:blip r:embed="rId3"/>
          <a:srcRect/>
          <a:stretch>
            <a:fillRect/>
          </a:stretch>
        </p:blipFill>
        <p:spPr bwMode="auto">
          <a:xfrm>
            <a:off x="5029200" y="685800"/>
            <a:ext cx="3886200" cy="3545305"/>
          </a:xfrm>
          <a:prstGeom prst="rect">
            <a:avLst/>
          </a:prstGeom>
          <a:noFill/>
        </p:spPr>
      </p:pic>
      <p:pic>
        <p:nvPicPr>
          <p:cNvPr id="7" name="Picture 56"/>
          <p:cNvPicPr>
            <a:picLocks noChangeAspect="1" noChangeArrowheads="1"/>
          </p:cNvPicPr>
          <p:nvPr/>
        </p:nvPicPr>
        <p:blipFill>
          <a:blip r:embed="rId4"/>
          <a:srcRect/>
          <a:stretch>
            <a:fillRect/>
          </a:stretch>
        </p:blipFill>
        <p:spPr bwMode="auto">
          <a:xfrm>
            <a:off x="228600" y="1371600"/>
            <a:ext cx="2590800" cy="1829753"/>
          </a:xfrm>
          <a:prstGeom prst="rect">
            <a:avLst/>
          </a:prstGeom>
          <a:noFill/>
          <a:ln w="9525">
            <a:noFill/>
            <a:miter lim="800000"/>
            <a:headEnd/>
            <a:tailEnd/>
          </a:ln>
        </p:spPr>
      </p:pic>
      <p:sp>
        <p:nvSpPr>
          <p:cNvPr id="8" name="Text Box 5"/>
          <p:cNvSpPr txBox="1">
            <a:spLocks noChangeArrowheads="1"/>
          </p:cNvSpPr>
          <p:nvPr/>
        </p:nvSpPr>
        <p:spPr bwMode="auto">
          <a:xfrm>
            <a:off x="990600" y="5181600"/>
            <a:ext cx="1295400" cy="369332"/>
          </a:xfrm>
          <a:prstGeom prst="rect">
            <a:avLst/>
          </a:prstGeom>
          <a:noFill/>
          <a:ln w="9525">
            <a:noFill/>
            <a:miter lim="800000"/>
            <a:headEnd/>
            <a:tailEnd/>
          </a:ln>
        </p:spPr>
        <p:txBody>
          <a:bodyPr wrap="square">
            <a:prstTxWarp prst="textNoShape">
              <a:avLst/>
            </a:prstTxWarp>
            <a:spAutoFit/>
          </a:bodyPr>
          <a:lstStyle/>
          <a:p>
            <a:r>
              <a:rPr lang="en-US" sz="1800" dirty="0"/>
              <a:t>Best Tree!</a:t>
            </a:r>
          </a:p>
        </p:txBody>
      </p:sp>
      <p:cxnSp>
        <p:nvCxnSpPr>
          <p:cNvPr id="9" name="Straight Arrow Connector 8"/>
          <p:cNvCxnSpPr/>
          <p:nvPr/>
        </p:nvCxnSpPr>
        <p:spPr bwMode="auto">
          <a:xfrm rot="5400000">
            <a:off x="762000" y="4267200"/>
            <a:ext cx="16764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1" name="Text Box 5"/>
          <p:cNvSpPr txBox="1">
            <a:spLocks noChangeArrowheads="1"/>
          </p:cNvSpPr>
          <p:nvPr/>
        </p:nvSpPr>
        <p:spPr bwMode="auto">
          <a:xfrm>
            <a:off x="6096000" y="5410200"/>
            <a:ext cx="1981200" cy="369332"/>
          </a:xfrm>
          <a:prstGeom prst="rect">
            <a:avLst/>
          </a:prstGeom>
          <a:noFill/>
          <a:ln w="9525">
            <a:noFill/>
            <a:miter lim="800000"/>
            <a:headEnd/>
            <a:tailEnd/>
          </a:ln>
        </p:spPr>
        <p:txBody>
          <a:bodyPr wrap="square">
            <a:prstTxWarp prst="textNoShape">
              <a:avLst/>
            </a:prstTxWarp>
            <a:spAutoFit/>
          </a:bodyPr>
          <a:lstStyle/>
          <a:p>
            <a:r>
              <a:rPr lang="en-US" sz="1800" dirty="0"/>
              <a:t>Consensus Tree</a:t>
            </a:r>
          </a:p>
        </p:txBody>
      </p:sp>
      <p:cxnSp>
        <p:nvCxnSpPr>
          <p:cNvPr id="12" name="Straight Arrow Connector 11"/>
          <p:cNvCxnSpPr/>
          <p:nvPr/>
        </p:nvCxnSpPr>
        <p:spPr bwMode="auto">
          <a:xfrm rot="5400000">
            <a:off x="6325394" y="4876006"/>
            <a:ext cx="10668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cxnSp>
        <p:nvCxnSpPr>
          <p:cNvPr id="14" name="Straight Arrow Connector 13"/>
          <p:cNvCxnSpPr/>
          <p:nvPr/>
        </p:nvCxnSpPr>
        <p:spPr bwMode="auto">
          <a:xfrm>
            <a:off x="2973388" y="2209800"/>
            <a:ext cx="1903412"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6" name="Text Box 5"/>
          <p:cNvSpPr txBox="1">
            <a:spLocks noChangeArrowheads="1"/>
          </p:cNvSpPr>
          <p:nvPr/>
        </p:nvSpPr>
        <p:spPr bwMode="auto">
          <a:xfrm>
            <a:off x="2971800" y="2362200"/>
            <a:ext cx="1905000" cy="584776"/>
          </a:xfrm>
          <a:prstGeom prst="rect">
            <a:avLst/>
          </a:prstGeom>
          <a:noFill/>
          <a:ln w="9525">
            <a:noFill/>
            <a:miter lim="800000"/>
            <a:headEnd/>
            <a:tailEnd/>
          </a:ln>
        </p:spPr>
        <p:txBody>
          <a:bodyPr wrap="square">
            <a:prstTxWarp prst="textNoShape">
              <a:avLst/>
            </a:prstTxWarp>
            <a:spAutoFit/>
          </a:bodyPr>
          <a:lstStyle/>
          <a:p>
            <a:r>
              <a:rPr lang="en-US" sz="1600" dirty="0" err="1"/>
              <a:t>resampling</a:t>
            </a:r>
            <a:r>
              <a:rPr lang="en-US" sz="1600" dirty="0"/>
              <a:t> with replication</a:t>
            </a:r>
          </a:p>
        </p:txBody>
      </p:sp>
      <p:pic>
        <p:nvPicPr>
          <p:cNvPr id="13" name="Picture 12" descr="boot.tiff"/>
          <p:cNvPicPr>
            <a:picLocks noChangeAspect="1"/>
          </p:cNvPicPr>
          <p:nvPr/>
        </p:nvPicPr>
        <p:blipFill>
          <a:blip r:embed="rId5"/>
          <a:stretch>
            <a:fillRect/>
          </a:stretch>
        </p:blipFill>
        <p:spPr>
          <a:xfrm>
            <a:off x="762000" y="1676400"/>
            <a:ext cx="7672833" cy="4495800"/>
          </a:xfrm>
          <a:prstGeom prst="rect">
            <a:avLst/>
          </a:prstGeom>
          <a:effectLst>
            <a:outerShdw blurRad="50800" dist="38100" dir="2700000" algn="tl" rotWithShape="0">
              <a:srgbClr val="000000">
                <a:alpha val="43000"/>
              </a:srgbClr>
            </a:outerShdw>
          </a:effectLst>
        </p:spPr>
      </p:pic>
      <p:sp>
        <p:nvSpPr>
          <p:cNvPr id="15" name="Text Box 15"/>
          <p:cNvSpPr txBox="1">
            <a:spLocks noChangeArrowheads="1"/>
          </p:cNvSpPr>
          <p:nvPr/>
        </p:nvSpPr>
        <p:spPr bwMode="auto">
          <a:xfrm>
            <a:off x="899592" y="1772816"/>
            <a:ext cx="2376264" cy="738664"/>
          </a:xfrm>
          <a:prstGeom prst="rect">
            <a:avLst/>
          </a:prstGeom>
          <a:noFill/>
          <a:ln w="9525">
            <a:noFill/>
            <a:miter lim="800000"/>
            <a:headEnd/>
            <a:tailEnd/>
          </a:ln>
        </p:spPr>
        <p:txBody>
          <a:bodyPr wrap="square">
            <a:prstTxWarp prst="textNoShape">
              <a:avLst/>
            </a:prstTxWarp>
            <a:spAutoFit/>
          </a:bodyPr>
          <a:lstStyle/>
          <a:p>
            <a:r>
              <a:rPr lang="en-US" sz="1400" dirty="0">
                <a:solidFill>
                  <a:schemeClr val="bg2"/>
                </a:solidFill>
              </a:rPr>
              <a:t>This monophyletic clade was found in 38 of 100 ML bootstraps – not a great result</a:t>
            </a:r>
          </a:p>
        </p:txBody>
      </p:sp>
      <p:sp>
        <p:nvSpPr>
          <p:cNvPr id="17" name="Line 14"/>
          <p:cNvSpPr>
            <a:spLocks noChangeShapeType="1"/>
          </p:cNvSpPr>
          <p:nvPr/>
        </p:nvSpPr>
        <p:spPr bwMode="auto">
          <a:xfrm>
            <a:off x="3131840" y="2420888"/>
            <a:ext cx="864096" cy="432048"/>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21" name="Line 14"/>
          <p:cNvSpPr>
            <a:spLocks noChangeShapeType="1"/>
          </p:cNvSpPr>
          <p:nvPr/>
        </p:nvSpPr>
        <p:spPr bwMode="auto">
          <a:xfrm>
            <a:off x="2267744" y="3933056"/>
            <a:ext cx="936104" cy="648072"/>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22" name="Text Box 15"/>
          <p:cNvSpPr txBox="1">
            <a:spLocks noChangeArrowheads="1"/>
          </p:cNvSpPr>
          <p:nvPr/>
        </p:nvSpPr>
        <p:spPr bwMode="auto">
          <a:xfrm>
            <a:off x="899592" y="3212976"/>
            <a:ext cx="2376264" cy="738664"/>
          </a:xfrm>
          <a:prstGeom prst="rect">
            <a:avLst/>
          </a:prstGeom>
          <a:noFill/>
          <a:ln w="9525">
            <a:noFill/>
            <a:miter lim="800000"/>
            <a:headEnd/>
            <a:tailEnd/>
          </a:ln>
        </p:spPr>
        <p:txBody>
          <a:bodyPr wrap="square">
            <a:prstTxWarp prst="textNoShape">
              <a:avLst/>
            </a:prstTxWarp>
            <a:spAutoFit/>
          </a:bodyPr>
          <a:lstStyle/>
          <a:p>
            <a:r>
              <a:rPr lang="en-US" sz="1400" dirty="0">
                <a:solidFill>
                  <a:schemeClr val="bg2"/>
                </a:solidFill>
              </a:rPr>
              <a:t>This monophyletic clade was found in 96 of 100 ML bootstraps – great support!</a:t>
            </a:r>
          </a:p>
        </p:txBody>
      </p:sp>
      <p:sp>
        <p:nvSpPr>
          <p:cNvPr id="23" name="Rectangle 22"/>
          <p:cNvSpPr/>
          <p:nvPr/>
        </p:nvSpPr>
        <p:spPr bwMode="auto">
          <a:xfrm>
            <a:off x="4148418" y="2734318"/>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4" name="Rectangle 23"/>
          <p:cNvSpPr/>
          <p:nvPr/>
        </p:nvSpPr>
        <p:spPr bwMode="auto">
          <a:xfrm>
            <a:off x="3987470" y="3284984"/>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5" name="Rectangle 24"/>
          <p:cNvSpPr/>
          <p:nvPr/>
        </p:nvSpPr>
        <p:spPr bwMode="auto">
          <a:xfrm>
            <a:off x="4156896" y="3861048"/>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6" name="Rectangle 25"/>
          <p:cNvSpPr/>
          <p:nvPr/>
        </p:nvSpPr>
        <p:spPr bwMode="auto">
          <a:xfrm>
            <a:off x="3330932" y="4725144"/>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7" name="Rectangle 26"/>
          <p:cNvSpPr/>
          <p:nvPr/>
        </p:nvSpPr>
        <p:spPr bwMode="auto">
          <a:xfrm>
            <a:off x="2517679" y="4924107"/>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8" name="Rectangle 27"/>
          <p:cNvSpPr/>
          <p:nvPr/>
        </p:nvSpPr>
        <p:spPr bwMode="auto">
          <a:xfrm flipH="1">
            <a:off x="3446161" y="4509120"/>
            <a:ext cx="45719"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Tree>
    <p:extLst>
      <p:ext uri="{BB962C8B-B14F-4D97-AF65-F5344CB8AC3E}">
        <p14:creationId xmlns:p14="http://schemas.microsoft.com/office/powerpoint/2010/main" val="20961454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3970318"/>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r>
              <a:rPr lang="en-US" sz="1800" dirty="0"/>
              <a:t>		               – never examine the majority of trees!</a:t>
            </a:r>
          </a:p>
          <a:p>
            <a:r>
              <a:rPr lang="en-US" sz="1800" dirty="0"/>
              <a:t>		               – how many branch swapping replicates to</a:t>
            </a:r>
          </a:p>
          <a:p>
            <a:r>
              <a:rPr lang="en-US" sz="1800" dirty="0"/>
              <a:t>			  avoid local optima?</a:t>
            </a:r>
          </a:p>
          <a:p>
            <a:r>
              <a:rPr lang="en-US" sz="1800" dirty="0"/>
              <a:t>		               – </a:t>
            </a:r>
            <a:r>
              <a:rPr lang="en-US" sz="1800" b="1" dirty="0">
                <a:solidFill>
                  <a:srgbClr val="FF0000"/>
                </a:solidFill>
              </a:rPr>
              <a:t>what about confidence? bootstrap!</a:t>
            </a:r>
          </a:p>
          <a:p>
            <a:r>
              <a:rPr lang="en-US" sz="1800" dirty="0"/>
              <a:t>		               – </a:t>
            </a:r>
            <a:r>
              <a:rPr lang="en-US" sz="1800" b="1" dirty="0">
                <a:solidFill>
                  <a:srgbClr val="FF0000"/>
                </a:solidFill>
              </a:rPr>
              <a:t>bootstrap is computationally expensive!</a:t>
            </a:r>
          </a:p>
          <a:p>
            <a:endParaRPr lang="en-US" sz="1800" b="1" dirty="0">
              <a:solidFill>
                <a:srgbClr val="FF0000"/>
              </a:solidFill>
            </a:endParaRPr>
          </a:p>
          <a:p>
            <a:endParaRPr lang="en-US" sz="1800" dirty="0"/>
          </a:p>
        </p:txBody>
      </p:sp>
    </p:spTree>
    <p:extLst>
      <p:ext uri="{BB962C8B-B14F-4D97-AF65-F5344CB8AC3E}">
        <p14:creationId xmlns:p14="http://schemas.microsoft.com/office/powerpoint/2010/main" val="40555160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4247317"/>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r>
              <a:rPr lang="en-US" sz="1800" dirty="0"/>
              <a:t>		               – never examine the majority of trees!</a:t>
            </a:r>
          </a:p>
          <a:p>
            <a:r>
              <a:rPr lang="en-US" sz="1800" dirty="0"/>
              <a:t>		               – how many branch swapping replicates to</a:t>
            </a:r>
          </a:p>
          <a:p>
            <a:r>
              <a:rPr lang="en-US" sz="1800" dirty="0"/>
              <a:t>			  avoid local optima?</a:t>
            </a:r>
          </a:p>
          <a:p>
            <a:r>
              <a:rPr lang="en-US" sz="1800" dirty="0"/>
              <a:t>		               – </a:t>
            </a:r>
            <a:r>
              <a:rPr lang="en-US" sz="1800" b="1" dirty="0">
                <a:solidFill>
                  <a:srgbClr val="FF0000"/>
                </a:solidFill>
              </a:rPr>
              <a:t>what about confidence? bootstrap!</a:t>
            </a:r>
          </a:p>
          <a:p>
            <a:r>
              <a:rPr lang="en-US" sz="1800" dirty="0"/>
              <a:t>		               – </a:t>
            </a:r>
            <a:r>
              <a:rPr lang="en-US" sz="1800" b="1" dirty="0">
                <a:solidFill>
                  <a:srgbClr val="FF0000"/>
                </a:solidFill>
              </a:rPr>
              <a:t>bootstrap is computationally expensive!</a:t>
            </a:r>
          </a:p>
          <a:p>
            <a:endParaRPr lang="en-US" sz="1800" b="1" dirty="0">
              <a:solidFill>
                <a:srgbClr val="FF0000"/>
              </a:solidFill>
            </a:endParaRPr>
          </a:p>
          <a:p>
            <a:r>
              <a:rPr lang="en-US" sz="1800" dirty="0">
                <a:solidFill>
                  <a:srgbClr val="FF6600"/>
                </a:solidFill>
              </a:rPr>
              <a:t>WHAT ABOUT BIG TREES?</a:t>
            </a:r>
          </a:p>
          <a:p>
            <a:endParaRPr lang="en-US" sz="1800" dirty="0"/>
          </a:p>
        </p:txBody>
      </p:sp>
    </p:spTree>
    <p:extLst>
      <p:ext uri="{BB962C8B-B14F-4D97-AF65-F5344CB8AC3E}">
        <p14:creationId xmlns:p14="http://schemas.microsoft.com/office/powerpoint/2010/main" val="31022586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5"/>
          <p:cNvSpPr>
            <a:spLocks noChangeArrowheads="1"/>
          </p:cNvSpPr>
          <p:nvPr/>
        </p:nvSpPr>
        <p:spPr bwMode="auto">
          <a:xfrm>
            <a:off x="0" y="0"/>
            <a:ext cx="889248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err="1">
                <a:solidFill>
                  <a:schemeClr val="tx2"/>
                </a:solidFill>
                <a:latin typeface="Times New Roman" charset="0"/>
              </a:rPr>
              <a:t>RAxML</a:t>
            </a:r>
            <a:r>
              <a:rPr lang="en-US" sz="2000" b="1" dirty="0">
                <a:solidFill>
                  <a:schemeClr val="tx2"/>
                </a:solidFill>
                <a:latin typeface="Times New Roman" charset="0"/>
              </a:rPr>
              <a:t> – fast tree space searching, but local or sub-optima more likely</a:t>
            </a:r>
          </a:p>
        </p:txBody>
      </p:sp>
      <p:pic>
        <p:nvPicPr>
          <p:cNvPr id="4" name="Picture 3" descr="RAxML.tiff"/>
          <p:cNvPicPr>
            <a:picLocks noChangeAspect="1"/>
          </p:cNvPicPr>
          <p:nvPr/>
        </p:nvPicPr>
        <p:blipFill>
          <a:blip r:embed="rId3"/>
          <a:stretch>
            <a:fillRect/>
          </a:stretch>
        </p:blipFill>
        <p:spPr>
          <a:xfrm>
            <a:off x="762000" y="533400"/>
            <a:ext cx="7467600" cy="5795909"/>
          </a:xfrm>
          <a:prstGeom prst="rect">
            <a:avLst/>
          </a:prstGeom>
        </p:spPr>
      </p:pic>
      <p:sp>
        <p:nvSpPr>
          <p:cNvPr id="5" name="TextBox 4"/>
          <p:cNvSpPr txBox="1"/>
          <p:nvPr/>
        </p:nvSpPr>
        <p:spPr>
          <a:xfrm>
            <a:off x="5334000" y="5943600"/>
            <a:ext cx="2812401" cy="261610"/>
          </a:xfrm>
          <a:prstGeom prst="rect">
            <a:avLst/>
          </a:prstGeom>
          <a:noFill/>
        </p:spPr>
        <p:txBody>
          <a:bodyPr wrap="none" rtlCol="0">
            <a:spAutoFit/>
          </a:bodyPr>
          <a:lstStyle/>
          <a:p>
            <a:r>
              <a:rPr lang="en-US" sz="1100" dirty="0" err="1">
                <a:solidFill>
                  <a:schemeClr val="bg2"/>
                </a:solidFill>
              </a:rPr>
              <a:t>Kirischian</a:t>
            </a:r>
            <a:r>
              <a:rPr lang="en-US" sz="1100" dirty="0">
                <a:solidFill>
                  <a:schemeClr val="bg2"/>
                </a:solidFill>
              </a:rPr>
              <a:t> et al. 2011. J. Mol. </a:t>
            </a:r>
            <a:r>
              <a:rPr lang="en-US" sz="1100" dirty="0" err="1">
                <a:solidFill>
                  <a:schemeClr val="bg2"/>
                </a:solidFill>
              </a:rPr>
              <a:t>Evol</a:t>
            </a:r>
            <a:r>
              <a:rPr lang="en-US" sz="1100" dirty="0">
                <a:solidFill>
                  <a:schemeClr val="bg2"/>
                </a:solidFill>
              </a:rPr>
              <a:t>. 72: 56-71.</a:t>
            </a:r>
          </a:p>
        </p:txBody>
      </p:sp>
      <p:sp>
        <p:nvSpPr>
          <p:cNvPr id="6" name="TextBox 5"/>
          <p:cNvSpPr txBox="1"/>
          <p:nvPr/>
        </p:nvSpPr>
        <p:spPr>
          <a:xfrm>
            <a:off x="1" y="6400800"/>
            <a:ext cx="9144000" cy="430887"/>
          </a:xfrm>
          <a:prstGeom prst="rect">
            <a:avLst/>
          </a:prstGeom>
          <a:noFill/>
        </p:spPr>
        <p:txBody>
          <a:bodyPr wrap="square" rtlCol="0">
            <a:spAutoFit/>
          </a:bodyPr>
          <a:lstStyle/>
          <a:p>
            <a:r>
              <a:rPr lang="en-US" sz="1100" dirty="0" err="1"/>
              <a:t>Stamatakis</a:t>
            </a:r>
            <a:r>
              <a:rPr lang="en-US" sz="1100" dirty="0"/>
              <a:t> (2006). </a:t>
            </a:r>
            <a:r>
              <a:rPr lang="en-US" sz="1100" dirty="0" err="1"/>
              <a:t>RAxML</a:t>
            </a:r>
            <a:r>
              <a:rPr lang="en-US" sz="1100" dirty="0"/>
              <a:t>-VI-HPC: maximum likelihood-based </a:t>
            </a:r>
            <a:r>
              <a:rPr lang="en-US" sz="1100" dirty="0" err="1"/>
              <a:t>phylogenetic</a:t>
            </a:r>
            <a:r>
              <a:rPr lang="en-US" sz="1100" dirty="0"/>
              <a:t> analyses with thousands of </a:t>
            </a:r>
            <a:r>
              <a:rPr lang="en-US" sz="1100" dirty="0" err="1"/>
              <a:t>taxa</a:t>
            </a:r>
            <a:r>
              <a:rPr lang="en-US" sz="1100" dirty="0"/>
              <a:t> and mixed models. </a:t>
            </a:r>
          </a:p>
          <a:p>
            <a:r>
              <a:rPr lang="en-US" sz="1100" dirty="0"/>
              <a:t>Bioinformatics 22: 2688-2690.</a:t>
            </a:r>
          </a:p>
        </p:txBody>
      </p:sp>
    </p:spTree>
    <p:extLst>
      <p:ext uri="{BB962C8B-B14F-4D97-AF65-F5344CB8AC3E}">
        <p14:creationId xmlns:p14="http://schemas.microsoft.com/office/powerpoint/2010/main" val="39325818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Conclusions</a:t>
            </a:r>
          </a:p>
        </p:txBody>
      </p:sp>
      <p:sp>
        <p:nvSpPr>
          <p:cNvPr id="18" name="Text Box 5"/>
          <p:cNvSpPr txBox="1">
            <a:spLocks noChangeArrowheads="1"/>
          </p:cNvSpPr>
          <p:nvPr/>
        </p:nvSpPr>
        <p:spPr bwMode="auto">
          <a:xfrm>
            <a:off x="762000" y="990600"/>
            <a:ext cx="6934200" cy="4524316"/>
          </a:xfrm>
          <a:prstGeom prst="rect">
            <a:avLst/>
          </a:prstGeom>
          <a:noFill/>
          <a:ln w="9525">
            <a:noFill/>
            <a:miter lim="800000"/>
            <a:headEnd/>
            <a:tailEnd/>
          </a:ln>
        </p:spPr>
        <p:txBody>
          <a:bodyPr wrap="square">
            <a:prstTxWarp prst="textNoShape">
              <a:avLst/>
            </a:prstTxWarp>
            <a:spAutoFit/>
          </a:bodyPr>
          <a:lstStyle/>
          <a:p>
            <a:r>
              <a:rPr lang="en-US" sz="1800" dirty="0" err="1"/>
              <a:t>Phylogenetics</a:t>
            </a:r>
            <a:r>
              <a:rPr lang="en-US" sz="1800" dirty="0"/>
              <a:t> is not a black box method</a:t>
            </a:r>
          </a:p>
          <a:p>
            <a:endParaRPr lang="en-US" sz="1800" dirty="0"/>
          </a:p>
          <a:p>
            <a:r>
              <a:rPr lang="en-US" sz="1800" dirty="0"/>
              <a:t>Be skeptical of distance (NJ) and parsimony trees</a:t>
            </a:r>
          </a:p>
          <a:p>
            <a:endParaRPr lang="en-US" sz="1800" dirty="0"/>
          </a:p>
          <a:p>
            <a:r>
              <a:rPr lang="en-US" sz="1800" dirty="0"/>
              <a:t>Be aware of the assumptions and pitfalls</a:t>
            </a:r>
          </a:p>
          <a:p>
            <a:r>
              <a:rPr lang="en-US" sz="1800" dirty="0"/>
              <a:t>	</a:t>
            </a:r>
          </a:p>
          <a:p>
            <a:r>
              <a:rPr lang="en-US" sz="1800" dirty="0"/>
              <a:t>	how good is the alignment?</a:t>
            </a:r>
          </a:p>
          <a:p>
            <a:r>
              <a:rPr lang="en-US" sz="1800" dirty="0"/>
              <a:t>		all sites homologous?</a:t>
            </a:r>
          </a:p>
          <a:p>
            <a:r>
              <a:rPr lang="en-US" sz="1800" dirty="0"/>
              <a:t>		poorly aligned regions removed?</a:t>
            </a:r>
          </a:p>
          <a:p>
            <a:r>
              <a:rPr lang="en-US" sz="1800" dirty="0"/>
              <a:t>	how was the substitution model selected?</a:t>
            </a:r>
          </a:p>
          <a:p>
            <a:r>
              <a:rPr lang="en-US" sz="1800" dirty="0"/>
              <a:t>	which optimality criteria is being used? why?</a:t>
            </a:r>
          </a:p>
          <a:p>
            <a:r>
              <a:rPr lang="en-US" sz="1800" dirty="0"/>
              <a:t>	was the search of tree space robust?</a:t>
            </a:r>
          </a:p>
          <a:p>
            <a:r>
              <a:rPr lang="en-US" sz="1800" dirty="0"/>
              <a:t>	was confidence properly assessed?</a:t>
            </a:r>
          </a:p>
          <a:p>
            <a:r>
              <a:rPr lang="en-US" sz="1800" dirty="0"/>
              <a:t>	any known biases </a:t>
            </a:r>
            <a:r>
              <a:rPr lang="en-US" sz="1800"/>
              <a:t>/ extremes?</a:t>
            </a:r>
            <a:endParaRPr lang="en-US" sz="1800" dirty="0"/>
          </a:p>
          <a:p>
            <a:r>
              <a:rPr lang="en-US" sz="1800" dirty="0"/>
              <a:t>		long branch attraction?</a:t>
            </a:r>
          </a:p>
          <a:p>
            <a:r>
              <a:rPr lang="en-US" sz="1800" dirty="0"/>
              <a:t>		composition bias?</a:t>
            </a:r>
          </a:p>
        </p:txBody>
      </p:sp>
    </p:spTree>
    <p:extLst>
      <p:ext uri="{BB962C8B-B14F-4D97-AF65-F5344CB8AC3E}">
        <p14:creationId xmlns:p14="http://schemas.microsoft.com/office/powerpoint/2010/main" val="7255197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23528" y="-384750"/>
            <a:ext cx="8568952" cy="153583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pPr algn="l" eaLnBrk="1" hangingPunct="1"/>
            <a:r>
              <a:rPr lang="en-US" sz="3200" b="1"/>
              <a:t>This Week</a:t>
            </a:r>
            <a:r>
              <a:rPr lang="is-IS" sz="3200" b="1"/>
              <a:t>…</a:t>
            </a:r>
            <a:endParaRPr lang="en-US" sz="3200" dirty="0"/>
          </a:p>
        </p:txBody>
      </p:sp>
      <p:pic>
        <p:nvPicPr>
          <p:cNvPr id="3" name="Picture 2">
            <a:extLst>
              <a:ext uri="{FF2B5EF4-FFF2-40B4-BE49-F238E27FC236}">
                <a16:creationId xmlns:a16="http://schemas.microsoft.com/office/drawing/2014/main" id="{739BDEAD-896D-374D-9F2B-7FB19605D865}"/>
              </a:ext>
            </a:extLst>
          </p:cNvPr>
          <p:cNvPicPr>
            <a:picLocks noChangeAspect="1"/>
          </p:cNvPicPr>
          <p:nvPr/>
        </p:nvPicPr>
        <p:blipFill>
          <a:blip r:embed="rId3"/>
          <a:stretch>
            <a:fillRect/>
          </a:stretch>
        </p:blipFill>
        <p:spPr>
          <a:xfrm>
            <a:off x="500066" y="1628800"/>
            <a:ext cx="8215876" cy="3409497"/>
          </a:xfrm>
          <a:prstGeom prst="rect">
            <a:avLst/>
          </a:prstGeom>
        </p:spPr>
      </p:pic>
    </p:spTree>
    <p:extLst>
      <p:ext uri="{BB962C8B-B14F-4D97-AF65-F5344CB8AC3E}">
        <p14:creationId xmlns:p14="http://schemas.microsoft.com/office/powerpoint/2010/main" val="904162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6627"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6628"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6631"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6632" name="Oval 9"/>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6633" name="Oval 10"/>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6634" name="Oval 11"/>
          <p:cNvSpPr>
            <a:spLocks noChangeArrowheads="1"/>
          </p:cNvSpPr>
          <p:nvPr/>
        </p:nvSpPr>
        <p:spPr bwMode="auto">
          <a:xfrm>
            <a:off x="5346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26635" name="Oval 12"/>
          <p:cNvSpPr>
            <a:spLocks noChangeArrowheads="1"/>
          </p:cNvSpPr>
          <p:nvPr/>
        </p:nvSpPr>
        <p:spPr bwMode="auto">
          <a:xfrm>
            <a:off x="6527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6636" name="Oval 13"/>
          <p:cNvSpPr>
            <a:spLocks noChangeArrowheads="1"/>
          </p:cNvSpPr>
          <p:nvPr/>
        </p:nvSpPr>
        <p:spPr bwMode="auto">
          <a:xfrm>
            <a:off x="5994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26637" name="Rectangle 14"/>
          <p:cNvSpPr>
            <a:spLocks noChangeArrowheads="1"/>
          </p:cNvSpPr>
          <p:nvPr/>
        </p:nvSpPr>
        <p:spPr bwMode="auto">
          <a:xfrm>
            <a:off x="6629400" y="3009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38" name="Rectangle 15"/>
          <p:cNvSpPr>
            <a:spLocks noChangeArrowheads="1"/>
          </p:cNvSpPr>
          <p:nvPr/>
        </p:nvSpPr>
        <p:spPr bwMode="auto">
          <a:xfrm>
            <a:off x="6819900" y="3314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39" name="Rectangle 16"/>
          <p:cNvSpPr>
            <a:spLocks noChangeArrowheads="1"/>
          </p:cNvSpPr>
          <p:nvPr/>
        </p:nvSpPr>
        <p:spPr bwMode="auto">
          <a:xfrm>
            <a:off x="6985000" y="34480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0" name="Rectangle 17"/>
          <p:cNvSpPr>
            <a:spLocks noChangeArrowheads="1"/>
          </p:cNvSpPr>
          <p:nvPr/>
        </p:nvSpPr>
        <p:spPr bwMode="auto">
          <a:xfrm>
            <a:off x="7188200" y="3568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1" name="Rectangle 18"/>
          <p:cNvSpPr>
            <a:spLocks noChangeArrowheads="1"/>
          </p:cNvSpPr>
          <p:nvPr/>
        </p:nvSpPr>
        <p:spPr bwMode="auto">
          <a:xfrm>
            <a:off x="7302500" y="36893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2" name="Rectangle 19"/>
          <p:cNvSpPr>
            <a:spLocks noChangeArrowheads="1"/>
          </p:cNvSpPr>
          <p:nvPr/>
        </p:nvSpPr>
        <p:spPr bwMode="auto">
          <a:xfrm>
            <a:off x="7359650" y="38036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3" name="Rectangle 20"/>
          <p:cNvSpPr>
            <a:spLocks noChangeArrowheads="1"/>
          </p:cNvSpPr>
          <p:nvPr/>
        </p:nvSpPr>
        <p:spPr bwMode="auto">
          <a:xfrm>
            <a:off x="7512050" y="3898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4" name="Rectangle 21"/>
          <p:cNvSpPr>
            <a:spLocks noChangeArrowheads="1"/>
          </p:cNvSpPr>
          <p:nvPr/>
        </p:nvSpPr>
        <p:spPr bwMode="auto">
          <a:xfrm>
            <a:off x="6432550" y="24003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5" name="Text Box 23"/>
          <p:cNvSpPr txBox="1">
            <a:spLocks noChangeArrowheads="1"/>
          </p:cNvSpPr>
          <p:nvPr/>
        </p:nvSpPr>
        <p:spPr bwMode="auto">
          <a:xfrm>
            <a:off x="346075" y="685800"/>
            <a:ext cx="3692525" cy="3113088"/>
          </a:xfrm>
          <a:prstGeom prst="rect">
            <a:avLst/>
          </a:prstGeom>
          <a:noFill/>
          <a:ln w="9525">
            <a:noFill/>
            <a:miter lim="800000"/>
            <a:headEnd/>
            <a:tailEnd/>
          </a:ln>
        </p:spPr>
        <p:txBody>
          <a:bodyPr>
            <a:prstTxWarp prst="textNoShape">
              <a:avLst/>
            </a:prstTxWarp>
            <a:spAutoFit/>
          </a:bodyPr>
          <a:lstStyle/>
          <a:p>
            <a:r>
              <a:rPr lang="en-US" sz="1800"/>
              <a:t>Outgroup choice is important</a:t>
            </a:r>
          </a:p>
          <a:p>
            <a:endParaRPr lang="en-US" sz="1800"/>
          </a:p>
          <a:p>
            <a:r>
              <a:rPr lang="en-US" sz="1800"/>
              <a:t>Trees can reflect gene duplication</a:t>
            </a:r>
          </a:p>
          <a:p>
            <a:endParaRPr lang="en-US" sz="1800"/>
          </a:p>
          <a:p>
            <a:r>
              <a:rPr lang="en-US" sz="1800"/>
              <a:t>Trees can reflect speciation</a:t>
            </a:r>
          </a:p>
          <a:p>
            <a:endParaRPr lang="en-US" sz="1800"/>
          </a:p>
          <a:p>
            <a:r>
              <a:rPr lang="en-US" sz="1800"/>
              <a:t>Trees can be a combination of gene trees and species trees</a:t>
            </a:r>
          </a:p>
          <a:p>
            <a:endParaRPr lang="en-US" sz="1800"/>
          </a:p>
          <a:p>
            <a:r>
              <a:rPr lang="en-US" sz="1800"/>
              <a:t>Trees should include confidence estimates</a:t>
            </a:r>
          </a:p>
        </p:txBody>
      </p:sp>
      <p:sp>
        <p:nvSpPr>
          <p:cNvPr id="22" name="TextBox 21"/>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722633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8675"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8676"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8679"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8680" name="Oval 9"/>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8681" name="Oval 10"/>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8682" name="Oval 11"/>
          <p:cNvSpPr>
            <a:spLocks noChangeArrowheads="1"/>
          </p:cNvSpPr>
          <p:nvPr/>
        </p:nvSpPr>
        <p:spPr bwMode="auto">
          <a:xfrm>
            <a:off x="5346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28683" name="Oval 12"/>
          <p:cNvSpPr>
            <a:spLocks noChangeArrowheads="1"/>
          </p:cNvSpPr>
          <p:nvPr/>
        </p:nvSpPr>
        <p:spPr bwMode="auto">
          <a:xfrm>
            <a:off x="6527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8684" name="Oval 13"/>
          <p:cNvSpPr>
            <a:spLocks noChangeArrowheads="1"/>
          </p:cNvSpPr>
          <p:nvPr/>
        </p:nvSpPr>
        <p:spPr bwMode="auto">
          <a:xfrm>
            <a:off x="5994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28685" name="Rectangle 14"/>
          <p:cNvSpPr>
            <a:spLocks noChangeArrowheads="1"/>
          </p:cNvSpPr>
          <p:nvPr/>
        </p:nvSpPr>
        <p:spPr bwMode="auto">
          <a:xfrm>
            <a:off x="6629400" y="3009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86" name="Rectangle 15"/>
          <p:cNvSpPr>
            <a:spLocks noChangeArrowheads="1"/>
          </p:cNvSpPr>
          <p:nvPr/>
        </p:nvSpPr>
        <p:spPr bwMode="auto">
          <a:xfrm>
            <a:off x="6819900" y="3314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87" name="Rectangle 16"/>
          <p:cNvSpPr>
            <a:spLocks noChangeArrowheads="1"/>
          </p:cNvSpPr>
          <p:nvPr/>
        </p:nvSpPr>
        <p:spPr bwMode="auto">
          <a:xfrm>
            <a:off x="6985000" y="34480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88" name="Rectangle 17"/>
          <p:cNvSpPr>
            <a:spLocks noChangeArrowheads="1"/>
          </p:cNvSpPr>
          <p:nvPr/>
        </p:nvSpPr>
        <p:spPr bwMode="auto">
          <a:xfrm>
            <a:off x="7188200" y="3568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89" name="Rectangle 18"/>
          <p:cNvSpPr>
            <a:spLocks noChangeArrowheads="1"/>
          </p:cNvSpPr>
          <p:nvPr/>
        </p:nvSpPr>
        <p:spPr bwMode="auto">
          <a:xfrm>
            <a:off x="7302500" y="36893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90" name="Rectangle 19"/>
          <p:cNvSpPr>
            <a:spLocks noChangeArrowheads="1"/>
          </p:cNvSpPr>
          <p:nvPr/>
        </p:nvSpPr>
        <p:spPr bwMode="auto">
          <a:xfrm>
            <a:off x="7359650" y="38036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91" name="Rectangle 20"/>
          <p:cNvSpPr>
            <a:spLocks noChangeArrowheads="1"/>
          </p:cNvSpPr>
          <p:nvPr/>
        </p:nvSpPr>
        <p:spPr bwMode="auto">
          <a:xfrm>
            <a:off x="7512050" y="3898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92" name="Rectangle 21"/>
          <p:cNvSpPr>
            <a:spLocks noChangeArrowheads="1"/>
          </p:cNvSpPr>
          <p:nvPr/>
        </p:nvSpPr>
        <p:spPr bwMode="auto">
          <a:xfrm>
            <a:off x="6432550" y="24003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93" name="Oval 22"/>
          <p:cNvSpPr>
            <a:spLocks noChangeArrowheads="1"/>
          </p:cNvSpPr>
          <p:nvPr/>
        </p:nvSpPr>
        <p:spPr bwMode="auto">
          <a:xfrm>
            <a:off x="4087813" y="5900738"/>
            <a:ext cx="800100" cy="3810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8694" name="Text Box 24"/>
          <p:cNvSpPr txBox="1">
            <a:spLocks noChangeArrowheads="1"/>
          </p:cNvSpPr>
          <p:nvPr/>
        </p:nvSpPr>
        <p:spPr bwMode="auto">
          <a:xfrm>
            <a:off x="346075" y="685800"/>
            <a:ext cx="3692525" cy="3937000"/>
          </a:xfrm>
          <a:prstGeom prst="rect">
            <a:avLst/>
          </a:prstGeom>
          <a:noFill/>
          <a:ln w="9525">
            <a:noFill/>
            <a:miter lim="800000"/>
            <a:headEnd/>
            <a:tailEnd/>
          </a:ln>
        </p:spPr>
        <p:txBody>
          <a:bodyPr>
            <a:prstTxWarp prst="textNoShape">
              <a:avLst/>
            </a:prstTxWarp>
            <a:spAutoFit/>
          </a:bodyPr>
          <a:lstStyle/>
          <a:p>
            <a:r>
              <a:rPr lang="en-US" sz="1800"/>
              <a:t>Outgroup choice is important</a:t>
            </a:r>
          </a:p>
          <a:p>
            <a:endParaRPr lang="en-US" sz="1800"/>
          </a:p>
          <a:p>
            <a:r>
              <a:rPr lang="en-US" sz="1800"/>
              <a:t>Trees can reflect gene duplication</a:t>
            </a:r>
          </a:p>
          <a:p>
            <a:endParaRPr lang="en-US" sz="1800"/>
          </a:p>
          <a:p>
            <a:r>
              <a:rPr lang="en-US" sz="1800"/>
              <a:t>Trees can reflect speciation</a:t>
            </a:r>
          </a:p>
          <a:p>
            <a:endParaRPr lang="en-US" sz="1800"/>
          </a:p>
          <a:p>
            <a:r>
              <a:rPr lang="en-US" sz="1800"/>
              <a:t>Trees can be a combination of gene trees and species trees</a:t>
            </a:r>
          </a:p>
          <a:p>
            <a:endParaRPr lang="en-US" sz="1800"/>
          </a:p>
          <a:p>
            <a:r>
              <a:rPr lang="en-US" sz="1800"/>
              <a:t>Trees should include confidence estimates</a:t>
            </a:r>
          </a:p>
          <a:p>
            <a:endParaRPr lang="en-US" sz="1800"/>
          </a:p>
          <a:p>
            <a:r>
              <a:rPr lang="en-US" sz="1800"/>
              <a:t>Trees include estimates of evolutionary distance</a:t>
            </a:r>
          </a:p>
        </p:txBody>
      </p:sp>
      <p:sp>
        <p:nvSpPr>
          <p:cNvPr id="23" name="TextBox 22"/>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3291943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3"/>
          <p:cNvSpPr>
            <a:spLocks noChangeArrowheads="1"/>
          </p:cNvSpPr>
          <p:nvPr/>
        </p:nvSpPr>
        <p:spPr bwMode="auto">
          <a:xfrm>
            <a:off x="4267200" y="228600"/>
            <a:ext cx="4495800" cy="6019800"/>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30725"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30726" name="Text Box 24"/>
          <p:cNvSpPr txBox="1">
            <a:spLocks noChangeArrowheads="1"/>
          </p:cNvSpPr>
          <p:nvPr/>
        </p:nvSpPr>
        <p:spPr bwMode="auto">
          <a:xfrm>
            <a:off x="346075" y="685800"/>
            <a:ext cx="3692525" cy="5078314"/>
          </a:xfrm>
          <a:prstGeom prst="rect">
            <a:avLst/>
          </a:prstGeom>
          <a:noFill/>
          <a:ln w="9525">
            <a:noFill/>
            <a:miter lim="800000"/>
            <a:headEnd/>
            <a:tailEnd/>
          </a:ln>
        </p:spPr>
        <p:txBody>
          <a:bodyPr>
            <a:prstTxWarp prst="textNoShape">
              <a:avLst/>
            </a:prstTxWarp>
            <a:spAutoFit/>
          </a:bodyPr>
          <a:lstStyle/>
          <a:p>
            <a:r>
              <a:rPr lang="en-US" sz="1800" dirty="0" err="1"/>
              <a:t>Outgroup</a:t>
            </a:r>
            <a:r>
              <a:rPr lang="en-US" sz="1800" dirty="0"/>
              <a:t> choice is important</a:t>
            </a:r>
          </a:p>
          <a:p>
            <a:endParaRPr lang="en-US" sz="1800" dirty="0"/>
          </a:p>
          <a:p>
            <a:r>
              <a:rPr lang="en-US" sz="1800" dirty="0"/>
              <a:t>Trees can reflect gene duplication</a:t>
            </a:r>
          </a:p>
          <a:p>
            <a:endParaRPr lang="en-US" sz="1800" dirty="0"/>
          </a:p>
          <a:p>
            <a:r>
              <a:rPr lang="en-US" sz="1800" dirty="0"/>
              <a:t>Trees can reflect speciation</a:t>
            </a:r>
          </a:p>
          <a:p>
            <a:endParaRPr lang="en-US" sz="1800" dirty="0"/>
          </a:p>
          <a:p>
            <a:r>
              <a:rPr lang="en-US" sz="1800" dirty="0"/>
              <a:t>Trees can be a combination of gene trees and species trees</a:t>
            </a:r>
          </a:p>
          <a:p>
            <a:endParaRPr lang="en-US" sz="1800" dirty="0"/>
          </a:p>
          <a:p>
            <a:r>
              <a:rPr lang="en-US" sz="1800" dirty="0"/>
              <a:t>Trees should include confidence estimates</a:t>
            </a:r>
          </a:p>
          <a:p>
            <a:endParaRPr lang="en-US" sz="1800" dirty="0"/>
          </a:p>
          <a:p>
            <a:r>
              <a:rPr lang="en-US" sz="1800" dirty="0"/>
              <a:t>Trees include estimates of evolutionary distance</a:t>
            </a:r>
          </a:p>
          <a:p>
            <a:endParaRPr lang="en-US" sz="1800" dirty="0"/>
          </a:p>
          <a:p>
            <a:r>
              <a:rPr lang="en-US" sz="1800" dirty="0"/>
              <a:t>Branch lengths are a function of time and rate of evolution – evolutionary clocks are local (aka “soft”)</a:t>
            </a:r>
          </a:p>
        </p:txBody>
      </p:sp>
      <p:pic>
        <p:nvPicPr>
          <p:cNvPr id="30727" name="Picture 26" descr="radial"/>
          <p:cNvPicPr>
            <a:picLocks noChangeAspect="1" noChangeArrowheads="1"/>
          </p:cNvPicPr>
          <p:nvPr/>
        </p:nvPicPr>
        <p:blipFill>
          <a:blip r:embed="rId3"/>
          <a:srcRect/>
          <a:stretch>
            <a:fillRect/>
          </a:stretch>
        </p:blipFill>
        <p:spPr bwMode="auto">
          <a:xfrm>
            <a:off x="4267200" y="971550"/>
            <a:ext cx="4495800" cy="4210050"/>
          </a:xfrm>
          <a:prstGeom prst="rect">
            <a:avLst/>
          </a:prstGeom>
          <a:noFill/>
          <a:ln w="9525">
            <a:noFill/>
            <a:miter lim="800000"/>
            <a:headEnd/>
            <a:tailEnd/>
          </a:ln>
        </p:spPr>
      </p:pic>
      <p:sp>
        <p:nvSpPr>
          <p:cNvPr id="30728" name="Oval 27"/>
          <p:cNvSpPr>
            <a:spLocks noChangeArrowheads="1"/>
          </p:cNvSpPr>
          <p:nvPr/>
        </p:nvSpPr>
        <p:spPr bwMode="auto">
          <a:xfrm rot="590398">
            <a:off x="7486650" y="3681413"/>
            <a:ext cx="1371600" cy="27305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30729" name="Oval 28"/>
          <p:cNvSpPr>
            <a:spLocks noChangeArrowheads="1"/>
          </p:cNvSpPr>
          <p:nvPr/>
        </p:nvSpPr>
        <p:spPr bwMode="auto">
          <a:xfrm rot="2490972">
            <a:off x="6248400" y="3962400"/>
            <a:ext cx="20574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30730" name="Oval 29"/>
          <p:cNvSpPr>
            <a:spLocks noChangeArrowheads="1"/>
          </p:cNvSpPr>
          <p:nvPr/>
        </p:nvSpPr>
        <p:spPr bwMode="auto">
          <a:xfrm rot="-4708179">
            <a:off x="5594350" y="4073525"/>
            <a:ext cx="831850" cy="3048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30731" name="Oval 30"/>
          <p:cNvSpPr>
            <a:spLocks noChangeArrowheads="1"/>
          </p:cNvSpPr>
          <p:nvPr/>
        </p:nvSpPr>
        <p:spPr bwMode="auto">
          <a:xfrm rot="-2208497">
            <a:off x="4572000" y="3448050"/>
            <a:ext cx="568325" cy="2286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30732" name="Oval 31"/>
          <p:cNvSpPr>
            <a:spLocks noChangeArrowheads="1"/>
          </p:cNvSpPr>
          <p:nvPr/>
        </p:nvSpPr>
        <p:spPr bwMode="auto">
          <a:xfrm rot="3810737">
            <a:off x="5337969" y="1331119"/>
            <a:ext cx="717550" cy="341312"/>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30733" name="Oval 32"/>
          <p:cNvSpPr>
            <a:spLocks noChangeArrowheads="1"/>
          </p:cNvSpPr>
          <p:nvPr/>
        </p:nvSpPr>
        <p:spPr bwMode="auto">
          <a:xfrm rot="-4167605">
            <a:off x="5264151" y="1000125"/>
            <a:ext cx="2273300" cy="1527175"/>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pic>
        <p:nvPicPr>
          <p:cNvPr id="14" name="Picture 13" descr="Dali Persistence of Time.jpg"/>
          <p:cNvPicPr>
            <a:picLocks noChangeAspect="1"/>
          </p:cNvPicPr>
          <p:nvPr/>
        </p:nvPicPr>
        <p:blipFill>
          <a:blip r:embed="rId4"/>
          <a:stretch>
            <a:fillRect/>
          </a:stretch>
        </p:blipFill>
        <p:spPr>
          <a:xfrm>
            <a:off x="4191000" y="5105400"/>
            <a:ext cx="1676400" cy="1221874"/>
          </a:xfrm>
          <a:prstGeom prst="rect">
            <a:avLst/>
          </a:prstGeom>
        </p:spPr>
      </p:pic>
      <p:sp>
        <p:nvSpPr>
          <p:cNvPr id="15" name="TextBox 14"/>
          <p:cNvSpPr txBox="1"/>
          <p:nvPr/>
        </p:nvSpPr>
        <p:spPr>
          <a:xfrm>
            <a:off x="5867400" y="6215390"/>
            <a:ext cx="1630456" cy="261610"/>
          </a:xfrm>
          <a:prstGeom prst="rect">
            <a:avLst/>
          </a:prstGeom>
          <a:noFill/>
        </p:spPr>
        <p:txBody>
          <a:bodyPr wrap="none" rtlCol="0">
            <a:spAutoFit/>
          </a:bodyPr>
          <a:lstStyle/>
          <a:p>
            <a:r>
              <a:rPr lang="en-US" sz="1100" dirty="0"/>
              <a:t>Dali, </a:t>
            </a:r>
            <a:r>
              <a:rPr lang="en-US" sz="1100" i="1" dirty="0"/>
              <a:t>Persistence of Time</a:t>
            </a:r>
          </a:p>
        </p:txBody>
      </p:sp>
      <p:sp>
        <p:nvSpPr>
          <p:cNvPr id="16" name="TextBox 15"/>
          <p:cNvSpPr txBox="1"/>
          <p:nvPr/>
        </p:nvSpPr>
        <p:spPr>
          <a:xfrm>
            <a:off x="4283968" y="260648"/>
            <a:ext cx="2646878" cy="261610"/>
          </a:xfrm>
          <a:prstGeom prst="rect">
            <a:avLst/>
          </a:prstGeom>
          <a:noFill/>
        </p:spPr>
        <p:txBody>
          <a:bodyPr wrap="none" rtlCol="0">
            <a:spAutoFit/>
          </a:bodyPr>
          <a:lstStyle/>
          <a:p>
            <a:r>
              <a:rPr lang="en-US" sz="1100" dirty="0">
                <a:solidFill>
                  <a:srgbClr val="000000"/>
                </a:solidFill>
              </a:rPr>
              <a:t>This is the same tree, just drawn differently</a:t>
            </a:r>
          </a:p>
        </p:txBody>
      </p:sp>
    </p:spTree>
    <p:extLst>
      <p:ext uri="{BB962C8B-B14F-4D97-AF65-F5344CB8AC3E}">
        <p14:creationId xmlns:p14="http://schemas.microsoft.com/office/powerpoint/2010/main" val="3232693924"/>
      </p:ext>
    </p:extLst>
  </p:cSld>
  <p:clrMapOvr>
    <a:masterClrMapping/>
  </p:clrMapOvr>
</p:sld>
</file>

<file path=ppt/theme/theme1.xml><?xml version="1.0" encoding="utf-8"?>
<a:theme xmlns:a="http://schemas.openxmlformats.org/drawingml/2006/main" name="DalhousieTemplate">
  <a:themeElements>
    <a:clrScheme name="DalhousieTemplat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Dalhousie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DalhousieTemplate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DalhousieTemplat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DalhousieTemplate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DalhousieTemplate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DalhousieTemplate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DalhousieTemplate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Tuscany:Users:mcarthur:Desktop:DalhousieTemplate</Template>
  <TotalTime>3303</TotalTime>
  <Words>3728</Words>
  <Application>Microsoft Macintosh PowerPoint</Application>
  <PresentationFormat>On-screen Show (4:3)</PresentationFormat>
  <Paragraphs>753</Paragraphs>
  <Slides>68</Slides>
  <Notes>68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ＭＳ Ｐゴシック</vt:lpstr>
      <vt:lpstr>Arial</vt:lpstr>
      <vt:lpstr>Courier New</vt:lpstr>
      <vt:lpstr>Symbol</vt:lpstr>
      <vt:lpstr>Times</vt:lpstr>
      <vt:lpstr>Times New Roman</vt:lpstr>
      <vt:lpstr>DalhousieTemplate</vt:lpstr>
      <vt:lpstr>Biochem 3BP3  Evolutionary Biology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Marine Biological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G. McArthur</dc:creator>
  <cp:lastModifiedBy>Andrew G. McArthur</cp:lastModifiedBy>
  <cp:revision>1315</cp:revision>
  <dcterms:created xsi:type="dcterms:W3CDTF">2013-12-16T15:15:05Z</dcterms:created>
  <dcterms:modified xsi:type="dcterms:W3CDTF">2018-09-24T00:00:09Z</dcterms:modified>
</cp:coreProperties>
</file>