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6"/>
  </p:notesMasterIdLst>
  <p:sldIdLst>
    <p:sldId id="662" r:id="rId2"/>
    <p:sldId id="584" r:id="rId3"/>
    <p:sldId id="718" r:id="rId4"/>
    <p:sldId id="736" r:id="rId5"/>
    <p:sldId id="737" r:id="rId6"/>
    <p:sldId id="738" r:id="rId7"/>
    <p:sldId id="739" r:id="rId8"/>
    <p:sldId id="740" r:id="rId9"/>
    <p:sldId id="719" r:id="rId10"/>
    <p:sldId id="720" r:id="rId11"/>
    <p:sldId id="722" r:id="rId12"/>
    <p:sldId id="723" r:id="rId13"/>
    <p:sldId id="724" r:id="rId14"/>
    <p:sldId id="725" r:id="rId15"/>
    <p:sldId id="728" r:id="rId16"/>
    <p:sldId id="729" r:id="rId17"/>
    <p:sldId id="730" r:id="rId18"/>
    <p:sldId id="731" r:id="rId19"/>
    <p:sldId id="732" r:id="rId20"/>
    <p:sldId id="733" r:id="rId21"/>
    <p:sldId id="741" r:id="rId22"/>
    <p:sldId id="743" r:id="rId23"/>
    <p:sldId id="744" r:id="rId24"/>
    <p:sldId id="742" r:id="rId25"/>
    <p:sldId id="752" r:id="rId26"/>
    <p:sldId id="745" r:id="rId27"/>
    <p:sldId id="746" r:id="rId28"/>
    <p:sldId id="758" r:id="rId29"/>
    <p:sldId id="748" r:id="rId30"/>
    <p:sldId id="749" r:id="rId31"/>
    <p:sldId id="750" r:id="rId32"/>
    <p:sldId id="751" r:id="rId33"/>
    <p:sldId id="759" r:id="rId34"/>
    <p:sldId id="753" r:id="rId35"/>
    <p:sldId id="755" r:id="rId36"/>
    <p:sldId id="734" r:id="rId37"/>
    <p:sldId id="692" r:id="rId38"/>
    <p:sldId id="756" r:id="rId39"/>
    <p:sldId id="735" r:id="rId40"/>
    <p:sldId id="760" r:id="rId41"/>
    <p:sldId id="761" r:id="rId42"/>
    <p:sldId id="757" r:id="rId43"/>
    <p:sldId id="762" r:id="rId44"/>
    <p:sldId id="716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EFF"/>
    <a:srgbClr val="FD979C"/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43"/>
  </p:normalViewPr>
  <p:slideViewPr>
    <p:cSldViewPr>
      <p:cViewPr varScale="1">
        <p:scale>
          <a:sx n="120" d="100"/>
          <a:sy n="120" d="100"/>
        </p:scale>
        <p:origin x="752" y="176"/>
      </p:cViewPr>
      <p:guideLst>
        <p:guide orient="horz" pos="3294"/>
        <p:guide pos="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 err="1"/>
              <a:t>Microbiome</a:t>
            </a:r>
            <a:endParaRPr lang="en-US" sz="3200" dirty="0"/>
          </a:p>
        </p:txBody>
      </p:sp>
      <p:pic>
        <p:nvPicPr>
          <p:cNvPr id="2" name="Picture 1" descr="gutjnl-2015-310376-F1.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348880"/>
            <a:ext cx="3800856" cy="3901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3688" y="6237312"/>
            <a:ext cx="590465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Imhann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2016. Proton pump inhibitors affect the gut </a:t>
            </a:r>
            <a:r>
              <a:rPr lang="en-US" sz="1200" dirty="0" err="1">
                <a:latin typeface="Times"/>
                <a:cs typeface="Times"/>
              </a:rPr>
              <a:t>microbiome</a:t>
            </a:r>
            <a:r>
              <a:rPr lang="en-US" sz="1200" dirty="0">
                <a:latin typeface="Times"/>
                <a:cs typeface="Times"/>
              </a:rPr>
              <a:t>. </a:t>
            </a:r>
            <a:r>
              <a:rPr lang="en-US" sz="1200" i="1" dirty="0">
                <a:latin typeface="Times"/>
                <a:cs typeface="Times"/>
              </a:rPr>
              <a:t>Gut</a:t>
            </a:r>
            <a:r>
              <a:rPr lang="en-US" sz="1200" dirty="0">
                <a:latin typeface="Times"/>
                <a:cs typeface="Times"/>
              </a:rPr>
              <a:t> </a:t>
            </a:r>
            <a:r>
              <a:rPr lang="mr-IN" sz="1200" b="1" dirty="0">
                <a:latin typeface="Times"/>
                <a:cs typeface="Times"/>
              </a:rPr>
              <a:t>65</a:t>
            </a:r>
            <a:r>
              <a:rPr lang="mr-IN" sz="1200" dirty="0">
                <a:latin typeface="Times"/>
                <a:cs typeface="Times"/>
              </a:rPr>
              <a:t>:</a:t>
            </a:r>
            <a:r>
              <a:rPr lang="en-US" sz="1200" dirty="0">
                <a:latin typeface="Times"/>
                <a:cs typeface="Times"/>
              </a:rPr>
              <a:t> </a:t>
            </a:r>
            <a:r>
              <a:rPr lang="mr-IN" sz="1200" dirty="0">
                <a:latin typeface="Times"/>
                <a:cs typeface="Times"/>
              </a:rPr>
              <a:t>740-</a:t>
            </a:r>
            <a:r>
              <a:rPr lang="en-US" sz="1200" dirty="0">
                <a:latin typeface="Times"/>
                <a:cs typeface="Times"/>
              </a:rPr>
              <a:t>74</a:t>
            </a:r>
            <a:r>
              <a:rPr lang="mr-IN" sz="1200" dirty="0">
                <a:latin typeface="Times"/>
                <a:cs typeface="Times"/>
              </a:rPr>
              <a:t>8</a:t>
            </a:r>
            <a:r>
              <a:rPr lang="en-US" sz="1200" dirty="0">
                <a:latin typeface="Times"/>
                <a:cs typeface="Times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6660232" y="2564904"/>
            <a:ext cx="434133" cy="461665"/>
          </a:xfrm>
          <a:prstGeom prst="rect">
            <a:avLst/>
          </a:prstGeom>
          <a:solidFill>
            <a:srgbClr val="FD979C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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0800000">
            <a:off x="6660232" y="3068960"/>
            <a:ext cx="434133" cy="461665"/>
          </a:xfrm>
          <a:prstGeom prst="rect">
            <a:avLst/>
          </a:prstGeom>
          <a:solidFill>
            <a:srgbClr val="94CEFF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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2280" y="2636912"/>
            <a:ext cx="15841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more abundant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280" y="3099686"/>
            <a:ext cx="15841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less abundant</a:t>
            </a:r>
            <a:endParaRPr lang="en-US" sz="12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Bacteria are Everywhere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‘health’ </a:t>
            </a:r>
            <a:r>
              <a:rPr lang="en-US" sz="2000" dirty="0" err="1"/>
              <a:t>microbiome</a:t>
            </a:r>
            <a:r>
              <a:rPr lang="en-US" sz="2000" dirty="0"/>
              <a:t> and ‘environment’ </a:t>
            </a:r>
            <a:r>
              <a:rPr lang="en-US" sz="2000" dirty="0" err="1"/>
              <a:t>microbiome</a:t>
            </a:r>
            <a:r>
              <a:rPr lang="en-US" sz="2000" dirty="0"/>
              <a:t> are not independent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Our interaction with the environment via farming is a source of clinical antimicrobial resistance</a:t>
            </a:r>
          </a:p>
        </p:txBody>
      </p:sp>
      <p:pic>
        <p:nvPicPr>
          <p:cNvPr id="3" name="Picture 2" descr="mcr-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276872"/>
            <a:ext cx="5436096" cy="44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1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Bacteria are Everywhere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‘health’ </a:t>
            </a:r>
            <a:r>
              <a:rPr lang="en-US" sz="2000" dirty="0" err="1"/>
              <a:t>microbiome</a:t>
            </a:r>
            <a:r>
              <a:rPr lang="en-US" sz="2000" dirty="0"/>
              <a:t> and ‘environment’ </a:t>
            </a:r>
            <a:r>
              <a:rPr lang="en-US" sz="2000" dirty="0" err="1"/>
              <a:t>microbiome</a:t>
            </a:r>
            <a:r>
              <a:rPr lang="en-US" sz="2000" dirty="0"/>
              <a:t> are not independent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Our interaction with the environment via farming is a source of clinical antimicrobial resistance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Environmental perturbation of </a:t>
            </a:r>
            <a:r>
              <a:rPr lang="en-US" sz="2000" dirty="0" err="1"/>
              <a:t>microbiome</a:t>
            </a:r>
            <a:r>
              <a:rPr lang="en-US" sz="2000" dirty="0"/>
              <a:t> and overuse of antibiotics increasingly viewed as having a role in asthma and gastrointestinal disorders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missing-microbes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996952"/>
            <a:ext cx="2539039" cy="335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1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Bacteria are Everywhere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‘health’ </a:t>
            </a:r>
            <a:r>
              <a:rPr lang="en-US" sz="2000" dirty="0" err="1"/>
              <a:t>microbiome</a:t>
            </a:r>
            <a:r>
              <a:rPr lang="en-US" sz="2000" dirty="0"/>
              <a:t> and ‘environment’ </a:t>
            </a:r>
            <a:r>
              <a:rPr lang="en-US" sz="2000" dirty="0" err="1"/>
              <a:t>microbiome</a:t>
            </a:r>
            <a:r>
              <a:rPr lang="en-US" sz="2000" dirty="0"/>
              <a:t> are not independent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Our interaction with the environment via farming is a source of clinical antimicrobial resistance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Environmental perturbation of </a:t>
            </a:r>
            <a:r>
              <a:rPr lang="en-US" sz="2000" dirty="0" err="1"/>
              <a:t>microbiome</a:t>
            </a:r>
            <a:r>
              <a:rPr lang="en-US" sz="2000" dirty="0"/>
              <a:t> and overuse of antibiotics increasingly viewed as having a role in asthma and gastrointestinal disorders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Industrial or wastewater release of chemicals or pharmaceuticals increasingly of concern for impact on watershed microbial communities</a:t>
            </a:r>
          </a:p>
        </p:txBody>
      </p:sp>
      <p:pic>
        <p:nvPicPr>
          <p:cNvPr id="2" name="Picture 1" descr="brown-colored-industrial-wastewater-spewing-out-of-storm-drai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3" y="3752845"/>
            <a:ext cx="3816425" cy="25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5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Bacteria are Everywhere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‘health’ </a:t>
            </a:r>
            <a:r>
              <a:rPr lang="en-US" sz="2000" dirty="0" err="1"/>
              <a:t>microbiome</a:t>
            </a:r>
            <a:r>
              <a:rPr lang="en-US" sz="2000" dirty="0"/>
              <a:t> and ‘environment’ </a:t>
            </a:r>
            <a:r>
              <a:rPr lang="en-US" sz="2000" dirty="0" err="1"/>
              <a:t>microbiome</a:t>
            </a:r>
            <a:r>
              <a:rPr lang="en-US" sz="2000" dirty="0"/>
              <a:t> are not independent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Our interaction with the environment via farming is a source of clinical antimicrobial resistance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Environmental perturbation of </a:t>
            </a:r>
            <a:r>
              <a:rPr lang="en-US" sz="2000" dirty="0" err="1"/>
              <a:t>microbiome</a:t>
            </a:r>
            <a:r>
              <a:rPr lang="en-US" sz="2000" dirty="0"/>
              <a:t> and overuse of antibiotics increasingly viewed as having a role in asthma and gastrointestinal disorders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Industrial or wastewater release of chemicals or pharmaceuticals increasingly of concern for impact on watershed microbial communities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Indirect effects of perturbation of environmental </a:t>
            </a:r>
            <a:r>
              <a:rPr lang="en-US" sz="2000" dirty="0" err="1"/>
              <a:t>microbiome</a:t>
            </a:r>
            <a:r>
              <a:rPr lang="en-US" sz="2000" dirty="0"/>
              <a:t> very poorly understood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Food security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Water security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Nutrition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Climate change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Biodiversity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Spread of disease</a:t>
            </a:r>
          </a:p>
        </p:txBody>
      </p:sp>
      <p:pic>
        <p:nvPicPr>
          <p:cNvPr id="4" name="Picture 3" descr="brown-colored-industrial-wastewater-spewing-out-of-storm-drai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3" y="3752845"/>
            <a:ext cx="3816425" cy="25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3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It’s Not Just Bacteria</a:t>
            </a:r>
            <a:endParaRPr lang="en-US" sz="3200" dirty="0"/>
          </a:p>
        </p:txBody>
      </p:sp>
      <p:pic>
        <p:nvPicPr>
          <p:cNvPr id="2" name="Picture 1" descr="Fig01_1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34" y="1052736"/>
            <a:ext cx="5720331" cy="3931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5085184"/>
            <a:ext cx="83529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Bacterial are often the sole focus of </a:t>
            </a:r>
            <a:r>
              <a:rPr lang="en-US" sz="2000" dirty="0" err="1"/>
              <a:t>microbiome</a:t>
            </a:r>
            <a:r>
              <a:rPr lang="en-US" sz="2000" dirty="0"/>
              <a:t> studies, but</a:t>
            </a:r>
            <a:r>
              <a:rPr lang="is-IS" sz="2000" dirty="0"/>
              <a:t>…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Archaea (primarily environmental)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Microscopic plants and animals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Protists (including many parasites)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Single-celled Fungi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-1170749" y="131951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2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How do we study the </a:t>
            </a:r>
            <a:r>
              <a:rPr lang="en-US" sz="3200" b="1" dirty="0" err="1"/>
              <a:t>microbiome</a:t>
            </a:r>
            <a:r>
              <a:rPr lang="en-US" sz="3200" b="1" dirty="0"/>
              <a:t>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35292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Culture and isolation of microbes would be best, but</a:t>
            </a:r>
            <a:r>
              <a:rPr lang="is-IS" sz="2000" dirty="0"/>
              <a:t>…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The majority cannot be cultured or otherwise observed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Culture-based studies thus biased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Too much biodiversity to culture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Culture-based studies are thus often targetted, e.g. </a:t>
            </a:r>
            <a:r>
              <a:rPr lang="en-US" sz="2000" dirty="0"/>
              <a:t>g</a:t>
            </a:r>
            <a:r>
              <a:rPr lang="is-IS" sz="2000" dirty="0"/>
              <a:t>ut &amp; lung health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This is a strength of McMaster’s </a:t>
            </a:r>
            <a:r>
              <a:rPr lang="en-US" sz="2000" dirty="0" err="1"/>
              <a:t>Farncombe</a:t>
            </a:r>
            <a:r>
              <a:rPr lang="en-US" sz="2000" dirty="0"/>
              <a:t> Family Digestive Health Research Institute</a:t>
            </a: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lvl="2"/>
            <a:endParaRPr lang="is-IS" sz="2000" dirty="0"/>
          </a:p>
          <a:p>
            <a:pPr lvl="2"/>
            <a:endParaRPr lang="en-US" sz="2000" dirty="0"/>
          </a:p>
        </p:txBody>
      </p:sp>
      <p:pic>
        <p:nvPicPr>
          <p:cNvPr id="2" name="Picture 1" descr="surette_micha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84984"/>
            <a:ext cx="1725108" cy="23001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88880" y="5517232"/>
            <a:ext cx="22115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Dr. Michael </a:t>
            </a:r>
            <a:r>
              <a:rPr lang="en-US" sz="1400" dirty="0" err="1"/>
              <a:t>Surette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71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How do we study the </a:t>
            </a:r>
            <a:r>
              <a:rPr lang="en-US" sz="3200" b="1" dirty="0" err="1"/>
              <a:t>microbiome</a:t>
            </a:r>
            <a:r>
              <a:rPr lang="en-US" sz="3200" b="1" dirty="0"/>
              <a:t>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Culture and isolation of microbes would be best, but</a:t>
            </a:r>
            <a:r>
              <a:rPr lang="is-IS" sz="2000" dirty="0"/>
              <a:t>…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The majority cannot be cultured or otherwise observed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Culture-based studies thus biased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Too much biodiversity to culture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Culture-based studies are thus often targetted, e.g. </a:t>
            </a:r>
            <a:r>
              <a:rPr lang="en-US" sz="2000" dirty="0"/>
              <a:t>g</a:t>
            </a:r>
            <a:r>
              <a:rPr lang="is-IS" sz="2000" dirty="0"/>
              <a:t>ut &amp; lung health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This is a strength of McMaster’s </a:t>
            </a:r>
            <a:r>
              <a:rPr lang="en-US" sz="2000" dirty="0" err="1"/>
              <a:t>Farncombe</a:t>
            </a:r>
            <a:r>
              <a:rPr lang="en-US" sz="2000" dirty="0"/>
              <a:t> Family Digestive Health Research Institute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Since culture is not workable, molecular markers are used for a (hopefully) unbiased estimation of </a:t>
            </a:r>
            <a:r>
              <a:rPr lang="en-US" sz="2000" dirty="0" err="1"/>
              <a:t>microbiome</a:t>
            </a:r>
            <a:r>
              <a:rPr lang="en-US" sz="2000" dirty="0"/>
              <a:t> biodiversity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primary questions:</a:t>
            </a: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lvl="2"/>
            <a:endParaRPr lang="is-IS" sz="2000" dirty="0"/>
          </a:p>
          <a:p>
            <a:pPr lvl="2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4797152"/>
            <a:ext cx="56886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is in the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microbiome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</a:p>
          <a:p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are they doing?</a:t>
            </a:r>
          </a:p>
        </p:txBody>
      </p:sp>
    </p:spTree>
    <p:extLst>
      <p:ext uri="{BB962C8B-B14F-4D97-AF65-F5344CB8AC3E}">
        <p14:creationId xmlns:p14="http://schemas.microsoft.com/office/powerpoint/2010/main" val="309679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Biomarkers for the </a:t>
            </a:r>
            <a:r>
              <a:rPr lang="en-US" sz="3200" b="1" dirty="0" err="1"/>
              <a:t>Microbiome</a:t>
            </a:r>
            <a:endParaRPr lang="en-US" sz="3200" dirty="0"/>
          </a:p>
        </p:txBody>
      </p:sp>
      <p:pic>
        <p:nvPicPr>
          <p:cNvPr id="6" name="Picture 5" descr="Fig01_1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5720331" cy="3931427"/>
          </a:xfrm>
          <a:prstGeom prst="rect">
            <a:avLst/>
          </a:prstGeom>
        </p:spPr>
      </p:pic>
      <p:pic>
        <p:nvPicPr>
          <p:cNvPr id="2" name="Picture 1" descr="220px-Carl_Woes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052736"/>
            <a:ext cx="1728192" cy="24351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6216" y="3481263"/>
            <a:ext cx="24482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Dr. Carl </a:t>
            </a:r>
            <a:r>
              <a:rPr lang="en-US" sz="1400" dirty="0" err="1"/>
              <a:t>Woese</a:t>
            </a:r>
            <a:r>
              <a:rPr lang="en-US" sz="1400" dirty="0"/>
              <a:t> (1928-2012)</a:t>
            </a:r>
          </a:p>
        </p:txBody>
      </p:sp>
    </p:spTree>
    <p:extLst>
      <p:ext uri="{BB962C8B-B14F-4D97-AF65-F5344CB8AC3E}">
        <p14:creationId xmlns:p14="http://schemas.microsoft.com/office/powerpoint/2010/main" val="3259827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Biomarkers for the </a:t>
            </a:r>
            <a:r>
              <a:rPr lang="en-US" sz="3200" b="1" dirty="0" err="1"/>
              <a:t>Microbiome</a:t>
            </a:r>
            <a:endParaRPr lang="en-US" sz="3200" dirty="0"/>
          </a:p>
        </p:txBody>
      </p:sp>
      <p:pic>
        <p:nvPicPr>
          <p:cNvPr id="6" name="Picture 5" descr="Fig01_1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5720331" cy="3931427"/>
          </a:xfrm>
          <a:prstGeom prst="rect">
            <a:avLst/>
          </a:prstGeom>
        </p:spPr>
      </p:pic>
      <p:pic>
        <p:nvPicPr>
          <p:cNvPr id="2" name="Picture 1" descr="220px-Carl_Woes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052736"/>
            <a:ext cx="1728192" cy="24351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6216" y="3481263"/>
            <a:ext cx="24482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Dr. Carl </a:t>
            </a:r>
            <a:r>
              <a:rPr lang="en-US" sz="1400" dirty="0" err="1"/>
              <a:t>Woese</a:t>
            </a:r>
            <a:r>
              <a:rPr lang="en-US" sz="1400" dirty="0"/>
              <a:t> (1928-2012)</a:t>
            </a:r>
          </a:p>
        </p:txBody>
      </p:sp>
      <p:sp>
        <p:nvSpPr>
          <p:cNvPr id="8" name="Rounded Rectangle 7"/>
          <p:cNvSpPr/>
          <p:nvPr/>
        </p:nvSpPr>
        <p:spPr bwMode="auto">
          <a:xfrm rot="1543601">
            <a:off x="3726845" y="3916126"/>
            <a:ext cx="1768793" cy="82296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11760" y="4024906"/>
            <a:ext cx="3312368" cy="1008112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 rot="20970584">
            <a:off x="2599055" y="3727159"/>
            <a:ext cx="1768793" cy="82296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5148480"/>
            <a:ext cx="835292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Before </a:t>
            </a:r>
            <a:r>
              <a:rPr lang="en-US" sz="1600" dirty="0" err="1"/>
              <a:t>Woese</a:t>
            </a:r>
            <a:r>
              <a:rPr lang="en-US" sz="1600" dirty="0"/>
              <a:t> there were “eukaryotes” and “prokaryotes”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Yet researchers were discovering novel “prokaryote” cells they labeled “</a:t>
            </a:r>
            <a:r>
              <a:rPr lang="en-US" sz="1600" dirty="0" err="1"/>
              <a:t>archael</a:t>
            </a:r>
            <a:r>
              <a:rPr lang="en-US" sz="1600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1818828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Biomarkers for the </a:t>
            </a:r>
            <a:r>
              <a:rPr lang="en-US" sz="3200" b="1" dirty="0" err="1"/>
              <a:t>Microbiome</a:t>
            </a:r>
            <a:endParaRPr lang="en-US" sz="3200" dirty="0"/>
          </a:p>
        </p:txBody>
      </p:sp>
      <p:pic>
        <p:nvPicPr>
          <p:cNvPr id="6" name="Picture 5" descr="Fig01_1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5720331" cy="3931427"/>
          </a:xfrm>
          <a:prstGeom prst="rect">
            <a:avLst/>
          </a:prstGeom>
        </p:spPr>
      </p:pic>
      <p:pic>
        <p:nvPicPr>
          <p:cNvPr id="2" name="Picture 1" descr="220px-Carl_Woes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052736"/>
            <a:ext cx="1728192" cy="24351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6216" y="3481263"/>
            <a:ext cx="24482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Dr. Carl </a:t>
            </a:r>
            <a:r>
              <a:rPr lang="en-US" sz="1400" dirty="0" err="1"/>
              <a:t>Woese</a:t>
            </a:r>
            <a:r>
              <a:rPr lang="en-US" sz="1400" dirty="0"/>
              <a:t> (1928-2012)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5148480"/>
            <a:ext cx="835292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 err="1"/>
              <a:t>Woese</a:t>
            </a:r>
            <a:r>
              <a:rPr lang="en-US" sz="1600" dirty="0"/>
              <a:t> &amp; Fox. 1977. Phylogenetic structure of the prokaryotic domain: the primary kingdoms. </a:t>
            </a:r>
            <a:r>
              <a:rPr lang="en-US" sz="1600" i="1" dirty="0" err="1"/>
              <a:t>Proc</a:t>
            </a:r>
            <a:r>
              <a:rPr lang="en-US" sz="1600" i="1" dirty="0"/>
              <a:t> </a:t>
            </a:r>
            <a:r>
              <a:rPr lang="en-US" sz="1600" i="1" dirty="0" err="1"/>
              <a:t>Natl</a:t>
            </a:r>
            <a:r>
              <a:rPr lang="en-US" sz="1600" i="1" dirty="0"/>
              <a:t> </a:t>
            </a:r>
            <a:r>
              <a:rPr lang="en-US" sz="1600" i="1" dirty="0" err="1"/>
              <a:t>Acad</a:t>
            </a:r>
            <a:r>
              <a:rPr lang="en-US" sz="1600" i="1" dirty="0"/>
              <a:t> </a:t>
            </a:r>
            <a:r>
              <a:rPr lang="en-US" sz="1600" i="1" dirty="0" err="1"/>
              <a:t>Sci</a:t>
            </a:r>
            <a:r>
              <a:rPr lang="en-US" sz="1600" i="1" dirty="0"/>
              <a:t> </a:t>
            </a:r>
            <a:r>
              <a:rPr lang="en-US" sz="1600" dirty="0"/>
              <a:t>USA 74:5088-90.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Sampled “</a:t>
            </a:r>
            <a:r>
              <a:rPr lang="en-US" sz="1600" dirty="0" err="1"/>
              <a:t>eukyarotic</a:t>
            </a:r>
            <a:r>
              <a:rPr lang="en-US" sz="1600" dirty="0"/>
              <a:t>” and “prokaryotic” biodiversity and sequence 16S </a:t>
            </a:r>
            <a:r>
              <a:rPr lang="en-US" sz="1600" dirty="0" err="1"/>
              <a:t>rRNA</a:t>
            </a:r>
            <a:r>
              <a:rPr lang="en-US" sz="1600" dirty="0"/>
              <a:t> to work out their relationships – discovered the third domain of cellular life – the </a:t>
            </a:r>
            <a:r>
              <a:rPr lang="en-US" sz="1600" dirty="0" err="1"/>
              <a:t>Archaea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High controversial, including blacklisting, trainees and their trainees refereed to as the “</a:t>
            </a:r>
            <a:r>
              <a:rPr lang="en-US" sz="1600" dirty="0" err="1"/>
              <a:t>Woesean</a:t>
            </a:r>
            <a:r>
              <a:rPr lang="en-US" sz="1600" dirty="0"/>
              <a:t> Mafia”</a:t>
            </a:r>
          </a:p>
        </p:txBody>
      </p:sp>
    </p:spTree>
    <p:extLst>
      <p:ext uri="{BB962C8B-B14F-4D97-AF65-F5344CB8AC3E}">
        <p14:creationId xmlns:p14="http://schemas.microsoft.com/office/powerpoint/2010/main" val="343724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Bacteria are Everywhere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Bacteria have existed for ~3.5 billion years and over this time have become incredibly diverse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community of bacteria associated with a particular ecosystem is called a ‘</a:t>
            </a:r>
            <a:r>
              <a:rPr lang="en-US" sz="2000" dirty="0" err="1"/>
              <a:t>microbiome</a:t>
            </a:r>
            <a:r>
              <a:rPr lang="en-US" sz="2000" dirty="0"/>
              <a:t>’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There are 100x more bacterial cells associated with a human body than there are human cells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We are increasingly aware of the role of the </a:t>
            </a:r>
            <a:r>
              <a:rPr lang="en-US" sz="2000" dirty="0" err="1">
                <a:solidFill>
                  <a:srgbClr val="FF0000"/>
                </a:solidFill>
              </a:rPr>
              <a:t>microbiome</a:t>
            </a:r>
            <a:r>
              <a:rPr lang="en-US" sz="2000" dirty="0">
                <a:solidFill>
                  <a:srgbClr val="FF0000"/>
                </a:solidFill>
              </a:rPr>
              <a:t> in human health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human </a:t>
            </a:r>
            <a:r>
              <a:rPr lang="en-US" sz="2000" dirty="0" err="1"/>
              <a:t>microbiome</a:t>
            </a:r>
            <a:r>
              <a:rPr lang="en-US" sz="2000" dirty="0"/>
              <a:t> can be incredibly diverse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biochemical functional diversity of the </a:t>
            </a:r>
            <a:r>
              <a:rPr lang="en-US" sz="2000" dirty="0" err="1"/>
              <a:t>microbiome</a:t>
            </a:r>
            <a:r>
              <a:rPr lang="en-US" sz="2000" dirty="0"/>
              <a:t> is clearly broad but poorly understood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Biomarkers for the </a:t>
            </a:r>
            <a:r>
              <a:rPr lang="en-US" sz="3200" b="1" dirty="0" err="1"/>
              <a:t>Microbiome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4444395"/>
            <a:ext cx="8784976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 err="1"/>
              <a:t>Woese’s</a:t>
            </a:r>
            <a:r>
              <a:rPr lang="en-US" sz="1600" dirty="0"/>
              <a:t> theories are now firmly accepted and </a:t>
            </a:r>
            <a:r>
              <a:rPr lang="en-US" sz="1600" dirty="0" err="1"/>
              <a:t>rRNA</a:t>
            </a:r>
            <a:r>
              <a:rPr lang="en-US" sz="1600" dirty="0"/>
              <a:t> is one of our most powerful tools for working out evolutionary relationships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No evidence of horizontal gene transfer – reliable for </a:t>
            </a:r>
            <a:r>
              <a:rPr lang="en-US" sz="1600" dirty="0" err="1"/>
              <a:t>phylogenetics</a:t>
            </a: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Both slow and fast evolving regions – works on many time scales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Some regions are </a:t>
            </a:r>
            <a:r>
              <a:rPr lang="en-US" sz="1600" dirty="0" err="1"/>
              <a:t>hypervariable</a:t>
            </a:r>
            <a:r>
              <a:rPr lang="en-US" sz="1600" dirty="0"/>
              <a:t> – enough variation to act as a species fingerprint</a:t>
            </a:r>
          </a:p>
          <a:p>
            <a:pPr marL="800100" lvl="1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 err="1"/>
              <a:t>Microbiome</a:t>
            </a:r>
            <a:r>
              <a:rPr lang="en-US" sz="1600" dirty="0"/>
              <a:t> studies usually PCR amplify the V3 </a:t>
            </a:r>
            <a:r>
              <a:rPr lang="en-US" sz="1600" dirty="0" err="1"/>
              <a:t>hypervariable</a:t>
            </a:r>
            <a:r>
              <a:rPr lang="en-US" sz="1600" dirty="0"/>
              <a:t> region of 16S </a:t>
            </a:r>
            <a:r>
              <a:rPr lang="en-US" sz="1600" dirty="0" err="1"/>
              <a:t>rRNA</a:t>
            </a:r>
            <a:r>
              <a:rPr lang="en-US" sz="1600" dirty="0"/>
              <a:t> for the entire microbial community and then performing next-generation sequencing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100,000 sequencing reads has often proven sufficient to sample total biodiversity – small data set!</a:t>
            </a:r>
          </a:p>
        </p:txBody>
      </p:sp>
      <p:pic>
        <p:nvPicPr>
          <p:cNvPr id="3" name="Picture 2" descr="F5.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052736"/>
            <a:ext cx="5688632" cy="332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95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Study 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8856" y="1516534"/>
            <a:ext cx="1410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Bacterial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Community</a:t>
            </a:r>
          </a:p>
        </p:txBody>
      </p:sp>
      <p:pic>
        <p:nvPicPr>
          <p:cNvPr id="18" name="Picture 2" descr="http://1.bp.blogspot.com/-5mQm8_Ex5Ck/Tx-fVGn0uBI/AAAAAAAAAA8/Vett6LfgsDo/s1600/image010.jpg"/>
          <p:cNvPicPr>
            <a:picLocks noChangeAspect="1" noChangeArrowheads="1"/>
          </p:cNvPicPr>
          <p:nvPr/>
        </p:nvPicPr>
        <p:blipFill>
          <a:blip r:embed="rId3" cstate="print"/>
          <a:srcRect l="5654" t="18868" r="3887" b="9434"/>
          <a:stretch>
            <a:fillRect/>
          </a:stretch>
        </p:blipFill>
        <p:spPr bwMode="auto">
          <a:xfrm>
            <a:off x="330856" y="2347531"/>
            <a:ext cx="12192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9877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Study 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8856" y="1516534"/>
            <a:ext cx="1410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Bacterial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Community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2479" y="1516534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Sample Collection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0302" y="1516534"/>
            <a:ext cx="1539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Sample Processing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325" y="1513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DNA (RNA) Extraction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18350" y="1513650"/>
            <a:ext cx="194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Amplification and Sequencing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727200" y="1779631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3909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324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8072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2" descr="http://1.bp.blogspot.com/-5mQm8_Ex5Ck/Tx-fVGn0uBI/AAAAAAAAAA8/Vett6LfgsDo/s1600/image010.jpg"/>
          <p:cNvPicPr>
            <a:picLocks noChangeAspect="1" noChangeArrowheads="1"/>
          </p:cNvPicPr>
          <p:nvPr/>
        </p:nvPicPr>
        <p:blipFill>
          <a:blip r:embed="rId3" cstate="print"/>
          <a:srcRect l="5654" t="18868" r="3887" b="9434"/>
          <a:stretch>
            <a:fillRect/>
          </a:stretch>
        </p:blipFill>
        <p:spPr bwMode="auto">
          <a:xfrm>
            <a:off x="330856" y="2347531"/>
            <a:ext cx="12192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4403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Study 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8856" y="1516534"/>
            <a:ext cx="1410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Bacterial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Community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2479" y="1516534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Sample Collection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0302" y="1516534"/>
            <a:ext cx="1539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Sample Processing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325" y="1513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DNA (RNA) Extraction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18350" y="1513650"/>
            <a:ext cx="194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Amplification and Sequencing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727200" y="1779631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3909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324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8072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983526" y="2492896"/>
            <a:ext cx="1044858" cy="13824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16811" y="4161062"/>
            <a:ext cx="2590389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Bioinformatics</a:t>
            </a:r>
          </a:p>
        </p:txBody>
      </p:sp>
      <p:pic>
        <p:nvPicPr>
          <p:cNvPr id="18" name="Picture 2" descr="http://1.bp.blogspot.com/-5mQm8_Ex5Ck/Tx-fVGn0uBI/AAAAAAAAAA8/Vett6LfgsDo/s1600/image010.jpg"/>
          <p:cNvPicPr>
            <a:picLocks noChangeAspect="1" noChangeArrowheads="1"/>
          </p:cNvPicPr>
          <p:nvPr/>
        </p:nvPicPr>
        <p:blipFill>
          <a:blip r:embed="rId3" cstate="print"/>
          <a:srcRect l="5654" t="18868" r="3887" b="9434"/>
          <a:stretch>
            <a:fillRect/>
          </a:stretch>
        </p:blipFill>
        <p:spPr bwMode="auto">
          <a:xfrm>
            <a:off x="330856" y="2347531"/>
            <a:ext cx="1219200" cy="1447800"/>
          </a:xfrm>
          <a:prstGeom prst="rect">
            <a:avLst/>
          </a:prstGeom>
          <a:noFill/>
        </p:spPr>
      </p:pic>
      <p:grpSp>
        <p:nvGrpSpPr>
          <p:cNvPr id="19" name="Group 18"/>
          <p:cNvGrpSpPr/>
          <p:nvPr/>
        </p:nvGrpSpPr>
        <p:grpSpPr>
          <a:xfrm>
            <a:off x="2507425" y="3564739"/>
            <a:ext cx="340821" cy="1777420"/>
            <a:chOff x="8077200" y="2286000"/>
            <a:chExt cx="685800" cy="3096490"/>
          </a:xfrm>
        </p:grpSpPr>
        <p:sp>
          <p:nvSpPr>
            <p:cNvPr id="20" name="Rectangle 19"/>
            <p:cNvSpPr/>
            <p:nvPr/>
          </p:nvSpPr>
          <p:spPr>
            <a:xfrm>
              <a:off x="8077200" y="2286000"/>
              <a:ext cx="685800" cy="207027"/>
            </a:xfrm>
            <a:prstGeom prst="rect">
              <a:avLst/>
            </a:prstGeom>
            <a:solidFill>
              <a:srgbClr val="1F497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77200" y="2493027"/>
              <a:ext cx="685800" cy="517567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077200" y="3020000"/>
              <a:ext cx="685800" cy="621080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077200" y="3641080"/>
              <a:ext cx="685800" cy="31054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77200" y="3942725"/>
              <a:ext cx="685800" cy="82810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77200" y="4761410"/>
              <a:ext cx="685800" cy="62108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>
            <a:off x="3071207" y="4453449"/>
            <a:ext cx="99416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33328" y="5391489"/>
            <a:ext cx="1636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/>
              <a:t>Inferred </a:t>
            </a:r>
          </a:p>
          <a:p>
            <a:pPr algn="ctr"/>
            <a:r>
              <a:rPr lang="en-CA" sz="2400" dirty="0"/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418937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Study 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8856" y="1516534"/>
            <a:ext cx="1410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Bacterial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Community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2479" y="1516534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Sample Collection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0302" y="1516534"/>
            <a:ext cx="1539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Sample Processing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325" y="1513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DNA (RNA) Extraction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18350" y="1513650"/>
            <a:ext cx="194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Amplification and Sequencing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727200" y="1779631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3909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324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8072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983526" y="2492896"/>
            <a:ext cx="1044858" cy="13824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16811" y="4161062"/>
            <a:ext cx="2590389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Bioinformatics</a:t>
            </a:r>
          </a:p>
        </p:txBody>
      </p:sp>
      <p:pic>
        <p:nvPicPr>
          <p:cNvPr id="18" name="Picture 2" descr="http://1.bp.blogspot.com/-5mQm8_Ex5Ck/Tx-fVGn0uBI/AAAAAAAAAA8/Vett6LfgsDo/s1600/image010.jpg"/>
          <p:cNvPicPr>
            <a:picLocks noChangeAspect="1" noChangeArrowheads="1"/>
          </p:cNvPicPr>
          <p:nvPr/>
        </p:nvPicPr>
        <p:blipFill>
          <a:blip r:embed="rId3" cstate="print"/>
          <a:srcRect l="5654" t="18868" r="3887" b="9434"/>
          <a:stretch>
            <a:fillRect/>
          </a:stretch>
        </p:blipFill>
        <p:spPr bwMode="auto">
          <a:xfrm>
            <a:off x="330856" y="2347531"/>
            <a:ext cx="1219200" cy="1447800"/>
          </a:xfrm>
          <a:prstGeom prst="rect">
            <a:avLst/>
          </a:prstGeom>
          <a:noFill/>
        </p:spPr>
      </p:pic>
      <p:grpSp>
        <p:nvGrpSpPr>
          <p:cNvPr id="19" name="Group 18"/>
          <p:cNvGrpSpPr/>
          <p:nvPr/>
        </p:nvGrpSpPr>
        <p:grpSpPr>
          <a:xfrm>
            <a:off x="2507425" y="3564739"/>
            <a:ext cx="340821" cy="1777420"/>
            <a:chOff x="8077200" y="2286000"/>
            <a:chExt cx="685800" cy="3096490"/>
          </a:xfrm>
        </p:grpSpPr>
        <p:sp>
          <p:nvSpPr>
            <p:cNvPr id="20" name="Rectangle 19"/>
            <p:cNvSpPr/>
            <p:nvPr/>
          </p:nvSpPr>
          <p:spPr>
            <a:xfrm>
              <a:off x="8077200" y="2286000"/>
              <a:ext cx="685800" cy="207027"/>
            </a:xfrm>
            <a:prstGeom prst="rect">
              <a:avLst/>
            </a:prstGeom>
            <a:solidFill>
              <a:srgbClr val="1F497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77200" y="2493027"/>
              <a:ext cx="685800" cy="517567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077200" y="3020000"/>
              <a:ext cx="685800" cy="621080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077200" y="3641080"/>
              <a:ext cx="685800" cy="31054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77200" y="3942725"/>
              <a:ext cx="685800" cy="82810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77200" y="4761410"/>
              <a:ext cx="685800" cy="62108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>
            <a:off x="3071207" y="4453449"/>
            <a:ext cx="99416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33328" y="5391489"/>
            <a:ext cx="1636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/>
              <a:t>Inferred </a:t>
            </a:r>
          </a:p>
          <a:p>
            <a:pPr algn="ctr"/>
            <a:r>
              <a:rPr lang="en-CA" sz="2400" dirty="0"/>
              <a:t>Community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619672" y="3861048"/>
            <a:ext cx="672444" cy="54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63688" y="3645024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469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Study 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8856" y="1516534"/>
            <a:ext cx="1410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Bacterial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Community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2479" y="1516534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Sample Collection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0302" y="1516534"/>
            <a:ext cx="1539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Sample Processing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325" y="1513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DNA (RNA) Extraction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18350" y="1513650"/>
            <a:ext cx="194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Amplification and Sequencing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727200" y="1779631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3909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324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8072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983526" y="2492896"/>
            <a:ext cx="1044858" cy="13824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16811" y="4161062"/>
            <a:ext cx="2590389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Bioinformatics</a:t>
            </a:r>
          </a:p>
        </p:txBody>
      </p:sp>
      <p:pic>
        <p:nvPicPr>
          <p:cNvPr id="18" name="Picture 2" descr="http://1.bp.blogspot.com/-5mQm8_Ex5Ck/Tx-fVGn0uBI/AAAAAAAAAA8/Vett6LfgsDo/s1600/image010.jpg"/>
          <p:cNvPicPr>
            <a:picLocks noChangeAspect="1" noChangeArrowheads="1"/>
          </p:cNvPicPr>
          <p:nvPr/>
        </p:nvPicPr>
        <p:blipFill>
          <a:blip r:embed="rId3" cstate="print"/>
          <a:srcRect l="5654" t="18868" r="3887" b="9434"/>
          <a:stretch>
            <a:fillRect/>
          </a:stretch>
        </p:blipFill>
        <p:spPr bwMode="auto">
          <a:xfrm>
            <a:off x="330856" y="2347531"/>
            <a:ext cx="1219200" cy="1447800"/>
          </a:xfrm>
          <a:prstGeom prst="rect">
            <a:avLst/>
          </a:prstGeom>
          <a:noFill/>
        </p:spPr>
      </p:pic>
      <p:grpSp>
        <p:nvGrpSpPr>
          <p:cNvPr id="19" name="Group 18"/>
          <p:cNvGrpSpPr/>
          <p:nvPr/>
        </p:nvGrpSpPr>
        <p:grpSpPr>
          <a:xfrm>
            <a:off x="2507425" y="3564739"/>
            <a:ext cx="340821" cy="1777420"/>
            <a:chOff x="8077200" y="2286000"/>
            <a:chExt cx="685800" cy="3096490"/>
          </a:xfrm>
        </p:grpSpPr>
        <p:sp>
          <p:nvSpPr>
            <p:cNvPr id="20" name="Rectangle 19"/>
            <p:cNvSpPr/>
            <p:nvPr/>
          </p:nvSpPr>
          <p:spPr>
            <a:xfrm>
              <a:off x="8077200" y="2286000"/>
              <a:ext cx="685800" cy="207027"/>
            </a:xfrm>
            <a:prstGeom prst="rect">
              <a:avLst/>
            </a:prstGeom>
            <a:solidFill>
              <a:srgbClr val="1F497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77200" y="2493027"/>
              <a:ext cx="685800" cy="517567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077200" y="3020000"/>
              <a:ext cx="685800" cy="621080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077200" y="3641080"/>
              <a:ext cx="685800" cy="31054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77200" y="3942725"/>
              <a:ext cx="685800" cy="82810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77200" y="4761410"/>
              <a:ext cx="685800" cy="62108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>
            <a:off x="3071207" y="4453449"/>
            <a:ext cx="99416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33328" y="5391489"/>
            <a:ext cx="1636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/>
              <a:t>Inferred </a:t>
            </a:r>
          </a:p>
          <a:p>
            <a:pPr algn="ctr"/>
            <a:r>
              <a:rPr lang="en-CA" sz="2400" dirty="0"/>
              <a:t>Community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619672" y="3861048"/>
            <a:ext cx="672444" cy="54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63688" y="3645024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6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30" name="Picture 29" descr="alhpa_websi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293096"/>
            <a:ext cx="1512168" cy="110504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496" y="5354632"/>
            <a:ext cx="194421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rarefaction analysis, but what if some did not amplify or sequence?</a:t>
            </a:r>
          </a:p>
        </p:txBody>
      </p:sp>
    </p:spTree>
    <p:extLst>
      <p:ext uri="{BB962C8B-B14F-4D97-AF65-F5344CB8AC3E}">
        <p14:creationId xmlns:p14="http://schemas.microsoft.com/office/powerpoint/2010/main" val="334006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Study 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8856" y="1516534"/>
            <a:ext cx="1410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Bacterial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Community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2479" y="1516534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Sample Collection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0302" y="1516534"/>
            <a:ext cx="1539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Sample Processing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325" y="1513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DNA (RNA) Extraction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18350" y="1513650"/>
            <a:ext cx="194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Amplification and Sequencing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727200" y="1779631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3909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324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807200" y="1779632"/>
            <a:ext cx="228600" cy="30480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983526" y="2492896"/>
            <a:ext cx="1044858" cy="13824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16811" y="4161062"/>
            <a:ext cx="2590389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Bioinformatics</a:t>
            </a:r>
          </a:p>
        </p:txBody>
      </p:sp>
      <p:pic>
        <p:nvPicPr>
          <p:cNvPr id="18" name="Picture 2" descr="http://1.bp.blogspot.com/-5mQm8_Ex5Ck/Tx-fVGn0uBI/AAAAAAAAAA8/Vett6LfgsDo/s1600/image010.jpg"/>
          <p:cNvPicPr>
            <a:picLocks noChangeAspect="1" noChangeArrowheads="1"/>
          </p:cNvPicPr>
          <p:nvPr/>
        </p:nvPicPr>
        <p:blipFill>
          <a:blip r:embed="rId3" cstate="print"/>
          <a:srcRect l="5654" t="18868" r="3887" b="9434"/>
          <a:stretch>
            <a:fillRect/>
          </a:stretch>
        </p:blipFill>
        <p:spPr bwMode="auto">
          <a:xfrm>
            <a:off x="330856" y="2347531"/>
            <a:ext cx="1219200" cy="1447800"/>
          </a:xfrm>
          <a:prstGeom prst="rect">
            <a:avLst/>
          </a:prstGeom>
          <a:noFill/>
        </p:spPr>
      </p:pic>
      <p:grpSp>
        <p:nvGrpSpPr>
          <p:cNvPr id="19" name="Group 18"/>
          <p:cNvGrpSpPr/>
          <p:nvPr/>
        </p:nvGrpSpPr>
        <p:grpSpPr>
          <a:xfrm>
            <a:off x="2507425" y="3564739"/>
            <a:ext cx="340821" cy="1777420"/>
            <a:chOff x="8077200" y="2286000"/>
            <a:chExt cx="685800" cy="3096490"/>
          </a:xfrm>
        </p:grpSpPr>
        <p:sp>
          <p:nvSpPr>
            <p:cNvPr id="20" name="Rectangle 19"/>
            <p:cNvSpPr/>
            <p:nvPr/>
          </p:nvSpPr>
          <p:spPr>
            <a:xfrm>
              <a:off x="8077200" y="2286000"/>
              <a:ext cx="685800" cy="207027"/>
            </a:xfrm>
            <a:prstGeom prst="rect">
              <a:avLst/>
            </a:prstGeom>
            <a:solidFill>
              <a:srgbClr val="1F497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77200" y="2493027"/>
              <a:ext cx="685800" cy="517567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077200" y="3020000"/>
              <a:ext cx="685800" cy="621080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077200" y="3641080"/>
              <a:ext cx="685800" cy="31054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77200" y="3942725"/>
              <a:ext cx="685800" cy="82810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77200" y="4761410"/>
              <a:ext cx="685800" cy="62108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>
            <a:off x="3071207" y="4453449"/>
            <a:ext cx="99416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33328" y="5391489"/>
            <a:ext cx="1636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/>
              <a:t>Inferred </a:t>
            </a:r>
          </a:p>
          <a:p>
            <a:pPr algn="ctr"/>
            <a:r>
              <a:rPr lang="en-CA" sz="2400" dirty="0"/>
              <a:t>Community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619672" y="3861048"/>
            <a:ext cx="672444" cy="54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63688" y="3645024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6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16016" y="4941168"/>
            <a:ext cx="4251838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Each of these steps can influence the outcome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Differences between similar studies may arise because of differences in protocols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Different bioinformatics pipelines can give different results</a:t>
            </a:r>
          </a:p>
        </p:txBody>
      </p:sp>
    </p:spTree>
    <p:extLst>
      <p:ext uri="{BB962C8B-B14F-4D97-AF65-F5344CB8AC3E}">
        <p14:creationId xmlns:p14="http://schemas.microsoft.com/office/powerpoint/2010/main" val="267713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Study Design </a:t>
            </a:r>
            <a:r>
              <a:rPr lang="mr-IN" sz="3200" b="1" dirty="0"/>
              <a:t>–</a:t>
            </a:r>
            <a:r>
              <a:rPr lang="en-US" sz="3200" b="1" dirty="0"/>
              <a:t> What are you measuring?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395536" y="1124744"/>
            <a:ext cx="835292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Microbiome</a:t>
            </a:r>
            <a:r>
              <a:rPr lang="en-US" sz="2000" dirty="0"/>
              <a:t> Profiling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who is there?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Targeting sequencing of fingerprint sequences to profile the taxonomic structure of the community and relative abundance, e.g. 16S profiling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Metagenomics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D699"/>
                </a:solidFill>
              </a:rPr>
              <a:t>what genes are there?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Isolate and sequence total DNA from a sample to identify genes present and their relative abundance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Assemble genomes of organisms present if possible </a:t>
            </a:r>
            <a:r>
              <a:rPr lang="mr-IN" sz="2000" dirty="0"/>
              <a:t>–</a:t>
            </a:r>
            <a:r>
              <a:rPr lang="en-US" sz="2000" dirty="0"/>
              <a:t> very difficult!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Metatranscriptomics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D699"/>
                </a:solidFill>
              </a:rPr>
              <a:t>what genes are expressed?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can be from dead or dormant cells and thus can leave to over-prediction of functional capacity of the </a:t>
            </a:r>
            <a:r>
              <a:rPr lang="en-US" sz="2000" dirty="0" err="1"/>
              <a:t>microbiome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Sequencing mRNA focuses on actively transcribed genes</a:t>
            </a:r>
          </a:p>
        </p:txBody>
      </p:sp>
    </p:spTree>
    <p:extLst>
      <p:ext uri="{BB962C8B-B14F-4D97-AF65-F5344CB8AC3E}">
        <p14:creationId xmlns:p14="http://schemas.microsoft.com/office/powerpoint/2010/main" val="1240210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Study Design </a:t>
            </a:r>
            <a:r>
              <a:rPr lang="mr-IN" sz="3200" b="1" dirty="0"/>
              <a:t>–</a:t>
            </a:r>
            <a:r>
              <a:rPr lang="en-US" sz="3200" b="1" dirty="0"/>
              <a:t> What are you measuring?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395536" y="1124744"/>
            <a:ext cx="835292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Microbiome</a:t>
            </a:r>
            <a:r>
              <a:rPr lang="en-US" sz="2000" dirty="0"/>
              <a:t> Profiling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who is there?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Targeting sequencing of fingerprint sequences to profile the taxonomic structure of the community and relative abundance, e.g. 16S profiling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Metagenomics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D699"/>
                </a:solidFill>
              </a:rPr>
              <a:t>what genes are there?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Isolate and sequence total DNA from a sample to identify genes present and their relative abundance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Assemble genomes of organisms present if possible </a:t>
            </a:r>
            <a:r>
              <a:rPr lang="mr-IN" sz="2000" dirty="0"/>
              <a:t>–</a:t>
            </a:r>
            <a:r>
              <a:rPr lang="en-US" sz="2000" dirty="0"/>
              <a:t> very difficult!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Metatranscriptomics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D699"/>
                </a:solidFill>
              </a:rPr>
              <a:t>what genes are expressed?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can be from dead or dormant cells and thus can leave to over-prediction of functional capacity of the </a:t>
            </a:r>
            <a:r>
              <a:rPr lang="en-US" sz="2000" dirty="0" err="1"/>
              <a:t>microbiome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Sequencing mRNA focuses on actively transcribed genes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07504" y="980728"/>
            <a:ext cx="8856984" cy="1440160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4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From 16S Sequence to Taxonomy</a:t>
            </a:r>
            <a:endParaRPr lang="en-US" sz="3200" dirty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76982" y="984327"/>
            <a:ext cx="1402948" cy="4676921"/>
          </a:xfrm>
          <a:prstGeom prst="rect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Domain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Kingdom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Phylum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Class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Order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Family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b="1" dirty="0"/>
              <a:t>Genus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b="1" dirty="0"/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243495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96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Relative abundance of 57 frequent gut microbial genomes</a:t>
            </a:r>
            <a:endParaRPr lang="en-US" sz="3200" dirty="0"/>
          </a:p>
        </p:txBody>
      </p:sp>
      <p:pic>
        <p:nvPicPr>
          <p:cNvPr id="2" name="Picture 1" descr="nature08821-f3.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908720"/>
            <a:ext cx="3946106" cy="5616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1484784"/>
            <a:ext cx="276060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Qin </a:t>
            </a:r>
            <a:r>
              <a:rPr lang="en-US" sz="1400" i="1" dirty="0"/>
              <a:t>et al.</a:t>
            </a:r>
            <a:r>
              <a:rPr lang="en-US" sz="1400" dirty="0"/>
              <a:t> 2010. A human gut microbial gene catalogue established by </a:t>
            </a:r>
            <a:r>
              <a:rPr lang="en-US" sz="1400" dirty="0" err="1"/>
              <a:t>metagenomic</a:t>
            </a:r>
            <a:r>
              <a:rPr lang="en-US" sz="1400" dirty="0"/>
              <a:t> sequencing. </a:t>
            </a:r>
            <a:r>
              <a:rPr lang="en-US" sz="1400" i="1" dirty="0"/>
              <a:t>Nature</a:t>
            </a:r>
            <a:r>
              <a:rPr lang="en-US" sz="1400" dirty="0"/>
              <a:t> </a:t>
            </a:r>
            <a:r>
              <a:rPr lang="en-US" sz="1400" b="1" dirty="0"/>
              <a:t>464</a:t>
            </a:r>
            <a:r>
              <a:rPr lang="en-US" sz="1400" dirty="0"/>
              <a:t>: 59-65.</a:t>
            </a:r>
          </a:p>
        </p:txBody>
      </p:sp>
    </p:spTree>
    <p:extLst>
      <p:ext uri="{BB962C8B-B14F-4D97-AF65-F5344CB8AC3E}">
        <p14:creationId xmlns:p14="http://schemas.microsoft.com/office/powerpoint/2010/main" val="1101482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From 16S Sequence to Taxonomy</a:t>
            </a:r>
            <a:endParaRPr lang="en-US" sz="3200" dirty="0"/>
          </a:p>
        </p:txBody>
      </p:sp>
      <p:sp>
        <p:nvSpPr>
          <p:cNvPr id="13" name="Down Arrow Callout 14"/>
          <p:cNvSpPr>
            <a:spLocks/>
          </p:cNvSpPr>
          <p:nvPr/>
        </p:nvSpPr>
        <p:spPr bwMode="auto">
          <a:xfrm>
            <a:off x="2123728" y="1088231"/>
            <a:ext cx="2437824" cy="600075"/>
          </a:xfrm>
          <a:prstGeom prst="downArrowCallout">
            <a:avLst>
              <a:gd name="adj1" fmla="val 25002"/>
              <a:gd name="adj2" fmla="val 25002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Eukarya</a:t>
            </a:r>
          </a:p>
        </p:txBody>
      </p:sp>
      <p:sp>
        <p:nvSpPr>
          <p:cNvPr id="14" name="Down Arrow Callout 15"/>
          <p:cNvSpPr>
            <a:spLocks/>
          </p:cNvSpPr>
          <p:nvPr/>
        </p:nvSpPr>
        <p:spPr bwMode="auto">
          <a:xfrm>
            <a:off x="2128491" y="1697831"/>
            <a:ext cx="2389152" cy="600075"/>
          </a:xfrm>
          <a:prstGeom prst="downArrowCallout">
            <a:avLst>
              <a:gd name="adj1" fmla="val 25000"/>
              <a:gd name="adj2" fmla="val 24987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Animalia</a:t>
            </a:r>
          </a:p>
        </p:txBody>
      </p:sp>
      <p:sp>
        <p:nvSpPr>
          <p:cNvPr id="15" name="Down Arrow Callout 16"/>
          <p:cNvSpPr>
            <a:spLocks/>
          </p:cNvSpPr>
          <p:nvPr/>
        </p:nvSpPr>
        <p:spPr bwMode="auto">
          <a:xfrm>
            <a:off x="2133252" y="2278856"/>
            <a:ext cx="2389153" cy="600075"/>
          </a:xfrm>
          <a:prstGeom prst="downArrowCallout">
            <a:avLst>
              <a:gd name="adj1" fmla="val 25000"/>
              <a:gd name="adj2" fmla="val 24987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Chordata</a:t>
            </a:r>
          </a:p>
        </p:txBody>
      </p:sp>
      <p:sp>
        <p:nvSpPr>
          <p:cNvPr id="16" name="Down Arrow Callout 17"/>
          <p:cNvSpPr>
            <a:spLocks/>
          </p:cNvSpPr>
          <p:nvPr/>
        </p:nvSpPr>
        <p:spPr bwMode="auto">
          <a:xfrm>
            <a:off x="2122141" y="2890043"/>
            <a:ext cx="2391268" cy="600075"/>
          </a:xfrm>
          <a:prstGeom prst="downArrowCallout">
            <a:avLst>
              <a:gd name="adj1" fmla="val 25023"/>
              <a:gd name="adj2" fmla="val 25009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Mammalia</a:t>
            </a:r>
          </a:p>
        </p:txBody>
      </p:sp>
      <p:sp>
        <p:nvSpPr>
          <p:cNvPr id="17" name="Down Arrow Callout 18"/>
          <p:cNvSpPr>
            <a:spLocks/>
          </p:cNvSpPr>
          <p:nvPr/>
        </p:nvSpPr>
        <p:spPr bwMode="auto">
          <a:xfrm>
            <a:off x="2126903" y="3499643"/>
            <a:ext cx="2399733" cy="60007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Primates</a:t>
            </a:r>
          </a:p>
        </p:txBody>
      </p:sp>
      <p:sp>
        <p:nvSpPr>
          <p:cNvPr id="18" name="Down Arrow Callout 19"/>
          <p:cNvSpPr>
            <a:spLocks/>
          </p:cNvSpPr>
          <p:nvPr/>
        </p:nvSpPr>
        <p:spPr bwMode="auto">
          <a:xfrm>
            <a:off x="2117378" y="4109243"/>
            <a:ext cx="2399733" cy="60007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Hominidae</a:t>
            </a:r>
          </a:p>
        </p:txBody>
      </p:sp>
      <p:sp>
        <p:nvSpPr>
          <p:cNvPr id="19" name="Down Arrow Callout 20"/>
          <p:cNvSpPr>
            <a:spLocks/>
          </p:cNvSpPr>
          <p:nvPr/>
        </p:nvSpPr>
        <p:spPr bwMode="auto">
          <a:xfrm>
            <a:off x="2122141" y="4734718"/>
            <a:ext cx="2399733" cy="60007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 i="1" dirty="0">
                <a:solidFill>
                  <a:srgbClr val="000000"/>
                </a:solidFill>
              </a:rPr>
              <a:t>Homo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123728" y="5353843"/>
            <a:ext cx="2380688" cy="3794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 i="1" dirty="0">
                <a:solidFill>
                  <a:srgbClr val="000000"/>
                </a:solidFill>
              </a:rPr>
              <a:t>Homo sapiens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76982" y="984327"/>
            <a:ext cx="1402948" cy="4676921"/>
          </a:xfrm>
          <a:prstGeom prst="rect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Domain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Kingdom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Phylum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Class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Order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Family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b="1" dirty="0"/>
              <a:t>Genus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b="1" dirty="0"/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1553919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From 16S Sequence to Taxonomy</a:t>
            </a:r>
            <a:endParaRPr lang="en-US" sz="3200" dirty="0"/>
          </a:p>
        </p:txBody>
      </p:sp>
      <p:sp>
        <p:nvSpPr>
          <p:cNvPr id="5" name="Down Arrow Callout 4"/>
          <p:cNvSpPr>
            <a:spLocks/>
          </p:cNvSpPr>
          <p:nvPr/>
        </p:nvSpPr>
        <p:spPr bwMode="auto">
          <a:xfrm>
            <a:off x="4866382" y="1080293"/>
            <a:ext cx="2808287" cy="600075"/>
          </a:xfrm>
          <a:prstGeom prst="downArrowCallout">
            <a:avLst>
              <a:gd name="adj1" fmla="val 25013"/>
              <a:gd name="adj2" fmla="val 25013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dirty="0">
                <a:solidFill>
                  <a:srgbClr val="000000"/>
                </a:solidFill>
              </a:rPr>
              <a:t>Bacteria</a:t>
            </a:r>
          </a:p>
        </p:txBody>
      </p:sp>
      <p:sp>
        <p:nvSpPr>
          <p:cNvPr id="6" name="Down Arrow Callout 5"/>
          <p:cNvSpPr>
            <a:spLocks/>
          </p:cNvSpPr>
          <p:nvPr/>
        </p:nvSpPr>
        <p:spPr bwMode="auto">
          <a:xfrm>
            <a:off x="4866382" y="1693068"/>
            <a:ext cx="2808287" cy="600075"/>
          </a:xfrm>
          <a:prstGeom prst="downArrowCallout">
            <a:avLst>
              <a:gd name="adj1" fmla="val 25013"/>
              <a:gd name="adj2" fmla="val 25013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dirty="0">
                <a:solidFill>
                  <a:srgbClr val="000000"/>
                </a:solidFill>
              </a:rPr>
              <a:t>Eubacteria</a:t>
            </a:r>
          </a:p>
        </p:txBody>
      </p:sp>
      <p:sp>
        <p:nvSpPr>
          <p:cNvPr id="7" name="Down Arrow Callout 6"/>
          <p:cNvSpPr>
            <a:spLocks/>
          </p:cNvSpPr>
          <p:nvPr/>
        </p:nvSpPr>
        <p:spPr bwMode="auto">
          <a:xfrm>
            <a:off x="4863207" y="2267743"/>
            <a:ext cx="2806609" cy="600075"/>
          </a:xfrm>
          <a:prstGeom prst="downArrowCallout">
            <a:avLst>
              <a:gd name="adj1" fmla="val 24998"/>
              <a:gd name="adj2" fmla="val 24998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dirty="0" err="1">
                <a:solidFill>
                  <a:srgbClr val="000000"/>
                </a:solidFill>
              </a:rPr>
              <a:t>Proteobacteria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8" name="Down Arrow Callout 7"/>
          <p:cNvSpPr>
            <a:spLocks/>
          </p:cNvSpPr>
          <p:nvPr/>
        </p:nvSpPr>
        <p:spPr bwMode="auto">
          <a:xfrm>
            <a:off x="4798873" y="2862977"/>
            <a:ext cx="2943306" cy="612934"/>
          </a:xfrm>
          <a:prstGeom prst="downArrowCallout">
            <a:avLst>
              <a:gd name="adj1" fmla="val 25013"/>
              <a:gd name="adj2" fmla="val 25013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  <a:noAutofit/>
          </a:bodyPr>
          <a:lstStyle/>
          <a:p>
            <a:pPr marL="520700" algn="ctr" defTabSz="457200"/>
            <a:r>
              <a:rPr lang="en-US" sz="2000" b="1" dirty="0" err="1">
                <a:solidFill>
                  <a:srgbClr val="000000"/>
                </a:solidFill>
              </a:rPr>
              <a:t>Gammaproteobacteria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0" name="Down Arrow Callout 9"/>
          <p:cNvSpPr>
            <a:spLocks/>
          </p:cNvSpPr>
          <p:nvPr/>
        </p:nvSpPr>
        <p:spPr bwMode="auto">
          <a:xfrm>
            <a:off x="4863207" y="3488531"/>
            <a:ext cx="2816674" cy="600075"/>
          </a:xfrm>
          <a:prstGeom prst="downArrowCallout">
            <a:avLst>
              <a:gd name="adj1" fmla="val 25006"/>
              <a:gd name="adj2" fmla="val 25006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dirty="0" err="1">
                <a:solidFill>
                  <a:srgbClr val="000000"/>
                </a:solidFill>
              </a:rPr>
              <a:t>Enterobacteriales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1" name="Down Arrow Callout 10"/>
          <p:cNvSpPr>
            <a:spLocks/>
          </p:cNvSpPr>
          <p:nvPr/>
        </p:nvSpPr>
        <p:spPr bwMode="auto">
          <a:xfrm>
            <a:off x="4864794" y="4101306"/>
            <a:ext cx="2814997" cy="600075"/>
          </a:xfrm>
          <a:prstGeom prst="downArrowCallout">
            <a:avLst>
              <a:gd name="adj1" fmla="val 24991"/>
              <a:gd name="adj2" fmla="val 24991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>
                <a:solidFill>
                  <a:srgbClr val="000000"/>
                </a:solidFill>
              </a:rPr>
              <a:t>Enterobacteriaceae</a:t>
            </a:r>
          </a:p>
        </p:txBody>
      </p:sp>
      <p:sp>
        <p:nvSpPr>
          <p:cNvPr id="12" name="Down Arrow Callout 11"/>
          <p:cNvSpPr>
            <a:spLocks/>
          </p:cNvSpPr>
          <p:nvPr/>
        </p:nvSpPr>
        <p:spPr bwMode="auto">
          <a:xfrm>
            <a:off x="4860032" y="4715668"/>
            <a:ext cx="2816674" cy="600075"/>
          </a:xfrm>
          <a:prstGeom prst="downArrowCallout">
            <a:avLst>
              <a:gd name="adj1" fmla="val 25006"/>
              <a:gd name="adj2" fmla="val 25006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i="1" dirty="0">
                <a:solidFill>
                  <a:srgbClr val="000000"/>
                </a:solidFill>
              </a:rPr>
              <a:t>Escherichia</a:t>
            </a:r>
          </a:p>
        </p:txBody>
      </p:sp>
      <p:sp>
        <p:nvSpPr>
          <p:cNvPr id="13" name="Down Arrow Callout 14"/>
          <p:cNvSpPr>
            <a:spLocks/>
          </p:cNvSpPr>
          <p:nvPr/>
        </p:nvSpPr>
        <p:spPr bwMode="auto">
          <a:xfrm>
            <a:off x="2123728" y="1088231"/>
            <a:ext cx="2437824" cy="600075"/>
          </a:xfrm>
          <a:prstGeom prst="downArrowCallout">
            <a:avLst>
              <a:gd name="adj1" fmla="val 25002"/>
              <a:gd name="adj2" fmla="val 25002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Eukarya</a:t>
            </a:r>
          </a:p>
        </p:txBody>
      </p:sp>
      <p:sp>
        <p:nvSpPr>
          <p:cNvPr id="14" name="Down Arrow Callout 15"/>
          <p:cNvSpPr>
            <a:spLocks/>
          </p:cNvSpPr>
          <p:nvPr/>
        </p:nvSpPr>
        <p:spPr bwMode="auto">
          <a:xfrm>
            <a:off x="2128491" y="1697831"/>
            <a:ext cx="2389152" cy="600075"/>
          </a:xfrm>
          <a:prstGeom prst="downArrowCallout">
            <a:avLst>
              <a:gd name="adj1" fmla="val 25000"/>
              <a:gd name="adj2" fmla="val 24987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Animalia</a:t>
            </a:r>
          </a:p>
        </p:txBody>
      </p:sp>
      <p:sp>
        <p:nvSpPr>
          <p:cNvPr id="15" name="Down Arrow Callout 16"/>
          <p:cNvSpPr>
            <a:spLocks/>
          </p:cNvSpPr>
          <p:nvPr/>
        </p:nvSpPr>
        <p:spPr bwMode="auto">
          <a:xfrm>
            <a:off x="2133252" y="2278856"/>
            <a:ext cx="2389153" cy="600075"/>
          </a:xfrm>
          <a:prstGeom prst="downArrowCallout">
            <a:avLst>
              <a:gd name="adj1" fmla="val 25000"/>
              <a:gd name="adj2" fmla="val 24987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Chordata</a:t>
            </a:r>
          </a:p>
        </p:txBody>
      </p:sp>
      <p:sp>
        <p:nvSpPr>
          <p:cNvPr id="16" name="Down Arrow Callout 17"/>
          <p:cNvSpPr>
            <a:spLocks/>
          </p:cNvSpPr>
          <p:nvPr/>
        </p:nvSpPr>
        <p:spPr bwMode="auto">
          <a:xfrm>
            <a:off x="2122141" y="2890043"/>
            <a:ext cx="2391268" cy="600075"/>
          </a:xfrm>
          <a:prstGeom prst="downArrowCallout">
            <a:avLst>
              <a:gd name="adj1" fmla="val 25023"/>
              <a:gd name="adj2" fmla="val 25009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Mammalia</a:t>
            </a:r>
          </a:p>
        </p:txBody>
      </p:sp>
      <p:sp>
        <p:nvSpPr>
          <p:cNvPr id="17" name="Down Arrow Callout 18"/>
          <p:cNvSpPr>
            <a:spLocks/>
          </p:cNvSpPr>
          <p:nvPr/>
        </p:nvSpPr>
        <p:spPr bwMode="auto">
          <a:xfrm>
            <a:off x="2126903" y="3499643"/>
            <a:ext cx="2399733" cy="60007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Primates</a:t>
            </a:r>
          </a:p>
        </p:txBody>
      </p:sp>
      <p:sp>
        <p:nvSpPr>
          <p:cNvPr id="18" name="Down Arrow Callout 19"/>
          <p:cNvSpPr>
            <a:spLocks/>
          </p:cNvSpPr>
          <p:nvPr/>
        </p:nvSpPr>
        <p:spPr bwMode="auto">
          <a:xfrm>
            <a:off x="2117378" y="4109243"/>
            <a:ext cx="2399733" cy="60007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>
                <a:solidFill>
                  <a:srgbClr val="000000"/>
                </a:solidFill>
              </a:rPr>
              <a:t>Hominidae</a:t>
            </a:r>
          </a:p>
        </p:txBody>
      </p:sp>
      <p:sp>
        <p:nvSpPr>
          <p:cNvPr id="19" name="Down Arrow Callout 20"/>
          <p:cNvSpPr>
            <a:spLocks/>
          </p:cNvSpPr>
          <p:nvPr/>
        </p:nvSpPr>
        <p:spPr bwMode="auto">
          <a:xfrm>
            <a:off x="2122141" y="4734718"/>
            <a:ext cx="2399733" cy="60007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 i="1" dirty="0">
                <a:solidFill>
                  <a:srgbClr val="000000"/>
                </a:solidFill>
              </a:rPr>
              <a:t>Homo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4869557" y="5341143"/>
            <a:ext cx="2794866" cy="392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i="1" dirty="0">
                <a:solidFill>
                  <a:srgbClr val="000000"/>
                </a:solidFill>
              </a:rPr>
              <a:t>Escherichia coli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123728" y="5353843"/>
            <a:ext cx="2380688" cy="3794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977900" indent="-457200" defTabSz="457200">
              <a:buFont typeface="Times" pitchFamily="-101" charset="0"/>
              <a:buNone/>
            </a:pPr>
            <a:r>
              <a:rPr lang="en-US" sz="2000" b="1" i="1" dirty="0">
                <a:solidFill>
                  <a:srgbClr val="000000"/>
                </a:solidFill>
              </a:rPr>
              <a:t>Homo sapiens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76982" y="984327"/>
            <a:ext cx="1402948" cy="4676921"/>
          </a:xfrm>
          <a:prstGeom prst="rect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Domain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Kingdom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Phylum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Class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Order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Family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b="1" dirty="0"/>
              <a:t>Genus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b="1" dirty="0"/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1948955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From 16S Sequence to Taxonomy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1124744"/>
            <a:ext cx="15575998" cy="4524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@HWI-M03023:29:000000000-AAY6A:1:1101:12673:1992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TACGGAGGGTGCGAGCGTTAATCGGAATAACTGGGCGTAAAGGGCACGCAGGCGGTGAATTAAGTGAGGTGTGAAAGCCCTGGGCTCAACCTAGGAATTGCACTTCATACTGGTTCACTAGAGTATTTTAGGGAGAGGTAGAATTCCACGTGTAGCGGTGAAATGCGTAGAGATGTGGAGGAATACCGAAGGCGAAGGCAGCCTCTTGGGAAAATACTGACGCTCATGTGCGAAAGCGTGGGGAGCAAAC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A&gt;AAA1?@DAAAGEEEEGG00BG0/A/B1DBGD0AAEGA//FBECCAE/EE/&gt;E?E//1BF1@BGB2@CHCHC1DG1B&gt;EF0CCHH/1BGFG1BF1BBGFF11FGDBF2?F21FHG1FF@G1FGDGHHH1FGH0//CAHFF&gt;1&gt;GDG1&lt;&lt;GHHHFFCGGG.C0CC0EG?C.C;G0CFG0;A./99CCB.-:E?@--@BFA-A-;BBFFFF?/--:/9BB9BBBFA;BFBB/B-;9BBBBA@??-&gt;BEFBF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@HWI-M03023:29:000000000-AAY6A:1:1101:13902:2026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TACGGAGGGTGCGAGCGTTAATCGGAATAACTGGGCGTAAAGGGCACGCAGGCGGTGAATTAAGTGAGGTGTGAAAGCCCTGGGCTCAACCTAGGAATTGCACTTCATACTGGTTCACTAGAGTATTTTAGGGAGAGGTAGAATTCCACGTGTAGCGGTGAAATGCGTAGAGATGTGGGGGATACCGGAGGCGAACGCCGCCTCCTGGGGAAATTCTGGCGGCTATGGGCGAAAGCGGGGGGAGGCAAAA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AABABBADB2&gt;AGGGGEEFF2AGGGDFG3GGHFFGHGFGGHHFGGGGFGGGFDGGE?1FGGGFHHFFFHFHGGFGHHHGEGGFGHHFEHGHHFFH2FGHHHFHGHGHHHFHHHHHGHHH2GGG@@GGHHFHGG0A?EGHHHDBGHGFFHGGHFGHFFGGD&lt;GBFHHGGGG.C0GFCGG.?-;./0;.---;.----9.---9.9.;9BF-;AE///////----./:/..--9-./.-9@BF-9-.;;..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@HWI-M03023:29:000000000-AAY6A:1:1101:12354:2051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TACGGAGGGTGCGAGCGTTAATCGGAATAACTGGGCGTAAAGGGCACGCAGGCGGTGAATTAAGTGAGGTGTGAAAGCCCTGGGCTCAACCTAGGAATTGCACTTCATACTGGTTCACTAGAGTATTTTAGGGAGAGGTAGAATTCCACGTGTAGCGGTGAAATGCGTAGAGATGTGGAGGAATACCGAAGGCGAAGGCAGCCTCTTGGGAAAATACTGACGCTCATGTGCGAAAGCGTGGGGAGCAAAC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BBBBBBBBBBBBGGGGGGGG2GHGGGCF3FFHGGFFGGEGHHGGFFEGCGGGDGGGCC3BGGHHHGBHHHHHDFHHGHHCGFHGHHEFGHFHBGHBFHHGGFDGHHHHH&gt;GF2GGHHFGDHBFGFHHHHDGHHCADEDHFHHBGHHFDFFHHHFHGGGGGCF0CFFDFDCAGCGGHHHBEGDFFGGGG.ADGGGGGFFF?D.AFFFFFFFFFEFFFBFFBBA?DDDFFFFFF.;@DFFFFFFF.BBEFFF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@HWI-M03023:29:000000000-AAY6A:1:1101:19022:2078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TACGGAGGGTGCGAGCGTTAATCGGAATAACTGGGCGTAAAGGGCACGCAGGCGGTGAATTAAGTGAGGTGTGAGAGCCCTGGGCTCAACCTAGGAATTGCACTTCATACTGGTTCACTAGAGTATTTTAGGGAGAGGTAGAATTCCACGTGTAGCGGTTAAATGCGTAGAGATGTGGAGGAATACCGAAGGCGAAGGCAGCCTCTTGGGAAAATACTGACGCTCATGTGCGAAAGCGTGGGGAGCAAAC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A3ABBBBBBBBBGGGGGGGFFGHGGGGGFFHHFGHGGGEFHHHGGGGGCFGGGGGGGGGGHFGHHHEHHHHHGHHGHHFFHGHGHHFHHHFHBGHEDHHHGFGHHHGGDGGFFHHHHHHFHDGGFHHHHBGHHFDGDGHCGGFHHHHDGGHHHHHGGGGGGGCGHHGGDD.G:GHHHHBEG?BFFFGD9?DGGDDDFFFFFFEFFFFFFFFEFBF/:BFFBD?DDDFFFFFFA=FFFFFFFFFEDBAFFF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@HWI-M03023:29:000000000-AAY6A:1:1101:15182:2083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TACGTATGTCGCAAGCGTTATCCGGATTTATTGGGCGTAAAGCGCGTCTAGGTGGTTTGATAAGTCTGATGTGAAAATGCGGGGCTCAACTCCGTATTGCGTTGGAAACTGTTAAACTAGAGTACTGGAGAGGTGGGCGGAACTACAAGTGTAGAGGTGAAATTCGTAGATATTTGTAGGAATGCCGATAGAGAAGTCAGCTCACTGGACAGATACTGACACTAAAGCGCGAAAGCATGGGGAGCGAACA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&gt;3AA&gt;B@&gt;@DAA?EEGC2EGGGHFGEDGHHHHGGHGGEEEGHHGGCAEGHHFDBEEFHG5FBFGFFDFGHHGGGHHBGBBFGGGGGEHHGHHFB?0FFHHDFGGHFHFHHHHFGBHHHGHGCF1GHHHCCFDGCCCDGGCC@?GFHHFHCGCGC:CGBE090CBFF9CCCFFFGGGCB;F:9;FFF-9AAFFFFFB;BBFFFFBFFFFBFB?BFFBFFFFFFFEFBBFFF@&gt;9BABFFFFFFFB.=@-;B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@HWI-M03023:29:000000000-AAY6A:1:1101:14018:2123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TACGGAGGGTGCGAGCGTTAATCGGAATAACTGGGCGTAAAGGGCACGCAGGCGGTGAATTAAGTGAGGTGTGAAAGCCCTGGGCTCAACCTAGGAATTGCACTTCATACTGGTTCACTAGAGGATTTTAGGGAGAGGTAGAATTCCACGTGTAGCGGTGAAATGCGTAGAGTTGTGGAGGAATACCGAAGGCGAAGGCAGCCTCTTGGGAAAATACTGACGCTCAGGTGCGAAAGCGTGGGGAGCAAAC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&gt;AAAAAA@D&gt;&gt;AFGGGCAEFABGFEGGG3EGHFFFHGEEGHFCDECEE0EGFEEE&gt;/FB4FGHFB4BFH3?BEGFGHBGEBECFGHEGFGHEB?F2GC2?222BB23B&gt;FDHGHGF2DF@F&lt;F0??G1FD&lt;CGF?DDE&lt;&lt;FGBHHFFFGD.CCCDDAF&lt;A:F00:0CC.:.:0;00;A0AAC/00909.9AD9@9@BB..A.AFFFFFF.A/.F9/:B;//....9/99;/99&gt;=?/A.;BD;.-99B/.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@HWI-M03023:29:000000000-AAY6A:1:1101:15008:2178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TACGGAGGGTGCGAGCGTTAATCGGAATAACTGGGCGTAAAGGGCACGCAGGCGGTGAATTAAGTGAGGTGTGAAAGCCCTGGGCTCAACCTAGGAATTGCACTTCATACTGGTTCACTAGAGGATTTTAGGGAGAGGTAGAATTCCACGTGTAGCGGTGAAATGCGTAGAGATGTGGAGGAATACCGAAGGCGAAGGCAGCCTCTTGGGAAAATACTGACGCTCATGTGCGAAAGCGTGGGGAGCAAAC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33&gt;3ABB@D&gt;&gt;AFEGGGEEAAFGCCEFE3BGHFCDHFEEGHGFCFFGDFGGCGEC&gt;EFHHHGFHFFDBG?F?EFGHHHHHGFEEEFHHFFHHHFFBGHHGHHHGHHGHGHHHGFGGHGGFFFG0?FGHHGGFHCEE&lt;EFG&lt;&gt;&gt;FGFHFFG.CGHGHGG&lt;ACGHFHBA;A@.C0;G=CFBEDDC0CFF9.;@DEC-ABDFFDDAFFFFBFEEBAFFBFBB//9.DDDBB;BFDA&gt;@DFF.A==@.9999/A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@HWI-M03023:29:000000000-AAY6A:1:1101:14990:2179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TACGGAGGGTGCGAGCGTTAATCGGAATAACTGGGCGTAAAGGGCACGCAGGCGGTGAATTAAGTGAGGTGTGAAAGCCCTGGGCTCAACCTAGGAATTGCACTTCATACTGGTTCACTAGAGTATTTTAGGGAGAGGTAGAATTCCACGTGTAGCGGTGAAATGCGTAGAGATGTGGAGGAATACCGAAGGCGAAGGCAGCCTCTTGGGAAAATACTGACGCTCATGTGCGAAAGCGTGGGGAGCAAAC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&gt;&gt;A&gt;?AA@D&gt;&gt;AEEEFAAEECGHFDEDG3DGFDCDHEAEEHFBDFEGDGGCCEEC&gt;EFHHGGHD4BBEF??3?FGGHHHHHHEFACFGHBFGHFFFHFFFBHHHGHHHHHGHGHFHHHHFGFG2@FHHHFCFFBDDDDFBGDFGHFHFHDFGCHFGCF&lt;@&lt;:CGFGGEFCAGBGG&lt;CFBEDCB;B0B:.?BDEABACDAFDAEFFFFFFEAFFFFBBEBB/AA.A.BBFFFD99BDFD;DAFF.@DAB/9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@HWI-M03023:29:000000000-AAY6A:1:1101:19867:2198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TACGGAGGGTGCGAGCGTTAATCGGAATAACTGGGCGTAAAGGGCACGCAGGCGGTGAATTAAGTGAGGTGTGAAAGCCCTGGGCTCAACCTAGGAATTGCACTTCATACTGGTTCACTAGAGTATTTTAGGGAGAGGTAGAATTCCACGTGTAGCGGTGAAATGCGTAGAGATGTGGAGGAATACCGAAGGCGAAGGCAGCCTCTTGGGAAAATACTGACGCTCATGTGCGAAAGCGTGGGGAGCAAAC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CCCCCBBDCBBBGGGGGGGGGGHGGGGGHHHHHHHHGGGGHHGGGGGGGGGGGGGFGGHHHGGGHHHHHGHHGGHHHHHHHHHGHHHHGHHHHHHFHHHHHHHHHGHHFHHHHHHHGHHHHFHGGHHHHFHHHFGGGGHHHHHHHHHHHGHHHHHHGGGDCGFHHHGGFFEGBGHHHHFEGFFGFGGC9@FGGGCFFFFFFFFFFFFFFFFFFFFFFFFFFDFFFFFFFFFFDA@AFFAFFFFFFFAFFF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1520" y="908720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Bowhead whale gut </a:t>
            </a:r>
            <a:r>
              <a:rPr lang="en-US" sz="1200" dirty="0" err="1"/>
              <a:t>microbiome</a:t>
            </a:r>
            <a:r>
              <a:rPr lang="en-US" sz="1200" dirty="0"/>
              <a:t> 16S V3 sequencing (courtesy WHOI)</a:t>
            </a:r>
          </a:p>
        </p:txBody>
      </p:sp>
    </p:spTree>
    <p:extLst>
      <p:ext uri="{BB962C8B-B14F-4D97-AF65-F5344CB8AC3E}">
        <p14:creationId xmlns:p14="http://schemas.microsoft.com/office/powerpoint/2010/main" val="892048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From 16S Sequence to Taxonomy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1124744"/>
            <a:ext cx="15575998" cy="4524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@HWI-M03023:29:000000000-AAY6A:1:1101:12673:1992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TACGGAGGGTGCGAGCGTTAATCGGAATAACTGGGCGTAAAGGGCACGCAGGCGGTGAATTAAGTGAGGTGTGAAAGCCCTGGGCTCAACCTAGGAATTGCACTTCATACTGGTTCACTAGAGTATTTTAGGGAGAGGTAGAATTCCACGTGTAGCGGTGAAATGCGTAGAGATGTGGAGGAATACCGAAGGCGAAGGCAGCCTCTTGGGAAAATACTGACGCTCATGTGCGAAAGCGTGGGGAGCAAAC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A&gt;AAA1?@DAAAGEEEEGG00BG0/A/B1DBGD0AAEGA//FBECCAE/EE/&gt;E?E//1BF1@BGB2@CHCHC1DG1B&gt;EF0CCHH/1BGFG1BF1BBGFF11FGDBF2?F21FHG1FF@G1FGDGHHH1FGH0//CAHFF&gt;1&gt;GDG1&lt;&lt;GHHHFFCGGG.C0CC0EG?C.C;G0CFG0;A./99CCB.-:E?@--@BFA-A-;BBFFFF?/--:/9BB9BBBFA;BFBB/B-;9BBBBA@??-&gt;BEFBF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@HWI-M03023:29:000000000-AAY6A:1:1101:13902:2026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TACGGAGGGTGCGAGCGTTAATCGGAATAACTGGGCGTAAAGGGCACGCAGGCGGTGAATTAAGTGAGGTGTGAAAGCCCTGGGCTCAACCTAGGAATTGCACTTCATACTGGTTCACTAGAGTATTTTAGGGAGAGGTAGAATTCCACGTGTAGCGGTGAAATGCGTAGAGATGTGGGGGATACCGGAGGCGAACGCCGCCTCCTGGGGAAATTCTGGCGGCTATGGGCGAAAGCGGGGGGAGGCAAAA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AABABBADB2&gt;AGGGGEEFF2AGGGDFG3GGHFFGHGFGGHHFGGGGFGGGFDGGE?1FGGGFHHFFFHFHGGFGHHHGEGGFGHHFEHGHHFFH2FGHHHFHGHGHHHFHHHHHGHHH2GGG@@GGHHFHGG0A?EGHHHDBGHGFFHGGHFGHFFGGD&lt;GBFHHGGGG.C0GFCGG.?-;./0;.---;.----9.---9.9.;9BF-;AE///////----./:/..--9-./.-9@BF-9-.;;..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@HWI-M03023:29:000000000-AAY6A:1:1101:12354:2051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TACGGAGGGTGCGAGCGTTAATCGGAATAACTGGGCGTAAAGGGCACGCAGGCGGTGAATTAAGTGAGGTGTGAAAGCCCTGGGCTCAACCTAGGAATTGCACTTCATACTGGTTCACTAGAGTATTTTAGGGAGAGGTAGAATTCCACGTGTAGCGGTGAAATGCGTAGAGATGTGGAGGAATACCGAAGGCGAAGGCAGCCTCTTGGGAAAATACTGACGCTCATGTGCGAAAGCGTGGGGAGCAAAC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BBBBBBBBBBBBGGGGGGGG2GHGGGCF3FFHGGFFGGEGHHGGFFEGCGGGDGGGCC3BGGHHHGBHHHHHDFHHGHHCGFHGHHEFGHFHBGHBFHHGGFDGHHHHH&gt;GF2GGHHFGDHBFGFHHHHDGHHCADEDHFHHBGHHFDFFHHHFHGGGGGCF0CFFDFDCAGCGGHHHBEGDFFGGGG.ADGGGGGFFF?D.AFFFFFFFFFEFFFBFFBBA?DDDFFFFFF.;@DFFFFFFF.BBEFFF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@HWI-M03023:29:000000000-AAY6A:1:1101:19022:2078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TACGGAGGGTGCGAGCGTTAATCGGAATAACTGGGCGTAAAGGGCACGCAGGCGGTGAATTAAGTGAGGTGTGAGAGCCCTGGGCTCAACCTAGGAATTGCACTTCATACTGGTTCACTAGAGTATTTTAGGGAGAGGTAGAATTCCACGTGTAGCGGTTAAATGCGTAGAGATGTGGAGGAATACCGAAGGCGAAGGCAGCCTCTTGGGAAAATACTGACGCTCATGTGCGAAAGCGTGGGGAGCAAAC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A3ABBBBBBBBBGGGGGGGFFGHGGGGGFFHHFGHGGGEFHHHGGGGGCFGGGGGGGGGGHFGHHHEHHHHHGHHGHHFFHGHGHHFHHHFHBGHEDHHHGFGHHHGGDGGFFHHHHHHFHDGGFHHHHBGHHFDGDGHCGGFHHHHDGGHHHHHGGGGGGGCGHHGGDD.G:GHHHHBEG?BFFFGD9?DGGDDDFFFFFFEFFFFFFFFEFBF/:BFFBD?DDDFFFFFFA=FFFFFFFFFEDBAFFF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@HWI-M03023:29:000000000-AAY6A:1:1101:15182:2083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TACGTATGTCGCAAGCGTTATCCGGATTTATTGGGCGTAAAGCGCGTCTAGGTGGTTTGATAAGTCTGATGTGAAAATGCGGGGCTCAACTCCGTATTGCGTTGGAAACTGTTAAACTAGAGTACTGGAGAGGTGGGCGGAACTACAAGTGTAGAGGTGAAATTCGTAGATATTTGTAGGAATGCCGATAGAGAAGTCAGCTCACTGGACAGATACTGACACTAAAGCGCGAAAGCATGGGGAGCGAACA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&gt;3AA&gt;B@&gt;@DAA?EEGC2EGGGHFGEDGHHHHGGHGGEEEGHHGGCAEGHHFDBEEFHG5FBFGFFDFGHHGGGHHBGBBFGGGGGEHHGHHFB?0FFHHDFGGHFHFHHHHFGBHHHGHGCF1GHHHCCFDGCCCDGGCC@?GFHHFHCGCGC:CGBE090CBFF9CCCFFFGGGCB;F:9;FFF-9AAFFFFFB;BBFFFFBFFFFBFB?BFFBFFFFFFFEFBBFFF@&gt;9BABFFFFFFFB.=@-;B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@HWI-M03023:29:000000000-AAY6A:1:1101:14018:2123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TACGGAGGGTGCGAGCGTTAATCGGAATAACTGGGCGTAAAGGGCACGCAGGCGGTGAATTAAGTGAGGTGTGAAAGCCCTGGGCTCAACCTAGGAATTGCACTTCATACTGGTTCACTAGAGGATTTTAGGGAGAGGTAGAATTCCACGTGTAGCGGTGAAATGCGTAGAGTTGTGGAGGAATACCGAAGGCGAAGGCAGCCTCTTGGGAAAATACTGACGCTCAGGTGCGAAAGCGTGGGGAGCAAAC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&gt;AAAAAA@D&gt;&gt;AFGGGCAEFABGFEGGG3EGHFFFHGEEGHFCDECEE0EGFEEE&gt;/FB4FGHFB4BFH3?BEGFGHBGEBECFGHEGFGHEB?F2GC2?222BB23B&gt;FDHGHGF2DF@F&lt;F0??G1FD&lt;CGF?DDE&lt;&lt;FGBHHFFFGD.CCCDDAF&lt;A:F00:0CC.:.:0;00;A0AAC/00909.9AD9@9@BB..A.AFFFFFF.A/.F9/:B;//....9/99;/99&gt;=?/A.;BD;.-99B/.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@HWI-M03023:29:000000000-AAY6A:1:1101:15008:2178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TACGGAGGGTGCGAGCGTTAATCGGAATAACTGGGCGTAAAGGGCACGCAGGCGGTGAATTAAGTGAGGTGTGAAAGCCCTGGGCTCAACCTAGGAATTGCACTTCATACTGGTTCACTAGAGGATTTTAGGGAGAGGTAGAATTCCACGTGTAGCGGTGAAATGCGTAGAGATGTGGAGGAATACCGAAGGCGAAGGCAGCCTCTTGGGAAAATACTGACGCTCATGTGCGAAAGCGTGGGGAGCAAAC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33&gt;3ABB@D&gt;&gt;AFEGGGEEAAFGCCEFE3BGHFCDHFEEGHGFCFFGDFGGCGEC&gt;EFHHHGFHFFDBG?F?EFGHHHHHGFEEEFHHFFHHHFFBGHHGHHHGHHGHGHHHGFGGHGGFFFG0?FGHHGGFHCEE&lt;EFG&lt;&gt;&gt;FGFHFFG.CGHGHGG&lt;ACGHFHBA;A@.C0;G=CFBEDDC0CFF9.;@DEC-ABDFFDDAFFFFBFEEBAFFBFBB//9.DDDBB;BFDA&gt;@DFF.A==@.9999/A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@HWI-M03023:29:000000000-AAY6A:1:1101:14990:2179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TACGGAGGGTGCGAGCGTTAATCGGAATAACTGGGCGTAAAGGGCACGCAGGCGGTGAATTAAGTGAGGTGTGAAAGCCCTGGGCTCAACCTAGGAATTGCACTTCATACTGGTTCACTAGAGTATTTTAGGGAGAGGTAGAATTCCACGTGTAGCGGTGAAATGCGTAGAGATGTGGAGGAATACCGAAGGCGAAGGCAGCCTCTTGGGAAAATACTGACGCTCATGTGCGAAAGCGTGGGGAGCAAAC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&gt;&gt;A&gt;?AA@D&gt;&gt;AEEEFAAEECGHFDEDG3DGFDCDHEAEEHFBDFEGDGGCCEEC&gt;EFHHGGHD4BBEF??3?FGGHHHHHHEFACFGHBFGHFFFHFFFBHHHGHHHHHGHGHFHHHHFGFG2@FHHHFCFFBDDDDFBGDFGHFHFHDFGCHFGCF&lt;@&lt;:CGFGGEFCAGBGG&lt;CFBEDCB;B0B:.?BDEABACDAFDAEFFFFFFEAFFFFBBEBB/AA.A.BBFFFD99BDFD;DAFF.@DAB/9</a:t>
            </a:r>
          </a:p>
          <a:p>
            <a:r>
              <a:rPr lang="en-US" sz="800" dirty="0">
                <a:latin typeface="Courier"/>
                <a:cs typeface="Courier"/>
              </a:rPr>
              <a:t>@HWI-M03023:29:000000000-AAY6A:1:1101:19867:2198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TACGGAGGGTGCGAGCGTTAATCGGAATAACTGGGCGTAAAGGGCACGCAGGCGGTGAATTAAGTGAGGTGTGAAAGCCCTGGGCTCAACCTAGGAATTGCACTTCATACTGGTTCACTAGAGTATTTTAGGGAGAGGTAGAATTCCACGTGTAGCGGTGAAATGCGTAGAGATGTGGAGGAATACCGAAGGCGAAGGCAGCCTCTTGGGAAAATACTGACGCTCATGTGCGAAAGCGTGGGGAGCAAAC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CCCCCBBDCBBBGGGGGGGGGGHGGGGGHHHHHHHHGGGGHHGGGGGGGGGGGGGFGGHHHGGGHHHHHGHHGGHHHHHHHHHGHHHHGHHHHHHFHHHHHHHHHGHHFHHHHHHHGHHHHFHGGHHHHFHHHFGGGGHHHHHHHHHHHGHHHHHHGGGDCGFHHHGGFFEGBGHHHHFEGFFGFGGC9@FGGGCFFFFFFFFFFFFFFFFFFFFFFFFFFDFFFFFFFFFFDA@AFFAFFFFFFFAFFF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499992" y="1628800"/>
            <a:ext cx="1402948" cy="4676921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Domain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Kingdom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Phylum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Class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Order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dirty="0"/>
              <a:t>Family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b="1" dirty="0"/>
              <a:t>Genus</a:t>
            </a:r>
          </a:p>
          <a:p>
            <a:pPr algn="ctr" defTabSz="457200">
              <a:lnSpc>
                <a:spcPct val="150000"/>
              </a:lnSpc>
              <a:buFont typeface="Times" pitchFamily="-101" charset="0"/>
              <a:buNone/>
            </a:pPr>
            <a:r>
              <a:rPr lang="en-US" sz="2500" b="1" dirty="0"/>
              <a:t>Species</a:t>
            </a:r>
          </a:p>
        </p:txBody>
      </p:sp>
      <p:sp>
        <p:nvSpPr>
          <p:cNvPr id="32" name="Down Arrow Callout 31"/>
          <p:cNvSpPr>
            <a:spLocks/>
          </p:cNvSpPr>
          <p:nvPr/>
        </p:nvSpPr>
        <p:spPr bwMode="auto">
          <a:xfrm>
            <a:off x="6107245" y="1724766"/>
            <a:ext cx="2808287" cy="600075"/>
          </a:xfrm>
          <a:prstGeom prst="downArrowCallout">
            <a:avLst>
              <a:gd name="adj1" fmla="val 25013"/>
              <a:gd name="adj2" fmla="val 25013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dirty="0">
                <a:solidFill>
                  <a:srgbClr val="000000"/>
                </a:solidFill>
              </a:rPr>
              <a:t>Bacteria</a:t>
            </a:r>
          </a:p>
        </p:txBody>
      </p:sp>
      <p:sp>
        <p:nvSpPr>
          <p:cNvPr id="33" name="Down Arrow Callout 32"/>
          <p:cNvSpPr>
            <a:spLocks/>
          </p:cNvSpPr>
          <p:nvPr/>
        </p:nvSpPr>
        <p:spPr bwMode="auto">
          <a:xfrm>
            <a:off x="6107245" y="2337541"/>
            <a:ext cx="2808287" cy="600075"/>
          </a:xfrm>
          <a:prstGeom prst="downArrowCallout">
            <a:avLst>
              <a:gd name="adj1" fmla="val 25013"/>
              <a:gd name="adj2" fmla="val 25013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dirty="0">
                <a:solidFill>
                  <a:srgbClr val="000000"/>
                </a:solidFill>
              </a:rPr>
              <a:t>Eubacteria</a:t>
            </a:r>
          </a:p>
        </p:txBody>
      </p:sp>
      <p:sp>
        <p:nvSpPr>
          <p:cNvPr id="34" name="Down Arrow Callout 33"/>
          <p:cNvSpPr>
            <a:spLocks/>
          </p:cNvSpPr>
          <p:nvPr/>
        </p:nvSpPr>
        <p:spPr bwMode="auto">
          <a:xfrm>
            <a:off x="6104070" y="2912216"/>
            <a:ext cx="2806609" cy="600075"/>
          </a:xfrm>
          <a:prstGeom prst="downArrowCallout">
            <a:avLst>
              <a:gd name="adj1" fmla="val 24998"/>
              <a:gd name="adj2" fmla="val 24998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dirty="0" err="1">
                <a:solidFill>
                  <a:srgbClr val="000000"/>
                </a:solidFill>
              </a:rPr>
              <a:t>Proteobacteria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35" name="Down Arrow Callout 34"/>
          <p:cNvSpPr>
            <a:spLocks/>
          </p:cNvSpPr>
          <p:nvPr/>
        </p:nvSpPr>
        <p:spPr bwMode="auto">
          <a:xfrm>
            <a:off x="6039736" y="3507450"/>
            <a:ext cx="2943306" cy="612934"/>
          </a:xfrm>
          <a:prstGeom prst="downArrowCallout">
            <a:avLst>
              <a:gd name="adj1" fmla="val 25013"/>
              <a:gd name="adj2" fmla="val 25013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  <a:noAutofit/>
          </a:bodyPr>
          <a:lstStyle/>
          <a:p>
            <a:pPr marL="520700" algn="ctr" defTabSz="457200"/>
            <a:r>
              <a:rPr lang="en-US" sz="2000" b="1" dirty="0" err="1">
                <a:solidFill>
                  <a:srgbClr val="000000"/>
                </a:solidFill>
              </a:rPr>
              <a:t>Gammaproteobacteria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36" name="Down Arrow Callout 35"/>
          <p:cNvSpPr>
            <a:spLocks/>
          </p:cNvSpPr>
          <p:nvPr/>
        </p:nvSpPr>
        <p:spPr bwMode="auto">
          <a:xfrm>
            <a:off x="6104070" y="4133004"/>
            <a:ext cx="2816674" cy="600075"/>
          </a:xfrm>
          <a:prstGeom prst="downArrowCallout">
            <a:avLst>
              <a:gd name="adj1" fmla="val 25006"/>
              <a:gd name="adj2" fmla="val 25006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dirty="0" err="1">
                <a:solidFill>
                  <a:srgbClr val="000000"/>
                </a:solidFill>
              </a:rPr>
              <a:t>Enterobacteriales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37" name="Down Arrow Callout 36"/>
          <p:cNvSpPr>
            <a:spLocks/>
          </p:cNvSpPr>
          <p:nvPr/>
        </p:nvSpPr>
        <p:spPr bwMode="auto">
          <a:xfrm>
            <a:off x="6105657" y="4745779"/>
            <a:ext cx="2814997" cy="600075"/>
          </a:xfrm>
          <a:prstGeom prst="downArrowCallout">
            <a:avLst>
              <a:gd name="adj1" fmla="val 24991"/>
              <a:gd name="adj2" fmla="val 24991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>
                <a:solidFill>
                  <a:srgbClr val="000000"/>
                </a:solidFill>
              </a:rPr>
              <a:t>Enterobacteriaceae</a:t>
            </a:r>
          </a:p>
        </p:txBody>
      </p:sp>
      <p:sp>
        <p:nvSpPr>
          <p:cNvPr id="38" name="Down Arrow Callout 37"/>
          <p:cNvSpPr>
            <a:spLocks/>
          </p:cNvSpPr>
          <p:nvPr/>
        </p:nvSpPr>
        <p:spPr bwMode="auto">
          <a:xfrm>
            <a:off x="6100895" y="5360141"/>
            <a:ext cx="2816674" cy="600075"/>
          </a:xfrm>
          <a:prstGeom prst="downArrowCallout">
            <a:avLst>
              <a:gd name="adj1" fmla="val 25006"/>
              <a:gd name="adj2" fmla="val 25006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i="1" dirty="0">
                <a:solidFill>
                  <a:srgbClr val="000000"/>
                </a:solidFill>
              </a:rPr>
              <a:t>Escherichia</a:t>
            </a:r>
          </a:p>
        </p:txBody>
      </p:sp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6110420" y="5985616"/>
            <a:ext cx="2794866" cy="392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>
            <a:prstTxWarp prst="textNoShape">
              <a:avLst/>
            </a:prstTxWarp>
          </a:bodyPr>
          <a:lstStyle/>
          <a:p>
            <a:pPr marL="520700" algn="ctr" defTabSz="457200"/>
            <a:r>
              <a:rPr lang="en-US" sz="2000" b="1" i="1" dirty="0">
                <a:solidFill>
                  <a:srgbClr val="000000"/>
                </a:solidFill>
              </a:rPr>
              <a:t>Escherichia coli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1520" y="908720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Bowhead whale gut </a:t>
            </a:r>
            <a:r>
              <a:rPr lang="en-US" sz="1200" dirty="0" err="1"/>
              <a:t>microbiome</a:t>
            </a:r>
            <a:r>
              <a:rPr lang="en-US" sz="1200" dirty="0"/>
              <a:t> 16S V3 sequencing (courtesy WHOI)</a:t>
            </a:r>
          </a:p>
        </p:txBody>
      </p:sp>
    </p:spTree>
    <p:extLst>
      <p:ext uri="{BB962C8B-B14F-4D97-AF65-F5344CB8AC3E}">
        <p14:creationId xmlns:p14="http://schemas.microsoft.com/office/powerpoint/2010/main" val="1701999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From 16S Sequence to Taxonomy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1124744"/>
            <a:ext cx="155759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@HWI-M03023:29:000000000-AAY6A:1:1101:12673:1992 1:N:0:GACATAGTGGATATCT</a:t>
            </a:r>
          </a:p>
          <a:p>
            <a:r>
              <a:rPr lang="en-US" sz="800" dirty="0">
                <a:latin typeface="Courier"/>
                <a:cs typeface="Courier"/>
              </a:rPr>
              <a:t>TACGGAGGGTGCGAGCGTTAATCGGAATAACTGGGCGTAAAGGGCACGCAGGCGGTGAATTAAGTGAGGTGTGAAAGCCCTGGGCTCAACCTAGGAATTGCACTTCATACTGGTTCACTAGAGTATTTTAGGGAGAGGTAGAATTCCACGTGTAGCGGTGAAATGCGTAGAGATGTGGAGGAATACCGAAGGCGAAGGCAGCCTCTTGGGAAAATACTGACGCTCATGTGCGAAAGCGTGGGGAGCAAAC</a:t>
            </a:r>
          </a:p>
          <a:p>
            <a:r>
              <a:rPr lang="en-US" sz="800" dirty="0">
                <a:latin typeface="Courier"/>
                <a:cs typeface="Courier"/>
              </a:rPr>
              <a:t>+</a:t>
            </a:r>
          </a:p>
          <a:p>
            <a:r>
              <a:rPr lang="en-US" sz="800" dirty="0">
                <a:latin typeface="Courier"/>
                <a:cs typeface="Courier"/>
              </a:rPr>
              <a:t>A&gt;AAA1?@DAAAGEEEEGG00BG0/A/B1DBGD0AAEGA//FBECCAE/EE/&gt;E?E//1BF1@BGB2@CHCHC1DG1B&gt;EF0CCHH/1BGFG1BF1BBGFF11FGDBF2?F21FHG1FF@G1FGDGHHH1FGH0//CAHFF&gt;1&gt;GDG1&lt;&lt;GHHHFFCGGG.C0CC0EG?C.C;G0CFG0;A./99CCB.-:E?@--@BFA-A-;BBFFFF?/--:/9BB9BBBFA;BFBB/B-;9BBBBA@??-&gt;BEFBF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1520" y="908720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Bowhead whale gut </a:t>
            </a:r>
            <a:r>
              <a:rPr lang="en-US" sz="1200" dirty="0" err="1"/>
              <a:t>microbiome</a:t>
            </a:r>
            <a:r>
              <a:rPr lang="en-US" sz="1200" dirty="0"/>
              <a:t> 16S V3 sequencing (courtesy WHOI)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0" y="1844824"/>
            <a:ext cx="835292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Comparison to databases of 16S V3 sequences from known organisms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Ribosomal Database Project, </a:t>
            </a:r>
            <a:r>
              <a:rPr lang="en-US" sz="2000" dirty="0" err="1"/>
              <a:t>rdp.cme.msu.edu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Greengenes</a:t>
            </a:r>
            <a:r>
              <a:rPr lang="en-US" sz="2000" dirty="0"/>
              <a:t>, </a:t>
            </a:r>
            <a:r>
              <a:rPr lang="en-US" sz="2000" dirty="0" err="1"/>
              <a:t>greengenes.lbl.gov</a:t>
            </a:r>
            <a:r>
              <a:rPr lang="en-US" sz="2000" dirty="0"/>
              <a:t>/</a:t>
            </a:r>
            <a:r>
              <a:rPr lang="en-US" sz="2000" dirty="0" err="1"/>
              <a:t>cgi</a:t>
            </a:r>
            <a:r>
              <a:rPr lang="en-US" sz="2000" dirty="0"/>
              <a:t>-bin/</a:t>
            </a:r>
            <a:r>
              <a:rPr lang="en-US" sz="2000" dirty="0" err="1"/>
              <a:t>nph-index.cgi</a:t>
            </a:r>
            <a:r>
              <a:rPr lang="en-US" sz="2000" dirty="0"/>
              <a:t> (probably the best phylogeny)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SILVA, </a:t>
            </a:r>
            <a:r>
              <a:rPr lang="en-US" sz="2000" dirty="0" err="1"/>
              <a:t>www.arb-silva.de</a:t>
            </a:r>
            <a:r>
              <a:rPr lang="en-US" sz="2000" dirty="0"/>
              <a:t> (probably the best environmental diversity)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Focus on Operational Taxonomic Units based on % identity to sequences in the database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Degree of similarity is used to assign taxonomic confidence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97% identity to a reference sequence ~= species identification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Previously unknown organisms with &lt;97% identity receive taxonomic identification at the Genus, Family, or even Order level</a:t>
            </a:r>
          </a:p>
        </p:txBody>
      </p:sp>
    </p:spTree>
    <p:extLst>
      <p:ext uri="{BB962C8B-B14F-4D97-AF65-F5344CB8AC3E}">
        <p14:creationId xmlns:p14="http://schemas.microsoft.com/office/powerpoint/2010/main" val="3235432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OTU Table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948" y="905164"/>
            <a:ext cx="635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OTU#  Sample 1  Sample 2… Consensus Lineage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498356"/>
              </p:ext>
            </p:extLst>
          </p:nvPr>
        </p:nvGraphicFramePr>
        <p:xfrm>
          <a:off x="108520" y="1333577"/>
          <a:ext cx="3043646" cy="2295695"/>
        </p:xfrm>
        <a:graphic>
          <a:graphicData uri="http://schemas.openxmlformats.org/drawingml/2006/table">
            <a:tbl>
              <a:tblPr/>
              <a:tblGrid>
                <a:gridCol w="25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5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78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8929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9884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10881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13322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13264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13505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endParaRPr lang="en-CA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endParaRPr lang="en-CA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3317190" y="1412776"/>
            <a:ext cx="593533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900" dirty="0" err="1"/>
              <a:t>k__Bacteria</a:t>
            </a:r>
            <a:r>
              <a:rPr lang="en-CA" sz="900" dirty="0"/>
              <a:t>; p__</a:t>
            </a:r>
            <a:r>
              <a:rPr lang="en-CA" sz="900" dirty="0" err="1"/>
              <a:t>Firmicutes</a:t>
            </a:r>
            <a:r>
              <a:rPr lang="en-CA" sz="900" dirty="0"/>
              <a:t>; </a:t>
            </a:r>
            <a:r>
              <a:rPr lang="en-CA" sz="900" dirty="0" err="1"/>
              <a:t>c__Bacilli</a:t>
            </a:r>
            <a:r>
              <a:rPr lang="en-CA" sz="900" dirty="0"/>
              <a:t>; o__</a:t>
            </a:r>
            <a:r>
              <a:rPr lang="en-CA" sz="900" dirty="0" err="1"/>
              <a:t>Lactobacillales</a:t>
            </a:r>
            <a:r>
              <a:rPr lang="en-CA" sz="900" dirty="0"/>
              <a:t>; f__</a:t>
            </a:r>
            <a:r>
              <a:rPr lang="en-CA" sz="900" dirty="0" err="1"/>
              <a:t>Lactobacillaceae</a:t>
            </a:r>
            <a:r>
              <a:rPr lang="en-CA" sz="900" dirty="0"/>
              <a:t>; </a:t>
            </a:r>
            <a:r>
              <a:rPr lang="en-CA" sz="900" dirty="0" err="1"/>
              <a:t>g__Lactobacillus</a:t>
            </a:r>
            <a:r>
              <a:rPr lang="en-CA" sz="900" dirty="0"/>
              <a:t>; s__</a:t>
            </a:r>
          </a:p>
          <a:p>
            <a:endParaRPr lang="en-CA" sz="900" dirty="0"/>
          </a:p>
          <a:p>
            <a:r>
              <a:rPr lang="en-CA" sz="900" dirty="0" err="1"/>
              <a:t>k__Bacteria</a:t>
            </a:r>
            <a:r>
              <a:rPr lang="en-CA" sz="900" dirty="0"/>
              <a:t>; p__</a:t>
            </a:r>
            <a:r>
              <a:rPr lang="en-CA" sz="900" dirty="0" err="1"/>
              <a:t>Firmicutes</a:t>
            </a:r>
            <a:r>
              <a:rPr lang="en-CA" sz="900" dirty="0"/>
              <a:t>; </a:t>
            </a:r>
            <a:r>
              <a:rPr lang="en-CA" sz="900" dirty="0" err="1"/>
              <a:t>c__Clostridia</a:t>
            </a:r>
            <a:r>
              <a:rPr lang="en-CA" sz="900" dirty="0"/>
              <a:t>; o__</a:t>
            </a:r>
            <a:r>
              <a:rPr lang="en-CA" sz="900" dirty="0" err="1"/>
              <a:t>Clostridiales</a:t>
            </a:r>
            <a:r>
              <a:rPr lang="en-CA" sz="900" dirty="0"/>
              <a:t>; f__</a:t>
            </a:r>
            <a:r>
              <a:rPr lang="en-CA" sz="900" dirty="0" err="1"/>
              <a:t>Clostridiaceae</a:t>
            </a:r>
            <a:r>
              <a:rPr lang="en-CA" sz="900" dirty="0"/>
              <a:t>; g__</a:t>
            </a:r>
            <a:r>
              <a:rPr lang="en-CA" sz="900" dirty="0" err="1"/>
              <a:t>Candidatus</a:t>
            </a:r>
            <a:r>
              <a:rPr lang="en-CA" sz="900" dirty="0"/>
              <a:t> </a:t>
            </a:r>
            <a:r>
              <a:rPr lang="en-CA" sz="900" dirty="0" err="1"/>
              <a:t>Arthromitus</a:t>
            </a:r>
            <a:r>
              <a:rPr lang="en-CA" sz="900" dirty="0"/>
              <a:t>; s__</a:t>
            </a:r>
          </a:p>
          <a:p>
            <a:endParaRPr lang="en-CA" sz="900" dirty="0"/>
          </a:p>
          <a:p>
            <a:r>
              <a:rPr lang="en-CA" sz="900" dirty="0" err="1"/>
              <a:t>k__Bacteria</a:t>
            </a:r>
            <a:r>
              <a:rPr lang="en-CA" sz="900" dirty="0"/>
              <a:t>; p__</a:t>
            </a:r>
            <a:r>
              <a:rPr lang="en-CA" sz="900" dirty="0" err="1"/>
              <a:t>Firmicutes</a:t>
            </a:r>
            <a:r>
              <a:rPr lang="en-CA" sz="900" dirty="0"/>
              <a:t>; </a:t>
            </a:r>
            <a:r>
              <a:rPr lang="en-CA" sz="900" dirty="0" err="1"/>
              <a:t>c__Clostridia</a:t>
            </a:r>
            <a:r>
              <a:rPr lang="en-CA" sz="900" dirty="0"/>
              <a:t>; o__</a:t>
            </a:r>
            <a:r>
              <a:rPr lang="en-CA" sz="900" dirty="0" err="1"/>
              <a:t>Clostridiales</a:t>
            </a:r>
            <a:r>
              <a:rPr lang="en-CA" sz="900" dirty="0"/>
              <a:t>; f__</a:t>
            </a:r>
            <a:r>
              <a:rPr lang="en-CA" sz="900" dirty="0" err="1"/>
              <a:t>Lachnospiraceae</a:t>
            </a:r>
            <a:endParaRPr lang="en-CA" sz="900" dirty="0"/>
          </a:p>
          <a:p>
            <a:endParaRPr lang="en-CA" sz="900" dirty="0"/>
          </a:p>
          <a:p>
            <a:r>
              <a:rPr lang="en-CA" sz="900" dirty="0" err="1"/>
              <a:t>k__Bacteria</a:t>
            </a:r>
            <a:r>
              <a:rPr lang="en-CA" sz="900" dirty="0"/>
              <a:t>; p__</a:t>
            </a:r>
            <a:r>
              <a:rPr lang="en-CA" sz="900" dirty="0" err="1"/>
              <a:t>Firmicutes</a:t>
            </a:r>
            <a:r>
              <a:rPr lang="en-CA" sz="900" dirty="0"/>
              <a:t>; </a:t>
            </a:r>
            <a:r>
              <a:rPr lang="en-CA" sz="900" dirty="0" err="1"/>
              <a:t>c__Bacilli</a:t>
            </a:r>
            <a:r>
              <a:rPr lang="en-CA" sz="900" dirty="0"/>
              <a:t>; o__</a:t>
            </a:r>
            <a:r>
              <a:rPr lang="en-CA" sz="900" dirty="0" err="1"/>
              <a:t>Turicibacterales</a:t>
            </a:r>
            <a:r>
              <a:rPr lang="en-CA" sz="900" dirty="0"/>
              <a:t>; f__</a:t>
            </a:r>
            <a:r>
              <a:rPr lang="en-CA" sz="900" dirty="0" err="1"/>
              <a:t>Turicibacteraceae</a:t>
            </a:r>
            <a:r>
              <a:rPr lang="en-CA" sz="900" dirty="0"/>
              <a:t>; g__</a:t>
            </a:r>
            <a:r>
              <a:rPr lang="en-CA" sz="900" dirty="0" err="1"/>
              <a:t>Turicibacter</a:t>
            </a:r>
            <a:r>
              <a:rPr lang="en-CA" sz="900" dirty="0"/>
              <a:t>; s__</a:t>
            </a:r>
          </a:p>
          <a:p>
            <a:endParaRPr lang="en-CA" sz="900" dirty="0"/>
          </a:p>
          <a:p>
            <a:r>
              <a:rPr lang="en-CA" sz="900" dirty="0" err="1"/>
              <a:t>k__Bacteria</a:t>
            </a:r>
            <a:r>
              <a:rPr lang="en-CA" sz="900" dirty="0"/>
              <a:t>; p__</a:t>
            </a:r>
            <a:r>
              <a:rPr lang="en-CA" sz="900" dirty="0" err="1"/>
              <a:t>Bacteroidetes</a:t>
            </a:r>
            <a:r>
              <a:rPr lang="en-CA" sz="900" dirty="0"/>
              <a:t>; c__</a:t>
            </a:r>
            <a:r>
              <a:rPr lang="en-CA" sz="900" dirty="0" err="1"/>
              <a:t>Bacteroidia</a:t>
            </a:r>
            <a:r>
              <a:rPr lang="en-CA" sz="900" dirty="0"/>
              <a:t>; o__</a:t>
            </a:r>
            <a:r>
              <a:rPr lang="en-CA" sz="900" dirty="0" err="1"/>
              <a:t>Bacteroidales</a:t>
            </a:r>
            <a:r>
              <a:rPr lang="en-CA" sz="900" dirty="0"/>
              <a:t>; f__S24-7; g__; s__</a:t>
            </a:r>
          </a:p>
          <a:p>
            <a:endParaRPr lang="en-CA" sz="900" dirty="0"/>
          </a:p>
          <a:p>
            <a:r>
              <a:rPr lang="en-CA" sz="900" dirty="0" err="1"/>
              <a:t>k__Bacteria</a:t>
            </a:r>
            <a:endParaRPr lang="en-CA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59320" y="2847874"/>
            <a:ext cx="280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.</a:t>
            </a:r>
          </a:p>
          <a:p>
            <a:r>
              <a:rPr lang="en-CA" sz="2800" b="1" dirty="0"/>
              <a:t>.</a:t>
            </a:r>
          </a:p>
          <a:p>
            <a:r>
              <a:rPr lang="en-CA" sz="2800" b="1" dirty="0"/>
              <a:t>.</a:t>
            </a:r>
          </a:p>
        </p:txBody>
      </p:sp>
      <p:sp>
        <p:nvSpPr>
          <p:cNvPr id="40" name="Oval 39"/>
          <p:cNvSpPr/>
          <p:nvPr/>
        </p:nvSpPr>
        <p:spPr>
          <a:xfrm>
            <a:off x="1111820" y="1943100"/>
            <a:ext cx="863600" cy="324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cxnSp>
        <p:nvCxnSpPr>
          <p:cNvPr id="41" name="Straight Connector 40"/>
          <p:cNvCxnSpPr>
            <a:stCxn id="40" idx="5"/>
          </p:cNvCxnSpPr>
          <p:nvPr/>
        </p:nvCxnSpPr>
        <p:spPr>
          <a:xfrm>
            <a:off x="1848949" y="2219831"/>
            <a:ext cx="761471" cy="15491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85060" y="3746404"/>
            <a:ext cx="3090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Number of reads per sample</a:t>
            </a:r>
          </a:p>
        </p:txBody>
      </p:sp>
      <p:sp>
        <p:nvSpPr>
          <p:cNvPr id="43" name="Oval 42"/>
          <p:cNvSpPr/>
          <p:nvPr/>
        </p:nvSpPr>
        <p:spPr>
          <a:xfrm>
            <a:off x="56775" y="2461976"/>
            <a:ext cx="863600" cy="324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cxnSp>
        <p:nvCxnSpPr>
          <p:cNvPr id="44" name="Straight Connector 43"/>
          <p:cNvCxnSpPr>
            <a:stCxn id="43" idx="5"/>
          </p:cNvCxnSpPr>
          <p:nvPr/>
        </p:nvCxnSpPr>
        <p:spPr>
          <a:xfrm>
            <a:off x="793904" y="2738707"/>
            <a:ext cx="761471" cy="15491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40811" y="4259683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OTU Number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317190" y="1366829"/>
            <a:ext cx="5469165" cy="291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774214" y="1647509"/>
            <a:ext cx="310233" cy="2640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29330" y="4287841"/>
            <a:ext cx="2766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Taxonomic Identification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239" y="5581689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OTU tables come in two </a:t>
            </a:r>
            <a:r>
              <a:rPr lang="en-US" sz="2000" dirty="0" err="1"/>
              <a:t>flavours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Tab delimited text, human readable, EXCEL compatible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Biom</a:t>
            </a:r>
            <a:r>
              <a:rPr lang="en-US" sz="2000" dirty="0"/>
              <a:t> format, machine readable for downstream analyses</a:t>
            </a:r>
          </a:p>
        </p:txBody>
      </p:sp>
    </p:spTree>
    <p:extLst>
      <p:ext uri="{BB962C8B-B14F-4D97-AF65-F5344CB8AC3E}">
        <p14:creationId xmlns:p14="http://schemas.microsoft.com/office/powerpoint/2010/main" val="1045739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1800" b="1" dirty="0"/>
              <a:t>Stearns </a:t>
            </a:r>
            <a:r>
              <a:rPr lang="en-US" sz="1800" b="1" i="1" dirty="0"/>
              <a:t>et al</a:t>
            </a:r>
            <a:r>
              <a:rPr lang="en-US" sz="1800" b="1" dirty="0"/>
              <a:t>. Culture and molecular-based profiles show shifts in bacterial communities of the upper respiratory tract that occur with age. </a:t>
            </a:r>
            <a:r>
              <a:rPr lang="is-IS" sz="1800" b="1" i="1" dirty="0"/>
              <a:t>ISME J.</a:t>
            </a:r>
            <a:r>
              <a:rPr lang="is-IS" sz="1800" b="1" dirty="0"/>
              <a:t> 9:1246-59.</a:t>
            </a:r>
            <a:endParaRPr lang="en-US" sz="1800" dirty="0"/>
          </a:p>
        </p:txBody>
      </p:sp>
      <p:pic>
        <p:nvPicPr>
          <p:cNvPr id="2" name="Picture 1" descr="daw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980728"/>
            <a:ext cx="5613997" cy="5373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045" y="1052736"/>
            <a:ext cx="2721787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16S sequences must be compared against a reference </a:t>
            </a:r>
            <a:r>
              <a:rPr lang="en-US" sz="1600" dirty="0" err="1"/>
              <a:t>rRNA</a:t>
            </a:r>
            <a:r>
              <a:rPr lang="en-US" sz="1600" dirty="0"/>
              <a:t> sequence database, often using k-</a:t>
            </a:r>
            <a:r>
              <a:rPr lang="en-US" sz="1600" dirty="0" err="1"/>
              <a:t>mer</a:t>
            </a:r>
            <a:r>
              <a:rPr lang="en-US" sz="1600" dirty="0"/>
              <a:t> approaches with a similarity cut-off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Popular databases include the Ribosomal Database Project, SILVA, and </a:t>
            </a:r>
            <a:r>
              <a:rPr lang="en-US" sz="1600" dirty="0" err="1"/>
              <a:t>Greengenes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Results are abundance profiles of taxonomic groups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In humans, </a:t>
            </a:r>
            <a:r>
              <a:rPr lang="en-US" sz="1600" dirty="0" err="1"/>
              <a:t>microbiome</a:t>
            </a:r>
            <a:r>
              <a:rPr lang="en-US" sz="1600" dirty="0"/>
              <a:t> variability is often high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Novel environments often find entirely novel 16S sequences </a:t>
            </a:r>
            <a:r>
              <a:rPr lang="en-US" sz="1600"/>
              <a:t>– life </a:t>
            </a:r>
            <a:r>
              <a:rPr lang="en-US" sz="1600" dirty="0"/>
              <a:t>we have never observed!</a:t>
            </a:r>
          </a:p>
        </p:txBody>
      </p:sp>
    </p:spTree>
    <p:extLst>
      <p:ext uri="{BB962C8B-B14F-4D97-AF65-F5344CB8AC3E}">
        <p14:creationId xmlns:p14="http://schemas.microsoft.com/office/powerpoint/2010/main" val="2525229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Interpretation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052736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Studies are often empirical, not statistical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Principal Components Analysis (PCA) often used to delineate trends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Rarefaction curves help determine is sampling was sufficient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Decreasing costs of sequencing allowing a higher level of replication in studies – we are now seeing proper statistical studies and software!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pc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24944"/>
            <a:ext cx="3635896" cy="33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41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Interpretation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052736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Studies are often empirical, not statistical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Principal Components Analysis (PCA) often used to delineate trends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Rarefaction curves help determine is sampling was sufficient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Decreasing costs of sequencing allowing a higher level of replication in studies – we are now seeing proper statistical studies and software!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pc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24944"/>
            <a:ext cx="3635896" cy="335621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499992" y="2852936"/>
            <a:ext cx="4320480" cy="5078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Alpha diversity </a:t>
            </a:r>
            <a:r>
              <a:rPr lang="mr-IN" sz="1800" dirty="0"/>
              <a:t>–</a:t>
            </a:r>
            <a:r>
              <a:rPr lang="en-US" sz="1800" dirty="0"/>
              <a:t> within samples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Richness = # species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Evenness = the proportion of a species within a population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Shannon, Simpson, Phylogenetic diversity statistics</a:t>
            </a:r>
          </a:p>
          <a:p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Beta diversity </a:t>
            </a:r>
            <a:r>
              <a:rPr lang="mr-IN" sz="1800" dirty="0"/>
              <a:t>–</a:t>
            </a:r>
            <a:r>
              <a:rPr lang="en-US" sz="1800" dirty="0"/>
              <a:t> among samples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Are the samples similar?  PCA?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Presence/Absence of OTUs or relative abundance of OTUs?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Bray-Curtis </a:t>
            </a:r>
            <a:r>
              <a:rPr lang="en-US" sz="1800" dirty="0" err="1"/>
              <a:t>Dissimiarity</a:t>
            </a:r>
            <a:r>
              <a:rPr lang="en-US" sz="1800" dirty="0"/>
              <a:t>, Phylogenetic beta diversity (</a:t>
            </a:r>
            <a:r>
              <a:rPr lang="en-US" sz="1800" dirty="0" err="1"/>
              <a:t>Unifrac</a:t>
            </a:r>
            <a:r>
              <a:rPr lang="en-US" sz="1800" dirty="0"/>
              <a:t>)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Most important caveat – correlation of </a:t>
            </a:r>
            <a:r>
              <a:rPr lang="en-US" sz="1800" dirty="0" err="1"/>
              <a:t>microbiome</a:t>
            </a:r>
            <a:r>
              <a:rPr lang="en-US" sz="1800" dirty="0"/>
              <a:t> diversity patterns with phenotype does not mean causation!</a:t>
            </a:r>
          </a:p>
        </p:txBody>
      </p:sp>
    </p:spTree>
    <p:extLst>
      <p:ext uri="{BB962C8B-B14F-4D97-AF65-F5344CB8AC3E}">
        <p14:creationId xmlns:p14="http://schemas.microsoft.com/office/powerpoint/2010/main" val="873529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But what are they doing?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16S profiling determines the composition of the </a:t>
            </a:r>
            <a:r>
              <a:rPr lang="en-US" sz="2000" dirty="0" err="1"/>
              <a:t>microbiome</a:t>
            </a:r>
            <a:r>
              <a:rPr lang="en-US" sz="2000" dirty="0"/>
              <a:t>, but it does not inform on function </a:t>
            </a:r>
            <a:r>
              <a:rPr lang="mr-IN" sz="2000" dirty="0"/>
              <a:t>–</a:t>
            </a:r>
            <a:r>
              <a:rPr lang="en-US" sz="2000" dirty="0"/>
              <a:t> what is going on?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Most important caveat – correlation of </a:t>
            </a:r>
            <a:r>
              <a:rPr lang="en-US" sz="2000" dirty="0" err="1"/>
              <a:t>microbiome</a:t>
            </a:r>
            <a:r>
              <a:rPr lang="en-US" sz="2000" dirty="0"/>
              <a:t> diversity patterns with phenotype does not mean causation!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208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96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Relative abundance of 57 frequent gut microbial genomes</a:t>
            </a:r>
            <a:endParaRPr lang="en-US" sz="3200" dirty="0"/>
          </a:p>
        </p:txBody>
      </p:sp>
      <p:pic>
        <p:nvPicPr>
          <p:cNvPr id="2" name="Picture 1" descr="nature08821-f3.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908720"/>
            <a:ext cx="3946106" cy="5616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1484784"/>
            <a:ext cx="276060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Qin </a:t>
            </a:r>
            <a:r>
              <a:rPr lang="en-US" sz="1400" i="1" dirty="0"/>
              <a:t>et al.</a:t>
            </a:r>
            <a:r>
              <a:rPr lang="en-US" sz="1400" dirty="0"/>
              <a:t> 2010. A human gut microbial gene catalogue established by </a:t>
            </a:r>
            <a:r>
              <a:rPr lang="en-US" sz="1400" dirty="0" err="1"/>
              <a:t>metagenomic</a:t>
            </a:r>
            <a:r>
              <a:rPr lang="en-US" sz="1400" dirty="0"/>
              <a:t> sequencing. </a:t>
            </a:r>
            <a:r>
              <a:rPr lang="en-US" sz="1400" i="1" dirty="0"/>
              <a:t>Nature</a:t>
            </a:r>
            <a:r>
              <a:rPr lang="en-US" sz="1400" dirty="0"/>
              <a:t> </a:t>
            </a:r>
            <a:r>
              <a:rPr lang="en-US" sz="1400" b="1" dirty="0"/>
              <a:t>464</a:t>
            </a:r>
            <a:r>
              <a:rPr lang="en-US" sz="1400" dirty="0"/>
              <a:t>: 59-65.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139952" y="836712"/>
            <a:ext cx="1944216" cy="5472608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9717" y="2996952"/>
            <a:ext cx="425183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Large diversity of organisms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500-1000 different kinds of bacteria in the gut, greater than 1 million bacterial genes</a:t>
            </a:r>
          </a:p>
        </p:txBody>
      </p:sp>
    </p:spTree>
    <p:extLst>
      <p:ext uri="{BB962C8B-B14F-4D97-AF65-F5344CB8AC3E}">
        <p14:creationId xmlns:p14="http://schemas.microsoft.com/office/powerpoint/2010/main" val="1798969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But what are they doing?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16S profiling determines the composition of the </a:t>
            </a:r>
            <a:r>
              <a:rPr lang="en-US" sz="2000" dirty="0" err="1"/>
              <a:t>microbiome</a:t>
            </a:r>
            <a:r>
              <a:rPr lang="en-US" sz="2000" dirty="0"/>
              <a:t>, but it does not inform on function </a:t>
            </a:r>
            <a:r>
              <a:rPr lang="mr-IN" sz="2000" dirty="0"/>
              <a:t>–</a:t>
            </a:r>
            <a:r>
              <a:rPr lang="en-US" sz="2000" dirty="0"/>
              <a:t> what is going on?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Most important caveat – correlation of </a:t>
            </a:r>
            <a:r>
              <a:rPr lang="en-US" sz="2000" dirty="0" err="1"/>
              <a:t>microbiome</a:t>
            </a:r>
            <a:r>
              <a:rPr lang="en-US" sz="2000" dirty="0"/>
              <a:t> diversity patterns with phenotype does not mean causation!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i="1" dirty="0"/>
              <a:t>In </a:t>
            </a:r>
            <a:r>
              <a:rPr lang="en-US" sz="2000" i="1" dirty="0" err="1"/>
              <a:t>silico</a:t>
            </a:r>
            <a:r>
              <a:rPr lang="en-US" sz="2000" i="1" dirty="0"/>
              <a:t> </a:t>
            </a:r>
            <a:r>
              <a:rPr lang="en-US" sz="2000" dirty="0"/>
              <a:t>prediction of function from 16S profiles by analyzing 16S sequence set against a database of microbial functional knowledge (e.g. </a:t>
            </a:r>
            <a:r>
              <a:rPr lang="en-US" sz="2000" dirty="0" err="1"/>
              <a:t>PICRUSt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16S -&gt; genome -&gt; gene list -&gt; predicted functions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But how knowledgeable is the </a:t>
            </a:r>
            <a:r>
              <a:rPr lang="en-US" sz="2000" dirty="0" err="1"/>
              <a:t>PICRUSt</a:t>
            </a:r>
            <a:r>
              <a:rPr lang="en-US" sz="2000" dirty="0"/>
              <a:t> database for your samples?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 if your strains have picked up genes by HGT?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101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But what are they doing?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16S profiling determines the composition of the </a:t>
            </a:r>
            <a:r>
              <a:rPr lang="en-US" sz="2000" dirty="0" err="1"/>
              <a:t>microbiome</a:t>
            </a:r>
            <a:r>
              <a:rPr lang="en-US" sz="2000" dirty="0"/>
              <a:t>, but it does not inform on function </a:t>
            </a:r>
            <a:r>
              <a:rPr lang="mr-IN" sz="2000" dirty="0"/>
              <a:t>–</a:t>
            </a:r>
            <a:r>
              <a:rPr lang="en-US" sz="2000" dirty="0"/>
              <a:t> what is going on?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Most important caveat – correlation of </a:t>
            </a:r>
            <a:r>
              <a:rPr lang="en-US" sz="2000" dirty="0" err="1"/>
              <a:t>microbiome</a:t>
            </a:r>
            <a:r>
              <a:rPr lang="en-US" sz="2000" dirty="0"/>
              <a:t> diversity patterns with phenotype does not mean causation!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i="1" dirty="0"/>
              <a:t>In </a:t>
            </a:r>
            <a:r>
              <a:rPr lang="en-US" sz="2000" i="1" dirty="0" err="1"/>
              <a:t>silico</a:t>
            </a:r>
            <a:r>
              <a:rPr lang="en-US" sz="2000" i="1" dirty="0"/>
              <a:t> </a:t>
            </a:r>
            <a:r>
              <a:rPr lang="en-US" sz="2000" dirty="0"/>
              <a:t>prediction of function from 16S profiles by analyzing 16S sequence set against a database of microbial functional knowledge (e.g. </a:t>
            </a:r>
            <a:r>
              <a:rPr lang="en-US" sz="2000" dirty="0" err="1"/>
              <a:t>PICRUSt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16S -&gt; genome -&gt; gene list -&gt; predicted functions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But how knowledgeable is the </a:t>
            </a:r>
            <a:r>
              <a:rPr lang="en-US" sz="2000" dirty="0" err="1"/>
              <a:t>PICRUSt</a:t>
            </a:r>
            <a:r>
              <a:rPr lang="en-US" sz="2000" dirty="0"/>
              <a:t> database for your samples?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 if your strains have picked up genes by HGT?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Metagenomic</a:t>
            </a:r>
            <a:r>
              <a:rPr lang="en-US" sz="2000" dirty="0"/>
              <a:t> sequencing </a:t>
            </a:r>
            <a:r>
              <a:rPr lang="mr-IN" sz="2000" dirty="0"/>
              <a:t>–</a:t>
            </a:r>
            <a:r>
              <a:rPr lang="en-US" sz="2000" dirty="0"/>
              <a:t> expensive!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deep NGS of the complete DNA content of the </a:t>
            </a:r>
            <a:r>
              <a:rPr lang="en-US" sz="2000" dirty="0" err="1"/>
              <a:t>microbiome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profoundly difficult assembly problem as we are sampling thousands of genomes (and plasmids, viruses) instead of one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functional annotation of a very large amount of data is difficult and very computational intensive - very active area of bioinformatics research </a:t>
            </a:r>
          </a:p>
        </p:txBody>
      </p:sp>
    </p:spTree>
    <p:extLst>
      <p:ext uri="{BB962C8B-B14F-4D97-AF65-F5344CB8AC3E}">
        <p14:creationId xmlns:p14="http://schemas.microsoft.com/office/powerpoint/2010/main" val="3562017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20 Human </a:t>
            </a:r>
            <a:r>
              <a:rPr lang="en-US" sz="3200" b="1" dirty="0" err="1"/>
              <a:t>Microbomes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788967" y="940658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relative gene abundance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b="52654"/>
          <a:stretch/>
        </p:blipFill>
        <p:spPr bwMode="auto">
          <a:xfrm>
            <a:off x="4788024" y="1340768"/>
            <a:ext cx="3988809" cy="296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3" cstate="print"/>
          <a:srcRect t="47754" r="2801"/>
          <a:stretch/>
        </p:blipFill>
        <p:spPr bwMode="auto">
          <a:xfrm>
            <a:off x="667104" y="1347830"/>
            <a:ext cx="3546856" cy="299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67104" y="947720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relative OTU abundance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4365104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“Function” looks very conserved but the communities seem to vary significantly between samples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Why? Most functions are highly conserved (DNA replication, transcription, translation, etc.)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Very different </a:t>
            </a:r>
            <a:r>
              <a:rPr lang="en-US" sz="2000" dirty="0" err="1"/>
              <a:t>microbiomes</a:t>
            </a:r>
            <a:r>
              <a:rPr lang="en-US" sz="2000" dirty="0"/>
              <a:t> can have the same functional characteristics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What is the unit of evolution </a:t>
            </a:r>
            <a:r>
              <a:rPr lang="mr-IN" sz="2000" dirty="0"/>
              <a:t>–</a:t>
            </a:r>
            <a:r>
              <a:rPr lang="en-US" sz="2000" dirty="0"/>
              <a:t> gene, genome, or </a:t>
            </a:r>
            <a:r>
              <a:rPr lang="en-US" sz="2000" dirty="0" err="1"/>
              <a:t>metagenome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4052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Who is doing what?</a:t>
            </a:r>
            <a:endParaRPr lang="en-US" sz="3200" dirty="0"/>
          </a:p>
        </p:txBody>
      </p:sp>
      <p:pic>
        <p:nvPicPr>
          <p:cNvPr id="2" name="Picture 1" descr="scientist_fig4_full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4860032" cy="5127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80112" y="1124744"/>
            <a:ext cx="3384376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KRAKEN and other K-</a:t>
            </a:r>
            <a:r>
              <a:rPr lang="en-US" sz="2000" dirty="0" err="1"/>
              <a:t>mer</a:t>
            </a:r>
            <a:r>
              <a:rPr lang="en-US" sz="2000" dirty="0"/>
              <a:t> mapping tools can determine which organism each </a:t>
            </a:r>
            <a:r>
              <a:rPr lang="en-US" sz="2000" dirty="0" err="1"/>
              <a:t>metagenomic</a:t>
            </a:r>
            <a:r>
              <a:rPr lang="en-US" sz="2000" dirty="0"/>
              <a:t> sequence comes from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Requires curated KRAKEN databases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Can this be used to by-pass </a:t>
            </a:r>
            <a:r>
              <a:rPr lang="en-US" sz="2000" dirty="0" err="1"/>
              <a:t>metagenomic</a:t>
            </a:r>
            <a:r>
              <a:rPr lang="en-US" sz="2000" dirty="0"/>
              <a:t> genome assembly? </a:t>
            </a:r>
          </a:p>
        </p:txBody>
      </p:sp>
    </p:spTree>
    <p:extLst>
      <p:ext uri="{BB962C8B-B14F-4D97-AF65-F5344CB8AC3E}">
        <p14:creationId xmlns:p14="http://schemas.microsoft.com/office/powerpoint/2010/main" val="534748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Thursday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47BA6-4BC9-3346-BAE2-FB932D8B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2" y="1655816"/>
            <a:ext cx="8676456" cy="354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96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Relative abundance of 57 frequent gut microbial genomes</a:t>
            </a:r>
            <a:endParaRPr lang="en-US" sz="3200" dirty="0"/>
          </a:p>
        </p:txBody>
      </p:sp>
      <p:pic>
        <p:nvPicPr>
          <p:cNvPr id="2" name="Picture 1" descr="nature08821-f3.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908720"/>
            <a:ext cx="3946106" cy="5616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1484784"/>
            <a:ext cx="276060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Qin </a:t>
            </a:r>
            <a:r>
              <a:rPr lang="en-US" sz="1400" i="1" dirty="0"/>
              <a:t>et al.</a:t>
            </a:r>
            <a:r>
              <a:rPr lang="en-US" sz="1400" dirty="0"/>
              <a:t> 2010. A human gut microbial gene catalogue established by </a:t>
            </a:r>
            <a:r>
              <a:rPr lang="en-US" sz="1400" dirty="0" err="1"/>
              <a:t>metagenomic</a:t>
            </a:r>
            <a:r>
              <a:rPr lang="en-US" sz="1400" dirty="0"/>
              <a:t> sequencing. </a:t>
            </a:r>
            <a:r>
              <a:rPr lang="en-US" sz="1400" i="1" dirty="0"/>
              <a:t>Nature</a:t>
            </a:r>
            <a:r>
              <a:rPr lang="en-US" sz="1400" dirty="0"/>
              <a:t> </a:t>
            </a:r>
            <a:r>
              <a:rPr lang="en-US" sz="1400" b="1" dirty="0"/>
              <a:t>464</a:t>
            </a:r>
            <a:r>
              <a:rPr lang="en-US" sz="1400" dirty="0"/>
              <a:t>: 59-65.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588224" y="2132856"/>
            <a:ext cx="1800200" cy="216024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9717" y="2996952"/>
            <a:ext cx="42518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Large diversity of organisms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High degree of variation among people</a:t>
            </a:r>
          </a:p>
        </p:txBody>
      </p:sp>
    </p:spTree>
    <p:extLst>
      <p:ext uri="{BB962C8B-B14F-4D97-AF65-F5344CB8AC3E}">
        <p14:creationId xmlns:p14="http://schemas.microsoft.com/office/powerpoint/2010/main" val="26562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96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Relative abundance of 57 frequent gut microbial genomes</a:t>
            </a:r>
            <a:endParaRPr lang="en-US" sz="3200" dirty="0"/>
          </a:p>
        </p:txBody>
      </p:sp>
      <p:pic>
        <p:nvPicPr>
          <p:cNvPr id="2" name="Picture 1" descr="nature08821-f3.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908720"/>
            <a:ext cx="3946106" cy="5616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1484784"/>
            <a:ext cx="276060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Qin </a:t>
            </a:r>
            <a:r>
              <a:rPr lang="en-US" sz="1400" i="1" dirty="0"/>
              <a:t>et al.</a:t>
            </a:r>
            <a:r>
              <a:rPr lang="en-US" sz="1400" dirty="0"/>
              <a:t> 2010. A human gut microbial gene catalogue established by </a:t>
            </a:r>
            <a:r>
              <a:rPr lang="en-US" sz="1400" dirty="0" err="1"/>
              <a:t>metagenomic</a:t>
            </a:r>
            <a:r>
              <a:rPr lang="en-US" sz="1400" dirty="0"/>
              <a:t> sequencing. </a:t>
            </a:r>
            <a:r>
              <a:rPr lang="en-US" sz="1400" i="1" dirty="0"/>
              <a:t>Nature</a:t>
            </a:r>
            <a:r>
              <a:rPr lang="en-US" sz="1400" dirty="0"/>
              <a:t> </a:t>
            </a:r>
            <a:r>
              <a:rPr lang="en-US" sz="1400" b="1" dirty="0"/>
              <a:t>464</a:t>
            </a:r>
            <a:r>
              <a:rPr lang="en-US" sz="1400" dirty="0"/>
              <a:t>: 59-65.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139952" y="1844824"/>
            <a:ext cx="1296144" cy="216024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9717" y="2996952"/>
            <a:ext cx="425183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Large diversity of organisms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High degree of variation among people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Knowledge gaps </a:t>
            </a:r>
            <a:r>
              <a:rPr lang="mr-IN" sz="1800" dirty="0"/>
              <a:t>–</a:t>
            </a:r>
            <a:r>
              <a:rPr lang="en-US" sz="1800" dirty="0"/>
              <a:t> sampling the previously uncultured</a:t>
            </a:r>
          </a:p>
        </p:txBody>
      </p:sp>
    </p:spTree>
    <p:extLst>
      <p:ext uri="{BB962C8B-B14F-4D97-AF65-F5344CB8AC3E}">
        <p14:creationId xmlns:p14="http://schemas.microsoft.com/office/powerpoint/2010/main" val="237461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96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Relative abundance of 57 frequent gut microbial genomes</a:t>
            </a:r>
            <a:endParaRPr lang="en-US" sz="3200" dirty="0"/>
          </a:p>
        </p:txBody>
      </p:sp>
      <p:pic>
        <p:nvPicPr>
          <p:cNvPr id="2" name="Picture 1" descr="nature08821-f3.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908720"/>
            <a:ext cx="3946106" cy="5616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1484784"/>
            <a:ext cx="276060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Qin </a:t>
            </a:r>
            <a:r>
              <a:rPr lang="en-US" sz="1400" i="1" dirty="0"/>
              <a:t>et al.</a:t>
            </a:r>
            <a:r>
              <a:rPr lang="en-US" sz="1400" dirty="0"/>
              <a:t> 2010. A human gut microbial gene catalogue established by </a:t>
            </a:r>
            <a:r>
              <a:rPr lang="en-US" sz="1400" dirty="0" err="1"/>
              <a:t>metagenomic</a:t>
            </a:r>
            <a:r>
              <a:rPr lang="en-US" sz="1400" dirty="0"/>
              <a:t> sequencing. </a:t>
            </a:r>
            <a:r>
              <a:rPr lang="en-US" sz="1400" i="1" dirty="0"/>
              <a:t>Nature</a:t>
            </a:r>
            <a:r>
              <a:rPr lang="en-US" sz="1400" dirty="0"/>
              <a:t> </a:t>
            </a:r>
            <a:r>
              <a:rPr lang="en-US" sz="1400" b="1" dirty="0"/>
              <a:t>464</a:t>
            </a:r>
            <a:r>
              <a:rPr lang="en-US" sz="1400" dirty="0"/>
              <a:t>: 59-65.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9717" y="2996952"/>
            <a:ext cx="4251838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Large diversity of organisms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High degree of variation among people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Knowledge gaps </a:t>
            </a:r>
            <a:r>
              <a:rPr lang="mr-IN" sz="1800" dirty="0"/>
              <a:t>–</a:t>
            </a:r>
            <a:r>
              <a:rPr lang="en-US" sz="1800" dirty="0"/>
              <a:t> sampling the previously uncultured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What are they all doing in the gut?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139952" y="1844824"/>
            <a:ext cx="1296144" cy="216024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5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96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Relative abundance of 57 frequent gut microbial genomes</a:t>
            </a:r>
            <a:endParaRPr lang="en-US" sz="3200" dirty="0"/>
          </a:p>
        </p:txBody>
      </p:sp>
      <p:pic>
        <p:nvPicPr>
          <p:cNvPr id="2" name="Picture 1" descr="nature08821-f3.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908720"/>
            <a:ext cx="3946106" cy="5616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1484784"/>
            <a:ext cx="276060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Qin </a:t>
            </a:r>
            <a:r>
              <a:rPr lang="en-US" sz="1400" i="1" dirty="0"/>
              <a:t>et al.</a:t>
            </a:r>
            <a:r>
              <a:rPr lang="en-US" sz="1400" dirty="0"/>
              <a:t> 2010. A human gut microbial gene catalogue established by </a:t>
            </a:r>
            <a:r>
              <a:rPr lang="en-US" sz="1400" dirty="0" err="1"/>
              <a:t>metagenomic</a:t>
            </a:r>
            <a:r>
              <a:rPr lang="en-US" sz="1400" dirty="0"/>
              <a:t> sequencing. </a:t>
            </a:r>
            <a:r>
              <a:rPr lang="en-US" sz="1400" i="1" dirty="0"/>
              <a:t>Nature</a:t>
            </a:r>
            <a:r>
              <a:rPr lang="en-US" sz="1400" dirty="0"/>
              <a:t> </a:t>
            </a:r>
            <a:r>
              <a:rPr lang="en-US" sz="1400" b="1" dirty="0"/>
              <a:t>464</a:t>
            </a:r>
            <a:r>
              <a:rPr lang="en-US" sz="1400" dirty="0"/>
              <a:t>: 59-65.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9717" y="2996952"/>
            <a:ext cx="4251838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Large diversity of organisms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High degree of variation among people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Knowledge gaps </a:t>
            </a:r>
            <a:r>
              <a:rPr lang="mr-IN" sz="1800" dirty="0"/>
              <a:t>–</a:t>
            </a:r>
            <a:r>
              <a:rPr lang="en-US" sz="1800" dirty="0"/>
              <a:t> sampling the previously uncultured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What are they all doing in the gut?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Produce vitamins we need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Break down food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Train &amp; maintain immune system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Anti-inflammatory action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Defense against pathogens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139952" y="1844824"/>
            <a:ext cx="1296144" cy="216024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8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Bacteria are Everywhere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Bacteria also have a critical role in the environment, particularly in global biogeochemical cycles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We are increasingly aware of the role of the </a:t>
            </a:r>
            <a:r>
              <a:rPr lang="en-US" sz="2000" dirty="0" err="1">
                <a:solidFill>
                  <a:srgbClr val="FF0000"/>
                </a:solidFill>
              </a:rPr>
              <a:t>microbiome</a:t>
            </a:r>
            <a:r>
              <a:rPr lang="en-US" sz="2000" dirty="0">
                <a:solidFill>
                  <a:srgbClr val="FF0000"/>
                </a:solidFill>
              </a:rPr>
              <a:t> in environmental health and climate change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nrmicro3347-f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39249"/>
            <a:ext cx="5706380" cy="37700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23367"/>
            <a:ext cx="59046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Melton </a:t>
            </a:r>
            <a:r>
              <a:rPr lang="en-US" sz="1400" i="1" dirty="0"/>
              <a:t>et al</a:t>
            </a:r>
            <a:r>
              <a:rPr lang="en-US" sz="1400" dirty="0"/>
              <a:t>. 2014. The interplay of </a:t>
            </a:r>
            <a:r>
              <a:rPr lang="en-US" sz="1400" dirty="0" err="1"/>
              <a:t>microbially</a:t>
            </a:r>
            <a:r>
              <a:rPr lang="en-US" sz="1400" dirty="0"/>
              <a:t> mediated and abiotic reactions in the biogeochemical Fe cycle. </a:t>
            </a:r>
            <a:r>
              <a:rPr lang="en-US" sz="1400" i="1" dirty="0"/>
              <a:t>Nature Reviews Microbiology</a:t>
            </a:r>
            <a:r>
              <a:rPr lang="en-US" sz="1400" dirty="0"/>
              <a:t> </a:t>
            </a:r>
            <a:r>
              <a:rPr lang="en-US" sz="1400" b="1" dirty="0"/>
              <a:t>12</a:t>
            </a:r>
            <a:r>
              <a:rPr lang="en-US" sz="1400" dirty="0"/>
              <a:t>: 797–808.</a:t>
            </a:r>
          </a:p>
        </p:txBody>
      </p:sp>
    </p:spTree>
    <p:extLst>
      <p:ext uri="{BB962C8B-B14F-4D97-AF65-F5344CB8AC3E}">
        <p14:creationId xmlns:p14="http://schemas.microsoft.com/office/powerpoint/2010/main" val="624561249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3849</TotalTime>
  <Words>3532</Words>
  <Application>Microsoft Macintosh PowerPoint</Application>
  <PresentationFormat>On-screen Show (4:3)</PresentationFormat>
  <Paragraphs>512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ＭＳ Ｐゴシック</vt:lpstr>
      <vt:lpstr>Arial</vt:lpstr>
      <vt:lpstr>Calibri</vt:lpstr>
      <vt:lpstr>Courier</vt:lpstr>
      <vt:lpstr>Times</vt:lpstr>
      <vt:lpstr>Times New Roman</vt:lpstr>
      <vt:lpstr>Wingdings</vt:lpstr>
      <vt:lpstr>DalhousieTemplate</vt:lpstr>
      <vt:lpstr>Biochem 3BP3  Microbiome</vt:lpstr>
      <vt:lpstr>Bacteria are Everywhere</vt:lpstr>
      <vt:lpstr>Relative abundance of 57 frequent gut microbial genomes</vt:lpstr>
      <vt:lpstr>Relative abundance of 57 frequent gut microbial genomes</vt:lpstr>
      <vt:lpstr>Relative abundance of 57 frequent gut microbial genomes</vt:lpstr>
      <vt:lpstr>Relative abundance of 57 frequent gut microbial genomes</vt:lpstr>
      <vt:lpstr>Relative abundance of 57 frequent gut microbial genomes</vt:lpstr>
      <vt:lpstr>Relative abundance of 57 frequent gut microbial genomes</vt:lpstr>
      <vt:lpstr>Bacteria are Everywhere</vt:lpstr>
      <vt:lpstr>Bacteria are Everywhere</vt:lpstr>
      <vt:lpstr>Bacteria are Everywhere</vt:lpstr>
      <vt:lpstr>Bacteria are Everywhere</vt:lpstr>
      <vt:lpstr>Bacteria are Everywhere</vt:lpstr>
      <vt:lpstr>It’s Not Just Bacteria</vt:lpstr>
      <vt:lpstr>How do we study the microbiome?</vt:lpstr>
      <vt:lpstr>How do we study the microbiome?</vt:lpstr>
      <vt:lpstr>Biomarkers for the Microbiome</vt:lpstr>
      <vt:lpstr>Biomarkers for the Microbiome</vt:lpstr>
      <vt:lpstr>Biomarkers for the Microbiome</vt:lpstr>
      <vt:lpstr>Biomarkers for the Microbiome</vt:lpstr>
      <vt:lpstr>Study Design</vt:lpstr>
      <vt:lpstr>Study Design</vt:lpstr>
      <vt:lpstr>Study Design</vt:lpstr>
      <vt:lpstr>Study Design</vt:lpstr>
      <vt:lpstr>Study Design</vt:lpstr>
      <vt:lpstr>Study Design</vt:lpstr>
      <vt:lpstr>Study Design – What are you measuring?</vt:lpstr>
      <vt:lpstr>Study Design – What are you measuring?</vt:lpstr>
      <vt:lpstr>From 16S Sequence to Taxonomy</vt:lpstr>
      <vt:lpstr>From 16S Sequence to Taxonomy</vt:lpstr>
      <vt:lpstr>From 16S Sequence to Taxonomy</vt:lpstr>
      <vt:lpstr>From 16S Sequence to Taxonomy</vt:lpstr>
      <vt:lpstr>From 16S Sequence to Taxonomy</vt:lpstr>
      <vt:lpstr>From 16S Sequence to Taxonomy</vt:lpstr>
      <vt:lpstr>OTU Table</vt:lpstr>
      <vt:lpstr>Stearns et al. Culture and molecular-based profiles show shifts in bacterial communities of the upper respiratory tract that occur with age. ISME J. 9:1246-59.</vt:lpstr>
      <vt:lpstr>Interpretation</vt:lpstr>
      <vt:lpstr>Interpretation</vt:lpstr>
      <vt:lpstr>But what are they doing?</vt:lpstr>
      <vt:lpstr>But what are they doing?</vt:lpstr>
      <vt:lpstr>But what are they doing?</vt:lpstr>
      <vt:lpstr>20 Human Microbomes</vt:lpstr>
      <vt:lpstr>Who is doing what?</vt:lpstr>
      <vt:lpstr>Thursday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Andrew G. McArthur</cp:lastModifiedBy>
  <cp:revision>1553</cp:revision>
  <dcterms:created xsi:type="dcterms:W3CDTF">2013-12-16T15:15:05Z</dcterms:created>
  <dcterms:modified xsi:type="dcterms:W3CDTF">2018-11-05T13:05:41Z</dcterms:modified>
</cp:coreProperties>
</file>