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409F7-B543-40E5-A6D5-1A09BF4364FB}" v="2" dt="2020-05-24T16:30:20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AppData\Local\Temp\2\tmpFEC7.odc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AppData\Local\Temp\2\tmpF5C8.odc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AppData\Local\Temp\2\tmpFEC7.odc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AppData\Local\Temp\2\tmpFEC7.odc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AppData\Local\Temp\2\tmpFEC7.odc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AppData\Local\Temp\2\tmpFEC7.odc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[Book1]tmpFEC7!PivotTable1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 dirty="0"/>
              <a:t>Liczba zanotowanych przestępstw w</a:t>
            </a:r>
            <a:r>
              <a:rPr lang="pl-PL" sz="1800" baseline="0" dirty="0"/>
              <a:t> mieście w zależności od roku i kwartału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tmpFEC7!$B$1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tmpFEC7!$A$2:$A$29</c:f>
              <c:multiLvlStrCache>
                <c:ptCount val="21"/>
                <c:lvl>
                  <c:pt idx="0">
                    <c:v>2</c:v>
                  </c:pt>
                  <c:pt idx="1">
                    <c:v>3</c:v>
                  </c:pt>
                  <c:pt idx="2">
                    <c:v>4</c:v>
                  </c:pt>
                  <c:pt idx="3">
                    <c:v>1</c:v>
                  </c:pt>
                  <c:pt idx="4">
                    <c:v>2</c:v>
                  </c:pt>
                  <c:pt idx="5">
                    <c:v>3</c:v>
                  </c:pt>
                  <c:pt idx="6">
                    <c:v>4</c:v>
                  </c:pt>
                  <c:pt idx="7">
                    <c:v>1</c:v>
                  </c:pt>
                  <c:pt idx="8">
                    <c:v>2</c:v>
                  </c:pt>
                  <c:pt idx="9">
                    <c:v>3</c:v>
                  </c:pt>
                  <c:pt idx="10">
                    <c:v>4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  <c:pt idx="14">
                    <c:v>4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  <c:pt idx="19">
                    <c:v>1</c:v>
                  </c:pt>
                  <c:pt idx="20">
                    <c:v>2</c:v>
                  </c:pt>
                </c:lvl>
                <c:lvl>
                  <c:pt idx="0">
                    <c:v>2015</c:v>
                  </c:pt>
                  <c:pt idx="3">
                    <c:v>2016</c:v>
                  </c:pt>
                  <c:pt idx="7">
                    <c:v>2017</c:v>
                  </c:pt>
                  <c:pt idx="11">
                    <c:v>2018</c:v>
                  </c:pt>
                  <c:pt idx="15">
                    <c:v>2019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tmpFEC7!$B$2:$B$29</c:f>
              <c:numCache>
                <c:formatCode>General</c:formatCode>
                <c:ptCount val="21"/>
                <c:pt idx="0">
                  <c:v>4200</c:v>
                </c:pt>
                <c:pt idx="1">
                  <c:v>25197</c:v>
                </c:pt>
                <c:pt idx="2">
                  <c:v>24200</c:v>
                </c:pt>
                <c:pt idx="3">
                  <c:v>23419</c:v>
                </c:pt>
                <c:pt idx="4">
                  <c:v>25311</c:v>
                </c:pt>
                <c:pt idx="5">
                  <c:v>26170</c:v>
                </c:pt>
                <c:pt idx="6">
                  <c:v>24530</c:v>
                </c:pt>
                <c:pt idx="7">
                  <c:v>23647</c:v>
                </c:pt>
                <c:pt idx="8">
                  <c:v>25862</c:v>
                </c:pt>
                <c:pt idx="9">
                  <c:v>27344</c:v>
                </c:pt>
                <c:pt idx="10">
                  <c:v>24485</c:v>
                </c:pt>
                <c:pt idx="11">
                  <c:v>22706</c:v>
                </c:pt>
                <c:pt idx="12">
                  <c:v>26102</c:v>
                </c:pt>
                <c:pt idx="13">
                  <c:v>26226</c:v>
                </c:pt>
                <c:pt idx="14">
                  <c:v>23854</c:v>
                </c:pt>
                <c:pt idx="15">
                  <c:v>22565</c:v>
                </c:pt>
                <c:pt idx="16">
                  <c:v>24783</c:v>
                </c:pt>
                <c:pt idx="17">
                  <c:v>26739</c:v>
                </c:pt>
                <c:pt idx="18">
                  <c:v>24169</c:v>
                </c:pt>
                <c:pt idx="19">
                  <c:v>22448</c:v>
                </c:pt>
                <c:pt idx="20">
                  <c:v>7204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0A-4506-9092-F55872F4C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973992"/>
        <c:axId val="511976944"/>
      </c:barChart>
      <c:catAx>
        <c:axId val="511973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76944"/>
        <c:crosses val="autoZero"/>
        <c:auto val="1"/>
        <c:lblAlgn val="ctr"/>
        <c:lblOffset val="100"/>
        <c:noMultiLvlLbl val="0"/>
      </c:catAx>
      <c:valAx>
        <c:axId val="51197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7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[Book1]tmpF5C8!PivotTable1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dirty="0"/>
              <a:t>Liczba przestępstw w zależności od święta narodowego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tmpF5C8!$B$3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tmpF5C8!$A$4:$A$14</c:f>
              <c:strCache>
                <c:ptCount val="10"/>
                <c:pt idx="0">
                  <c:v>Thanksgiving Day</c:v>
                </c:pt>
                <c:pt idx="1">
                  <c:v>Christmas Day</c:v>
                </c:pt>
                <c:pt idx="2">
                  <c:v>Memorial Day</c:v>
                </c:pt>
                <c:pt idx="3">
                  <c:v>"Birthday of Martin Luther King, Jr."</c:v>
                </c:pt>
                <c:pt idx="4">
                  <c:v>Washington's Birthday</c:v>
                </c:pt>
                <c:pt idx="5">
                  <c:v>Columbus Day</c:v>
                </c:pt>
                <c:pt idx="6">
                  <c:v>Labor Day</c:v>
                </c:pt>
                <c:pt idx="7">
                  <c:v>Veterans Day</c:v>
                </c:pt>
                <c:pt idx="8">
                  <c:v>Independence Day</c:v>
                </c:pt>
                <c:pt idx="9">
                  <c:v>New Year's Day</c:v>
                </c:pt>
              </c:strCache>
            </c:strRef>
          </c:cat>
          <c:val>
            <c:numRef>
              <c:f>tmpF5C8!$B$4:$B$14</c:f>
              <c:numCache>
                <c:formatCode>General</c:formatCode>
                <c:ptCount val="10"/>
                <c:pt idx="0">
                  <c:v>791</c:v>
                </c:pt>
                <c:pt idx="1">
                  <c:v>838</c:v>
                </c:pt>
                <c:pt idx="2">
                  <c:v>961</c:v>
                </c:pt>
                <c:pt idx="3">
                  <c:v>1111</c:v>
                </c:pt>
                <c:pt idx="4">
                  <c:v>1133</c:v>
                </c:pt>
                <c:pt idx="5">
                  <c:v>1193</c:v>
                </c:pt>
                <c:pt idx="6">
                  <c:v>1278</c:v>
                </c:pt>
                <c:pt idx="7">
                  <c:v>1311</c:v>
                </c:pt>
                <c:pt idx="8">
                  <c:v>1369</c:v>
                </c:pt>
                <c:pt idx="9">
                  <c:v>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9-4776-ADAD-404040C3E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4472624"/>
        <c:axId val="514472296"/>
      </c:barChart>
      <c:catAx>
        <c:axId val="51447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472296"/>
        <c:crosses val="autoZero"/>
        <c:auto val="1"/>
        <c:lblAlgn val="ctr"/>
        <c:lblOffset val="100"/>
        <c:noMultiLvlLbl val="0"/>
      </c:catAx>
      <c:valAx>
        <c:axId val="514472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4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[Book1]tmpFEC7!PivotTable1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aseline="0"/>
              <a:t>Liczba zanotowań dla najczęstszych przestępstw w zależności od czasu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tmpFEC7!$B$3:$B$4</c:f>
              <c:strCache>
                <c:ptCount val="1"/>
                <c:pt idx="0">
                  <c:v>ASSAULT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tmpFEC7!$A$5:$A$32</c:f>
              <c:multiLvlStrCache>
                <c:ptCount val="21"/>
                <c:lvl>
                  <c:pt idx="0">
                    <c:v>2</c:v>
                  </c:pt>
                  <c:pt idx="1">
                    <c:v>3</c:v>
                  </c:pt>
                  <c:pt idx="2">
                    <c:v>4</c:v>
                  </c:pt>
                  <c:pt idx="3">
                    <c:v>1</c:v>
                  </c:pt>
                  <c:pt idx="4">
                    <c:v>2</c:v>
                  </c:pt>
                  <c:pt idx="5">
                    <c:v>3</c:v>
                  </c:pt>
                  <c:pt idx="6">
                    <c:v>4</c:v>
                  </c:pt>
                  <c:pt idx="7">
                    <c:v>1</c:v>
                  </c:pt>
                  <c:pt idx="8">
                    <c:v>2</c:v>
                  </c:pt>
                  <c:pt idx="9">
                    <c:v>3</c:v>
                  </c:pt>
                  <c:pt idx="10">
                    <c:v>4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  <c:pt idx="14">
                    <c:v>4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  <c:pt idx="19">
                    <c:v>1</c:v>
                  </c:pt>
                  <c:pt idx="20">
                    <c:v>2</c:v>
                  </c:pt>
                </c:lvl>
                <c:lvl>
                  <c:pt idx="0">
                    <c:v>2015</c:v>
                  </c:pt>
                  <c:pt idx="3">
                    <c:v>2016</c:v>
                  </c:pt>
                  <c:pt idx="7">
                    <c:v>2017</c:v>
                  </c:pt>
                  <c:pt idx="11">
                    <c:v>2018</c:v>
                  </c:pt>
                  <c:pt idx="15">
                    <c:v>2019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tmpFEC7!$B$5:$B$32</c:f>
              <c:numCache>
                <c:formatCode>General</c:formatCode>
                <c:ptCount val="21"/>
                <c:pt idx="0">
                  <c:v>141</c:v>
                </c:pt>
                <c:pt idx="1">
                  <c:v>827</c:v>
                </c:pt>
                <c:pt idx="2">
                  <c:v>641</c:v>
                </c:pt>
                <c:pt idx="3">
                  <c:v>600</c:v>
                </c:pt>
                <c:pt idx="4">
                  <c:v>736</c:v>
                </c:pt>
                <c:pt idx="5">
                  <c:v>718</c:v>
                </c:pt>
                <c:pt idx="6">
                  <c:v>591</c:v>
                </c:pt>
                <c:pt idx="7">
                  <c:v>587</c:v>
                </c:pt>
                <c:pt idx="8">
                  <c:v>686</c:v>
                </c:pt>
                <c:pt idx="9">
                  <c:v>780</c:v>
                </c:pt>
                <c:pt idx="10">
                  <c:v>640</c:v>
                </c:pt>
                <c:pt idx="11">
                  <c:v>630</c:v>
                </c:pt>
                <c:pt idx="12">
                  <c:v>818</c:v>
                </c:pt>
                <c:pt idx="13">
                  <c:v>749</c:v>
                </c:pt>
                <c:pt idx="14">
                  <c:v>688</c:v>
                </c:pt>
                <c:pt idx="15">
                  <c:v>601</c:v>
                </c:pt>
                <c:pt idx="16">
                  <c:v>773</c:v>
                </c:pt>
                <c:pt idx="17">
                  <c:v>884</c:v>
                </c:pt>
                <c:pt idx="18">
                  <c:v>2286</c:v>
                </c:pt>
                <c:pt idx="19">
                  <c:v>2047</c:v>
                </c:pt>
                <c:pt idx="20">
                  <c:v>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1-426A-AF4D-C64E8A4AF147}"/>
            </c:ext>
          </c:extLst>
        </c:ser>
        <c:ser>
          <c:idx val="1"/>
          <c:order val="1"/>
          <c:tx>
            <c:strRef>
              <c:f>tmpFEC7!$C$3:$C$4</c:f>
              <c:strCache>
                <c:ptCount val="1"/>
                <c:pt idx="0">
                  <c:v>DRUGS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tmpFEC7!$A$5:$A$32</c:f>
              <c:multiLvlStrCache>
                <c:ptCount val="21"/>
                <c:lvl>
                  <c:pt idx="0">
                    <c:v>2</c:v>
                  </c:pt>
                  <c:pt idx="1">
                    <c:v>3</c:v>
                  </c:pt>
                  <c:pt idx="2">
                    <c:v>4</c:v>
                  </c:pt>
                  <c:pt idx="3">
                    <c:v>1</c:v>
                  </c:pt>
                  <c:pt idx="4">
                    <c:v>2</c:v>
                  </c:pt>
                  <c:pt idx="5">
                    <c:v>3</c:v>
                  </c:pt>
                  <c:pt idx="6">
                    <c:v>4</c:v>
                  </c:pt>
                  <c:pt idx="7">
                    <c:v>1</c:v>
                  </c:pt>
                  <c:pt idx="8">
                    <c:v>2</c:v>
                  </c:pt>
                  <c:pt idx="9">
                    <c:v>3</c:v>
                  </c:pt>
                  <c:pt idx="10">
                    <c:v>4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  <c:pt idx="14">
                    <c:v>4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  <c:pt idx="19">
                    <c:v>1</c:v>
                  </c:pt>
                  <c:pt idx="20">
                    <c:v>2</c:v>
                  </c:pt>
                </c:lvl>
                <c:lvl>
                  <c:pt idx="0">
                    <c:v>2015</c:v>
                  </c:pt>
                  <c:pt idx="3">
                    <c:v>2016</c:v>
                  </c:pt>
                  <c:pt idx="7">
                    <c:v>2017</c:v>
                  </c:pt>
                  <c:pt idx="11">
                    <c:v>2018</c:v>
                  </c:pt>
                  <c:pt idx="15">
                    <c:v>2019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tmpFEC7!$C$5:$C$32</c:f>
              <c:numCache>
                <c:formatCode>General</c:formatCode>
                <c:ptCount val="21"/>
                <c:pt idx="0">
                  <c:v>220</c:v>
                </c:pt>
                <c:pt idx="1">
                  <c:v>1571</c:v>
                </c:pt>
                <c:pt idx="2">
                  <c:v>1535</c:v>
                </c:pt>
                <c:pt idx="3">
                  <c:v>1550</c:v>
                </c:pt>
                <c:pt idx="4">
                  <c:v>1517</c:v>
                </c:pt>
                <c:pt idx="5">
                  <c:v>1240</c:v>
                </c:pt>
                <c:pt idx="6">
                  <c:v>993</c:v>
                </c:pt>
                <c:pt idx="7">
                  <c:v>1213</c:v>
                </c:pt>
                <c:pt idx="8">
                  <c:v>1207</c:v>
                </c:pt>
                <c:pt idx="9">
                  <c:v>1238</c:v>
                </c:pt>
                <c:pt idx="10">
                  <c:v>1082</c:v>
                </c:pt>
                <c:pt idx="11">
                  <c:v>1148</c:v>
                </c:pt>
                <c:pt idx="12">
                  <c:v>1209</c:v>
                </c:pt>
                <c:pt idx="13">
                  <c:v>1293</c:v>
                </c:pt>
                <c:pt idx="14">
                  <c:v>1117</c:v>
                </c:pt>
                <c:pt idx="15">
                  <c:v>1274</c:v>
                </c:pt>
                <c:pt idx="16">
                  <c:v>1388</c:v>
                </c:pt>
                <c:pt idx="17">
                  <c:v>1242</c:v>
                </c:pt>
                <c:pt idx="18">
                  <c:v>771</c:v>
                </c:pt>
                <c:pt idx="19">
                  <c:v>616</c:v>
                </c:pt>
                <c:pt idx="20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1-426A-AF4D-C64E8A4AF147}"/>
            </c:ext>
          </c:extLst>
        </c:ser>
        <c:ser>
          <c:idx val="2"/>
          <c:order val="2"/>
          <c:tx>
            <c:strRef>
              <c:f>tmpFEC7!$D$3:$D$4</c:f>
              <c:strCache>
                <c:ptCount val="1"/>
                <c:pt idx="0">
                  <c:v>INVESTIGATE PERSON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tmpFEC7!$A$5:$A$32</c:f>
              <c:multiLvlStrCache>
                <c:ptCount val="21"/>
                <c:lvl>
                  <c:pt idx="0">
                    <c:v>2</c:v>
                  </c:pt>
                  <c:pt idx="1">
                    <c:v>3</c:v>
                  </c:pt>
                  <c:pt idx="2">
                    <c:v>4</c:v>
                  </c:pt>
                  <c:pt idx="3">
                    <c:v>1</c:v>
                  </c:pt>
                  <c:pt idx="4">
                    <c:v>2</c:v>
                  </c:pt>
                  <c:pt idx="5">
                    <c:v>3</c:v>
                  </c:pt>
                  <c:pt idx="6">
                    <c:v>4</c:v>
                  </c:pt>
                  <c:pt idx="7">
                    <c:v>1</c:v>
                  </c:pt>
                  <c:pt idx="8">
                    <c:v>2</c:v>
                  </c:pt>
                  <c:pt idx="9">
                    <c:v>3</c:v>
                  </c:pt>
                  <c:pt idx="10">
                    <c:v>4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  <c:pt idx="14">
                    <c:v>4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  <c:pt idx="19">
                    <c:v>1</c:v>
                  </c:pt>
                  <c:pt idx="20">
                    <c:v>2</c:v>
                  </c:pt>
                </c:lvl>
                <c:lvl>
                  <c:pt idx="0">
                    <c:v>2015</c:v>
                  </c:pt>
                  <c:pt idx="3">
                    <c:v>2016</c:v>
                  </c:pt>
                  <c:pt idx="7">
                    <c:v>2017</c:v>
                  </c:pt>
                  <c:pt idx="11">
                    <c:v>2018</c:v>
                  </c:pt>
                  <c:pt idx="15">
                    <c:v>2019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tmpFEC7!$D$5:$D$32</c:f>
              <c:numCache>
                <c:formatCode>General</c:formatCode>
                <c:ptCount val="21"/>
                <c:pt idx="0">
                  <c:v>189</c:v>
                </c:pt>
                <c:pt idx="1">
                  <c:v>1096</c:v>
                </c:pt>
                <c:pt idx="2">
                  <c:v>1229</c:v>
                </c:pt>
                <c:pt idx="3">
                  <c:v>1197</c:v>
                </c:pt>
                <c:pt idx="4">
                  <c:v>1251</c:v>
                </c:pt>
                <c:pt idx="5">
                  <c:v>1644</c:v>
                </c:pt>
                <c:pt idx="6">
                  <c:v>1684</c:v>
                </c:pt>
                <c:pt idx="7">
                  <c:v>1197</c:v>
                </c:pt>
                <c:pt idx="8">
                  <c:v>1735</c:v>
                </c:pt>
                <c:pt idx="9">
                  <c:v>1870</c:v>
                </c:pt>
                <c:pt idx="10">
                  <c:v>1866</c:v>
                </c:pt>
                <c:pt idx="11">
                  <c:v>1268</c:v>
                </c:pt>
                <c:pt idx="12">
                  <c:v>1354</c:v>
                </c:pt>
                <c:pt idx="13">
                  <c:v>1511</c:v>
                </c:pt>
                <c:pt idx="14">
                  <c:v>1334</c:v>
                </c:pt>
                <c:pt idx="15">
                  <c:v>1272</c:v>
                </c:pt>
                <c:pt idx="16">
                  <c:v>1520</c:v>
                </c:pt>
                <c:pt idx="17">
                  <c:v>1582</c:v>
                </c:pt>
                <c:pt idx="18">
                  <c:v>1721</c:v>
                </c:pt>
                <c:pt idx="19">
                  <c:v>1987</c:v>
                </c:pt>
                <c:pt idx="20">
                  <c:v>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1-426A-AF4D-C64E8A4AF147}"/>
            </c:ext>
          </c:extLst>
        </c:ser>
        <c:ser>
          <c:idx val="3"/>
          <c:order val="3"/>
          <c:tx>
            <c:strRef>
              <c:f>tmpFEC7!$E$3:$E$4</c:f>
              <c:strCache>
                <c:ptCount val="1"/>
                <c:pt idx="0">
                  <c:v>M/V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tmpFEC7!$A$5:$A$32</c:f>
              <c:multiLvlStrCache>
                <c:ptCount val="21"/>
                <c:lvl>
                  <c:pt idx="0">
                    <c:v>2</c:v>
                  </c:pt>
                  <c:pt idx="1">
                    <c:v>3</c:v>
                  </c:pt>
                  <c:pt idx="2">
                    <c:v>4</c:v>
                  </c:pt>
                  <c:pt idx="3">
                    <c:v>1</c:v>
                  </c:pt>
                  <c:pt idx="4">
                    <c:v>2</c:v>
                  </c:pt>
                  <c:pt idx="5">
                    <c:v>3</c:v>
                  </c:pt>
                  <c:pt idx="6">
                    <c:v>4</c:v>
                  </c:pt>
                  <c:pt idx="7">
                    <c:v>1</c:v>
                  </c:pt>
                  <c:pt idx="8">
                    <c:v>2</c:v>
                  </c:pt>
                  <c:pt idx="9">
                    <c:v>3</c:v>
                  </c:pt>
                  <c:pt idx="10">
                    <c:v>4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  <c:pt idx="14">
                    <c:v>4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  <c:pt idx="19">
                    <c:v>1</c:v>
                  </c:pt>
                  <c:pt idx="20">
                    <c:v>2</c:v>
                  </c:pt>
                </c:lvl>
                <c:lvl>
                  <c:pt idx="0">
                    <c:v>2015</c:v>
                  </c:pt>
                  <c:pt idx="3">
                    <c:v>2016</c:v>
                  </c:pt>
                  <c:pt idx="7">
                    <c:v>2017</c:v>
                  </c:pt>
                  <c:pt idx="11">
                    <c:v>2018</c:v>
                  </c:pt>
                  <c:pt idx="15">
                    <c:v>2019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tmpFEC7!$E$5:$E$32</c:f>
              <c:numCache>
                <c:formatCode>General</c:formatCode>
                <c:ptCount val="21"/>
                <c:pt idx="0">
                  <c:v>242</c:v>
                </c:pt>
                <c:pt idx="1">
                  <c:v>1595</c:v>
                </c:pt>
                <c:pt idx="2">
                  <c:v>1584</c:v>
                </c:pt>
                <c:pt idx="3">
                  <c:v>1554</c:v>
                </c:pt>
                <c:pt idx="4">
                  <c:v>1628</c:v>
                </c:pt>
                <c:pt idx="5">
                  <c:v>1537</c:v>
                </c:pt>
                <c:pt idx="6">
                  <c:v>1576</c:v>
                </c:pt>
                <c:pt idx="7">
                  <c:v>1589</c:v>
                </c:pt>
                <c:pt idx="8">
                  <c:v>1615</c:v>
                </c:pt>
                <c:pt idx="9">
                  <c:v>1641</c:v>
                </c:pt>
                <c:pt idx="10">
                  <c:v>1497</c:v>
                </c:pt>
                <c:pt idx="11">
                  <c:v>1594</c:v>
                </c:pt>
                <c:pt idx="12">
                  <c:v>1517</c:v>
                </c:pt>
                <c:pt idx="13">
                  <c:v>1535</c:v>
                </c:pt>
                <c:pt idx="14">
                  <c:v>1519</c:v>
                </c:pt>
                <c:pt idx="15">
                  <c:v>1464</c:v>
                </c:pt>
                <c:pt idx="16">
                  <c:v>1575</c:v>
                </c:pt>
                <c:pt idx="17">
                  <c:v>1659</c:v>
                </c:pt>
                <c:pt idx="18">
                  <c:v>1488</c:v>
                </c:pt>
                <c:pt idx="19">
                  <c:v>1236</c:v>
                </c:pt>
                <c:pt idx="20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1-426A-AF4D-C64E8A4AF147}"/>
            </c:ext>
          </c:extLst>
        </c:ser>
        <c:ser>
          <c:idx val="4"/>
          <c:order val="4"/>
          <c:tx>
            <c:strRef>
              <c:f>tmpFEC7!$F$3:$F$4</c:f>
              <c:strCache>
                <c:ptCount val="1"/>
                <c:pt idx="0">
                  <c:v>SICK/INJURED/MEDICAL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tmpFEC7!$A$5:$A$32</c:f>
              <c:multiLvlStrCache>
                <c:ptCount val="21"/>
                <c:lvl>
                  <c:pt idx="0">
                    <c:v>2</c:v>
                  </c:pt>
                  <c:pt idx="1">
                    <c:v>3</c:v>
                  </c:pt>
                  <c:pt idx="2">
                    <c:v>4</c:v>
                  </c:pt>
                  <c:pt idx="3">
                    <c:v>1</c:v>
                  </c:pt>
                  <c:pt idx="4">
                    <c:v>2</c:v>
                  </c:pt>
                  <c:pt idx="5">
                    <c:v>3</c:v>
                  </c:pt>
                  <c:pt idx="6">
                    <c:v>4</c:v>
                  </c:pt>
                  <c:pt idx="7">
                    <c:v>1</c:v>
                  </c:pt>
                  <c:pt idx="8">
                    <c:v>2</c:v>
                  </c:pt>
                  <c:pt idx="9">
                    <c:v>3</c:v>
                  </c:pt>
                  <c:pt idx="10">
                    <c:v>4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  <c:pt idx="14">
                    <c:v>4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  <c:pt idx="19">
                    <c:v>1</c:v>
                  </c:pt>
                  <c:pt idx="20">
                    <c:v>2</c:v>
                  </c:pt>
                </c:lvl>
                <c:lvl>
                  <c:pt idx="0">
                    <c:v>2015</c:v>
                  </c:pt>
                  <c:pt idx="3">
                    <c:v>2016</c:v>
                  </c:pt>
                  <c:pt idx="7">
                    <c:v>2017</c:v>
                  </c:pt>
                  <c:pt idx="11">
                    <c:v>2018</c:v>
                  </c:pt>
                  <c:pt idx="15">
                    <c:v>2019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tmpFEC7!$F$5:$F$32</c:f>
              <c:numCache>
                <c:formatCode>General</c:formatCode>
                <c:ptCount val="21"/>
                <c:pt idx="0">
                  <c:v>181</c:v>
                </c:pt>
                <c:pt idx="1">
                  <c:v>1131</c:v>
                </c:pt>
                <c:pt idx="2">
                  <c:v>1278</c:v>
                </c:pt>
                <c:pt idx="3">
                  <c:v>1431</c:v>
                </c:pt>
                <c:pt idx="4">
                  <c:v>1534</c:v>
                </c:pt>
                <c:pt idx="5">
                  <c:v>1495</c:v>
                </c:pt>
                <c:pt idx="6">
                  <c:v>1488</c:v>
                </c:pt>
                <c:pt idx="7">
                  <c:v>1675</c:v>
                </c:pt>
                <c:pt idx="8">
                  <c:v>1784</c:v>
                </c:pt>
                <c:pt idx="9">
                  <c:v>1684</c:v>
                </c:pt>
                <c:pt idx="10">
                  <c:v>1586</c:v>
                </c:pt>
                <c:pt idx="11">
                  <c:v>1641</c:v>
                </c:pt>
                <c:pt idx="12">
                  <c:v>2076</c:v>
                </c:pt>
                <c:pt idx="13">
                  <c:v>1806</c:v>
                </c:pt>
                <c:pt idx="14">
                  <c:v>1723</c:v>
                </c:pt>
                <c:pt idx="15">
                  <c:v>1847</c:v>
                </c:pt>
                <c:pt idx="16">
                  <c:v>1763</c:v>
                </c:pt>
                <c:pt idx="17">
                  <c:v>2158</c:v>
                </c:pt>
                <c:pt idx="18">
                  <c:v>963</c:v>
                </c:pt>
                <c:pt idx="19">
                  <c:v>1029</c:v>
                </c:pt>
                <c:pt idx="20">
                  <c:v>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31-426A-AF4D-C64E8A4AF147}"/>
            </c:ext>
          </c:extLst>
        </c:ser>
        <c:ser>
          <c:idx val="5"/>
          <c:order val="5"/>
          <c:tx>
            <c:strRef>
              <c:f>tmpFEC7!$G$3:$G$4</c:f>
              <c:strCache>
                <c:ptCount val="1"/>
                <c:pt idx="0">
                  <c:v>VERBAL DISPUTE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tmpFEC7!$A$5:$A$32</c:f>
              <c:multiLvlStrCache>
                <c:ptCount val="21"/>
                <c:lvl>
                  <c:pt idx="0">
                    <c:v>2</c:v>
                  </c:pt>
                  <c:pt idx="1">
                    <c:v>3</c:v>
                  </c:pt>
                  <c:pt idx="2">
                    <c:v>4</c:v>
                  </c:pt>
                  <c:pt idx="3">
                    <c:v>1</c:v>
                  </c:pt>
                  <c:pt idx="4">
                    <c:v>2</c:v>
                  </c:pt>
                  <c:pt idx="5">
                    <c:v>3</c:v>
                  </c:pt>
                  <c:pt idx="6">
                    <c:v>4</c:v>
                  </c:pt>
                  <c:pt idx="7">
                    <c:v>1</c:v>
                  </c:pt>
                  <c:pt idx="8">
                    <c:v>2</c:v>
                  </c:pt>
                  <c:pt idx="9">
                    <c:v>3</c:v>
                  </c:pt>
                  <c:pt idx="10">
                    <c:v>4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  <c:pt idx="14">
                    <c:v>4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  <c:pt idx="19">
                    <c:v>1</c:v>
                  </c:pt>
                  <c:pt idx="20">
                    <c:v>2</c:v>
                  </c:pt>
                </c:lvl>
                <c:lvl>
                  <c:pt idx="0">
                    <c:v>2015</c:v>
                  </c:pt>
                  <c:pt idx="3">
                    <c:v>2016</c:v>
                  </c:pt>
                  <c:pt idx="7">
                    <c:v>2017</c:v>
                  </c:pt>
                  <c:pt idx="11">
                    <c:v>2018</c:v>
                  </c:pt>
                  <c:pt idx="15">
                    <c:v>2019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tmpFEC7!$G$5:$G$32</c:f>
              <c:numCache>
                <c:formatCode>General</c:formatCode>
                <c:ptCount val="21"/>
                <c:pt idx="0">
                  <c:v>112</c:v>
                </c:pt>
                <c:pt idx="1">
                  <c:v>693</c:v>
                </c:pt>
                <c:pt idx="2">
                  <c:v>704</c:v>
                </c:pt>
                <c:pt idx="3">
                  <c:v>911</c:v>
                </c:pt>
                <c:pt idx="4">
                  <c:v>1041</c:v>
                </c:pt>
                <c:pt idx="5">
                  <c:v>1129</c:v>
                </c:pt>
                <c:pt idx="6">
                  <c:v>1019</c:v>
                </c:pt>
                <c:pt idx="7">
                  <c:v>1116</c:v>
                </c:pt>
                <c:pt idx="8">
                  <c:v>1103</c:v>
                </c:pt>
                <c:pt idx="9">
                  <c:v>1226</c:v>
                </c:pt>
                <c:pt idx="10">
                  <c:v>993</c:v>
                </c:pt>
                <c:pt idx="11">
                  <c:v>1037</c:v>
                </c:pt>
                <c:pt idx="12">
                  <c:v>1141</c:v>
                </c:pt>
                <c:pt idx="13">
                  <c:v>1221</c:v>
                </c:pt>
                <c:pt idx="14">
                  <c:v>1024</c:v>
                </c:pt>
                <c:pt idx="15">
                  <c:v>1044</c:v>
                </c:pt>
                <c:pt idx="16">
                  <c:v>1088</c:v>
                </c:pt>
                <c:pt idx="17">
                  <c:v>1191</c:v>
                </c:pt>
                <c:pt idx="18">
                  <c:v>2048</c:v>
                </c:pt>
                <c:pt idx="19">
                  <c:v>1937</c:v>
                </c:pt>
                <c:pt idx="20">
                  <c:v>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31-426A-AF4D-C64E8A4A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973992"/>
        <c:axId val="511976944"/>
      </c:lineChart>
      <c:catAx>
        <c:axId val="511973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76944"/>
        <c:crosses val="autoZero"/>
        <c:auto val="1"/>
        <c:lblAlgn val="ctr"/>
        <c:lblOffset val="100"/>
        <c:noMultiLvlLbl val="0"/>
      </c:catAx>
      <c:valAx>
        <c:axId val="51197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7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[Book1]tmpFEC7!PivotTable1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dirty="0"/>
              <a:t>Liczba popełnianych</a:t>
            </a:r>
            <a:r>
              <a:rPr lang="pl-PL" sz="2000" baseline="0" dirty="0"/>
              <a:t> przestępstw w zależności od godziny</a:t>
            </a:r>
            <a:endParaRPr lang="en-GB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tmpFEC7!$B$3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tmpFEC7!$A$4:$A$28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tmpFEC7!$B$4:$B$28</c:f>
              <c:numCache>
                <c:formatCode>General</c:formatCode>
                <c:ptCount val="24"/>
                <c:pt idx="0">
                  <c:v>24146</c:v>
                </c:pt>
                <c:pt idx="1">
                  <c:v>13759</c:v>
                </c:pt>
                <c:pt idx="2">
                  <c:v>11579</c:v>
                </c:pt>
                <c:pt idx="3">
                  <c:v>6897</c:v>
                </c:pt>
                <c:pt idx="4">
                  <c:v>5113</c:v>
                </c:pt>
                <c:pt idx="5">
                  <c:v>5059</c:v>
                </c:pt>
                <c:pt idx="6">
                  <c:v>7512</c:v>
                </c:pt>
                <c:pt idx="7">
                  <c:v>13382</c:v>
                </c:pt>
                <c:pt idx="8">
                  <c:v>19468</c:v>
                </c:pt>
                <c:pt idx="9">
                  <c:v>22083</c:v>
                </c:pt>
                <c:pt idx="10">
                  <c:v>24319</c:v>
                </c:pt>
                <c:pt idx="11">
                  <c:v>24553</c:v>
                </c:pt>
                <c:pt idx="12">
                  <c:v>28070</c:v>
                </c:pt>
                <c:pt idx="13">
                  <c:v>25359</c:v>
                </c:pt>
                <c:pt idx="14">
                  <c:v>25905</c:v>
                </c:pt>
                <c:pt idx="15">
                  <c:v>25036</c:v>
                </c:pt>
                <c:pt idx="16">
                  <c:v>30062</c:v>
                </c:pt>
                <c:pt idx="17">
                  <c:v>31138</c:v>
                </c:pt>
                <c:pt idx="18">
                  <c:v>30364</c:v>
                </c:pt>
                <c:pt idx="19">
                  <c:v>26377</c:v>
                </c:pt>
                <c:pt idx="20">
                  <c:v>23936</c:v>
                </c:pt>
                <c:pt idx="21">
                  <c:v>21499</c:v>
                </c:pt>
                <c:pt idx="22">
                  <c:v>19608</c:v>
                </c:pt>
                <c:pt idx="23">
                  <c:v>15937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35-42C9-920A-D137E0466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1816032"/>
        <c:axId val="661816360"/>
      </c:lineChart>
      <c:catAx>
        <c:axId val="6618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816360"/>
        <c:crosses val="autoZero"/>
        <c:auto val="1"/>
        <c:lblAlgn val="ctr"/>
        <c:lblOffset val="100"/>
        <c:noMultiLvlLbl val="0"/>
      </c:catAx>
      <c:valAx>
        <c:axId val="66181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81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[Book1]tmpFEC7!PivotTable1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dirty="0"/>
              <a:t>Liczba przestępstw związanych</a:t>
            </a:r>
            <a:r>
              <a:rPr lang="pl-PL" sz="2000" baseline="0" dirty="0"/>
              <a:t> z narkotykami oraz </a:t>
            </a:r>
            <a:r>
              <a:rPr lang="pl-PL" sz="2000" baseline="0" dirty="0" err="1"/>
              <a:t>odholowań</a:t>
            </a:r>
            <a:r>
              <a:rPr lang="pl-PL" sz="2000" baseline="0" dirty="0"/>
              <a:t> w zależności od godziny</a:t>
            </a:r>
            <a:r>
              <a:rPr lang="pl-PL" sz="2000" dirty="0"/>
              <a:t> </a:t>
            </a:r>
            <a:endParaRPr lang="en-GB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tmpFEC7!$B$3:$B$4</c:f>
              <c:strCache>
                <c:ptCount val="1"/>
                <c:pt idx="0">
                  <c:v>DRUGS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tmpFEC7!$A$5:$A$29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tmpFEC7!$B$5:$B$29</c:f>
              <c:numCache>
                <c:formatCode>General</c:formatCode>
                <c:ptCount val="24"/>
                <c:pt idx="0">
                  <c:v>672</c:v>
                </c:pt>
                <c:pt idx="1">
                  <c:v>374</c:v>
                </c:pt>
                <c:pt idx="2">
                  <c:v>275</c:v>
                </c:pt>
                <c:pt idx="3">
                  <c:v>136</c:v>
                </c:pt>
                <c:pt idx="4">
                  <c:v>145</c:v>
                </c:pt>
                <c:pt idx="5">
                  <c:v>72</c:v>
                </c:pt>
                <c:pt idx="6">
                  <c:v>203</c:v>
                </c:pt>
                <c:pt idx="7">
                  <c:v>345</c:v>
                </c:pt>
                <c:pt idx="8">
                  <c:v>421</c:v>
                </c:pt>
                <c:pt idx="9">
                  <c:v>526</c:v>
                </c:pt>
                <c:pt idx="10">
                  <c:v>826</c:v>
                </c:pt>
                <c:pt idx="11">
                  <c:v>1064</c:v>
                </c:pt>
                <c:pt idx="12">
                  <c:v>1254</c:v>
                </c:pt>
                <c:pt idx="13">
                  <c:v>1455</c:v>
                </c:pt>
                <c:pt idx="14">
                  <c:v>1565</c:v>
                </c:pt>
                <c:pt idx="15">
                  <c:v>1477</c:v>
                </c:pt>
                <c:pt idx="16">
                  <c:v>2229</c:v>
                </c:pt>
                <c:pt idx="17">
                  <c:v>2878</c:v>
                </c:pt>
                <c:pt idx="18">
                  <c:v>2831</c:v>
                </c:pt>
                <c:pt idx="19">
                  <c:v>2116</c:v>
                </c:pt>
                <c:pt idx="20">
                  <c:v>1327</c:v>
                </c:pt>
                <c:pt idx="21">
                  <c:v>705</c:v>
                </c:pt>
                <c:pt idx="22">
                  <c:v>412</c:v>
                </c:pt>
                <c:pt idx="23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CB-4565-B699-BFC650592397}"/>
            </c:ext>
          </c:extLst>
        </c:ser>
        <c:ser>
          <c:idx val="1"/>
          <c:order val="1"/>
          <c:tx>
            <c:strRef>
              <c:f>tmpFEC7!$C$3:$C$4</c:f>
              <c:strCache>
                <c:ptCount val="1"/>
                <c:pt idx="0">
                  <c:v>TOWED MOTOR VEHICLE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tmpFEC7!$A$5:$A$29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tmpFEC7!$C$5:$C$29</c:f>
              <c:numCache>
                <c:formatCode>General</c:formatCode>
                <c:ptCount val="24"/>
                <c:pt idx="0">
                  <c:v>633</c:v>
                </c:pt>
                <c:pt idx="1">
                  <c:v>337</c:v>
                </c:pt>
                <c:pt idx="2">
                  <c:v>246</c:v>
                </c:pt>
                <c:pt idx="3">
                  <c:v>170</c:v>
                </c:pt>
                <c:pt idx="4">
                  <c:v>140</c:v>
                </c:pt>
                <c:pt idx="5">
                  <c:v>267</c:v>
                </c:pt>
                <c:pt idx="6">
                  <c:v>418</c:v>
                </c:pt>
                <c:pt idx="7">
                  <c:v>1769</c:v>
                </c:pt>
                <c:pt idx="8">
                  <c:v>2143</c:v>
                </c:pt>
                <c:pt idx="9">
                  <c:v>1946</c:v>
                </c:pt>
                <c:pt idx="10">
                  <c:v>1628</c:v>
                </c:pt>
                <c:pt idx="11">
                  <c:v>1046</c:v>
                </c:pt>
                <c:pt idx="12">
                  <c:v>735</c:v>
                </c:pt>
                <c:pt idx="13">
                  <c:v>619</c:v>
                </c:pt>
                <c:pt idx="14">
                  <c:v>435</c:v>
                </c:pt>
                <c:pt idx="15">
                  <c:v>308</c:v>
                </c:pt>
                <c:pt idx="16">
                  <c:v>503</c:v>
                </c:pt>
                <c:pt idx="17">
                  <c:v>536</c:v>
                </c:pt>
                <c:pt idx="18">
                  <c:v>483</c:v>
                </c:pt>
                <c:pt idx="19">
                  <c:v>484</c:v>
                </c:pt>
                <c:pt idx="20">
                  <c:v>497</c:v>
                </c:pt>
                <c:pt idx="21">
                  <c:v>480</c:v>
                </c:pt>
                <c:pt idx="22">
                  <c:v>394</c:v>
                </c:pt>
                <c:pt idx="23">
                  <c:v>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B-4565-B699-BFC650592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1816032"/>
        <c:axId val="661816360"/>
      </c:lineChart>
      <c:catAx>
        <c:axId val="6618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816360"/>
        <c:crosses val="autoZero"/>
        <c:auto val="1"/>
        <c:lblAlgn val="ctr"/>
        <c:lblOffset val="100"/>
        <c:noMultiLvlLbl val="0"/>
      </c:catAx>
      <c:valAx>
        <c:axId val="66181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81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[Book1]tmpFEC7!PivotTable1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dirty="0"/>
              <a:t>Liczba incydentów</a:t>
            </a:r>
            <a:r>
              <a:rPr lang="pl-PL" sz="2000" baseline="0" dirty="0"/>
              <a:t> związanych ze zdarzeniem drogowym dla najbardziej niebezpiecznych ulic</a:t>
            </a:r>
            <a:endParaRPr lang="en-GB" sz="2000" dirty="0"/>
          </a:p>
        </c:rich>
      </c:tx>
      <c:layout>
        <c:manualLayout>
          <c:xMode val="edge"/>
          <c:yMode val="edge"/>
          <c:x val="0.19649997321763352"/>
          <c:y val="2.74685491899719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768643205313622"/>
          <c:y val="0.17703715854962573"/>
          <c:w val="0.70792350956130479"/>
          <c:h val="0.75275347526003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tmpFEC7!$B$4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tmpFEC7!$A$5:$A$14</c:f>
              <c:strCache>
                <c:ptCount val="9"/>
                <c:pt idx="0">
                  <c:v>BLUE HILL AVE</c:v>
                </c:pt>
                <c:pt idx="1">
                  <c:v>BOYLSTON ST</c:v>
                </c:pt>
                <c:pt idx="2">
                  <c:v>CENTRE ST</c:v>
                </c:pt>
                <c:pt idx="3">
                  <c:v>COLUMBIA RD</c:v>
                </c:pt>
                <c:pt idx="4">
                  <c:v>COMMONWEALTH AVE</c:v>
                </c:pt>
                <c:pt idx="5">
                  <c:v>DORCHESTER AVE</c:v>
                </c:pt>
                <c:pt idx="6">
                  <c:v>HARRISON AVE</c:v>
                </c:pt>
                <c:pt idx="7">
                  <c:v>HYDE PARK AVE</c:v>
                </c:pt>
                <c:pt idx="8">
                  <c:v>MASSACHUSETTS AVE</c:v>
                </c:pt>
              </c:strCache>
            </c:strRef>
          </c:cat>
          <c:val>
            <c:numRef>
              <c:f>tmpFEC7!$B$5:$B$14</c:f>
              <c:numCache>
                <c:formatCode>General</c:formatCode>
                <c:ptCount val="9"/>
                <c:pt idx="0">
                  <c:v>3452</c:v>
                </c:pt>
                <c:pt idx="1">
                  <c:v>1369</c:v>
                </c:pt>
                <c:pt idx="2">
                  <c:v>1697</c:v>
                </c:pt>
                <c:pt idx="3">
                  <c:v>1212</c:v>
                </c:pt>
                <c:pt idx="4">
                  <c:v>1599</c:v>
                </c:pt>
                <c:pt idx="5">
                  <c:v>1761</c:v>
                </c:pt>
                <c:pt idx="6">
                  <c:v>1606</c:v>
                </c:pt>
                <c:pt idx="7">
                  <c:v>1442</c:v>
                </c:pt>
                <c:pt idx="8">
                  <c:v>1849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82-4D29-9799-75FDAF213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1816032"/>
        <c:axId val="661816360"/>
      </c:barChart>
      <c:catAx>
        <c:axId val="66181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816360"/>
        <c:crosses val="autoZero"/>
        <c:auto val="1"/>
        <c:lblAlgn val="ctr"/>
        <c:lblOffset val="100"/>
        <c:noMultiLvlLbl val="0"/>
      </c:catAx>
      <c:valAx>
        <c:axId val="661816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81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pl-PL" sz="4000" dirty="0"/>
              <a:t>Analiza popełnionych przestępstw w mieście Boston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705165"/>
            <a:ext cx="3485072" cy="479312"/>
          </a:xfrm>
        </p:spPr>
        <p:txBody>
          <a:bodyPr>
            <a:normAutofit/>
          </a:bodyPr>
          <a:lstStyle/>
          <a:p>
            <a:pPr algn="l"/>
            <a:r>
              <a:rPr lang="pl-PL" sz="2300" dirty="0">
                <a:solidFill>
                  <a:srgbClr val="5792BA"/>
                </a:solidFill>
              </a:rPr>
              <a:t>Arkadiusz Rasz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615EA6-667D-4926-895D-0EC74FE46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513657"/>
              </p:ext>
            </p:extLst>
          </p:nvPr>
        </p:nvGraphicFramePr>
        <p:xfrm>
          <a:off x="991340" y="361765"/>
          <a:ext cx="10209320" cy="613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514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720790-9B75-4A86-8CC6-D472B01A0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946208"/>
              </p:ext>
            </p:extLst>
          </p:nvPr>
        </p:nvGraphicFramePr>
        <p:xfrm>
          <a:off x="1014412" y="504825"/>
          <a:ext cx="1016317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341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720790-9B75-4A86-8CC6-D472B01A0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478327"/>
              </p:ext>
            </p:extLst>
          </p:nvPr>
        </p:nvGraphicFramePr>
        <p:xfrm>
          <a:off x="742950" y="428625"/>
          <a:ext cx="10706100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50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720790-9B75-4A86-8CC6-D472B01A0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037205"/>
              </p:ext>
            </p:extLst>
          </p:nvPr>
        </p:nvGraphicFramePr>
        <p:xfrm>
          <a:off x="747713" y="481012"/>
          <a:ext cx="10696574" cy="589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165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31D-7FF2-4297-AB54-FBD7BAAC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pl-PL" dirty="0"/>
              <a:t>Dziękuję za uwagę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16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877D-7ED2-400A-B6A9-24D259D9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C88F-5D63-4524-B021-62C41850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800" dirty="0"/>
              <a:t>Boston jest jednym z największych miast w Stanach Zjednoczonych pod względem populacji oraz gęstości mieszkańców. Jest przez to również niebezpieczniejszym miejscem do życia w porównaniu do większości innych miast państwa. W roku 2015 miasto rozpoczęło udostępnianie części danych raportów policyjnych dotyczących popełnianych przestępstw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0412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FBA4-89CA-48A0-B780-16D44BE0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781" y="298886"/>
            <a:ext cx="2477475" cy="457201"/>
          </a:xfrm>
        </p:spPr>
        <p:txBody>
          <a:bodyPr>
            <a:normAutofit/>
          </a:bodyPr>
          <a:lstStyle/>
          <a:p>
            <a:r>
              <a:rPr lang="pl-PL" sz="2400" dirty="0"/>
              <a:t>data.boston.gov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B6DA3-4D1A-492F-A6BD-8BE2C6FB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63" y="796062"/>
            <a:ext cx="939627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2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E931-C5B5-4E75-A36D-49C21721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56949"/>
            <a:ext cx="10353762" cy="630313"/>
          </a:xfrm>
        </p:spPr>
        <p:txBody>
          <a:bodyPr/>
          <a:lstStyle/>
          <a:p>
            <a:pPr marL="36900" indent="0">
              <a:buNone/>
            </a:pPr>
            <a:r>
              <a:rPr lang="pl-PL" dirty="0"/>
              <a:t>Dane składają się z dwóch tabel: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C6B20B-B611-42EF-8B73-302C071B0CCF}"/>
              </a:ext>
            </a:extLst>
          </p:cNvPr>
          <p:cNvSpPr txBox="1">
            <a:spLocks/>
          </p:cNvSpPr>
          <p:nvPr/>
        </p:nvSpPr>
        <p:spPr>
          <a:xfrm>
            <a:off x="913795" y="1411550"/>
            <a:ext cx="5182205" cy="1047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l-PL" dirty="0"/>
              <a:t>Rekordy poszczególnych incydentów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6BC17B-542F-4426-A330-E834D0FEA373}"/>
              </a:ext>
            </a:extLst>
          </p:cNvPr>
          <p:cNvSpPr txBox="1">
            <a:spLocks/>
          </p:cNvSpPr>
          <p:nvPr/>
        </p:nvSpPr>
        <p:spPr>
          <a:xfrm>
            <a:off x="7219037" y="1411550"/>
            <a:ext cx="4168357" cy="1047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l-PL" dirty="0"/>
              <a:t>Słownik kodów przestępstw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BDD257-6530-4238-8E50-6D8FECFC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67" y="2043620"/>
            <a:ext cx="2532253" cy="4157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A1174-DFDB-4885-BA98-8DCA9639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3" y="2361460"/>
            <a:ext cx="6186966" cy="269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5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BF99-4AD4-43F1-BB04-0E8E7A37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Święta narodowe USA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9A4B-0D7F-4F81-81FD-C7038AAA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1352550"/>
          </a:xfrm>
        </p:spPr>
        <p:txBody>
          <a:bodyPr/>
          <a:lstStyle/>
          <a:p>
            <a:pPr marL="36900" indent="0">
              <a:buNone/>
            </a:pPr>
            <a:r>
              <a:rPr lang="pl-PL" dirty="0"/>
              <a:t>Dodatkowymi dane do analizy są daty świąt narodowych w Stanach Zjednoczonych. Dane te zostały pobrane z osobnego źródła udostępnionego na kaggle.com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72279-430C-49E1-99E8-FD0ABB44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354" y="3429000"/>
            <a:ext cx="3091291" cy="30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0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ED87-21E6-40B0-AB12-8F7DF9E6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0"/>
            <a:ext cx="10353762" cy="1066800"/>
          </a:xfrm>
        </p:spPr>
        <p:txBody>
          <a:bodyPr/>
          <a:lstStyle/>
          <a:p>
            <a:r>
              <a:rPr lang="pl-PL" dirty="0"/>
              <a:t>Struktura utworzonej kostki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DAD471-4A6E-4895-9EE2-A7123EBA5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945" y="1283984"/>
            <a:ext cx="2784109" cy="45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4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CBA-994B-401A-9CC6-3EDFEAC5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pl-PL" dirty="0"/>
              <a:t>Analiza danych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15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615EA6-667D-4926-895D-0EC74FE46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770609"/>
              </p:ext>
            </p:extLst>
          </p:nvPr>
        </p:nvGraphicFramePr>
        <p:xfrm>
          <a:off x="1142260" y="574829"/>
          <a:ext cx="9907480" cy="570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161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C3CEB3-C29A-482A-BBDB-2E33A6322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905638"/>
              </p:ext>
            </p:extLst>
          </p:nvPr>
        </p:nvGraphicFramePr>
        <p:xfrm>
          <a:off x="822664" y="530441"/>
          <a:ext cx="10546672" cy="5797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932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1C32910E3E7645A837B915B27411C0" ma:contentTypeVersion="5" ma:contentTypeDescription="Create a new document." ma:contentTypeScope="" ma:versionID="e08d437bec4b379feaa6a7a9f01738ca">
  <xsd:schema xmlns:xsd="http://www.w3.org/2001/XMLSchema" xmlns:xs="http://www.w3.org/2001/XMLSchema" xmlns:p="http://schemas.microsoft.com/office/2006/metadata/properties" xmlns:ns3="60bc125f-eb64-41fb-a234-ea5e69369081" xmlns:ns4="98274316-8ace-4328-a53c-2489d5f9b4a4" targetNamespace="http://schemas.microsoft.com/office/2006/metadata/properties" ma:root="true" ma:fieldsID="bbd1431324ac2186da3be96847073d72" ns3:_="" ns4:_="">
    <xsd:import namespace="60bc125f-eb64-41fb-a234-ea5e69369081"/>
    <xsd:import namespace="98274316-8ace-4328-a53c-2489d5f9b4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c125f-eb64-41fb-a234-ea5e69369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74316-8ace-4328-a53c-2489d5f9b4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purl.org/dc/terms/"/>
    <ds:schemaRef ds:uri="http://purl.org/dc/elements/1.1/"/>
    <ds:schemaRef ds:uri="http://schemas.microsoft.com/office/2006/documentManagement/types"/>
    <ds:schemaRef ds:uri="98274316-8ace-4328-a53c-2489d5f9b4a4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0bc125f-eb64-41fb-a234-ea5e69369081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9F2F40-FE08-4DDF-9A75-5B5E4000F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c125f-eb64-41fb-a234-ea5e69369081"/>
    <ds:schemaRef ds:uri="98274316-8ace-4328-a53c-2489d5f9b4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{E7117576-286C-4B85-ABB3-95FD0BB02E5B}tf11665031</Template>
  <TotalTime>0</TotalTime>
  <Words>162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Nova</vt:lpstr>
      <vt:lpstr>Arial Nova Light</vt:lpstr>
      <vt:lpstr>Wingdings 2</vt:lpstr>
      <vt:lpstr>SlateVTI</vt:lpstr>
      <vt:lpstr>Analiza popełnionych przestępstw w mieście Boston</vt:lpstr>
      <vt:lpstr>Wprowadzenie</vt:lpstr>
      <vt:lpstr>data.boston.gov</vt:lpstr>
      <vt:lpstr>PowerPoint Presentation</vt:lpstr>
      <vt:lpstr>Święta narodowe USA</vt:lpstr>
      <vt:lpstr>Struktura utworzonej kostki</vt:lpstr>
      <vt:lpstr>Analiza danych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2020-05-24T15:53:53Z</dcterms:created>
  <dcterms:modified xsi:type="dcterms:W3CDTF">2020-05-24T16:30:21Z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0x010100021C32910E3E7645A837B915B27411C0</vt:lpwstr>
  </property>
</Properties>
</file>