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57" r:id="rId3"/>
    <p:sldId id="266" r:id="rId4"/>
    <p:sldId id="260" r:id="rId5"/>
    <p:sldId id="264" r:id="rId6"/>
    <p:sldId id="263" r:id="rId7"/>
    <p:sldId id="267" r:id="rId8"/>
    <p:sldId id="265" r:id="rId9"/>
    <p:sldId id="268"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F0000"/>
    <a:srgbClr val="8B90F9"/>
    <a:srgbClr val="000000"/>
    <a:srgbClr val="ADD8E6"/>
    <a:srgbClr val="00FFFF"/>
    <a:srgbClr val="4A6164"/>
    <a:srgbClr val="5C241E"/>
    <a:srgbClr val="FFA500"/>
    <a:srgbClr val="FF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73" autoAdjust="0"/>
  </p:normalViewPr>
  <p:slideViewPr>
    <p:cSldViewPr snapToGrid="0">
      <p:cViewPr varScale="1">
        <p:scale>
          <a:sx n="105" d="100"/>
          <a:sy n="105" d="100"/>
        </p:scale>
        <p:origin x="834" y="96"/>
      </p:cViewPr>
      <p:guideLst>
        <p:guide orient="horz" pos="2160"/>
        <p:guide pos="3840"/>
      </p:guideLst>
    </p:cSldViewPr>
  </p:slideViewPr>
  <p:outlineViewPr>
    <p:cViewPr>
      <p:scale>
        <a:sx n="33" d="100"/>
        <a:sy n="33" d="100"/>
      </p:scale>
      <p:origin x="0" y="-372"/>
    </p:cViewPr>
  </p:outlineViewPr>
  <p:notesTextViewPr>
    <p:cViewPr>
      <p:scale>
        <a:sx n="1" d="1"/>
        <a:sy n="1" d="1"/>
      </p:scale>
      <p:origin x="0" y="0"/>
    </p:cViewPr>
  </p:notesTextViewPr>
  <p:notesViewPr>
    <p:cSldViewPr snapToGrid="0" showGuides="1">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7C2AB28A-02C8-4D2B-9C9A-A5F6D71FA0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it-IT"/>
              <a:t>Di Resta Silvia, 817700</a:t>
            </a:r>
          </a:p>
        </p:txBody>
      </p:sp>
      <p:sp>
        <p:nvSpPr>
          <p:cNvPr id="3" name="Segnaposto data 2">
            <a:extLst>
              <a:ext uri="{FF2B5EF4-FFF2-40B4-BE49-F238E27FC236}">
                <a16:creationId xmlns:a16="http://schemas.microsoft.com/office/drawing/2014/main" id="{D05C7263-66CB-49FC-A11E-B5C002709B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37BA06-A9E9-4A79-99DF-4EA886BCFD55}" type="datetimeFigureOut">
              <a:rPr lang="it-IT" smtClean="0"/>
              <a:t>01/01/2025</a:t>
            </a:fld>
            <a:endParaRPr lang="it-IT"/>
          </a:p>
        </p:txBody>
      </p:sp>
      <p:sp>
        <p:nvSpPr>
          <p:cNvPr id="4" name="Segnaposto piè di pagina 3">
            <a:extLst>
              <a:ext uri="{FF2B5EF4-FFF2-40B4-BE49-F238E27FC236}">
                <a16:creationId xmlns:a16="http://schemas.microsoft.com/office/drawing/2014/main" id="{B71C6D7A-C52E-4DA9-A8A6-1F36616EEE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328460E9-D3F1-443D-8FC2-29E790A08A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0CB8C-4220-49AB-82FA-A9F6D6FC8FC6}" type="slidenum">
              <a:rPr lang="it-IT" smtClean="0"/>
              <a:t>‹N›</a:t>
            </a:fld>
            <a:endParaRPr lang="it-IT"/>
          </a:p>
        </p:txBody>
      </p:sp>
    </p:spTree>
    <p:extLst>
      <p:ext uri="{BB962C8B-B14F-4D97-AF65-F5344CB8AC3E}">
        <p14:creationId xmlns:p14="http://schemas.microsoft.com/office/powerpoint/2010/main" val="356098861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5781-1D36-40C3-BD5E-CC53503C59EF}" type="datetimeFigureOut">
              <a:rPr lang="it-IT" smtClean="0"/>
              <a:t>01/01/2025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3A5295-313B-4C21-9446-442D49B3CCE0}" type="slidenum">
              <a:rPr lang="it-IT" smtClean="0"/>
              <a:t>‹N›</a:t>
            </a:fld>
            <a:endParaRPr lang="it-IT"/>
          </a:p>
        </p:txBody>
      </p:sp>
    </p:spTree>
    <p:extLst>
      <p:ext uri="{BB962C8B-B14F-4D97-AF65-F5344CB8AC3E}">
        <p14:creationId xmlns:p14="http://schemas.microsoft.com/office/powerpoint/2010/main" val="76514692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B7CB16-0DFC-4AA4-A937-0B4F5D813A21}"/>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DCD7947B-2915-47F6-A2CD-72DDC3401C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B48179E-17F5-4E23-84B1-102DA225A2A0}"/>
              </a:ext>
            </a:extLst>
          </p:cNvPr>
          <p:cNvSpPr>
            <a:spLocks noGrp="1"/>
          </p:cNvSpPr>
          <p:nvPr>
            <p:ph type="dt" sz="half" idx="10"/>
          </p:nvPr>
        </p:nvSpPr>
        <p:spPr/>
        <p:txBody>
          <a:bodyPr/>
          <a:lstStyle/>
          <a:p>
            <a:fld id="{AA0BBBD6-0029-4A45-B2EC-216C06C96E29}" type="datetimeFigureOut">
              <a:rPr lang="it-IT" smtClean="0"/>
              <a:t>01/01/2025</a:t>
            </a:fld>
            <a:endParaRPr lang="it-IT"/>
          </a:p>
        </p:txBody>
      </p:sp>
      <p:sp>
        <p:nvSpPr>
          <p:cNvPr id="5" name="Segnaposto piè di pagina 4">
            <a:extLst>
              <a:ext uri="{FF2B5EF4-FFF2-40B4-BE49-F238E27FC236}">
                <a16:creationId xmlns:a16="http://schemas.microsoft.com/office/drawing/2014/main" id="{66A52176-EECF-463E-AC06-B1BB40208B8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EEA5357-8FB9-4F16-B264-931B63E2AF85}"/>
              </a:ext>
            </a:extLst>
          </p:cNvPr>
          <p:cNvSpPr>
            <a:spLocks noGrp="1"/>
          </p:cNvSpPr>
          <p:nvPr>
            <p:ph type="sldNum" sz="quarter" idx="12"/>
          </p:nvPr>
        </p:nvSpPr>
        <p:spPr/>
        <p:txBody>
          <a:bodyPr/>
          <a:lstStyle/>
          <a:p>
            <a:fld id="{46BE8158-583F-4228-947A-C5343D890334}" type="slidenum">
              <a:rPr lang="it-IT" smtClean="0"/>
              <a:t>‹N›</a:t>
            </a:fld>
            <a:endParaRPr lang="it-IT"/>
          </a:p>
        </p:txBody>
      </p:sp>
    </p:spTree>
    <p:extLst>
      <p:ext uri="{BB962C8B-B14F-4D97-AF65-F5344CB8AC3E}">
        <p14:creationId xmlns:p14="http://schemas.microsoft.com/office/powerpoint/2010/main" val="157141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070029-B03F-444B-AA66-B85F3C64B37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A2B0A5C-0A59-4EEB-AB7B-5DEDC34EA47F}"/>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9510CDF-AE7D-4C33-9B65-55C87328900B}"/>
              </a:ext>
            </a:extLst>
          </p:cNvPr>
          <p:cNvSpPr>
            <a:spLocks noGrp="1"/>
          </p:cNvSpPr>
          <p:nvPr>
            <p:ph type="dt" sz="half" idx="10"/>
          </p:nvPr>
        </p:nvSpPr>
        <p:spPr/>
        <p:txBody>
          <a:bodyPr/>
          <a:lstStyle/>
          <a:p>
            <a:fld id="{AA0BBBD6-0029-4A45-B2EC-216C06C96E29}" type="datetimeFigureOut">
              <a:rPr lang="it-IT" smtClean="0"/>
              <a:t>01/01/2025</a:t>
            </a:fld>
            <a:endParaRPr lang="it-IT"/>
          </a:p>
        </p:txBody>
      </p:sp>
      <p:sp>
        <p:nvSpPr>
          <p:cNvPr id="5" name="Segnaposto piè di pagina 4">
            <a:extLst>
              <a:ext uri="{FF2B5EF4-FFF2-40B4-BE49-F238E27FC236}">
                <a16:creationId xmlns:a16="http://schemas.microsoft.com/office/drawing/2014/main" id="{5CB36CED-8862-49E6-8063-93BBD3007B6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1E05942-168A-4970-8191-90C85BB953ED}"/>
              </a:ext>
            </a:extLst>
          </p:cNvPr>
          <p:cNvSpPr>
            <a:spLocks noGrp="1"/>
          </p:cNvSpPr>
          <p:nvPr>
            <p:ph type="sldNum" sz="quarter" idx="12"/>
          </p:nvPr>
        </p:nvSpPr>
        <p:spPr/>
        <p:txBody>
          <a:bodyPr/>
          <a:lstStyle/>
          <a:p>
            <a:fld id="{46BE8158-583F-4228-947A-C5343D890334}" type="slidenum">
              <a:rPr lang="it-IT" smtClean="0"/>
              <a:t>‹N›</a:t>
            </a:fld>
            <a:endParaRPr lang="it-IT"/>
          </a:p>
        </p:txBody>
      </p:sp>
    </p:spTree>
    <p:extLst>
      <p:ext uri="{BB962C8B-B14F-4D97-AF65-F5344CB8AC3E}">
        <p14:creationId xmlns:p14="http://schemas.microsoft.com/office/powerpoint/2010/main" val="428473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5DF6511C-DA93-443E-BE4C-C61AA00E5F1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4EA88F0-3A49-4596-90B6-2A71634138FD}"/>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0062945-B8AD-4E3E-99A3-328DCCD03F34}"/>
              </a:ext>
            </a:extLst>
          </p:cNvPr>
          <p:cNvSpPr>
            <a:spLocks noGrp="1"/>
          </p:cNvSpPr>
          <p:nvPr>
            <p:ph type="dt" sz="half" idx="10"/>
          </p:nvPr>
        </p:nvSpPr>
        <p:spPr/>
        <p:txBody>
          <a:bodyPr/>
          <a:lstStyle/>
          <a:p>
            <a:fld id="{AA0BBBD6-0029-4A45-B2EC-216C06C96E29}" type="datetimeFigureOut">
              <a:rPr lang="it-IT" smtClean="0"/>
              <a:t>01/01/2025</a:t>
            </a:fld>
            <a:endParaRPr lang="it-IT"/>
          </a:p>
        </p:txBody>
      </p:sp>
      <p:sp>
        <p:nvSpPr>
          <p:cNvPr id="5" name="Segnaposto piè di pagina 4">
            <a:extLst>
              <a:ext uri="{FF2B5EF4-FFF2-40B4-BE49-F238E27FC236}">
                <a16:creationId xmlns:a16="http://schemas.microsoft.com/office/drawing/2014/main" id="{32AD97DE-BE08-449A-9EAC-B1F5BD1627C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DB1C942-57EF-4E3B-B3CF-61FD86E21631}"/>
              </a:ext>
            </a:extLst>
          </p:cNvPr>
          <p:cNvSpPr>
            <a:spLocks noGrp="1"/>
          </p:cNvSpPr>
          <p:nvPr>
            <p:ph type="sldNum" sz="quarter" idx="12"/>
          </p:nvPr>
        </p:nvSpPr>
        <p:spPr/>
        <p:txBody>
          <a:bodyPr/>
          <a:lstStyle/>
          <a:p>
            <a:fld id="{46BE8158-583F-4228-947A-C5343D890334}" type="slidenum">
              <a:rPr lang="it-IT" smtClean="0"/>
              <a:t>‹N›</a:t>
            </a:fld>
            <a:endParaRPr lang="it-IT"/>
          </a:p>
        </p:txBody>
      </p:sp>
    </p:spTree>
    <p:extLst>
      <p:ext uri="{BB962C8B-B14F-4D97-AF65-F5344CB8AC3E}">
        <p14:creationId xmlns:p14="http://schemas.microsoft.com/office/powerpoint/2010/main" val="235747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07B9B7-2FF8-4246-93C3-E8528564EB0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E14AD6A-B377-4DE2-AF58-1923BE9A1E1A}"/>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2DFD6AC-4E52-4E56-920D-56560FB516E3}"/>
              </a:ext>
            </a:extLst>
          </p:cNvPr>
          <p:cNvSpPr>
            <a:spLocks noGrp="1"/>
          </p:cNvSpPr>
          <p:nvPr>
            <p:ph type="dt" sz="half" idx="10"/>
          </p:nvPr>
        </p:nvSpPr>
        <p:spPr/>
        <p:txBody>
          <a:bodyPr/>
          <a:lstStyle/>
          <a:p>
            <a:fld id="{AA0BBBD6-0029-4A45-B2EC-216C06C96E29}" type="datetimeFigureOut">
              <a:rPr lang="it-IT" smtClean="0"/>
              <a:t>01/01/2025</a:t>
            </a:fld>
            <a:endParaRPr lang="it-IT"/>
          </a:p>
        </p:txBody>
      </p:sp>
      <p:sp>
        <p:nvSpPr>
          <p:cNvPr id="5" name="Segnaposto piè di pagina 4">
            <a:extLst>
              <a:ext uri="{FF2B5EF4-FFF2-40B4-BE49-F238E27FC236}">
                <a16:creationId xmlns:a16="http://schemas.microsoft.com/office/drawing/2014/main" id="{68BEA895-4F2C-4088-A294-CD1B8B30B58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78EDF0B-A14F-4EB1-B221-14CDC20727BE}"/>
              </a:ext>
            </a:extLst>
          </p:cNvPr>
          <p:cNvSpPr>
            <a:spLocks noGrp="1"/>
          </p:cNvSpPr>
          <p:nvPr>
            <p:ph type="sldNum" sz="quarter" idx="12"/>
          </p:nvPr>
        </p:nvSpPr>
        <p:spPr/>
        <p:txBody>
          <a:bodyPr/>
          <a:lstStyle/>
          <a:p>
            <a:fld id="{46BE8158-583F-4228-947A-C5343D890334}" type="slidenum">
              <a:rPr lang="it-IT" smtClean="0"/>
              <a:t>‹N›</a:t>
            </a:fld>
            <a:endParaRPr lang="it-IT"/>
          </a:p>
        </p:txBody>
      </p:sp>
    </p:spTree>
    <p:extLst>
      <p:ext uri="{BB962C8B-B14F-4D97-AF65-F5344CB8AC3E}">
        <p14:creationId xmlns:p14="http://schemas.microsoft.com/office/powerpoint/2010/main" val="179251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27D5CA-AE15-4EF9-B9E3-EB6301ED95D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C972E6B-245A-450F-8FED-35441CB075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AB23EC59-869C-4ABB-8339-B0FE1B57B63D}"/>
              </a:ext>
            </a:extLst>
          </p:cNvPr>
          <p:cNvSpPr>
            <a:spLocks noGrp="1"/>
          </p:cNvSpPr>
          <p:nvPr>
            <p:ph type="dt" sz="half" idx="10"/>
          </p:nvPr>
        </p:nvSpPr>
        <p:spPr/>
        <p:txBody>
          <a:bodyPr/>
          <a:lstStyle/>
          <a:p>
            <a:fld id="{AA0BBBD6-0029-4A45-B2EC-216C06C96E29}" type="datetimeFigureOut">
              <a:rPr lang="it-IT" smtClean="0"/>
              <a:t>01/01/2025</a:t>
            </a:fld>
            <a:endParaRPr lang="it-IT"/>
          </a:p>
        </p:txBody>
      </p:sp>
      <p:sp>
        <p:nvSpPr>
          <p:cNvPr id="5" name="Segnaposto piè di pagina 4">
            <a:extLst>
              <a:ext uri="{FF2B5EF4-FFF2-40B4-BE49-F238E27FC236}">
                <a16:creationId xmlns:a16="http://schemas.microsoft.com/office/drawing/2014/main" id="{3455DF2E-B6B0-498D-A532-D4C9252AA4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C386997-3EB6-4295-A241-DA7C3C9DA7FF}"/>
              </a:ext>
            </a:extLst>
          </p:cNvPr>
          <p:cNvSpPr>
            <a:spLocks noGrp="1"/>
          </p:cNvSpPr>
          <p:nvPr>
            <p:ph type="sldNum" sz="quarter" idx="12"/>
          </p:nvPr>
        </p:nvSpPr>
        <p:spPr/>
        <p:txBody>
          <a:bodyPr/>
          <a:lstStyle/>
          <a:p>
            <a:fld id="{46BE8158-583F-4228-947A-C5343D890334}" type="slidenum">
              <a:rPr lang="it-IT" smtClean="0"/>
              <a:t>‹N›</a:t>
            </a:fld>
            <a:endParaRPr lang="it-IT"/>
          </a:p>
        </p:txBody>
      </p:sp>
    </p:spTree>
    <p:extLst>
      <p:ext uri="{BB962C8B-B14F-4D97-AF65-F5344CB8AC3E}">
        <p14:creationId xmlns:p14="http://schemas.microsoft.com/office/powerpoint/2010/main" val="296710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560570-654C-40E4-85F5-BB3F98791CE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65AD44C-3076-4F08-8070-97D9A8C16060}"/>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FCFAD67-1667-4178-905D-454E9E113A98}"/>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E64690B-A2FD-4727-B44F-27F50CB822A3}"/>
              </a:ext>
            </a:extLst>
          </p:cNvPr>
          <p:cNvSpPr>
            <a:spLocks noGrp="1"/>
          </p:cNvSpPr>
          <p:nvPr>
            <p:ph type="dt" sz="half" idx="10"/>
          </p:nvPr>
        </p:nvSpPr>
        <p:spPr/>
        <p:txBody>
          <a:bodyPr/>
          <a:lstStyle/>
          <a:p>
            <a:fld id="{AA0BBBD6-0029-4A45-B2EC-216C06C96E29}" type="datetimeFigureOut">
              <a:rPr lang="it-IT" smtClean="0"/>
              <a:t>01/01/2025</a:t>
            </a:fld>
            <a:endParaRPr lang="it-IT"/>
          </a:p>
        </p:txBody>
      </p:sp>
      <p:sp>
        <p:nvSpPr>
          <p:cNvPr id="6" name="Segnaposto piè di pagina 5">
            <a:extLst>
              <a:ext uri="{FF2B5EF4-FFF2-40B4-BE49-F238E27FC236}">
                <a16:creationId xmlns:a16="http://schemas.microsoft.com/office/drawing/2014/main" id="{F02CFB8D-D594-4CDB-9D0B-1A332A40E21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059AF7F-A01C-4874-9ACC-9B1A8FAAC636}"/>
              </a:ext>
            </a:extLst>
          </p:cNvPr>
          <p:cNvSpPr>
            <a:spLocks noGrp="1"/>
          </p:cNvSpPr>
          <p:nvPr>
            <p:ph type="sldNum" sz="quarter" idx="12"/>
          </p:nvPr>
        </p:nvSpPr>
        <p:spPr/>
        <p:txBody>
          <a:bodyPr/>
          <a:lstStyle/>
          <a:p>
            <a:fld id="{46BE8158-583F-4228-947A-C5343D890334}" type="slidenum">
              <a:rPr lang="it-IT" smtClean="0"/>
              <a:t>‹N›</a:t>
            </a:fld>
            <a:endParaRPr lang="it-IT"/>
          </a:p>
        </p:txBody>
      </p:sp>
    </p:spTree>
    <p:extLst>
      <p:ext uri="{BB962C8B-B14F-4D97-AF65-F5344CB8AC3E}">
        <p14:creationId xmlns:p14="http://schemas.microsoft.com/office/powerpoint/2010/main" val="940440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2B825A-F6B9-4D96-BD3C-F1BC37B29DB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943E4A9-0376-4C1F-A1A7-4F1352A1D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790E65AA-D2B0-487D-881D-AC178AB6B50E}"/>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40E57DF-73F3-4A09-B73F-7BAD38254F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11807FCE-A8DC-42ED-BA9E-FF7F509BA790}"/>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79CB859-BAD4-4422-82B4-6FC27E4FFDC2}"/>
              </a:ext>
            </a:extLst>
          </p:cNvPr>
          <p:cNvSpPr>
            <a:spLocks noGrp="1"/>
          </p:cNvSpPr>
          <p:nvPr>
            <p:ph type="dt" sz="half" idx="10"/>
          </p:nvPr>
        </p:nvSpPr>
        <p:spPr/>
        <p:txBody>
          <a:bodyPr/>
          <a:lstStyle/>
          <a:p>
            <a:fld id="{AA0BBBD6-0029-4A45-B2EC-216C06C96E29}" type="datetimeFigureOut">
              <a:rPr lang="it-IT" smtClean="0"/>
              <a:t>01/01/2025</a:t>
            </a:fld>
            <a:endParaRPr lang="it-IT"/>
          </a:p>
        </p:txBody>
      </p:sp>
      <p:sp>
        <p:nvSpPr>
          <p:cNvPr id="8" name="Segnaposto piè di pagina 7">
            <a:extLst>
              <a:ext uri="{FF2B5EF4-FFF2-40B4-BE49-F238E27FC236}">
                <a16:creationId xmlns:a16="http://schemas.microsoft.com/office/drawing/2014/main" id="{9B16FC02-CD4B-4057-8913-0750C9B09CA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1343538-43F0-4206-A854-B922B5B76AB9}"/>
              </a:ext>
            </a:extLst>
          </p:cNvPr>
          <p:cNvSpPr>
            <a:spLocks noGrp="1"/>
          </p:cNvSpPr>
          <p:nvPr>
            <p:ph type="sldNum" sz="quarter" idx="12"/>
          </p:nvPr>
        </p:nvSpPr>
        <p:spPr/>
        <p:txBody>
          <a:bodyPr/>
          <a:lstStyle/>
          <a:p>
            <a:fld id="{46BE8158-583F-4228-947A-C5343D890334}" type="slidenum">
              <a:rPr lang="it-IT" smtClean="0"/>
              <a:t>‹N›</a:t>
            </a:fld>
            <a:endParaRPr lang="it-IT"/>
          </a:p>
        </p:txBody>
      </p:sp>
    </p:spTree>
    <p:extLst>
      <p:ext uri="{BB962C8B-B14F-4D97-AF65-F5344CB8AC3E}">
        <p14:creationId xmlns:p14="http://schemas.microsoft.com/office/powerpoint/2010/main" val="140008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BB6B5D-81C3-4B1B-B253-853E3FE8D12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3D9D559-AA71-4E36-9870-775929A53C45}"/>
              </a:ext>
            </a:extLst>
          </p:cNvPr>
          <p:cNvSpPr>
            <a:spLocks noGrp="1"/>
          </p:cNvSpPr>
          <p:nvPr>
            <p:ph type="dt" sz="half" idx="10"/>
          </p:nvPr>
        </p:nvSpPr>
        <p:spPr/>
        <p:txBody>
          <a:bodyPr/>
          <a:lstStyle/>
          <a:p>
            <a:fld id="{AA0BBBD6-0029-4A45-B2EC-216C06C96E29}" type="datetimeFigureOut">
              <a:rPr lang="it-IT" smtClean="0"/>
              <a:t>01/01/2025</a:t>
            </a:fld>
            <a:endParaRPr lang="it-IT"/>
          </a:p>
        </p:txBody>
      </p:sp>
      <p:sp>
        <p:nvSpPr>
          <p:cNvPr id="4" name="Segnaposto piè di pagina 3">
            <a:extLst>
              <a:ext uri="{FF2B5EF4-FFF2-40B4-BE49-F238E27FC236}">
                <a16:creationId xmlns:a16="http://schemas.microsoft.com/office/drawing/2014/main" id="{28A635D0-FDB9-424B-A823-A6DC4D8760C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B70D747-05A0-4EA2-A60F-9236F513B1D0}"/>
              </a:ext>
            </a:extLst>
          </p:cNvPr>
          <p:cNvSpPr>
            <a:spLocks noGrp="1"/>
          </p:cNvSpPr>
          <p:nvPr>
            <p:ph type="sldNum" sz="quarter" idx="12"/>
          </p:nvPr>
        </p:nvSpPr>
        <p:spPr/>
        <p:txBody>
          <a:bodyPr/>
          <a:lstStyle/>
          <a:p>
            <a:fld id="{46BE8158-583F-4228-947A-C5343D890334}" type="slidenum">
              <a:rPr lang="it-IT" smtClean="0"/>
              <a:t>‹N›</a:t>
            </a:fld>
            <a:endParaRPr lang="it-IT"/>
          </a:p>
        </p:txBody>
      </p:sp>
    </p:spTree>
    <p:extLst>
      <p:ext uri="{BB962C8B-B14F-4D97-AF65-F5344CB8AC3E}">
        <p14:creationId xmlns:p14="http://schemas.microsoft.com/office/powerpoint/2010/main" val="322378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A171A45-920B-4279-9968-7CA8B53EDBFD}"/>
              </a:ext>
            </a:extLst>
          </p:cNvPr>
          <p:cNvSpPr>
            <a:spLocks noGrp="1"/>
          </p:cNvSpPr>
          <p:nvPr>
            <p:ph type="dt" sz="half" idx="10"/>
          </p:nvPr>
        </p:nvSpPr>
        <p:spPr/>
        <p:txBody>
          <a:bodyPr/>
          <a:lstStyle/>
          <a:p>
            <a:fld id="{AA0BBBD6-0029-4A45-B2EC-216C06C96E29}" type="datetimeFigureOut">
              <a:rPr lang="it-IT" smtClean="0"/>
              <a:t>01/01/2025</a:t>
            </a:fld>
            <a:endParaRPr lang="it-IT"/>
          </a:p>
        </p:txBody>
      </p:sp>
      <p:sp>
        <p:nvSpPr>
          <p:cNvPr id="3" name="Segnaposto piè di pagina 2">
            <a:extLst>
              <a:ext uri="{FF2B5EF4-FFF2-40B4-BE49-F238E27FC236}">
                <a16:creationId xmlns:a16="http://schemas.microsoft.com/office/drawing/2014/main" id="{1AFF7BA2-E06A-4FE0-936D-6624AF14C76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48B3131-009D-4940-B2BB-F0CE5E94C66F}"/>
              </a:ext>
            </a:extLst>
          </p:cNvPr>
          <p:cNvSpPr>
            <a:spLocks noGrp="1"/>
          </p:cNvSpPr>
          <p:nvPr>
            <p:ph type="sldNum" sz="quarter" idx="12"/>
          </p:nvPr>
        </p:nvSpPr>
        <p:spPr/>
        <p:txBody>
          <a:bodyPr/>
          <a:lstStyle/>
          <a:p>
            <a:fld id="{46BE8158-583F-4228-947A-C5343D890334}" type="slidenum">
              <a:rPr lang="it-IT" smtClean="0"/>
              <a:t>‹N›</a:t>
            </a:fld>
            <a:endParaRPr lang="it-IT"/>
          </a:p>
        </p:txBody>
      </p:sp>
    </p:spTree>
    <p:extLst>
      <p:ext uri="{BB962C8B-B14F-4D97-AF65-F5344CB8AC3E}">
        <p14:creationId xmlns:p14="http://schemas.microsoft.com/office/powerpoint/2010/main" val="86921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7276A1-975C-426D-AC5A-D15DD3E264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0919B58-59B1-4C8B-91E9-24465BAB5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EA12510-FAB8-4109-8916-83B64C615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ACAE1273-01E0-4506-848A-E830E05FAA79}"/>
              </a:ext>
            </a:extLst>
          </p:cNvPr>
          <p:cNvSpPr>
            <a:spLocks noGrp="1"/>
          </p:cNvSpPr>
          <p:nvPr>
            <p:ph type="dt" sz="half" idx="10"/>
          </p:nvPr>
        </p:nvSpPr>
        <p:spPr/>
        <p:txBody>
          <a:bodyPr/>
          <a:lstStyle/>
          <a:p>
            <a:fld id="{AA0BBBD6-0029-4A45-B2EC-216C06C96E29}" type="datetimeFigureOut">
              <a:rPr lang="it-IT" smtClean="0"/>
              <a:t>01/01/2025</a:t>
            </a:fld>
            <a:endParaRPr lang="it-IT"/>
          </a:p>
        </p:txBody>
      </p:sp>
      <p:sp>
        <p:nvSpPr>
          <p:cNvPr id="6" name="Segnaposto piè di pagina 5">
            <a:extLst>
              <a:ext uri="{FF2B5EF4-FFF2-40B4-BE49-F238E27FC236}">
                <a16:creationId xmlns:a16="http://schemas.microsoft.com/office/drawing/2014/main" id="{216C0326-147A-4D47-A821-AFD77874F7D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50B3CF5-DEF4-49C8-94B0-5A5A77EF7D85}"/>
              </a:ext>
            </a:extLst>
          </p:cNvPr>
          <p:cNvSpPr>
            <a:spLocks noGrp="1"/>
          </p:cNvSpPr>
          <p:nvPr>
            <p:ph type="sldNum" sz="quarter" idx="12"/>
          </p:nvPr>
        </p:nvSpPr>
        <p:spPr/>
        <p:txBody>
          <a:bodyPr/>
          <a:lstStyle/>
          <a:p>
            <a:fld id="{46BE8158-583F-4228-947A-C5343D890334}" type="slidenum">
              <a:rPr lang="it-IT" smtClean="0"/>
              <a:t>‹N›</a:t>
            </a:fld>
            <a:endParaRPr lang="it-IT"/>
          </a:p>
        </p:txBody>
      </p:sp>
    </p:spTree>
    <p:extLst>
      <p:ext uri="{BB962C8B-B14F-4D97-AF65-F5344CB8AC3E}">
        <p14:creationId xmlns:p14="http://schemas.microsoft.com/office/powerpoint/2010/main" val="118310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EAF11E-85AD-48C7-B7A5-23A15BB75F1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E121809-A6A2-42DB-8C2F-9B7953B529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40A9480-E767-45E6-8109-BA529289A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B4785BBB-D587-4C1B-BD26-0CB0D9F67997}"/>
              </a:ext>
            </a:extLst>
          </p:cNvPr>
          <p:cNvSpPr>
            <a:spLocks noGrp="1"/>
          </p:cNvSpPr>
          <p:nvPr>
            <p:ph type="dt" sz="half" idx="10"/>
          </p:nvPr>
        </p:nvSpPr>
        <p:spPr/>
        <p:txBody>
          <a:bodyPr/>
          <a:lstStyle/>
          <a:p>
            <a:fld id="{AA0BBBD6-0029-4A45-B2EC-216C06C96E29}" type="datetimeFigureOut">
              <a:rPr lang="it-IT" smtClean="0"/>
              <a:t>01/01/2025</a:t>
            </a:fld>
            <a:endParaRPr lang="it-IT"/>
          </a:p>
        </p:txBody>
      </p:sp>
      <p:sp>
        <p:nvSpPr>
          <p:cNvPr id="6" name="Segnaposto piè di pagina 5">
            <a:extLst>
              <a:ext uri="{FF2B5EF4-FFF2-40B4-BE49-F238E27FC236}">
                <a16:creationId xmlns:a16="http://schemas.microsoft.com/office/drawing/2014/main" id="{255B94DA-7C1F-442B-A3FF-C6B591E933B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6BAD6FF-7B9C-4041-85BC-651AE21291A0}"/>
              </a:ext>
            </a:extLst>
          </p:cNvPr>
          <p:cNvSpPr>
            <a:spLocks noGrp="1"/>
          </p:cNvSpPr>
          <p:nvPr>
            <p:ph type="sldNum" sz="quarter" idx="12"/>
          </p:nvPr>
        </p:nvSpPr>
        <p:spPr/>
        <p:txBody>
          <a:bodyPr/>
          <a:lstStyle/>
          <a:p>
            <a:fld id="{46BE8158-583F-4228-947A-C5343D890334}" type="slidenum">
              <a:rPr lang="it-IT" smtClean="0"/>
              <a:t>‹N›</a:t>
            </a:fld>
            <a:endParaRPr lang="it-IT"/>
          </a:p>
        </p:txBody>
      </p:sp>
    </p:spTree>
    <p:extLst>
      <p:ext uri="{BB962C8B-B14F-4D97-AF65-F5344CB8AC3E}">
        <p14:creationId xmlns:p14="http://schemas.microsoft.com/office/powerpoint/2010/main" val="371903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C5C2D58-25C3-46A6-B311-4C659AB2FE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D140DBF-7C7C-481B-93BF-62B5A63B3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5948EA0-5617-45A8-AF58-1C80CABABD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BBBD6-0029-4A45-B2EC-216C06C96E29}" type="datetimeFigureOut">
              <a:rPr lang="it-IT" smtClean="0"/>
              <a:t>01/01/2025</a:t>
            </a:fld>
            <a:endParaRPr lang="it-IT"/>
          </a:p>
        </p:txBody>
      </p:sp>
      <p:sp>
        <p:nvSpPr>
          <p:cNvPr id="5" name="Segnaposto piè di pagina 4">
            <a:extLst>
              <a:ext uri="{FF2B5EF4-FFF2-40B4-BE49-F238E27FC236}">
                <a16:creationId xmlns:a16="http://schemas.microsoft.com/office/drawing/2014/main" id="{7A205072-806E-49AF-A108-19AB1EB6A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D65CEE7-F65C-417D-BE96-271D3F5F49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E8158-583F-4228-947A-C5343D890334}" type="slidenum">
              <a:rPr lang="it-IT" smtClean="0"/>
              <a:t>‹N›</a:t>
            </a:fld>
            <a:endParaRPr lang="it-IT"/>
          </a:p>
        </p:txBody>
      </p:sp>
    </p:spTree>
    <p:extLst>
      <p:ext uri="{BB962C8B-B14F-4D97-AF65-F5344CB8AC3E}">
        <p14:creationId xmlns:p14="http://schemas.microsoft.com/office/powerpoint/2010/main" val="1577970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a:extLst>
              <a:ext uri="{FF2B5EF4-FFF2-40B4-BE49-F238E27FC236}">
                <a16:creationId xmlns:a16="http://schemas.microsoft.com/office/drawing/2014/main" id="{C26634B3-9CA0-41F8-B7E1-AD1E440874E7}"/>
              </a:ext>
            </a:extLst>
          </p:cNvPr>
          <p:cNvSpPr>
            <a:spLocks noGrp="1"/>
          </p:cNvSpPr>
          <p:nvPr>
            <p:ph type="ctrTitle"/>
          </p:nvPr>
        </p:nvSpPr>
        <p:spPr>
          <a:xfrm>
            <a:off x="1584385" y="2225489"/>
            <a:ext cx="9023230" cy="1509319"/>
          </a:xfrm>
          <a:noFill/>
          <a:ln>
            <a:solidFill>
              <a:srgbClr val="000000"/>
            </a:solidFill>
          </a:ln>
          <a:effectLst>
            <a:outerShdw blurRad="50800" dist="38100" dir="18900000" algn="bl" rotWithShape="0">
              <a:prstClr val="black">
                <a:alpha val="40000"/>
              </a:prstClr>
            </a:outerShdw>
          </a:effectLst>
          <a:scene3d>
            <a:camera prst="orthographicFront"/>
            <a:lightRig rig="threePt" dir="t"/>
          </a:scene3d>
          <a:sp3d>
            <a:bevelT prst="slope"/>
          </a:sp3d>
        </p:spPr>
        <p:txBody>
          <a:bodyPr>
            <a:normAutofit/>
          </a:bodyPr>
          <a:lstStyle/>
          <a:p>
            <a:pPr>
              <a:lnSpc>
                <a:spcPct val="100000"/>
              </a:lnSpc>
            </a:pPr>
            <a:r>
              <a:rPr lang="it-IT" sz="4400" dirty="0">
                <a:solidFill>
                  <a:srgbClr val="FF0000"/>
                </a:solidFill>
                <a:effectLst>
                  <a:outerShdw dist="50800" dir="5400000" algn="ctr" rotWithShape="0">
                    <a:schemeClr val="tx1">
                      <a:lumMod val="95000"/>
                      <a:lumOff val="5000"/>
                    </a:schemeClr>
                  </a:outerShdw>
                </a:effectLst>
                <a:latin typeface="Cambria" panose="02040503050406030204" pitchFamily="18" charset="0"/>
              </a:rPr>
              <a:t>SISTEMA DI RACCOMANDAZIONI: COLLABORATIVE FILTERING </a:t>
            </a:r>
          </a:p>
        </p:txBody>
      </p:sp>
      <p:sp>
        <p:nvSpPr>
          <p:cNvPr id="9" name="CasellaDiTesto 8">
            <a:extLst>
              <a:ext uri="{FF2B5EF4-FFF2-40B4-BE49-F238E27FC236}">
                <a16:creationId xmlns:a16="http://schemas.microsoft.com/office/drawing/2014/main" id="{1ED1A144-54CE-486C-9782-B329162CBB46}"/>
              </a:ext>
            </a:extLst>
          </p:cNvPr>
          <p:cNvSpPr txBox="1"/>
          <p:nvPr/>
        </p:nvSpPr>
        <p:spPr>
          <a:xfrm>
            <a:off x="-1" y="1345593"/>
            <a:ext cx="12192000" cy="369332"/>
          </a:xfrm>
          <a:prstGeom prst="rect">
            <a:avLst/>
          </a:prstGeom>
          <a:noFill/>
        </p:spPr>
        <p:txBody>
          <a:bodyPr wrap="square" rtlCol="0">
            <a:spAutoFit/>
          </a:bodyPr>
          <a:lstStyle/>
          <a:p>
            <a:pPr algn="ctr"/>
            <a:r>
              <a:rPr lang="it-IT" dirty="0">
                <a:latin typeface="Cambria" panose="02040503050406030204" pitchFamily="18" charset="0"/>
              </a:rPr>
              <a:t>METODI INFORMATICI PER LA GESTIONE AZIENDALE</a:t>
            </a:r>
          </a:p>
        </p:txBody>
      </p:sp>
      <p:sp>
        <p:nvSpPr>
          <p:cNvPr id="12" name="CasellaDiTesto 11">
            <a:extLst>
              <a:ext uri="{FF2B5EF4-FFF2-40B4-BE49-F238E27FC236}">
                <a16:creationId xmlns:a16="http://schemas.microsoft.com/office/drawing/2014/main" id="{CD3AA8C6-95D7-4A37-8A26-15246B5E0A82}"/>
              </a:ext>
            </a:extLst>
          </p:cNvPr>
          <p:cNvSpPr txBox="1"/>
          <p:nvPr/>
        </p:nvSpPr>
        <p:spPr>
          <a:xfrm>
            <a:off x="1004688" y="4433675"/>
            <a:ext cx="9959485" cy="2031325"/>
          </a:xfrm>
          <a:prstGeom prst="rect">
            <a:avLst/>
          </a:prstGeom>
          <a:noFill/>
        </p:spPr>
        <p:txBody>
          <a:bodyPr wrap="square" rtlCol="0">
            <a:spAutoFit/>
          </a:bodyPr>
          <a:lstStyle/>
          <a:p>
            <a:pPr algn="just"/>
            <a:r>
              <a:rPr lang="it-IT" sz="1800" dirty="0">
                <a:effectLst/>
                <a:latin typeface="Cambria" panose="02040503050406030204" pitchFamily="18" charset="0"/>
                <a:ea typeface="Calibri" panose="020F0502020204030204" pitchFamily="34" charset="0"/>
                <a:cs typeface="Times New Roman" panose="02020603050405020304" pitchFamily="18" charset="0"/>
              </a:rPr>
              <a:t>Il progetto si propone di sviluppare un sistema di raccomandazioni basato su tecniche di Collaborative Filtering, mirato a prevedere i rating mancanti e suggerire i prodotti più rilevanti per ciascun utente. </a:t>
            </a:r>
          </a:p>
          <a:p>
            <a:pPr algn="just"/>
            <a:r>
              <a:rPr lang="it-IT" sz="1800" dirty="0">
                <a:effectLst/>
                <a:latin typeface="Cambria" panose="02040503050406030204" pitchFamily="18" charset="0"/>
                <a:ea typeface="Calibri" panose="020F0502020204030204" pitchFamily="34" charset="0"/>
                <a:cs typeface="Times New Roman" panose="02020603050405020304" pitchFamily="18" charset="0"/>
              </a:rPr>
              <a:t>L’obiettivo è confrontare approcci diversi: </a:t>
            </a:r>
            <a:r>
              <a:rPr lang="it-IT" sz="1800" b="1" dirty="0">
                <a:effectLst/>
                <a:latin typeface="Cambria" panose="02040503050406030204" pitchFamily="18" charset="0"/>
                <a:ea typeface="Calibri" panose="020F0502020204030204" pitchFamily="34" charset="0"/>
                <a:cs typeface="Times New Roman" panose="02020603050405020304" pitchFamily="18" charset="0"/>
              </a:rPr>
              <a:t>K-NN</a:t>
            </a:r>
            <a:r>
              <a:rPr lang="it-IT" sz="1800" dirty="0">
                <a:effectLst/>
                <a:latin typeface="Cambria" panose="02040503050406030204" pitchFamily="18" charset="0"/>
                <a:ea typeface="Calibri" panose="020F0502020204030204" pitchFamily="34" charset="0"/>
                <a:cs typeface="Times New Roman" panose="02020603050405020304" pitchFamily="18" charset="0"/>
              </a:rPr>
              <a:t> e </a:t>
            </a:r>
            <a:r>
              <a:rPr lang="it-IT" sz="1800" b="1" dirty="0">
                <a:effectLst/>
                <a:latin typeface="Cambria" panose="02040503050406030204" pitchFamily="18" charset="0"/>
                <a:ea typeface="Calibri" panose="020F0502020204030204" pitchFamily="34" charset="0"/>
                <a:cs typeface="Times New Roman" panose="02020603050405020304" pitchFamily="18" charset="0"/>
              </a:rPr>
              <a:t>Matrix  Factorization, </a:t>
            </a:r>
            <a:r>
              <a:rPr lang="it-IT" sz="1800" dirty="0">
                <a:effectLst/>
                <a:latin typeface="Cambria" panose="02040503050406030204" pitchFamily="18" charset="0"/>
                <a:ea typeface="Calibri" panose="020F0502020204030204" pitchFamily="34" charset="0"/>
                <a:cs typeface="Times New Roman" panose="02020603050405020304" pitchFamily="18" charset="0"/>
              </a:rPr>
              <a:t>per ottimizzare la precisione delle raccomandazioni, segmentare gli utenti in base alle preferenze e generare liste personalizzate di prodotti.</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it-IT" dirty="0">
              <a:latin typeface="Cambria" panose="02040503050406030204" pitchFamily="18" charset="0"/>
            </a:endParaRPr>
          </a:p>
        </p:txBody>
      </p:sp>
      <p:sp>
        <p:nvSpPr>
          <p:cNvPr id="4" name="CasellaDiTesto 3">
            <a:extLst>
              <a:ext uri="{FF2B5EF4-FFF2-40B4-BE49-F238E27FC236}">
                <a16:creationId xmlns:a16="http://schemas.microsoft.com/office/drawing/2014/main" id="{1676DC77-1D37-59BA-B96D-006D04897DBC}"/>
              </a:ext>
            </a:extLst>
          </p:cNvPr>
          <p:cNvSpPr txBox="1"/>
          <p:nvPr/>
        </p:nvSpPr>
        <p:spPr>
          <a:xfrm>
            <a:off x="124794" y="92728"/>
            <a:ext cx="3820351" cy="923330"/>
          </a:xfrm>
          <a:prstGeom prst="rect">
            <a:avLst/>
          </a:prstGeom>
          <a:noFill/>
        </p:spPr>
        <p:txBody>
          <a:bodyPr wrap="square" rtlCol="0">
            <a:spAutoFit/>
          </a:bodyPr>
          <a:lstStyle/>
          <a:p>
            <a:pPr algn="just"/>
            <a:r>
              <a:rPr lang="it-IT" dirty="0">
                <a:latin typeface="Cambria" panose="02040503050406030204" pitchFamily="18" charset="0"/>
              </a:rPr>
              <a:t>Nome: Alessandro Guillermo Rocchi</a:t>
            </a:r>
          </a:p>
          <a:p>
            <a:pPr algn="just"/>
            <a:r>
              <a:rPr lang="it-IT" dirty="0">
                <a:latin typeface="Cambria" panose="02040503050406030204" pitchFamily="18" charset="0"/>
              </a:rPr>
              <a:t>Matricola: 899810</a:t>
            </a:r>
          </a:p>
          <a:p>
            <a:pPr algn="just"/>
            <a:r>
              <a:rPr lang="it-IT" dirty="0">
                <a:latin typeface="Cambria" panose="02040503050406030204" pitchFamily="18" charset="0"/>
              </a:rPr>
              <a:t>Anno Scolastico: 2023/2024</a:t>
            </a:r>
          </a:p>
        </p:txBody>
      </p:sp>
    </p:spTree>
    <p:extLst>
      <p:ext uri="{BB962C8B-B14F-4D97-AF65-F5344CB8AC3E}">
        <p14:creationId xmlns:p14="http://schemas.microsoft.com/office/powerpoint/2010/main" val="116032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64B01F-A193-4686-B760-B0B956B52674}"/>
              </a:ext>
            </a:extLst>
          </p:cNvPr>
          <p:cNvSpPr>
            <a:spLocks noGrp="1"/>
          </p:cNvSpPr>
          <p:nvPr>
            <p:ph type="title"/>
          </p:nvPr>
        </p:nvSpPr>
        <p:spPr>
          <a:xfrm>
            <a:off x="459956" y="422025"/>
            <a:ext cx="3831156" cy="730240"/>
          </a:xfrm>
        </p:spPr>
        <p:txBody>
          <a:bodyPr>
            <a:normAutofit/>
          </a:bodyPr>
          <a:lstStyle/>
          <a:p>
            <a:pPr algn="ctr"/>
            <a:r>
              <a:rPr lang="it-IT" sz="3600" dirty="0">
                <a:solidFill>
                  <a:schemeClr val="bg2">
                    <a:lumMod val="25000"/>
                  </a:schemeClr>
                </a:solidFill>
                <a:latin typeface="Cambria" panose="02040503050406030204" pitchFamily="18" charset="0"/>
              </a:rPr>
              <a:t>DATASET</a:t>
            </a:r>
          </a:p>
        </p:txBody>
      </p:sp>
      <p:sp>
        <p:nvSpPr>
          <p:cNvPr id="4" name="Segnaposto testo 3">
            <a:extLst>
              <a:ext uri="{FF2B5EF4-FFF2-40B4-BE49-F238E27FC236}">
                <a16:creationId xmlns:a16="http://schemas.microsoft.com/office/drawing/2014/main" id="{F0FF9C40-103A-4762-9E2C-C06B90052975}"/>
              </a:ext>
            </a:extLst>
          </p:cNvPr>
          <p:cNvSpPr>
            <a:spLocks noGrp="1"/>
          </p:cNvSpPr>
          <p:nvPr>
            <p:ph type="body" sz="half" idx="2"/>
          </p:nvPr>
        </p:nvSpPr>
        <p:spPr>
          <a:xfrm>
            <a:off x="443340" y="1123948"/>
            <a:ext cx="3941407" cy="2917081"/>
          </a:xfrm>
        </p:spPr>
        <p:txBody>
          <a:bodyPr>
            <a:noAutofit/>
          </a:bodyPr>
          <a:lstStyle/>
          <a:p>
            <a:pPr algn="just"/>
            <a:r>
              <a:rPr lang="it-IT" dirty="0">
                <a:latin typeface="Cambria" panose="02040503050406030204" pitchFamily="18" charset="0"/>
              </a:rPr>
              <a:t>Il dataset prelevato dal pool fornito nella traccia del progetto è stato quello di </a:t>
            </a:r>
            <a:r>
              <a:rPr lang="it-IT" b="1" dirty="0">
                <a:latin typeface="Cambria" panose="02040503050406030204" pitchFamily="18" charset="0"/>
              </a:rPr>
              <a:t>CDs_and_Vinyl</a:t>
            </a:r>
            <a:r>
              <a:rPr lang="it-IT" dirty="0">
                <a:latin typeface="Cambria" panose="02040503050406030204" pitchFamily="18" charset="0"/>
              </a:rPr>
              <a:t>.</a:t>
            </a:r>
          </a:p>
          <a:p>
            <a:pPr algn="just"/>
            <a:r>
              <a:rPr lang="it-IT" dirty="0">
                <a:latin typeface="Cambria" panose="02040503050406030204" pitchFamily="18" charset="0"/>
              </a:rPr>
              <a:t>Inizialmente presentava:</a:t>
            </a:r>
          </a:p>
          <a:p>
            <a:pPr marL="285750" indent="-285750" algn="just">
              <a:buFont typeface="Arial" panose="020B0604020202020204" pitchFamily="34" charset="0"/>
              <a:buChar char="•"/>
            </a:pPr>
            <a:r>
              <a:rPr lang="it-IT" dirty="0">
                <a:latin typeface="Cambria" panose="02040503050406030204" pitchFamily="18" charset="0"/>
              </a:rPr>
              <a:t>Utenti: 1,7M</a:t>
            </a:r>
          </a:p>
          <a:p>
            <a:pPr marL="285750" indent="-285750" algn="just">
              <a:buFont typeface="Arial" panose="020B0604020202020204" pitchFamily="34" charset="0"/>
              <a:buChar char="•"/>
            </a:pPr>
            <a:r>
              <a:rPr lang="it-IT" dirty="0">
                <a:latin typeface="Cambria" panose="02040503050406030204" pitchFamily="18" charset="0"/>
              </a:rPr>
              <a:t>Prodotti: 701,673</a:t>
            </a:r>
          </a:p>
          <a:p>
            <a:pPr marL="285750" indent="-285750" algn="just">
              <a:buFont typeface="Arial" panose="020B0604020202020204" pitchFamily="34" charset="0"/>
              <a:buChar char="•"/>
            </a:pPr>
            <a:r>
              <a:rPr lang="it-IT" dirty="0">
                <a:latin typeface="Cambria" panose="02040503050406030204" pitchFamily="18" charset="0"/>
              </a:rPr>
              <a:t>Recensioni totali: 4,8M</a:t>
            </a:r>
          </a:p>
          <a:p>
            <a:r>
              <a:rPr lang="it-IT" b="1" dirty="0">
                <a:latin typeface="Cambria" panose="02040503050406030204" pitchFamily="18" charset="0"/>
              </a:rPr>
              <a:t>Motivazione del filtraggio</a:t>
            </a:r>
            <a:r>
              <a:rPr lang="it-IT" dirty="0">
                <a:latin typeface="Cambria" panose="02040503050406030204" pitchFamily="18" charset="0"/>
              </a:rPr>
              <a:t>:</a:t>
            </a:r>
          </a:p>
        </p:txBody>
      </p:sp>
      <p:sp>
        <p:nvSpPr>
          <p:cNvPr id="14" name="CasellaDiTesto 13">
            <a:extLst>
              <a:ext uri="{FF2B5EF4-FFF2-40B4-BE49-F238E27FC236}">
                <a16:creationId xmlns:a16="http://schemas.microsoft.com/office/drawing/2014/main" id="{42F9B315-D0AF-4736-A2A0-A43053E3A669}"/>
              </a:ext>
            </a:extLst>
          </p:cNvPr>
          <p:cNvSpPr txBox="1"/>
          <p:nvPr/>
        </p:nvSpPr>
        <p:spPr>
          <a:xfrm>
            <a:off x="4916585" y="129369"/>
            <a:ext cx="2295618" cy="430887"/>
          </a:xfrm>
          <a:prstGeom prst="rect">
            <a:avLst/>
          </a:prstGeom>
          <a:noFill/>
        </p:spPr>
        <p:txBody>
          <a:bodyPr wrap="square" rtlCol="0">
            <a:spAutoFit/>
          </a:bodyPr>
          <a:lstStyle/>
          <a:p>
            <a:pPr algn="ctr"/>
            <a:r>
              <a:rPr lang="it-IT" sz="2200" dirty="0">
                <a:solidFill>
                  <a:srgbClr val="002060"/>
                </a:solidFill>
                <a:latin typeface="Cambria" panose="02040503050406030204" pitchFamily="18" charset="0"/>
              </a:rPr>
              <a:t>Dataset Originale </a:t>
            </a:r>
          </a:p>
        </p:txBody>
      </p:sp>
      <p:sp>
        <p:nvSpPr>
          <p:cNvPr id="15" name="CasellaDiTesto 14">
            <a:extLst>
              <a:ext uri="{FF2B5EF4-FFF2-40B4-BE49-F238E27FC236}">
                <a16:creationId xmlns:a16="http://schemas.microsoft.com/office/drawing/2014/main" id="{EFDADE56-702F-4F11-AC98-D42718C98AD0}"/>
              </a:ext>
            </a:extLst>
          </p:cNvPr>
          <p:cNvSpPr txBox="1"/>
          <p:nvPr/>
        </p:nvSpPr>
        <p:spPr>
          <a:xfrm>
            <a:off x="9032603" y="3225201"/>
            <a:ext cx="2196721" cy="430887"/>
          </a:xfrm>
          <a:prstGeom prst="rect">
            <a:avLst/>
          </a:prstGeom>
          <a:noFill/>
        </p:spPr>
        <p:txBody>
          <a:bodyPr wrap="square" rtlCol="0">
            <a:spAutoFit/>
          </a:bodyPr>
          <a:lstStyle/>
          <a:p>
            <a:pPr algn="ctr"/>
            <a:r>
              <a:rPr lang="it-IT" sz="2200" dirty="0">
                <a:solidFill>
                  <a:schemeClr val="accent6">
                    <a:lumMod val="50000"/>
                  </a:schemeClr>
                </a:solidFill>
                <a:latin typeface="Cambria" panose="02040503050406030204" pitchFamily="18" charset="0"/>
              </a:rPr>
              <a:t>Dataset Filtrato</a:t>
            </a:r>
          </a:p>
        </p:txBody>
      </p:sp>
      <p:pic>
        <p:nvPicPr>
          <p:cNvPr id="11" name="Immagine 10">
            <a:extLst>
              <a:ext uri="{FF2B5EF4-FFF2-40B4-BE49-F238E27FC236}">
                <a16:creationId xmlns:a16="http://schemas.microsoft.com/office/drawing/2014/main" id="{FD81F559-DF8E-AD3B-BE42-C2CC68FE688C}"/>
              </a:ext>
            </a:extLst>
          </p:cNvPr>
          <p:cNvPicPr>
            <a:picLocks noChangeAspect="1"/>
          </p:cNvPicPr>
          <p:nvPr/>
        </p:nvPicPr>
        <p:blipFill>
          <a:blip r:embed="rId2"/>
          <a:stretch>
            <a:fillRect/>
          </a:stretch>
        </p:blipFill>
        <p:spPr>
          <a:xfrm>
            <a:off x="8459002" y="3685128"/>
            <a:ext cx="3289658" cy="2757332"/>
          </a:xfrm>
          <a:prstGeom prst="rect">
            <a:avLst/>
          </a:prstGeom>
        </p:spPr>
      </p:pic>
      <p:pic>
        <p:nvPicPr>
          <p:cNvPr id="26" name="Immagine 25">
            <a:extLst>
              <a:ext uri="{FF2B5EF4-FFF2-40B4-BE49-F238E27FC236}">
                <a16:creationId xmlns:a16="http://schemas.microsoft.com/office/drawing/2014/main" id="{B02F736C-094B-9125-C206-FB86200E5F3F}"/>
              </a:ext>
            </a:extLst>
          </p:cNvPr>
          <p:cNvPicPr>
            <a:picLocks noChangeAspect="1"/>
          </p:cNvPicPr>
          <p:nvPr/>
        </p:nvPicPr>
        <p:blipFill>
          <a:blip r:embed="rId3"/>
          <a:stretch>
            <a:fillRect/>
          </a:stretch>
        </p:blipFill>
        <p:spPr>
          <a:xfrm>
            <a:off x="4916585" y="560256"/>
            <a:ext cx="6632448" cy="1242670"/>
          </a:xfrm>
          <a:prstGeom prst="rect">
            <a:avLst/>
          </a:prstGeom>
        </p:spPr>
      </p:pic>
      <p:pic>
        <p:nvPicPr>
          <p:cNvPr id="28" name="Immagine 27">
            <a:extLst>
              <a:ext uri="{FF2B5EF4-FFF2-40B4-BE49-F238E27FC236}">
                <a16:creationId xmlns:a16="http://schemas.microsoft.com/office/drawing/2014/main" id="{CE2311BD-39F8-0E63-8F0B-6055F88C149C}"/>
              </a:ext>
            </a:extLst>
          </p:cNvPr>
          <p:cNvPicPr>
            <a:picLocks noChangeAspect="1"/>
          </p:cNvPicPr>
          <p:nvPr/>
        </p:nvPicPr>
        <p:blipFill>
          <a:blip r:embed="rId4"/>
          <a:stretch>
            <a:fillRect/>
          </a:stretch>
        </p:blipFill>
        <p:spPr>
          <a:xfrm flipV="1">
            <a:off x="4916585" y="1821947"/>
            <a:ext cx="6632448" cy="167163"/>
          </a:xfrm>
          <a:prstGeom prst="rect">
            <a:avLst/>
          </a:prstGeom>
        </p:spPr>
      </p:pic>
      <p:pic>
        <p:nvPicPr>
          <p:cNvPr id="30" name="Immagine 29">
            <a:extLst>
              <a:ext uri="{FF2B5EF4-FFF2-40B4-BE49-F238E27FC236}">
                <a16:creationId xmlns:a16="http://schemas.microsoft.com/office/drawing/2014/main" id="{280D2975-AEDE-7952-B20E-CB24A96A0B86}"/>
              </a:ext>
            </a:extLst>
          </p:cNvPr>
          <p:cNvPicPr>
            <a:picLocks noChangeAspect="1"/>
          </p:cNvPicPr>
          <p:nvPr/>
        </p:nvPicPr>
        <p:blipFill>
          <a:blip r:embed="rId5"/>
          <a:stretch>
            <a:fillRect/>
          </a:stretch>
        </p:blipFill>
        <p:spPr>
          <a:xfrm>
            <a:off x="4916585" y="2008131"/>
            <a:ext cx="6632448" cy="1084150"/>
          </a:xfrm>
          <a:prstGeom prst="rect">
            <a:avLst/>
          </a:prstGeom>
        </p:spPr>
      </p:pic>
      <p:pic>
        <p:nvPicPr>
          <p:cNvPr id="32" name="Immagine 31">
            <a:extLst>
              <a:ext uri="{FF2B5EF4-FFF2-40B4-BE49-F238E27FC236}">
                <a16:creationId xmlns:a16="http://schemas.microsoft.com/office/drawing/2014/main" id="{C2C5B825-6C6E-6F72-C5E1-E1D37AE013E0}"/>
              </a:ext>
            </a:extLst>
          </p:cNvPr>
          <p:cNvPicPr>
            <a:picLocks noChangeAspect="1"/>
          </p:cNvPicPr>
          <p:nvPr/>
        </p:nvPicPr>
        <p:blipFill>
          <a:blip r:embed="rId6"/>
          <a:stretch>
            <a:fillRect/>
          </a:stretch>
        </p:blipFill>
        <p:spPr>
          <a:xfrm>
            <a:off x="4821613" y="3656088"/>
            <a:ext cx="3411196" cy="2757332"/>
          </a:xfrm>
          <a:prstGeom prst="rect">
            <a:avLst/>
          </a:prstGeom>
        </p:spPr>
      </p:pic>
      <p:sp>
        <p:nvSpPr>
          <p:cNvPr id="33" name="CasellaDiTesto 32">
            <a:extLst>
              <a:ext uri="{FF2B5EF4-FFF2-40B4-BE49-F238E27FC236}">
                <a16:creationId xmlns:a16="http://schemas.microsoft.com/office/drawing/2014/main" id="{222F2F2E-AEA5-8C3F-0B67-8D2074746283}"/>
              </a:ext>
            </a:extLst>
          </p:cNvPr>
          <p:cNvSpPr txBox="1"/>
          <p:nvPr/>
        </p:nvSpPr>
        <p:spPr>
          <a:xfrm>
            <a:off x="4821613" y="3247192"/>
            <a:ext cx="3493385" cy="430887"/>
          </a:xfrm>
          <a:prstGeom prst="rect">
            <a:avLst/>
          </a:prstGeom>
          <a:noFill/>
        </p:spPr>
        <p:txBody>
          <a:bodyPr wrap="square" rtlCol="0">
            <a:spAutoFit/>
          </a:bodyPr>
          <a:lstStyle/>
          <a:p>
            <a:pPr algn="ctr"/>
            <a:r>
              <a:rPr lang="it-IT" sz="2200" dirty="0">
                <a:solidFill>
                  <a:srgbClr val="C00000"/>
                </a:solidFill>
                <a:latin typeface="Cambria" panose="02040503050406030204" pitchFamily="18" charset="0"/>
              </a:rPr>
              <a:t>Filtraggio delle intestazioni </a:t>
            </a:r>
          </a:p>
        </p:txBody>
      </p:sp>
      <p:pic>
        <p:nvPicPr>
          <p:cNvPr id="34" name="Immagine 33">
            <a:extLst>
              <a:ext uri="{FF2B5EF4-FFF2-40B4-BE49-F238E27FC236}">
                <a16:creationId xmlns:a16="http://schemas.microsoft.com/office/drawing/2014/main" id="{6D379BF7-D7AC-DA66-723B-575147DD081E}"/>
              </a:ext>
            </a:extLst>
          </p:cNvPr>
          <p:cNvPicPr>
            <a:picLocks noChangeAspect="1"/>
          </p:cNvPicPr>
          <p:nvPr/>
        </p:nvPicPr>
        <p:blipFill>
          <a:blip r:embed="rId7"/>
          <a:stretch>
            <a:fillRect/>
          </a:stretch>
        </p:blipFill>
        <p:spPr>
          <a:xfrm>
            <a:off x="518350" y="3640986"/>
            <a:ext cx="3866397" cy="400043"/>
          </a:xfrm>
          <a:prstGeom prst="rect">
            <a:avLst/>
          </a:prstGeom>
        </p:spPr>
      </p:pic>
      <p:sp>
        <p:nvSpPr>
          <p:cNvPr id="35" name="CasellaDiTesto 34">
            <a:extLst>
              <a:ext uri="{FF2B5EF4-FFF2-40B4-BE49-F238E27FC236}">
                <a16:creationId xmlns:a16="http://schemas.microsoft.com/office/drawing/2014/main" id="{42C76A11-32E5-C0B2-79B6-C5AC24644478}"/>
              </a:ext>
            </a:extLst>
          </p:cNvPr>
          <p:cNvSpPr txBox="1"/>
          <p:nvPr/>
        </p:nvSpPr>
        <p:spPr>
          <a:xfrm>
            <a:off x="436161" y="4041029"/>
            <a:ext cx="3866397" cy="2554545"/>
          </a:xfrm>
          <a:prstGeom prst="rect">
            <a:avLst/>
          </a:prstGeom>
          <a:noFill/>
        </p:spPr>
        <p:txBody>
          <a:bodyPr wrap="square" rtlCol="0">
            <a:spAutoFit/>
          </a:bodyPr>
          <a:lstStyle/>
          <a:p>
            <a:r>
              <a:rPr lang="it-IT" sz="1600" dirty="0">
                <a:latin typeface="Cambria" panose="02040503050406030204" pitchFamily="18" charset="0"/>
              </a:rPr>
              <a:t>Numero insufficiente di interazioni: Abbiamo considerato gli </a:t>
            </a:r>
            <a:r>
              <a:rPr lang="it-IT" sz="1600" u="sng" dirty="0">
                <a:latin typeface="Cambria" panose="02040503050406030204" pitchFamily="18" charset="0"/>
              </a:rPr>
              <a:t>utenti con almeno 18 recensioni </a:t>
            </a:r>
            <a:r>
              <a:rPr lang="it-IT" sz="1600" dirty="0">
                <a:latin typeface="Cambria" panose="02040503050406030204" pitchFamily="18" charset="0"/>
              </a:rPr>
              <a:t>e </a:t>
            </a:r>
            <a:r>
              <a:rPr lang="it-IT" sz="1600" u="sng" dirty="0">
                <a:latin typeface="Cambria" panose="02040503050406030204" pitchFamily="18" charset="0"/>
              </a:rPr>
              <a:t>prodotti con almeno 15 recensioni </a:t>
            </a:r>
            <a:r>
              <a:rPr lang="it-IT" sz="1600" dirty="0">
                <a:latin typeface="Cambria" panose="02040503050406030204" pitchFamily="18" charset="0"/>
              </a:rPr>
              <a:t>con l’obiettivo di garantire affidabilità nelle predizioni.</a:t>
            </a:r>
          </a:p>
          <a:p>
            <a:endParaRPr lang="it-IT" sz="1600" dirty="0">
              <a:latin typeface="Cambria" panose="02040503050406030204" pitchFamily="18" charset="0"/>
            </a:endParaRPr>
          </a:p>
          <a:p>
            <a:pPr algn="just"/>
            <a:r>
              <a:rPr lang="it-IT" sz="1600" dirty="0">
                <a:latin typeface="Cambria" panose="02040503050406030204" pitchFamily="18" charset="0"/>
              </a:rPr>
              <a:t>Risultato del filtraggio:</a:t>
            </a:r>
          </a:p>
          <a:p>
            <a:pPr marL="285750" indent="-285750" algn="just">
              <a:buFont typeface="Arial" panose="020B0604020202020204" pitchFamily="34" charset="0"/>
              <a:buChar char="•"/>
            </a:pPr>
            <a:r>
              <a:rPr lang="it-IT" sz="1600" dirty="0">
                <a:latin typeface="Cambria" panose="02040503050406030204" pitchFamily="18" charset="0"/>
              </a:rPr>
              <a:t>Utenti: 2 685</a:t>
            </a:r>
          </a:p>
          <a:p>
            <a:pPr marL="285750" indent="-285750" algn="just">
              <a:buFont typeface="Arial" panose="020B0604020202020204" pitchFamily="34" charset="0"/>
              <a:buChar char="•"/>
            </a:pPr>
            <a:r>
              <a:rPr lang="it-IT" sz="1600" dirty="0">
                <a:latin typeface="Cambria" panose="02040503050406030204" pitchFamily="18" charset="0"/>
              </a:rPr>
              <a:t>Prodotti: 3 444</a:t>
            </a:r>
          </a:p>
          <a:p>
            <a:pPr marL="285750" indent="-285750" algn="just">
              <a:buFont typeface="Arial" panose="020B0604020202020204" pitchFamily="34" charset="0"/>
              <a:buChar char="•"/>
            </a:pPr>
            <a:r>
              <a:rPr lang="it-IT" sz="1600" dirty="0">
                <a:latin typeface="Cambria" panose="02040503050406030204" pitchFamily="18" charset="0"/>
              </a:rPr>
              <a:t>Recensioni totali: 105,583</a:t>
            </a:r>
            <a:endParaRPr lang="it-IT" dirty="0"/>
          </a:p>
        </p:txBody>
      </p:sp>
    </p:spTree>
    <p:extLst>
      <p:ext uri="{BB962C8B-B14F-4D97-AF65-F5344CB8AC3E}">
        <p14:creationId xmlns:p14="http://schemas.microsoft.com/office/powerpoint/2010/main" val="17732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269E17-BEF6-4259-B513-1B3F8630E915}"/>
              </a:ext>
            </a:extLst>
          </p:cNvPr>
          <p:cNvSpPr>
            <a:spLocks noGrp="1"/>
          </p:cNvSpPr>
          <p:nvPr>
            <p:ph type="title"/>
          </p:nvPr>
        </p:nvSpPr>
        <p:spPr>
          <a:xfrm>
            <a:off x="141639" y="40933"/>
            <a:ext cx="11908721" cy="823913"/>
          </a:xfrm>
        </p:spPr>
        <p:txBody>
          <a:bodyPr>
            <a:normAutofit/>
          </a:bodyPr>
          <a:lstStyle/>
          <a:p>
            <a:pPr algn="ctr"/>
            <a:r>
              <a:rPr lang="it-IT" sz="3200" dirty="0">
                <a:solidFill>
                  <a:schemeClr val="bg2">
                    <a:lumMod val="10000"/>
                  </a:schemeClr>
                </a:solidFill>
                <a:latin typeface="Cambria" panose="02040503050406030204" pitchFamily="18" charset="0"/>
              </a:rPr>
              <a:t>ANALISI ESPLORATIVA DEI DATI: RATING </a:t>
            </a:r>
          </a:p>
        </p:txBody>
      </p:sp>
      <p:sp>
        <p:nvSpPr>
          <p:cNvPr id="5" name="Segnaposto testo 4">
            <a:extLst>
              <a:ext uri="{FF2B5EF4-FFF2-40B4-BE49-F238E27FC236}">
                <a16:creationId xmlns:a16="http://schemas.microsoft.com/office/drawing/2014/main" id="{D40CE27C-3D60-45BC-8197-8CC6D2985F9D}"/>
              </a:ext>
            </a:extLst>
          </p:cNvPr>
          <p:cNvSpPr>
            <a:spLocks noGrp="1"/>
          </p:cNvSpPr>
          <p:nvPr>
            <p:ph type="body" sz="quarter" idx="3"/>
          </p:nvPr>
        </p:nvSpPr>
        <p:spPr>
          <a:xfrm>
            <a:off x="4709101" y="3407338"/>
            <a:ext cx="4405976" cy="424732"/>
          </a:xfrm>
        </p:spPr>
        <p:txBody>
          <a:bodyPr>
            <a:normAutofit/>
          </a:bodyPr>
          <a:lstStyle/>
          <a:p>
            <a:pPr algn="ctr"/>
            <a:r>
              <a:rPr lang="it-IT" sz="2200" b="0" dirty="0">
                <a:solidFill>
                  <a:srgbClr val="C00000"/>
                </a:solidFill>
                <a:latin typeface="Cambria" panose="02040503050406030204" pitchFamily="18" charset="0"/>
              </a:rPr>
              <a:t>Rating medio per Prodotto/Utente</a:t>
            </a:r>
          </a:p>
        </p:txBody>
      </p:sp>
      <p:sp>
        <p:nvSpPr>
          <p:cNvPr id="8" name="CasellaDiTesto 7">
            <a:extLst>
              <a:ext uri="{FF2B5EF4-FFF2-40B4-BE49-F238E27FC236}">
                <a16:creationId xmlns:a16="http://schemas.microsoft.com/office/drawing/2014/main" id="{6F1CD5C0-0C34-4133-964A-868DEF61FDD2}"/>
              </a:ext>
            </a:extLst>
          </p:cNvPr>
          <p:cNvSpPr txBox="1"/>
          <p:nvPr/>
        </p:nvSpPr>
        <p:spPr>
          <a:xfrm>
            <a:off x="141639" y="708124"/>
            <a:ext cx="8069673" cy="369332"/>
          </a:xfrm>
          <a:prstGeom prst="rect">
            <a:avLst/>
          </a:prstGeom>
          <a:noFill/>
        </p:spPr>
        <p:txBody>
          <a:bodyPr wrap="square" rtlCol="0">
            <a:spAutoFit/>
          </a:bodyPr>
          <a:lstStyle/>
          <a:p>
            <a:pPr algn="just"/>
            <a:r>
              <a:rPr lang="it-IT" dirty="0">
                <a:latin typeface="Cambria" panose="02040503050406030204" pitchFamily="18" charset="0"/>
              </a:rPr>
              <a:t>Utilizzeremo il dataset filtrato per sviluppare il sistema di raccomandazione.</a:t>
            </a:r>
          </a:p>
        </p:txBody>
      </p:sp>
      <p:sp>
        <p:nvSpPr>
          <p:cNvPr id="9" name="Segnaposto testo 8">
            <a:extLst>
              <a:ext uri="{FF2B5EF4-FFF2-40B4-BE49-F238E27FC236}">
                <a16:creationId xmlns:a16="http://schemas.microsoft.com/office/drawing/2014/main" id="{A62035F2-408F-4EB2-98CF-60812A320B52}"/>
              </a:ext>
            </a:extLst>
          </p:cNvPr>
          <p:cNvSpPr>
            <a:spLocks noGrp="1"/>
          </p:cNvSpPr>
          <p:nvPr>
            <p:ph type="body" idx="1"/>
          </p:nvPr>
        </p:nvSpPr>
        <p:spPr>
          <a:xfrm>
            <a:off x="482677" y="1265972"/>
            <a:ext cx="3834485" cy="397032"/>
          </a:xfrm>
          <a:prstGeom prst="rect">
            <a:avLst/>
          </a:prstGeom>
        </p:spPr>
        <p:txBody>
          <a:bodyPr wrap="square">
            <a:spAutoFit/>
          </a:bodyPr>
          <a:lstStyle/>
          <a:p>
            <a:pPr algn="ctr"/>
            <a:r>
              <a:rPr lang="it-IT" sz="2200" b="0" dirty="0">
                <a:solidFill>
                  <a:srgbClr val="002060"/>
                </a:solidFill>
                <a:latin typeface="Cambria" panose="02040503050406030204" pitchFamily="18" charset="0"/>
              </a:rPr>
              <a:t>Distribuzione dei Rating</a:t>
            </a:r>
          </a:p>
        </p:txBody>
      </p:sp>
      <p:pic>
        <p:nvPicPr>
          <p:cNvPr id="12" name="Immagine 11">
            <a:extLst>
              <a:ext uri="{FF2B5EF4-FFF2-40B4-BE49-F238E27FC236}">
                <a16:creationId xmlns:a16="http://schemas.microsoft.com/office/drawing/2014/main" id="{C3EE3729-B878-2ACF-D808-A3D948704695}"/>
              </a:ext>
            </a:extLst>
          </p:cNvPr>
          <p:cNvPicPr>
            <a:picLocks noChangeAspect="1"/>
          </p:cNvPicPr>
          <p:nvPr/>
        </p:nvPicPr>
        <p:blipFill>
          <a:blip r:embed="rId2"/>
          <a:stretch>
            <a:fillRect/>
          </a:stretch>
        </p:blipFill>
        <p:spPr>
          <a:xfrm>
            <a:off x="2520703" y="1800074"/>
            <a:ext cx="1677384" cy="1628926"/>
          </a:xfrm>
          <a:prstGeom prst="rect">
            <a:avLst/>
          </a:prstGeom>
        </p:spPr>
      </p:pic>
      <p:pic>
        <p:nvPicPr>
          <p:cNvPr id="19" name="Immagine 18">
            <a:extLst>
              <a:ext uri="{FF2B5EF4-FFF2-40B4-BE49-F238E27FC236}">
                <a16:creationId xmlns:a16="http://schemas.microsoft.com/office/drawing/2014/main" id="{AC3F6995-A195-71B3-49DB-05B4D83E87EB}"/>
              </a:ext>
            </a:extLst>
          </p:cNvPr>
          <p:cNvPicPr>
            <a:picLocks noChangeAspect="1"/>
          </p:cNvPicPr>
          <p:nvPr/>
        </p:nvPicPr>
        <p:blipFill>
          <a:blip r:embed="rId3"/>
          <a:stretch>
            <a:fillRect/>
          </a:stretch>
        </p:blipFill>
        <p:spPr>
          <a:xfrm>
            <a:off x="9405223" y="3786588"/>
            <a:ext cx="2373279" cy="2342917"/>
          </a:xfrm>
          <a:prstGeom prst="rect">
            <a:avLst/>
          </a:prstGeom>
        </p:spPr>
      </p:pic>
      <p:sp>
        <p:nvSpPr>
          <p:cNvPr id="22" name="CasellaDiTesto 21">
            <a:extLst>
              <a:ext uri="{FF2B5EF4-FFF2-40B4-BE49-F238E27FC236}">
                <a16:creationId xmlns:a16="http://schemas.microsoft.com/office/drawing/2014/main" id="{51F4E91F-B52F-10C1-1406-09FB681AB12F}"/>
              </a:ext>
            </a:extLst>
          </p:cNvPr>
          <p:cNvSpPr txBox="1"/>
          <p:nvPr/>
        </p:nvSpPr>
        <p:spPr>
          <a:xfrm>
            <a:off x="4547659" y="3860054"/>
            <a:ext cx="4883545" cy="1077218"/>
          </a:xfrm>
          <a:prstGeom prst="rect">
            <a:avLst/>
          </a:prstGeom>
          <a:noFill/>
        </p:spPr>
        <p:txBody>
          <a:bodyPr wrap="square" rtlCol="0">
            <a:spAutoFit/>
          </a:bodyPr>
          <a:lstStyle/>
          <a:p>
            <a:pPr marL="285750" indent="-285750">
              <a:buFont typeface="Arial" panose="020B0604020202020204" pitchFamily="34" charset="0"/>
              <a:buChar char="•"/>
            </a:pPr>
            <a:r>
              <a:rPr lang="it-IT" sz="1600" dirty="0"/>
              <a:t>Il prodotto </a:t>
            </a:r>
            <a:r>
              <a:rPr lang="it-IT" sz="1200" b="1" dirty="0"/>
              <a:t>B000G04RLM</a:t>
            </a:r>
            <a:r>
              <a:rPr lang="it-IT" sz="1600" dirty="0"/>
              <a:t> ha ottenuto il rating medio più basso, risultando il meno apprezzato tra tutti.</a:t>
            </a:r>
          </a:p>
          <a:p>
            <a:pPr marL="285750" indent="-285750">
              <a:buFont typeface="Arial" panose="020B0604020202020204" pitchFamily="34" charset="0"/>
              <a:buChar char="•"/>
            </a:pPr>
            <a:r>
              <a:rPr lang="it-IT" sz="1600" dirty="0"/>
              <a:t>Ci sono 14 prodotti che hanno ricevuto il rating medio più alto di tutti.</a:t>
            </a:r>
          </a:p>
        </p:txBody>
      </p:sp>
      <p:pic>
        <p:nvPicPr>
          <p:cNvPr id="24" name="Immagine 23">
            <a:extLst>
              <a:ext uri="{FF2B5EF4-FFF2-40B4-BE49-F238E27FC236}">
                <a16:creationId xmlns:a16="http://schemas.microsoft.com/office/drawing/2014/main" id="{383B4A84-DD52-196B-8069-848C25788621}"/>
              </a:ext>
            </a:extLst>
          </p:cNvPr>
          <p:cNvPicPr>
            <a:picLocks noChangeAspect="1"/>
          </p:cNvPicPr>
          <p:nvPr/>
        </p:nvPicPr>
        <p:blipFill>
          <a:blip r:embed="rId4"/>
          <a:stretch>
            <a:fillRect/>
          </a:stretch>
        </p:blipFill>
        <p:spPr>
          <a:xfrm>
            <a:off x="141639" y="5115706"/>
            <a:ext cx="2467816" cy="223380"/>
          </a:xfrm>
          <a:prstGeom prst="rect">
            <a:avLst/>
          </a:prstGeom>
        </p:spPr>
      </p:pic>
      <p:pic>
        <p:nvPicPr>
          <p:cNvPr id="26" name="Immagine 25">
            <a:extLst>
              <a:ext uri="{FF2B5EF4-FFF2-40B4-BE49-F238E27FC236}">
                <a16:creationId xmlns:a16="http://schemas.microsoft.com/office/drawing/2014/main" id="{4D2FF09C-A82D-AEED-C4D3-0E5378CB3A08}"/>
              </a:ext>
            </a:extLst>
          </p:cNvPr>
          <p:cNvPicPr>
            <a:picLocks noChangeAspect="1"/>
          </p:cNvPicPr>
          <p:nvPr/>
        </p:nvPicPr>
        <p:blipFill>
          <a:blip r:embed="rId5"/>
          <a:stretch>
            <a:fillRect/>
          </a:stretch>
        </p:blipFill>
        <p:spPr>
          <a:xfrm>
            <a:off x="141639" y="5349403"/>
            <a:ext cx="2467816" cy="354675"/>
          </a:xfrm>
          <a:prstGeom prst="rect">
            <a:avLst/>
          </a:prstGeom>
        </p:spPr>
      </p:pic>
      <p:sp>
        <p:nvSpPr>
          <p:cNvPr id="27" name="CasellaDiTesto 26">
            <a:extLst>
              <a:ext uri="{FF2B5EF4-FFF2-40B4-BE49-F238E27FC236}">
                <a16:creationId xmlns:a16="http://schemas.microsoft.com/office/drawing/2014/main" id="{C1EADB0E-DA2E-D093-FBA0-A59B8565E102}"/>
              </a:ext>
            </a:extLst>
          </p:cNvPr>
          <p:cNvSpPr txBox="1"/>
          <p:nvPr/>
        </p:nvSpPr>
        <p:spPr>
          <a:xfrm>
            <a:off x="2609455" y="5057422"/>
            <a:ext cx="6010809" cy="1077218"/>
          </a:xfrm>
          <a:prstGeom prst="rect">
            <a:avLst/>
          </a:prstGeom>
          <a:noFill/>
        </p:spPr>
        <p:txBody>
          <a:bodyPr wrap="square" rtlCol="0">
            <a:spAutoFit/>
          </a:bodyPr>
          <a:lstStyle/>
          <a:p>
            <a:pPr marL="285750" indent="-285750">
              <a:buFont typeface="Arial" panose="020B0604020202020204" pitchFamily="34" charset="0"/>
              <a:buChar char="•"/>
            </a:pPr>
            <a:r>
              <a:rPr lang="it-IT" sz="1600" dirty="0"/>
              <a:t>L’utente </a:t>
            </a:r>
            <a:r>
              <a:rPr lang="it-IT" sz="1200" b="1" dirty="0"/>
              <a:t>AFGNRMK2UDSWVDQBNUNTYHNBAN3Q </a:t>
            </a:r>
            <a:r>
              <a:rPr lang="it-IT" sz="1600" dirty="0"/>
              <a:t>ha recensito negativamente più prodotti di questa categoria che chiunque altro: Potrebbe essere predisposto a recensire negativamente altri prodotti appartenenti alla stessa categoria.</a:t>
            </a:r>
            <a:endParaRPr lang="it-IT" sz="1600" b="1" dirty="0"/>
          </a:p>
        </p:txBody>
      </p:sp>
      <p:pic>
        <p:nvPicPr>
          <p:cNvPr id="29" name="Immagine 28">
            <a:extLst>
              <a:ext uri="{FF2B5EF4-FFF2-40B4-BE49-F238E27FC236}">
                <a16:creationId xmlns:a16="http://schemas.microsoft.com/office/drawing/2014/main" id="{8DD99161-8E7A-A9F9-F416-EF9391D21603}"/>
              </a:ext>
            </a:extLst>
          </p:cNvPr>
          <p:cNvPicPr>
            <a:picLocks noChangeAspect="1"/>
          </p:cNvPicPr>
          <p:nvPr/>
        </p:nvPicPr>
        <p:blipFill>
          <a:blip r:embed="rId6"/>
          <a:stretch>
            <a:fillRect/>
          </a:stretch>
        </p:blipFill>
        <p:spPr>
          <a:xfrm>
            <a:off x="260841" y="1768394"/>
            <a:ext cx="2187841" cy="1628925"/>
          </a:xfrm>
          <a:prstGeom prst="rect">
            <a:avLst/>
          </a:prstGeom>
        </p:spPr>
      </p:pic>
      <p:sp>
        <p:nvSpPr>
          <p:cNvPr id="30" name="CasellaDiTesto 29">
            <a:extLst>
              <a:ext uri="{FF2B5EF4-FFF2-40B4-BE49-F238E27FC236}">
                <a16:creationId xmlns:a16="http://schemas.microsoft.com/office/drawing/2014/main" id="{C884EC0D-52BE-AB10-7CB0-76F602050774}"/>
              </a:ext>
            </a:extLst>
          </p:cNvPr>
          <p:cNvSpPr txBox="1"/>
          <p:nvPr/>
        </p:nvSpPr>
        <p:spPr>
          <a:xfrm>
            <a:off x="1086544" y="3429000"/>
            <a:ext cx="2187841" cy="1600438"/>
          </a:xfrm>
          <a:prstGeom prst="rect">
            <a:avLst/>
          </a:prstGeom>
          <a:noFill/>
        </p:spPr>
        <p:txBody>
          <a:bodyPr wrap="square" rtlCol="0">
            <a:spAutoFit/>
          </a:bodyPr>
          <a:lstStyle/>
          <a:p>
            <a:pPr marL="285750" indent="-285750">
              <a:buFont typeface="Arial" panose="020B0604020202020204" pitchFamily="34" charset="0"/>
              <a:buChar char="•"/>
            </a:pPr>
            <a:r>
              <a:rPr lang="it-IT" sz="1600" dirty="0"/>
              <a:t>57,6% </a:t>
            </a:r>
            <a:r>
              <a:rPr lang="it-IT" sz="1600" dirty="0">
                <a:sym typeface="Wingdings" panose="05000000000000000000" pitchFamily="2" charset="2"/>
              </a:rPr>
              <a:t> Rating ‘5’</a:t>
            </a:r>
          </a:p>
          <a:p>
            <a:pPr marL="285750" indent="-285750">
              <a:buFont typeface="Arial" panose="020B0604020202020204" pitchFamily="34" charset="0"/>
              <a:buChar char="•"/>
            </a:pPr>
            <a:r>
              <a:rPr lang="it-IT" sz="1600" dirty="0">
                <a:sym typeface="Wingdings" panose="05000000000000000000" pitchFamily="2" charset="2"/>
              </a:rPr>
              <a:t>23,2%  Rating ‘4’</a:t>
            </a:r>
          </a:p>
          <a:p>
            <a:pPr marL="285750" indent="-285750">
              <a:buFont typeface="Arial" panose="020B0604020202020204" pitchFamily="34" charset="0"/>
              <a:buChar char="•"/>
            </a:pPr>
            <a:r>
              <a:rPr lang="it-IT" sz="1600" dirty="0">
                <a:sym typeface="Wingdings" panose="05000000000000000000" pitchFamily="2" charset="2"/>
              </a:rPr>
              <a:t>9,5%  Rating ‘3’</a:t>
            </a:r>
          </a:p>
          <a:p>
            <a:pPr marL="285750" indent="-285750">
              <a:buFont typeface="Arial" panose="020B0604020202020204" pitchFamily="34" charset="0"/>
              <a:buChar char="•"/>
            </a:pPr>
            <a:r>
              <a:rPr lang="it-IT" sz="1600" dirty="0">
                <a:sym typeface="Wingdings" panose="05000000000000000000" pitchFamily="2" charset="2"/>
              </a:rPr>
              <a:t>5,5%  Rating ‘1’</a:t>
            </a:r>
          </a:p>
          <a:p>
            <a:pPr marL="285750" indent="-285750">
              <a:buFont typeface="Arial" panose="020B0604020202020204" pitchFamily="34" charset="0"/>
              <a:buChar char="•"/>
            </a:pPr>
            <a:r>
              <a:rPr lang="it-IT" sz="1600" dirty="0">
                <a:sym typeface="Wingdings" panose="05000000000000000000" pitchFamily="2" charset="2"/>
              </a:rPr>
              <a:t>4,2%  Rating ‘2’</a:t>
            </a:r>
            <a:endParaRPr lang="it-IT" sz="1600" dirty="0"/>
          </a:p>
          <a:p>
            <a:r>
              <a:rPr lang="it-IT" dirty="0"/>
              <a:t> </a:t>
            </a:r>
          </a:p>
        </p:txBody>
      </p:sp>
      <p:sp>
        <p:nvSpPr>
          <p:cNvPr id="31" name="CasellaDiTesto 30">
            <a:extLst>
              <a:ext uri="{FF2B5EF4-FFF2-40B4-BE49-F238E27FC236}">
                <a16:creationId xmlns:a16="http://schemas.microsoft.com/office/drawing/2014/main" id="{5CF41045-AC15-01FC-8EF3-5B501B8FC5F7}"/>
              </a:ext>
            </a:extLst>
          </p:cNvPr>
          <p:cNvSpPr txBox="1"/>
          <p:nvPr/>
        </p:nvSpPr>
        <p:spPr>
          <a:xfrm>
            <a:off x="141639" y="1215182"/>
            <a:ext cx="4284057" cy="3632810"/>
          </a:xfrm>
          <a:prstGeom prst="rect">
            <a:avLst/>
          </a:prstGeom>
          <a:noFill/>
          <a:ln w="38100">
            <a:solidFill>
              <a:schemeClr val="accent1">
                <a:lumMod val="50000"/>
              </a:schemeClr>
            </a:solidFill>
          </a:ln>
        </p:spPr>
        <p:txBody>
          <a:bodyPr wrap="square" rtlCol="0">
            <a:spAutoFit/>
          </a:bodyPr>
          <a:lstStyle/>
          <a:p>
            <a:endParaRPr lang="it-IT" dirty="0"/>
          </a:p>
        </p:txBody>
      </p:sp>
      <p:pic>
        <p:nvPicPr>
          <p:cNvPr id="35" name="Immagine 34">
            <a:extLst>
              <a:ext uri="{FF2B5EF4-FFF2-40B4-BE49-F238E27FC236}">
                <a16:creationId xmlns:a16="http://schemas.microsoft.com/office/drawing/2014/main" id="{98FD58C2-BACF-E151-BEDB-789787C7C565}"/>
              </a:ext>
            </a:extLst>
          </p:cNvPr>
          <p:cNvPicPr>
            <a:picLocks noChangeAspect="1"/>
          </p:cNvPicPr>
          <p:nvPr/>
        </p:nvPicPr>
        <p:blipFill>
          <a:blip r:embed="rId7"/>
          <a:stretch>
            <a:fillRect/>
          </a:stretch>
        </p:blipFill>
        <p:spPr>
          <a:xfrm>
            <a:off x="4709101" y="1215182"/>
            <a:ext cx="1073011" cy="1973880"/>
          </a:xfrm>
          <a:prstGeom prst="rect">
            <a:avLst/>
          </a:prstGeom>
        </p:spPr>
      </p:pic>
      <p:sp>
        <p:nvSpPr>
          <p:cNvPr id="39" name="CasellaDiTesto 38">
            <a:extLst>
              <a:ext uri="{FF2B5EF4-FFF2-40B4-BE49-F238E27FC236}">
                <a16:creationId xmlns:a16="http://schemas.microsoft.com/office/drawing/2014/main" id="{A33AE4BD-BE8B-1302-469C-9AD98F8E5216}"/>
              </a:ext>
            </a:extLst>
          </p:cNvPr>
          <p:cNvSpPr txBox="1"/>
          <p:nvPr/>
        </p:nvSpPr>
        <p:spPr>
          <a:xfrm>
            <a:off x="5852160" y="1215182"/>
            <a:ext cx="3262917" cy="2308324"/>
          </a:xfrm>
          <a:prstGeom prst="rect">
            <a:avLst/>
          </a:prstGeom>
          <a:noFill/>
        </p:spPr>
        <p:txBody>
          <a:bodyPr wrap="square" rtlCol="0">
            <a:spAutoFit/>
          </a:bodyPr>
          <a:lstStyle/>
          <a:p>
            <a:pPr marL="285750" indent="-285750">
              <a:buFont typeface="Arial" panose="020B0604020202020204" pitchFamily="34" charset="0"/>
              <a:buChar char="•"/>
            </a:pPr>
            <a:r>
              <a:rPr lang="it-IT" sz="1600" dirty="0"/>
              <a:t>La media dei rating è </a:t>
            </a:r>
            <a:r>
              <a:rPr lang="it-IT" sz="1600" b="1" dirty="0"/>
              <a:t>4.23</a:t>
            </a:r>
          </a:p>
          <a:p>
            <a:pPr marL="285750" indent="-285750">
              <a:buFont typeface="Arial" panose="020B0604020202020204" pitchFamily="34" charset="0"/>
              <a:buChar char="•"/>
            </a:pPr>
            <a:r>
              <a:rPr lang="it-IT" sz="1600" dirty="0"/>
              <a:t>La deviazione standard è </a:t>
            </a:r>
            <a:r>
              <a:rPr lang="it-IT" sz="1600" b="1" dirty="0"/>
              <a:t>1.13</a:t>
            </a:r>
            <a:r>
              <a:rPr lang="it-IT" sz="1600" dirty="0"/>
              <a:t>: La maggior parte dei rating non si discosta molto dalla media.</a:t>
            </a:r>
          </a:p>
          <a:p>
            <a:pPr marL="285750" indent="-285750">
              <a:buFont typeface="Arial" panose="020B0604020202020204" pitchFamily="34" charset="0"/>
              <a:buChar char="•"/>
            </a:pPr>
            <a:r>
              <a:rPr lang="it-IT" sz="1600" dirty="0"/>
              <a:t>Il rating piu’ basso presente è </a:t>
            </a:r>
            <a:r>
              <a:rPr lang="it-IT" sz="1600" b="1" dirty="0"/>
              <a:t>1.</a:t>
            </a:r>
          </a:p>
          <a:p>
            <a:pPr marL="285750" indent="-285750">
              <a:buFont typeface="Arial" panose="020B0604020202020204" pitchFamily="34" charset="0"/>
              <a:buChar char="•"/>
            </a:pPr>
            <a:r>
              <a:rPr lang="it-IT" sz="1600" dirty="0"/>
              <a:t>Il 25% dei rating è </a:t>
            </a:r>
            <a:r>
              <a:rPr lang="it-IT" sz="1600" b="1" dirty="0"/>
              <a:t>4.</a:t>
            </a:r>
          </a:p>
          <a:p>
            <a:pPr marL="285750" indent="-285750">
              <a:buFont typeface="Arial" panose="020B0604020202020204" pitchFamily="34" charset="0"/>
              <a:buChar char="•"/>
            </a:pPr>
            <a:r>
              <a:rPr lang="it-IT" sz="1600" dirty="0"/>
              <a:t>Il 50% e 75% dei rating sono</a:t>
            </a:r>
            <a:r>
              <a:rPr lang="it-IT" sz="1600" b="1" dirty="0"/>
              <a:t> 5.</a:t>
            </a:r>
          </a:p>
          <a:p>
            <a:pPr marL="285750" indent="-285750">
              <a:buFont typeface="Arial" panose="020B0604020202020204" pitchFamily="34" charset="0"/>
              <a:buChar char="•"/>
            </a:pPr>
            <a:r>
              <a:rPr lang="it-IT" sz="1600" dirty="0"/>
              <a:t>Il rating piu’ alto presente è </a:t>
            </a:r>
            <a:r>
              <a:rPr lang="it-IT" sz="1600" b="1" dirty="0"/>
              <a:t>5.</a:t>
            </a:r>
          </a:p>
          <a:p>
            <a:pPr marL="285750" indent="-285750">
              <a:buFont typeface="Arial" panose="020B0604020202020204" pitchFamily="34" charset="0"/>
              <a:buChar char="•"/>
            </a:pPr>
            <a:endParaRPr lang="it-IT" sz="1600" dirty="0"/>
          </a:p>
        </p:txBody>
      </p:sp>
      <p:sp>
        <p:nvSpPr>
          <p:cNvPr id="43" name="Segnaposto testo 4">
            <a:extLst>
              <a:ext uri="{FF2B5EF4-FFF2-40B4-BE49-F238E27FC236}">
                <a16:creationId xmlns:a16="http://schemas.microsoft.com/office/drawing/2014/main" id="{A36A8A20-764B-1F3F-778E-52A94C607163}"/>
              </a:ext>
            </a:extLst>
          </p:cNvPr>
          <p:cNvSpPr txBox="1">
            <a:spLocks/>
          </p:cNvSpPr>
          <p:nvPr/>
        </p:nvSpPr>
        <p:spPr>
          <a:xfrm>
            <a:off x="9765046" y="933308"/>
            <a:ext cx="1653632" cy="424732"/>
          </a:xfrm>
          <a:prstGeom prst="rect">
            <a:avLst/>
          </a:prstGeom>
        </p:spPr>
        <p:txBody>
          <a:bodyPr vert="horz" lIns="91440" tIns="45720" rIns="91440" bIns="45720" rtlCol="0" anchor="b">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it-IT" sz="2200" b="0" dirty="0">
                <a:solidFill>
                  <a:schemeClr val="accent2">
                    <a:lumMod val="75000"/>
                  </a:schemeClr>
                </a:solidFill>
                <a:latin typeface="Cambria" panose="02040503050406030204" pitchFamily="18" charset="0"/>
              </a:rPr>
              <a:t>Prodotti piu’ recensiti</a:t>
            </a:r>
          </a:p>
        </p:txBody>
      </p:sp>
      <p:pic>
        <p:nvPicPr>
          <p:cNvPr id="45" name="Immagine 44">
            <a:extLst>
              <a:ext uri="{FF2B5EF4-FFF2-40B4-BE49-F238E27FC236}">
                <a16:creationId xmlns:a16="http://schemas.microsoft.com/office/drawing/2014/main" id="{26F16962-AC83-34C2-37A5-C95FFB196B50}"/>
              </a:ext>
            </a:extLst>
          </p:cNvPr>
          <p:cNvPicPr>
            <a:picLocks noChangeAspect="1"/>
          </p:cNvPicPr>
          <p:nvPr/>
        </p:nvPicPr>
        <p:blipFill>
          <a:blip r:embed="rId8"/>
          <a:stretch>
            <a:fillRect/>
          </a:stretch>
        </p:blipFill>
        <p:spPr>
          <a:xfrm>
            <a:off x="9898764" y="1358040"/>
            <a:ext cx="1514590" cy="2188767"/>
          </a:xfrm>
          <a:prstGeom prst="rect">
            <a:avLst/>
          </a:prstGeom>
        </p:spPr>
      </p:pic>
      <p:pic>
        <p:nvPicPr>
          <p:cNvPr id="46" name="Immagine 45">
            <a:extLst>
              <a:ext uri="{FF2B5EF4-FFF2-40B4-BE49-F238E27FC236}">
                <a16:creationId xmlns:a16="http://schemas.microsoft.com/office/drawing/2014/main" id="{B96ED120-5017-3951-2B6C-E6F86D9A21BC}"/>
              </a:ext>
            </a:extLst>
          </p:cNvPr>
          <p:cNvPicPr>
            <a:picLocks noChangeAspect="1"/>
          </p:cNvPicPr>
          <p:nvPr/>
        </p:nvPicPr>
        <p:blipFill>
          <a:blip r:embed="rId9"/>
          <a:stretch>
            <a:fillRect/>
          </a:stretch>
        </p:blipFill>
        <p:spPr>
          <a:xfrm>
            <a:off x="141639" y="6247348"/>
            <a:ext cx="1010108" cy="459140"/>
          </a:xfrm>
          <a:prstGeom prst="rect">
            <a:avLst/>
          </a:prstGeom>
        </p:spPr>
      </p:pic>
      <p:sp>
        <p:nvSpPr>
          <p:cNvPr id="47" name="CasellaDiTesto 46">
            <a:extLst>
              <a:ext uri="{FF2B5EF4-FFF2-40B4-BE49-F238E27FC236}">
                <a16:creationId xmlns:a16="http://schemas.microsoft.com/office/drawing/2014/main" id="{30CBE60C-8470-E3EA-6C03-FECF3B5C2A7A}"/>
              </a:ext>
            </a:extLst>
          </p:cNvPr>
          <p:cNvSpPr txBox="1"/>
          <p:nvPr/>
        </p:nvSpPr>
        <p:spPr>
          <a:xfrm>
            <a:off x="1010230" y="6325998"/>
            <a:ext cx="4969946" cy="369332"/>
          </a:xfrm>
          <a:prstGeom prst="rect">
            <a:avLst/>
          </a:prstGeom>
          <a:noFill/>
        </p:spPr>
        <p:txBody>
          <a:bodyPr wrap="square">
            <a:spAutoFit/>
          </a:bodyPr>
          <a:lstStyle/>
          <a:p>
            <a:pPr algn="ctr"/>
            <a:r>
              <a:rPr lang="it-IT" dirty="0">
                <a:latin typeface="Cambria" panose="02040503050406030204" pitchFamily="18" charset="0"/>
                <a:sym typeface="Wingdings" panose="05000000000000000000" pitchFamily="2" charset="2"/>
              </a:rPr>
              <a:t></a:t>
            </a:r>
            <a:r>
              <a:rPr lang="it-IT" dirty="0">
                <a:latin typeface="Cambria" panose="02040503050406030204" pitchFamily="18" charset="0"/>
              </a:rPr>
              <a:t>Non sono presenti dati mancanti nel dataset.</a:t>
            </a:r>
          </a:p>
        </p:txBody>
      </p:sp>
    </p:spTree>
    <p:extLst>
      <p:ext uri="{BB962C8B-B14F-4D97-AF65-F5344CB8AC3E}">
        <p14:creationId xmlns:p14="http://schemas.microsoft.com/office/powerpoint/2010/main" val="348289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10BE640-2D16-44C3-9DAB-86110951DEBC}"/>
              </a:ext>
            </a:extLst>
          </p:cNvPr>
          <p:cNvSpPr>
            <a:spLocks noGrp="1"/>
          </p:cNvSpPr>
          <p:nvPr>
            <p:ph type="title"/>
          </p:nvPr>
        </p:nvSpPr>
        <p:spPr>
          <a:xfrm>
            <a:off x="439363" y="0"/>
            <a:ext cx="11313273" cy="1325563"/>
          </a:xfrm>
        </p:spPr>
        <p:txBody>
          <a:bodyPr>
            <a:normAutofit/>
          </a:bodyPr>
          <a:lstStyle/>
          <a:p>
            <a:pPr algn="ctr"/>
            <a:r>
              <a:rPr lang="it-IT" sz="3200" dirty="0">
                <a:solidFill>
                  <a:schemeClr val="bg2">
                    <a:lumMod val="10000"/>
                  </a:schemeClr>
                </a:solidFill>
                <a:latin typeface="Cambria" panose="02040503050406030204" pitchFamily="18" charset="0"/>
              </a:rPr>
              <a:t>CONFIGURAZIONE OTTIMALE DI K-NN</a:t>
            </a:r>
          </a:p>
        </p:txBody>
      </p:sp>
      <p:sp>
        <p:nvSpPr>
          <p:cNvPr id="11" name="Rettangolo 10">
            <a:extLst>
              <a:ext uri="{FF2B5EF4-FFF2-40B4-BE49-F238E27FC236}">
                <a16:creationId xmlns:a16="http://schemas.microsoft.com/office/drawing/2014/main" id="{0D390E44-4A6B-4F99-BD70-EEEF2BC6C3AC}"/>
              </a:ext>
            </a:extLst>
          </p:cNvPr>
          <p:cNvSpPr/>
          <p:nvPr/>
        </p:nvSpPr>
        <p:spPr>
          <a:xfrm>
            <a:off x="5775390" y="1164169"/>
            <a:ext cx="3545019" cy="369332"/>
          </a:xfrm>
          <a:prstGeom prst="rect">
            <a:avLst/>
          </a:prstGeom>
        </p:spPr>
        <p:txBody>
          <a:bodyPr wrap="square">
            <a:spAutoFit/>
          </a:bodyPr>
          <a:lstStyle/>
          <a:p>
            <a:pPr algn="ctr"/>
            <a:r>
              <a:rPr lang="it-IT" dirty="0">
                <a:solidFill>
                  <a:srgbClr val="002060"/>
                </a:solidFill>
                <a:latin typeface="Cambria" panose="02040503050406030204" pitchFamily="18" charset="0"/>
              </a:rPr>
              <a:t>Cross-</a:t>
            </a:r>
            <a:r>
              <a:rPr lang="it-IT" dirty="0" err="1">
                <a:solidFill>
                  <a:srgbClr val="002060"/>
                </a:solidFill>
                <a:latin typeface="Cambria" panose="02040503050406030204" pitchFamily="18" charset="0"/>
              </a:rPr>
              <a:t>Validation</a:t>
            </a:r>
            <a:r>
              <a:rPr lang="it-IT" dirty="0">
                <a:solidFill>
                  <a:srgbClr val="002060"/>
                </a:solidFill>
                <a:latin typeface="Cambria" panose="02040503050406030204" pitchFamily="18" charset="0"/>
              </a:rPr>
              <a:t> &amp; Elbow Method</a:t>
            </a:r>
          </a:p>
        </p:txBody>
      </p:sp>
      <p:sp>
        <p:nvSpPr>
          <p:cNvPr id="12" name="CasellaDiTesto 11">
            <a:extLst>
              <a:ext uri="{FF2B5EF4-FFF2-40B4-BE49-F238E27FC236}">
                <a16:creationId xmlns:a16="http://schemas.microsoft.com/office/drawing/2014/main" id="{A19D34DE-570C-4BB2-8DE4-81E2C639D49E}"/>
              </a:ext>
            </a:extLst>
          </p:cNvPr>
          <p:cNvSpPr txBox="1"/>
          <p:nvPr/>
        </p:nvSpPr>
        <p:spPr>
          <a:xfrm>
            <a:off x="2030936" y="5575998"/>
            <a:ext cx="239965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0" i="0" u="none" strike="noStrike" kern="1200" cap="none" spc="0" normalizeH="0" baseline="0" noProof="0" dirty="0">
                <a:ln>
                  <a:noFill/>
                </a:ln>
                <a:solidFill>
                  <a:srgbClr val="C00000"/>
                </a:solidFill>
                <a:effectLst/>
                <a:uLnTx/>
                <a:uFillTx/>
                <a:latin typeface="Cambria" panose="02040503050406030204" pitchFamily="18" charset="0"/>
                <a:ea typeface="+mn-ea"/>
                <a:cs typeface="+mn-cs"/>
              </a:rPr>
              <a:t>GridSearch Method</a:t>
            </a:r>
          </a:p>
        </p:txBody>
      </p:sp>
      <p:pic>
        <p:nvPicPr>
          <p:cNvPr id="4" name="Immagine 3">
            <a:extLst>
              <a:ext uri="{FF2B5EF4-FFF2-40B4-BE49-F238E27FC236}">
                <a16:creationId xmlns:a16="http://schemas.microsoft.com/office/drawing/2014/main" id="{683790FD-3E16-84A0-CF6C-3524E981495A}"/>
              </a:ext>
            </a:extLst>
          </p:cNvPr>
          <p:cNvPicPr>
            <a:picLocks noChangeAspect="1"/>
          </p:cNvPicPr>
          <p:nvPr/>
        </p:nvPicPr>
        <p:blipFill>
          <a:blip r:embed="rId2"/>
          <a:stretch>
            <a:fillRect/>
          </a:stretch>
        </p:blipFill>
        <p:spPr>
          <a:xfrm>
            <a:off x="5505592" y="1513134"/>
            <a:ext cx="4084617" cy="3171978"/>
          </a:xfrm>
          <a:prstGeom prst="rect">
            <a:avLst/>
          </a:prstGeom>
        </p:spPr>
      </p:pic>
      <p:pic>
        <p:nvPicPr>
          <p:cNvPr id="14" name="Immagine 13">
            <a:extLst>
              <a:ext uri="{FF2B5EF4-FFF2-40B4-BE49-F238E27FC236}">
                <a16:creationId xmlns:a16="http://schemas.microsoft.com/office/drawing/2014/main" id="{DD9441BE-AFEF-225C-594D-F52032032EE0}"/>
              </a:ext>
            </a:extLst>
          </p:cNvPr>
          <p:cNvPicPr>
            <a:picLocks noChangeAspect="1"/>
          </p:cNvPicPr>
          <p:nvPr/>
        </p:nvPicPr>
        <p:blipFill>
          <a:blip r:embed="rId3"/>
          <a:stretch>
            <a:fillRect/>
          </a:stretch>
        </p:blipFill>
        <p:spPr>
          <a:xfrm>
            <a:off x="215353" y="5945330"/>
            <a:ext cx="6188622" cy="646331"/>
          </a:xfrm>
          <a:prstGeom prst="rect">
            <a:avLst/>
          </a:prstGeom>
        </p:spPr>
      </p:pic>
      <p:pic>
        <p:nvPicPr>
          <p:cNvPr id="18" name="Immagine 17">
            <a:extLst>
              <a:ext uri="{FF2B5EF4-FFF2-40B4-BE49-F238E27FC236}">
                <a16:creationId xmlns:a16="http://schemas.microsoft.com/office/drawing/2014/main" id="{08EA957B-7EC3-DAF1-62A2-C741C050C911}"/>
              </a:ext>
            </a:extLst>
          </p:cNvPr>
          <p:cNvPicPr>
            <a:picLocks noChangeAspect="1"/>
          </p:cNvPicPr>
          <p:nvPr/>
        </p:nvPicPr>
        <p:blipFill>
          <a:blip r:embed="rId4"/>
          <a:stretch>
            <a:fillRect/>
          </a:stretch>
        </p:blipFill>
        <p:spPr>
          <a:xfrm>
            <a:off x="439363" y="1481390"/>
            <a:ext cx="3343742" cy="828791"/>
          </a:xfrm>
          <a:prstGeom prst="rect">
            <a:avLst/>
          </a:prstGeom>
        </p:spPr>
      </p:pic>
      <p:sp>
        <p:nvSpPr>
          <p:cNvPr id="19" name="CasellaDiTesto 18">
            <a:extLst>
              <a:ext uri="{FF2B5EF4-FFF2-40B4-BE49-F238E27FC236}">
                <a16:creationId xmlns:a16="http://schemas.microsoft.com/office/drawing/2014/main" id="{284901A5-842B-C2C4-7BB0-505FB5F3ED5B}"/>
              </a:ext>
            </a:extLst>
          </p:cNvPr>
          <p:cNvSpPr txBox="1"/>
          <p:nvPr/>
        </p:nvSpPr>
        <p:spPr>
          <a:xfrm>
            <a:off x="439363" y="1135035"/>
            <a:ext cx="318314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i="0" u="none" strike="noStrike" kern="1200" cap="none" spc="0" normalizeH="0" baseline="0" noProof="0" dirty="0">
                <a:ln>
                  <a:noFill/>
                </a:ln>
                <a:solidFill>
                  <a:schemeClr val="accent6">
                    <a:lumMod val="50000"/>
                  </a:schemeClr>
                </a:solidFill>
                <a:effectLst/>
                <a:uLnTx/>
                <a:uFillTx/>
                <a:latin typeface="Cambria" panose="02040503050406030204" pitchFamily="18" charset="0"/>
                <a:ea typeface="+mn-ea"/>
                <a:cs typeface="+mn-cs"/>
              </a:rPr>
              <a:t>Configurazione iniziale: K-NN</a:t>
            </a:r>
          </a:p>
        </p:txBody>
      </p:sp>
      <p:cxnSp>
        <p:nvCxnSpPr>
          <p:cNvPr id="29" name="Connettore curvo 28">
            <a:extLst>
              <a:ext uri="{FF2B5EF4-FFF2-40B4-BE49-F238E27FC236}">
                <a16:creationId xmlns:a16="http://schemas.microsoft.com/office/drawing/2014/main" id="{A30FA0E2-F6C4-D99F-83AF-D561105E33FA}"/>
              </a:ext>
            </a:extLst>
          </p:cNvPr>
          <p:cNvCxnSpPr>
            <a:cxnSpLocks/>
          </p:cNvCxnSpPr>
          <p:nvPr/>
        </p:nvCxnSpPr>
        <p:spPr>
          <a:xfrm rot="5400000">
            <a:off x="6277414" y="5051091"/>
            <a:ext cx="1343966" cy="109084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ttore curvo 31">
            <a:extLst>
              <a:ext uri="{FF2B5EF4-FFF2-40B4-BE49-F238E27FC236}">
                <a16:creationId xmlns:a16="http://schemas.microsoft.com/office/drawing/2014/main" id="{548AAAF8-E6DE-740C-0866-C16CAC356D16}"/>
              </a:ext>
            </a:extLst>
          </p:cNvPr>
          <p:cNvCxnSpPr>
            <a:stCxn id="18" idx="3"/>
            <a:endCxn id="4" idx="1"/>
          </p:cNvCxnSpPr>
          <p:nvPr/>
        </p:nvCxnSpPr>
        <p:spPr>
          <a:xfrm>
            <a:off x="3783105" y="1895786"/>
            <a:ext cx="1722487" cy="120333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asellaDiTesto 32">
            <a:extLst>
              <a:ext uri="{FF2B5EF4-FFF2-40B4-BE49-F238E27FC236}">
                <a16:creationId xmlns:a16="http://schemas.microsoft.com/office/drawing/2014/main" id="{FBEEBDB1-1F8B-D1A6-1D27-CE2DD9B2BC19}"/>
              </a:ext>
            </a:extLst>
          </p:cNvPr>
          <p:cNvSpPr txBox="1"/>
          <p:nvPr/>
        </p:nvSpPr>
        <p:spPr>
          <a:xfrm>
            <a:off x="439363" y="2344344"/>
            <a:ext cx="2847301" cy="3046988"/>
          </a:xfrm>
          <a:prstGeom prst="rect">
            <a:avLst/>
          </a:prstGeom>
          <a:noFill/>
        </p:spPr>
        <p:txBody>
          <a:bodyPr wrap="square" rtlCol="0">
            <a:spAutoFit/>
          </a:bodyPr>
          <a:lstStyle/>
          <a:p>
            <a:pPr marL="285750" indent="-285750">
              <a:buFont typeface="Arial" panose="020B0604020202020204" pitchFamily="34" charset="0"/>
              <a:buChar char="•"/>
            </a:pPr>
            <a:r>
              <a:rPr lang="it-IT" sz="1600" dirty="0">
                <a:effectLst/>
                <a:latin typeface="Calibri" panose="020F0502020204030204" pitchFamily="34" charset="0"/>
                <a:ea typeface="Calibri" panose="020F0502020204030204" pitchFamily="34" charset="0"/>
                <a:cs typeface="Times New Roman" panose="02020603050405020304" pitchFamily="18" charset="0"/>
              </a:rPr>
              <a:t>Possiamo vedere che inizialmente l’algoritmo KNN presentavano errori entrambi minori a 1, il che ci fa capire che l’errore non è così grande e quindi, </a:t>
            </a:r>
            <a:r>
              <a:rPr lang="it-IT" sz="1600" b="1" dirty="0">
                <a:effectLst/>
                <a:latin typeface="Calibri" panose="020F0502020204030204" pitchFamily="34" charset="0"/>
                <a:ea typeface="Calibri" panose="020F0502020204030204" pitchFamily="34" charset="0"/>
                <a:cs typeface="Times New Roman" panose="02020603050405020304" pitchFamily="18" charset="0"/>
              </a:rPr>
              <a:t>inizialmente, il modello è abbastanza accurato</a:t>
            </a:r>
            <a:r>
              <a:rPr lang="it-IT" sz="1600" dirty="0">
                <a:effectLst/>
                <a:latin typeface="Calibri" panose="020F0502020204030204" pitchFamily="34" charset="0"/>
                <a:ea typeface="Calibri" panose="020F0502020204030204" pitchFamily="34" charset="0"/>
                <a:cs typeface="Times New Roman" panose="02020603050405020304" pitchFamily="18" charset="0"/>
              </a:rPr>
              <a:t> anche se non abbiamo ancora trovato la configurazione ottimale.</a:t>
            </a:r>
          </a:p>
          <a:p>
            <a:endParaRPr lang="it-IT" sz="1600" dirty="0"/>
          </a:p>
        </p:txBody>
      </p:sp>
      <p:sp>
        <p:nvSpPr>
          <p:cNvPr id="36" name="CasellaDiTesto 35">
            <a:extLst>
              <a:ext uri="{FF2B5EF4-FFF2-40B4-BE49-F238E27FC236}">
                <a16:creationId xmlns:a16="http://schemas.microsoft.com/office/drawing/2014/main" id="{F6161DA0-BD29-24CB-8AB8-50341ED65C15}"/>
              </a:ext>
            </a:extLst>
          </p:cNvPr>
          <p:cNvSpPr txBox="1"/>
          <p:nvPr/>
        </p:nvSpPr>
        <p:spPr>
          <a:xfrm>
            <a:off x="9726291" y="1434979"/>
            <a:ext cx="2160062" cy="1815882"/>
          </a:xfrm>
          <a:prstGeom prst="rect">
            <a:avLst/>
          </a:prstGeom>
          <a:noFill/>
        </p:spPr>
        <p:txBody>
          <a:bodyPr wrap="square" rtlCol="0">
            <a:spAutoFit/>
          </a:bodyPr>
          <a:lstStyle/>
          <a:p>
            <a:r>
              <a:rPr lang="it-IT" sz="1600" dirty="0">
                <a:effectLst/>
                <a:latin typeface="Calibri" panose="020F0502020204030204" pitchFamily="34" charset="0"/>
                <a:ea typeface="Calibri" panose="020F0502020204030204" pitchFamily="34" charset="0"/>
                <a:cs typeface="Times New Roman" panose="02020603050405020304" pitchFamily="18" charset="0"/>
              </a:rPr>
              <a:t>Osserviamo dal grafico che all’aumentare di K, l’errore inizialmente decresce fino a raggiungere un minimo per </a:t>
            </a:r>
            <a:r>
              <a:rPr lang="it-IT" sz="1600" b="1" dirty="0">
                <a:effectLst/>
                <a:latin typeface="Calibri" panose="020F0502020204030204" pitchFamily="34" charset="0"/>
                <a:ea typeface="Calibri" panose="020F0502020204030204" pitchFamily="34" charset="0"/>
                <a:cs typeface="Times New Roman" panose="02020603050405020304" pitchFamily="18" charset="0"/>
              </a:rPr>
              <a:t>K = 15</a:t>
            </a:r>
            <a:r>
              <a:rPr lang="it-IT" sz="1600" dirty="0">
                <a:effectLst/>
                <a:latin typeface="Calibri" panose="020F0502020204030204" pitchFamily="34" charset="0"/>
                <a:ea typeface="Calibri" panose="020F0502020204030204" pitchFamily="34" charset="0"/>
                <a:cs typeface="Times New Roman" panose="02020603050405020304" pitchFamily="18" charset="0"/>
              </a:rPr>
              <a:t>, dopodiché, inizia a crescere.</a:t>
            </a:r>
          </a:p>
        </p:txBody>
      </p:sp>
      <p:sp>
        <p:nvSpPr>
          <p:cNvPr id="39" name="CasellaDiTesto 38">
            <a:extLst>
              <a:ext uri="{FF2B5EF4-FFF2-40B4-BE49-F238E27FC236}">
                <a16:creationId xmlns:a16="http://schemas.microsoft.com/office/drawing/2014/main" id="{5979EBE5-D7B8-0098-7E27-2DE46838C1BE}"/>
              </a:ext>
            </a:extLst>
          </p:cNvPr>
          <p:cNvSpPr txBox="1"/>
          <p:nvPr/>
        </p:nvSpPr>
        <p:spPr>
          <a:xfrm>
            <a:off x="7547900" y="4816668"/>
            <a:ext cx="4428748" cy="2031325"/>
          </a:xfrm>
          <a:prstGeom prst="rect">
            <a:avLst/>
          </a:prstGeom>
          <a:noFill/>
        </p:spPr>
        <p:txBody>
          <a:bodyPr wrap="square" rtlCol="0">
            <a:spAutoFit/>
          </a:bodyPr>
          <a:lstStyle/>
          <a:p>
            <a:r>
              <a:rPr lang="it-IT" dirty="0"/>
              <a:t>Tramite le diverse combinazioni dei parametri: </a:t>
            </a:r>
            <a:r>
              <a:rPr lang="it-IT" i="1" dirty="0"/>
              <a:t>k, similarità e user_based/item_based, gli errori di MSE e RMSE </a:t>
            </a:r>
            <a:r>
              <a:rPr lang="it-IT" dirty="0"/>
              <a:t>più bassi sono stati ottenuti con </a:t>
            </a:r>
            <a:r>
              <a:rPr lang="it-IT" b="1" dirty="0"/>
              <a:t>k = 24, similarità msd applicando</a:t>
            </a:r>
            <a:r>
              <a:rPr lang="it-IT" dirty="0"/>
              <a:t> </a:t>
            </a:r>
            <a:r>
              <a:rPr lang="it-IT" b="1" dirty="0"/>
              <a:t>l’approccio item-</a:t>
            </a:r>
            <a:r>
              <a:rPr lang="it-IT" b="1" dirty="0" err="1"/>
              <a:t>based</a:t>
            </a:r>
            <a:r>
              <a:rPr lang="it-IT" b="1" dirty="0"/>
              <a:t>.</a:t>
            </a:r>
          </a:p>
          <a:p>
            <a:endParaRPr lang="it-IT" dirty="0"/>
          </a:p>
        </p:txBody>
      </p:sp>
    </p:spTree>
    <p:extLst>
      <p:ext uri="{BB962C8B-B14F-4D97-AF65-F5344CB8AC3E}">
        <p14:creationId xmlns:p14="http://schemas.microsoft.com/office/powerpoint/2010/main" val="381692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BBCFA0-2AD7-4F7B-9FF4-0FBD66F7B117}"/>
              </a:ext>
            </a:extLst>
          </p:cNvPr>
          <p:cNvSpPr>
            <a:spLocks noGrp="1"/>
          </p:cNvSpPr>
          <p:nvPr>
            <p:ph type="title"/>
          </p:nvPr>
        </p:nvSpPr>
        <p:spPr>
          <a:xfrm>
            <a:off x="838200" y="42445"/>
            <a:ext cx="10515600" cy="1325563"/>
          </a:xfrm>
        </p:spPr>
        <p:txBody>
          <a:bodyPr>
            <a:normAutofit/>
          </a:bodyPr>
          <a:lstStyle/>
          <a:p>
            <a:pPr algn="ctr"/>
            <a:r>
              <a:rPr lang="it-IT" sz="3200" dirty="0">
                <a:solidFill>
                  <a:schemeClr val="bg2">
                    <a:lumMod val="10000"/>
                  </a:schemeClr>
                </a:solidFill>
                <a:latin typeface="Cambria" panose="02040503050406030204" pitchFamily="18" charset="0"/>
              </a:rPr>
              <a:t>SEGMENTAZIONE DEGLI UTENTI</a:t>
            </a:r>
          </a:p>
        </p:txBody>
      </p:sp>
      <p:sp>
        <p:nvSpPr>
          <p:cNvPr id="16" name="Content Placeholder 10">
            <a:extLst>
              <a:ext uri="{FF2B5EF4-FFF2-40B4-BE49-F238E27FC236}">
                <a16:creationId xmlns:a16="http://schemas.microsoft.com/office/drawing/2014/main" id="{A7F9DF9C-8612-4A48-8D15-EB30F9971BD0}"/>
              </a:ext>
            </a:extLst>
          </p:cNvPr>
          <p:cNvSpPr>
            <a:spLocks noGrp="1"/>
          </p:cNvSpPr>
          <p:nvPr>
            <p:ph idx="1"/>
          </p:nvPr>
        </p:nvSpPr>
        <p:spPr>
          <a:xfrm>
            <a:off x="609383" y="4873133"/>
            <a:ext cx="3911084" cy="1445659"/>
          </a:xfrm>
        </p:spPr>
        <p:txBody>
          <a:bodyPr>
            <a:normAutofit fontScale="77500" lnSpcReduction="20000"/>
          </a:bodyPr>
          <a:lstStyle/>
          <a:p>
            <a:pPr marL="0" indent="0" algn="just">
              <a:buNone/>
            </a:pPr>
            <a:r>
              <a:rPr lang="it-IT" sz="1800" dirty="0">
                <a:latin typeface="Cambria" panose="02040503050406030204" pitchFamily="18" charset="0"/>
              </a:rPr>
              <a:t>Come si può notare dal grafico, il gomito si ha con </a:t>
            </a:r>
            <a:r>
              <a:rPr lang="it-IT" sz="1800" b="1" dirty="0">
                <a:latin typeface="Cambria" panose="02040503050406030204" pitchFamily="18" charset="0"/>
              </a:rPr>
              <a:t>K = 20 </a:t>
            </a:r>
            <a:r>
              <a:rPr lang="it-IT" sz="1800" dirty="0">
                <a:latin typeface="Cambria" panose="02040503050406030204" pitchFamily="18" charset="0"/>
              </a:rPr>
              <a:t>in cui si verifica un cambiamento significativo nella pendenza della curva:</a:t>
            </a:r>
          </a:p>
          <a:p>
            <a:pPr algn="just"/>
            <a:r>
              <a:rPr lang="it-IT" sz="1800" dirty="0">
                <a:latin typeface="Cambria" panose="02040503050406030204" pitchFamily="18" charset="0"/>
              </a:rPr>
              <a:t>Prima del punto K = 20 la wcss diminuisce rapidamente.</a:t>
            </a:r>
          </a:p>
          <a:p>
            <a:pPr algn="just"/>
            <a:r>
              <a:rPr lang="it-IT" sz="1800" dirty="0">
                <a:latin typeface="Cambria" panose="02040503050406030204" pitchFamily="18" charset="0"/>
              </a:rPr>
              <a:t>Dopo questo punto la wcss diminuisce più graduale.</a:t>
            </a:r>
          </a:p>
        </p:txBody>
      </p:sp>
      <p:sp>
        <p:nvSpPr>
          <p:cNvPr id="21" name="Rettangolo 20">
            <a:extLst>
              <a:ext uri="{FF2B5EF4-FFF2-40B4-BE49-F238E27FC236}">
                <a16:creationId xmlns:a16="http://schemas.microsoft.com/office/drawing/2014/main" id="{D947D086-DF2D-4321-9E39-7A8860A76621}"/>
              </a:ext>
            </a:extLst>
          </p:cNvPr>
          <p:cNvSpPr/>
          <p:nvPr/>
        </p:nvSpPr>
        <p:spPr>
          <a:xfrm>
            <a:off x="440369" y="1523201"/>
            <a:ext cx="4249113" cy="461665"/>
          </a:xfrm>
          <a:prstGeom prst="rect">
            <a:avLst/>
          </a:prstGeom>
        </p:spPr>
        <p:txBody>
          <a:bodyPr wrap="none">
            <a:spAutoFit/>
          </a:bodyPr>
          <a:lstStyle/>
          <a:p>
            <a:pPr algn="ctr"/>
            <a:r>
              <a:rPr lang="it-IT" sz="2400" dirty="0">
                <a:solidFill>
                  <a:srgbClr val="002060"/>
                </a:solidFill>
                <a:latin typeface="Cambria" panose="02040503050406030204" pitchFamily="18" charset="0"/>
              </a:rPr>
              <a:t>Numero ottimale di Clusters ‘k’</a:t>
            </a:r>
          </a:p>
        </p:txBody>
      </p:sp>
      <p:pic>
        <p:nvPicPr>
          <p:cNvPr id="4" name="Immagine 3">
            <a:extLst>
              <a:ext uri="{FF2B5EF4-FFF2-40B4-BE49-F238E27FC236}">
                <a16:creationId xmlns:a16="http://schemas.microsoft.com/office/drawing/2014/main" id="{0ECDBB44-3A9F-169F-91FE-A2526610A3D4}"/>
              </a:ext>
            </a:extLst>
          </p:cNvPr>
          <p:cNvPicPr>
            <a:picLocks noChangeAspect="1"/>
          </p:cNvPicPr>
          <p:nvPr/>
        </p:nvPicPr>
        <p:blipFill>
          <a:blip r:embed="rId2"/>
          <a:stretch>
            <a:fillRect/>
          </a:stretch>
        </p:blipFill>
        <p:spPr>
          <a:xfrm>
            <a:off x="947683" y="2207466"/>
            <a:ext cx="3234484" cy="2443067"/>
          </a:xfrm>
          <a:prstGeom prst="rect">
            <a:avLst/>
          </a:prstGeom>
        </p:spPr>
      </p:pic>
      <p:pic>
        <p:nvPicPr>
          <p:cNvPr id="8" name="Immagine 7">
            <a:extLst>
              <a:ext uri="{FF2B5EF4-FFF2-40B4-BE49-F238E27FC236}">
                <a16:creationId xmlns:a16="http://schemas.microsoft.com/office/drawing/2014/main" id="{F17AD489-5B7F-0B8A-3C6D-F1C874A1198D}"/>
              </a:ext>
            </a:extLst>
          </p:cNvPr>
          <p:cNvPicPr>
            <a:picLocks noChangeAspect="1"/>
          </p:cNvPicPr>
          <p:nvPr/>
        </p:nvPicPr>
        <p:blipFill>
          <a:blip r:embed="rId3"/>
          <a:stretch>
            <a:fillRect/>
          </a:stretch>
        </p:blipFill>
        <p:spPr>
          <a:xfrm>
            <a:off x="6096000" y="1368008"/>
            <a:ext cx="3234483" cy="3448080"/>
          </a:xfrm>
          <a:prstGeom prst="rect">
            <a:avLst/>
          </a:prstGeom>
        </p:spPr>
      </p:pic>
      <p:cxnSp>
        <p:nvCxnSpPr>
          <p:cNvPr id="10" name="Connettore 2 9">
            <a:extLst>
              <a:ext uri="{FF2B5EF4-FFF2-40B4-BE49-F238E27FC236}">
                <a16:creationId xmlns:a16="http://schemas.microsoft.com/office/drawing/2014/main" id="{7C530AF0-D231-94BF-FA39-EFE54C434353}"/>
              </a:ext>
            </a:extLst>
          </p:cNvPr>
          <p:cNvCxnSpPr/>
          <p:nvPr/>
        </p:nvCxnSpPr>
        <p:spPr>
          <a:xfrm>
            <a:off x="4520467" y="3428999"/>
            <a:ext cx="12419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Immagine 12">
            <a:extLst>
              <a:ext uri="{FF2B5EF4-FFF2-40B4-BE49-F238E27FC236}">
                <a16:creationId xmlns:a16="http://schemas.microsoft.com/office/drawing/2014/main" id="{2C6EB646-8133-CC3B-C83E-1347942819E0}"/>
              </a:ext>
            </a:extLst>
          </p:cNvPr>
          <p:cNvPicPr>
            <a:picLocks noChangeAspect="1"/>
          </p:cNvPicPr>
          <p:nvPr/>
        </p:nvPicPr>
        <p:blipFill>
          <a:blip r:embed="rId4"/>
          <a:stretch>
            <a:fillRect/>
          </a:stretch>
        </p:blipFill>
        <p:spPr>
          <a:xfrm>
            <a:off x="10737001" y="1368008"/>
            <a:ext cx="773902" cy="3448081"/>
          </a:xfrm>
          <a:prstGeom prst="rect">
            <a:avLst/>
          </a:prstGeom>
        </p:spPr>
      </p:pic>
      <p:sp>
        <p:nvSpPr>
          <p:cNvPr id="14" name="CasellaDiTesto 13">
            <a:extLst>
              <a:ext uri="{FF2B5EF4-FFF2-40B4-BE49-F238E27FC236}">
                <a16:creationId xmlns:a16="http://schemas.microsoft.com/office/drawing/2014/main" id="{A9251AF9-F0C8-BDA8-3ABE-AA95DB5EDCA0}"/>
              </a:ext>
            </a:extLst>
          </p:cNvPr>
          <p:cNvSpPr txBox="1"/>
          <p:nvPr/>
        </p:nvSpPr>
        <p:spPr>
          <a:xfrm>
            <a:off x="6096000" y="4951562"/>
            <a:ext cx="5257800" cy="2031325"/>
          </a:xfrm>
          <a:prstGeom prst="rect">
            <a:avLst/>
          </a:prstGeom>
          <a:noFill/>
        </p:spPr>
        <p:txBody>
          <a:bodyPr wrap="square" rtlCol="0">
            <a:spAutoFit/>
          </a:bodyPr>
          <a:lstStyle/>
          <a:p>
            <a:r>
              <a:rPr lang="it-IT" dirty="0"/>
              <a:t>A destra possiamo osservare una distribuzione non uniforme degli utenti tra i cluster: </a:t>
            </a:r>
          </a:p>
          <a:p>
            <a:pPr marL="285750" indent="-285750">
              <a:buFont typeface="Arial" panose="020B0604020202020204" pitchFamily="34" charset="0"/>
              <a:buChar char="•"/>
            </a:pPr>
            <a:r>
              <a:rPr lang="it-IT" dirty="0"/>
              <a:t>Ci sono gruppi di utenti con preferenze comuni: cluster 9, 18, 0, ecc.</a:t>
            </a:r>
          </a:p>
          <a:p>
            <a:pPr marL="285750" indent="-285750">
              <a:buFont typeface="Arial" panose="020B0604020202020204" pitchFamily="34" charset="0"/>
              <a:buChar char="•"/>
            </a:pPr>
            <a:r>
              <a:rPr lang="it-IT" dirty="0"/>
              <a:t>Ci sono gruppi di utenti con preferenze più specifiche/uniche: 12, 19, 17, 7, 3, ecc.</a:t>
            </a:r>
          </a:p>
          <a:p>
            <a:endParaRPr lang="it-IT" dirty="0"/>
          </a:p>
        </p:txBody>
      </p:sp>
      <p:cxnSp>
        <p:nvCxnSpPr>
          <p:cNvPr id="18" name="Connettore 2 17">
            <a:extLst>
              <a:ext uri="{FF2B5EF4-FFF2-40B4-BE49-F238E27FC236}">
                <a16:creationId xmlns:a16="http://schemas.microsoft.com/office/drawing/2014/main" id="{FB0855B2-9C4C-FDC5-84E9-07F9EF01D474}"/>
              </a:ext>
            </a:extLst>
          </p:cNvPr>
          <p:cNvCxnSpPr/>
          <p:nvPr/>
        </p:nvCxnSpPr>
        <p:spPr>
          <a:xfrm>
            <a:off x="9500352" y="3420373"/>
            <a:ext cx="9807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9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124342-F875-4BBF-B0AC-8B0F48061AAF}"/>
              </a:ext>
            </a:extLst>
          </p:cNvPr>
          <p:cNvSpPr>
            <a:spLocks noGrp="1"/>
          </p:cNvSpPr>
          <p:nvPr>
            <p:ph type="title"/>
          </p:nvPr>
        </p:nvSpPr>
        <p:spPr>
          <a:xfrm>
            <a:off x="533400" y="18255"/>
            <a:ext cx="11125198" cy="1325563"/>
          </a:xfrm>
        </p:spPr>
        <p:txBody>
          <a:bodyPr>
            <a:normAutofit/>
          </a:bodyPr>
          <a:lstStyle/>
          <a:p>
            <a:pPr algn="ctr"/>
            <a:r>
              <a:rPr lang="it-IT" sz="3200" dirty="0">
                <a:solidFill>
                  <a:schemeClr val="bg2">
                    <a:lumMod val="10000"/>
                  </a:schemeClr>
                </a:solidFill>
                <a:latin typeface="Cambria" panose="02040503050406030204" pitchFamily="18" charset="0"/>
              </a:rPr>
              <a:t>RIEMPIMENTO DELLA MATRICE DI RATING CON K-NN</a:t>
            </a:r>
          </a:p>
        </p:txBody>
      </p:sp>
      <p:sp>
        <p:nvSpPr>
          <p:cNvPr id="9" name="Rettangolo 8">
            <a:extLst>
              <a:ext uri="{FF2B5EF4-FFF2-40B4-BE49-F238E27FC236}">
                <a16:creationId xmlns:a16="http://schemas.microsoft.com/office/drawing/2014/main" id="{1FBDE240-9D0B-452A-A20D-E79B66B7AEE0}"/>
              </a:ext>
            </a:extLst>
          </p:cNvPr>
          <p:cNvSpPr/>
          <p:nvPr/>
        </p:nvSpPr>
        <p:spPr>
          <a:xfrm>
            <a:off x="533400" y="1133128"/>
            <a:ext cx="5181600" cy="461665"/>
          </a:xfrm>
          <a:prstGeom prst="rect">
            <a:avLst/>
          </a:prstGeom>
        </p:spPr>
        <p:txBody>
          <a:bodyPr wrap="square">
            <a:spAutoFit/>
          </a:bodyPr>
          <a:lstStyle/>
          <a:p>
            <a:pPr algn="ctr"/>
            <a:r>
              <a:rPr lang="it-IT" sz="2400" dirty="0">
                <a:solidFill>
                  <a:srgbClr val="002060"/>
                </a:solidFill>
                <a:latin typeface="Cambria" panose="02040503050406030204" pitchFamily="18" charset="0"/>
              </a:rPr>
              <a:t>Matrice dei rating originale</a:t>
            </a:r>
          </a:p>
        </p:txBody>
      </p:sp>
      <p:sp>
        <p:nvSpPr>
          <p:cNvPr id="10" name="CasellaDiTesto 9">
            <a:extLst>
              <a:ext uri="{FF2B5EF4-FFF2-40B4-BE49-F238E27FC236}">
                <a16:creationId xmlns:a16="http://schemas.microsoft.com/office/drawing/2014/main" id="{CE4B1300-A5F4-4CFF-8379-2BEC2D9B8FDF}"/>
              </a:ext>
            </a:extLst>
          </p:cNvPr>
          <p:cNvSpPr txBox="1"/>
          <p:nvPr/>
        </p:nvSpPr>
        <p:spPr>
          <a:xfrm>
            <a:off x="6221151" y="1256960"/>
            <a:ext cx="5181599"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C00000"/>
                </a:solidFill>
                <a:effectLst/>
                <a:uLnTx/>
                <a:uFillTx/>
                <a:latin typeface="Cambria" panose="02040503050406030204" pitchFamily="18" charset="0"/>
                <a:ea typeface="+mn-ea"/>
                <a:cs typeface="+mn-cs"/>
              </a:rPr>
              <a:t>Matrice dei rating riempita </a:t>
            </a:r>
          </a:p>
        </p:txBody>
      </p:sp>
      <p:pic>
        <p:nvPicPr>
          <p:cNvPr id="4" name="Immagine 3">
            <a:extLst>
              <a:ext uri="{FF2B5EF4-FFF2-40B4-BE49-F238E27FC236}">
                <a16:creationId xmlns:a16="http://schemas.microsoft.com/office/drawing/2014/main" id="{AECCAC17-9FBB-250C-A253-210DF9B40B7F}"/>
              </a:ext>
            </a:extLst>
          </p:cNvPr>
          <p:cNvPicPr>
            <a:picLocks noChangeAspect="1"/>
          </p:cNvPicPr>
          <p:nvPr/>
        </p:nvPicPr>
        <p:blipFill>
          <a:blip r:embed="rId2"/>
          <a:stretch>
            <a:fillRect/>
          </a:stretch>
        </p:blipFill>
        <p:spPr>
          <a:xfrm>
            <a:off x="316921" y="1710209"/>
            <a:ext cx="5523231" cy="1932314"/>
          </a:xfrm>
          <a:prstGeom prst="rect">
            <a:avLst/>
          </a:prstGeom>
        </p:spPr>
      </p:pic>
      <p:pic>
        <p:nvPicPr>
          <p:cNvPr id="13" name="Immagine 12">
            <a:extLst>
              <a:ext uri="{FF2B5EF4-FFF2-40B4-BE49-F238E27FC236}">
                <a16:creationId xmlns:a16="http://schemas.microsoft.com/office/drawing/2014/main" id="{DB232FCE-2327-B883-41AE-5D369D952AD3}"/>
              </a:ext>
            </a:extLst>
          </p:cNvPr>
          <p:cNvPicPr>
            <a:picLocks noChangeAspect="1"/>
          </p:cNvPicPr>
          <p:nvPr/>
        </p:nvPicPr>
        <p:blipFill>
          <a:blip r:embed="rId3"/>
          <a:stretch>
            <a:fillRect/>
          </a:stretch>
        </p:blipFill>
        <p:spPr>
          <a:xfrm>
            <a:off x="6096000" y="1710210"/>
            <a:ext cx="5562598" cy="1932314"/>
          </a:xfrm>
          <a:prstGeom prst="rect">
            <a:avLst/>
          </a:prstGeom>
        </p:spPr>
      </p:pic>
      <p:sp>
        <p:nvSpPr>
          <p:cNvPr id="16" name="CasellaDiTesto 15">
            <a:extLst>
              <a:ext uri="{FF2B5EF4-FFF2-40B4-BE49-F238E27FC236}">
                <a16:creationId xmlns:a16="http://schemas.microsoft.com/office/drawing/2014/main" id="{65C87BA8-2D52-E3F8-9951-451503DAC9EB}"/>
              </a:ext>
            </a:extLst>
          </p:cNvPr>
          <p:cNvSpPr txBox="1"/>
          <p:nvPr/>
        </p:nvSpPr>
        <p:spPr>
          <a:xfrm>
            <a:off x="316920" y="3877056"/>
            <a:ext cx="5523231" cy="1200329"/>
          </a:xfrm>
          <a:prstGeom prst="rect">
            <a:avLst/>
          </a:prstGeom>
          <a:noFill/>
        </p:spPr>
        <p:txBody>
          <a:bodyPr wrap="square" rtlCol="0">
            <a:spAutoFit/>
          </a:bodyPr>
          <a:lstStyle/>
          <a:p>
            <a:r>
              <a:rPr lang="it-IT" dirty="0"/>
              <a:t>Possiamo osservare che nella matrice originale dei rating ci sono molti valori uguale a zero, ciò vuole dire che la sparsita’ dei dati è elevata: Numero basso di interazioni per utente.</a:t>
            </a:r>
          </a:p>
        </p:txBody>
      </p:sp>
      <p:sp>
        <p:nvSpPr>
          <p:cNvPr id="17" name="CasellaDiTesto 16">
            <a:extLst>
              <a:ext uri="{FF2B5EF4-FFF2-40B4-BE49-F238E27FC236}">
                <a16:creationId xmlns:a16="http://schemas.microsoft.com/office/drawing/2014/main" id="{A6FC21A2-80B0-1D8A-F3A9-FCBCB5FD31CE}"/>
              </a:ext>
            </a:extLst>
          </p:cNvPr>
          <p:cNvSpPr txBox="1"/>
          <p:nvPr/>
        </p:nvSpPr>
        <p:spPr>
          <a:xfrm>
            <a:off x="6095999" y="3877056"/>
            <a:ext cx="3666744" cy="2862322"/>
          </a:xfrm>
          <a:prstGeom prst="rect">
            <a:avLst/>
          </a:prstGeom>
          <a:noFill/>
        </p:spPr>
        <p:txBody>
          <a:bodyPr wrap="square" rtlCol="0">
            <a:spAutoFit/>
          </a:bodyPr>
          <a:lstStyle/>
          <a:p>
            <a:r>
              <a:rPr lang="it-IT" dirty="0"/>
              <a:t>I rating predetti mostrano un'elevata somiglianza tra di loro, con valori che si aggirano principalmente intorno a </a:t>
            </a:r>
            <a:r>
              <a:rPr lang="it-IT" b="1" dirty="0"/>
              <a:t>4.x</a:t>
            </a:r>
            <a:r>
              <a:rPr lang="it-IT" dirty="0"/>
              <a:t>. Questo indica una tendenza generale dell'algoritmo a valutare i prodotti con punteggi simili e relativamente alti. Tale comportamento può essere dovuto alla distribuzione iniziale dei rating come si evince dal </a:t>
            </a:r>
            <a:r>
              <a:rPr lang="it-IT" dirty="0" err="1"/>
              <a:t>boxplot</a:t>
            </a:r>
            <a:r>
              <a:rPr lang="it-IT" dirty="0"/>
              <a:t> </a:t>
            </a:r>
            <a:r>
              <a:rPr lang="it-IT" dirty="0">
                <a:sym typeface="Wingdings" panose="05000000000000000000" pitchFamily="2" charset="2"/>
              </a:rPr>
              <a:t></a:t>
            </a:r>
            <a:endParaRPr lang="it-IT" dirty="0"/>
          </a:p>
        </p:txBody>
      </p:sp>
      <p:pic>
        <p:nvPicPr>
          <p:cNvPr id="18" name="Immagine 17">
            <a:extLst>
              <a:ext uri="{FF2B5EF4-FFF2-40B4-BE49-F238E27FC236}">
                <a16:creationId xmlns:a16="http://schemas.microsoft.com/office/drawing/2014/main" id="{E41B998A-1A92-1FDE-965A-FF5B35B8E53A}"/>
              </a:ext>
            </a:extLst>
          </p:cNvPr>
          <p:cNvPicPr>
            <a:picLocks noChangeAspect="1"/>
          </p:cNvPicPr>
          <p:nvPr/>
        </p:nvPicPr>
        <p:blipFill>
          <a:blip r:embed="rId4"/>
          <a:stretch>
            <a:fillRect/>
          </a:stretch>
        </p:blipFill>
        <p:spPr>
          <a:xfrm>
            <a:off x="9762743" y="5077385"/>
            <a:ext cx="2086029" cy="1592124"/>
          </a:xfrm>
          <a:prstGeom prst="rect">
            <a:avLst/>
          </a:prstGeom>
        </p:spPr>
      </p:pic>
    </p:spTree>
    <p:extLst>
      <p:ext uri="{BB962C8B-B14F-4D97-AF65-F5344CB8AC3E}">
        <p14:creationId xmlns:p14="http://schemas.microsoft.com/office/powerpoint/2010/main" val="105517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9CBB9CEF-1E0A-44DA-AE6F-420411AFFE47}"/>
              </a:ext>
            </a:extLst>
          </p:cNvPr>
          <p:cNvSpPr>
            <a:spLocks noGrp="1"/>
          </p:cNvSpPr>
          <p:nvPr>
            <p:ph type="title"/>
          </p:nvPr>
        </p:nvSpPr>
        <p:spPr>
          <a:xfrm>
            <a:off x="673608" y="64085"/>
            <a:ext cx="10515600" cy="1009651"/>
          </a:xfrm>
        </p:spPr>
        <p:txBody>
          <a:bodyPr>
            <a:normAutofit/>
          </a:bodyPr>
          <a:lstStyle/>
          <a:p>
            <a:pPr algn="ctr"/>
            <a:r>
              <a:rPr lang="it-IT" sz="3200" dirty="0">
                <a:solidFill>
                  <a:schemeClr val="bg2">
                    <a:lumMod val="10000"/>
                  </a:schemeClr>
                </a:solidFill>
                <a:latin typeface="Cambria" panose="02040503050406030204" pitchFamily="18" charset="0"/>
              </a:rPr>
              <a:t>MATRIX FACTORIZATION (SVD)</a:t>
            </a:r>
          </a:p>
        </p:txBody>
      </p:sp>
      <p:sp>
        <p:nvSpPr>
          <p:cNvPr id="9" name="Segnaposto testo 8">
            <a:extLst>
              <a:ext uri="{FF2B5EF4-FFF2-40B4-BE49-F238E27FC236}">
                <a16:creationId xmlns:a16="http://schemas.microsoft.com/office/drawing/2014/main" id="{43CC5451-7474-4EB9-8DD2-6C69A46176B1}"/>
              </a:ext>
            </a:extLst>
          </p:cNvPr>
          <p:cNvSpPr txBox="1">
            <a:spLocks/>
          </p:cNvSpPr>
          <p:nvPr/>
        </p:nvSpPr>
        <p:spPr>
          <a:xfrm>
            <a:off x="4408901" y="1273243"/>
            <a:ext cx="3340530" cy="424732"/>
          </a:xfrm>
          <a:prstGeom prst="rect">
            <a:avLst/>
          </a:prstGeom>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sz="2400" dirty="0">
                <a:solidFill>
                  <a:srgbClr val="002060"/>
                </a:solidFill>
                <a:latin typeface="Cambria" panose="02040503050406030204" pitchFamily="18" charset="0"/>
              </a:rPr>
              <a:t>Configurazione ottimale</a:t>
            </a:r>
          </a:p>
        </p:txBody>
      </p:sp>
      <p:sp>
        <p:nvSpPr>
          <p:cNvPr id="12" name="CasellaDiTesto 11">
            <a:extLst>
              <a:ext uri="{FF2B5EF4-FFF2-40B4-BE49-F238E27FC236}">
                <a16:creationId xmlns:a16="http://schemas.microsoft.com/office/drawing/2014/main" id="{B8D9A091-F1F3-450F-9A86-9B010E9E8751}"/>
              </a:ext>
            </a:extLst>
          </p:cNvPr>
          <p:cNvSpPr txBox="1"/>
          <p:nvPr/>
        </p:nvSpPr>
        <p:spPr>
          <a:xfrm>
            <a:off x="6735450" y="3171678"/>
            <a:ext cx="4909486" cy="2585323"/>
          </a:xfrm>
          <a:prstGeom prst="rect">
            <a:avLst/>
          </a:prstGeom>
          <a:noFill/>
        </p:spPr>
        <p:txBody>
          <a:bodyPr wrap="square" rtlCol="0">
            <a:spAutoFit/>
          </a:bodyPr>
          <a:lstStyle/>
          <a:p>
            <a:pPr algn="just"/>
            <a:r>
              <a:rPr lang="it-IT" dirty="0">
                <a:latin typeface="Cambria" panose="02040503050406030204" pitchFamily="18" charset="0"/>
              </a:rPr>
              <a:t>L’algoritmo SVD ottimale utilizza 90 fattori </a:t>
            </a:r>
            <a:r>
              <a:rPr lang="it-IT" dirty="0" err="1">
                <a:latin typeface="Cambria" panose="02040503050406030204" pitchFamily="18" charset="0"/>
              </a:rPr>
              <a:t>lattenti</a:t>
            </a:r>
            <a:r>
              <a:rPr lang="it-IT" dirty="0">
                <a:latin typeface="Cambria" panose="02040503050406030204" pitchFamily="18" charset="0"/>
              </a:rPr>
              <a:t>, 30 iterazioni e considera </a:t>
            </a:r>
            <a:r>
              <a:rPr lang="it-IT" dirty="0" err="1">
                <a:latin typeface="Cambria" panose="02040503050406030204" pitchFamily="18" charset="0"/>
              </a:rPr>
              <a:t>bias</a:t>
            </a:r>
            <a:r>
              <a:rPr lang="it-IT" dirty="0">
                <a:latin typeface="Cambria" panose="02040503050406030204" pitchFamily="18" charset="0"/>
              </a:rPr>
              <a:t> globale e specifici per migliorare la personalizzazione delle raccomandazioni. </a:t>
            </a:r>
          </a:p>
          <a:p>
            <a:pPr algn="just"/>
            <a:r>
              <a:rPr lang="it-IT" dirty="0">
                <a:latin typeface="Cambria" panose="02040503050406030204" pitchFamily="18" charset="0"/>
              </a:rPr>
              <a:t>Osserviamo che il filling della matrice dei rating tramite SVD differisce di quella con l’algoritmo K-NN: L’algoritmo KNN non considera </a:t>
            </a:r>
            <a:r>
              <a:rPr lang="it-IT" dirty="0" err="1">
                <a:latin typeface="Cambria" panose="02040503050406030204" pitchFamily="18" charset="0"/>
              </a:rPr>
              <a:t>bias</a:t>
            </a:r>
            <a:r>
              <a:rPr lang="it-IT" dirty="0">
                <a:latin typeface="Cambria" panose="02040503050406030204" pitchFamily="18" charset="0"/>
              </a:rPr>
              <a:t> globale, il che potrebbe non catturare pattern globali.</a:t>
            </a:r>
          </a:p>
        </p:txBody>
      </p:sp>
      <p:pic>
        <p:nvPicPr>
          <p:cNvPr id="3" name="Immagine 2">
            <a:extLst>
              <a:ext uri="{FF2B5EF4-FFF2-40B4-BE49-F238E27FC236}">
                <a16:creationId xmlns:a16="http://schemas.microsoft.com/office/drawing/2014/main" id="{7096AAFA-6090-C097-AA56-2E0F9DF45360}"/>
              </a:ext>
            </a:extLst>
          </p:cNvPr>
          <p:cNvPicPr>
            <a:picLocks noChangeAspect="1"/>
          </p:cNvPicPr>
          <p:nvPr/>
        </p:nvPicPr>
        <p:blipFill>
          <a:blip r:embed="rId2"/>
          <a:stretch>
            <a:fillRect/>
          </a:stretch>
        </p:blipFill>
        <p:spPr>
          <a:xfrm>
            <a:off x="589471" y="1767172"/>
            <a:ext cx="1393701" cy="540194"/>
          </a:xfrm>
          <a:prstGeom prst="rect">
            <a:avLst/>
          </a:prstGeom>
        </p:spPr>
      </p:pic>
      <p:pic>
        <p:nvPicPr>
          <p:cNvPr id="5" name="Immagine 4">
            <a:extLst>
              <a:ext uri="{FF2B5EF4-FFF2-40B4-BE49-F238E27FC236}">
                <a16:creationId xmlns:a16="http://schemas.microsoft.com/office/drawing/2014/main" id="{1CE68CED-6C46-8858-BC52-4BE172C5E384}"/>
              </a:ext>
            </a:extLst>
          </p:cNvPr>
          <p:cNvPicPr>
            <a:picLocks noChangeAspect="1"/>
          </p:cNvPicPr>
          <p:nvPr/>
        </p:nvPicPr>
        <p:blipFill>
          <a:blip r:embed="rId3"/>
          <a:stretch>
            <a:fillRect/>
          </a:stretch>
        </p:blipFill>
        <p:spPr>
          <a:xfrm>
            <a:off x="3035504" y="1680871"/>
            <a:ext cx="6087325" cy="752580"/>
          </a:xfrm>
          <a:prstGeom prst="rect">
            <a:avLst/>
          </a:prstGeom>
        </p:spPr>
      </p:pic>
      <p:cxnSp>
        <p:nvCxnSpPr>
          <p:cNvPr id="8" name="Connettore 2 7">
            <a:extLst>
              <a:ext uri="{FF2B5EF4-FFF2-40B4-BE49-F238E27FC236}">
                <a16:creationId xmlns:a16="http://schemas.microsoft.com/office/drawing/2014/main" id="{E2B46040-F38C-4AAA-B85E-81ED3C86AC48}"/>
              </a:ext>
            </a:extLst>
          </p:cNvPr>
          <p:cNvCxnSpPr>
            <a:cxnSpLocks/>
          </p:cNvCxnSpPr>
          <p:nvPr/>
        </p:nvCxnSpPr>
        <p:spPr>
          <a:xfrm>
            <a:off x="2156604" y="2037269"/>
            <a:ext cx="705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Immagine 12">
            <a:extLst>
              <a:ext uri="{FF2B5EF4-FFF2-40B4-BE49-F238E27FC236}">
                <a16:creationId xmlns:a16="http://schemas.microsoft.com/office/drawing/2014/main" id="{8ADA05CF-6B69-9104-4F04-FA1F0501D87D}"/>
              </a:ext>
            </a:extLst>
          </p:cNvPr>
          <p:cNvPicPr>
            <a:picLocks noChangeAspect="1"/>
          </p:cNvPicPr>
          <p:nvPr/>
        </p:nvPicPr>
        <p:blipFill>
          <a:blip r:embed="rId4"/>
          <a:stretch>
            <a:fillRect/>
          </a:stretch>
        </p:blipFill>
        <p:spPr>
          <a:xfrm>
            <a:off x="250778" y="3136592"/>
            <a:ext cx="5729292" cy="1973141"/>
          </a:xfrm>
          <a:prstGeom prst="rect">
            <a:avLst/>
          </a:prstGeom>
        </p:spPr>
      </p:pic>
      <p:sp>
        <p:nvSpPr>
          <p:cNvPr id="18" name="Segnaposto testo 8">
            <a:extLst>
              <a:ext uri="{FF2B5EF4-FFF2-40B4-BE49-F238E27FC236}">
                <a16:creationId xmlns:a16="http://schemas.microsoft.com/office/drawing/2014/main" id="{1454F16E-A81C-4571-990F-CC014ADDD34F}"/>
              </a:ext>
            </a:extLst>
          </p:cNvPr>
          <p:cNvSpPr txBox="1">
            <a:spLocks/>
          </p:cNvSpPr>
          <p:nvPr/>
        </p:nvSpPr>
        <p:spPr>
          <a:xfrm>
            <a:off x="251550" y="1267943"/>
            <a:ext cx="2117759" cy="424732"/>
          </a:xfrm>
          <a:prstGeom prst="rect">
            <a:avLst/>
          </a:prstGeom>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sz="2400" dirty="0">
                <a:solidFill>
                  <a:srgbClr val="002060"/>
                </a:solidFill>
                <a:latin typeface="Cambria" panose="02040503050406030204" pitchFamily="18" charset="0"/>
              </a:rPr>
              <a:t>Algoritmo SVD</a:t>
            </a:r>
          </a:p>
        </p:txBody>
      </p:sp>
      <p:sp>
        <p:nvSpPr>
          <p:cNvPr id="24" name="Segnaposto testo 8">
            <a:extLst>
              <a:ext uri="{FF2B5EF4-FFF2-40B4-BE49-F238E27FC236}">
                <a16:creationId xmlns:a16="http://schemas.microsoft.com/office/drawing/2014/main" id="{20CCCDCF-66D1-4DCE-8C8F-439B47871276}"/>
              </a:ext>
            </a:extLst>
          </p:cNvPr>
          <p:cNvSpPr txBox="1">
            <a:spLocks/>
          </p:cNvSpPr>
          <p:nvPr/>
        </p:nvSpPr>
        <p:spPr>
          <a:xfrm>
            <a:off x="1481408" y="2746946"/>
            <a:ext cx="3714030" cy="424732"/>
          </a:xfrm>
          <a:prstGeom prst="rect">
            <a:avLst/>
          </a:prstGeom>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sz="2400" dirty="0">
                <a:solidFill>
                  <a:srgbClr val="002060"/>
                </a:solidFill>
                <a:latin typeface="Cambria" panose="02040503050406030204" pitchFamily="18" charset="0"/>
              </a:rPr>
              <a:t>Matrice dei rating riempita</a:t>
            </a:r>
          </a:p>
        </p:txBody>
      </p:sp>
      <p:sp>
        <p:nvSpPr>
          <p:cNvPr id="28" name="CasellaDiTesto 27">
            <a:extLst>
              <a:ext uri="{FF2B5EF4-FFF2-40B4-BE49-F238E27FC236}">
                <a16:creationId xmlns:a16="http://schemas.microsoft.com/office/drawing/2014/main" id="{90854DE2-205A-E523-173E-5228A09EAA65}"/>
              </a:ext>
            </a:extLst>
          </p:cNvPr>
          <p:cNvSpPr txBox="1"/>
          <p:nvPr/>
        </p:nvSpPr>
        <p:spPr>
          <a:xfrm>
            <a:off x="9190193" y="813535"/>
            <a:ext cx="2665209" cy="1569660"/>
          </a:xfrm>
          <a:prstGeom prst="rect">
            <a:avLst/>
          </a:prstGeom>
          <a:noFill/>
        </p:spPr>
        <p:txBody>
          <a:bodyPr wrap="square" rtlCol="0">
            <a:spAutoFit/>
          </a:bodyPr>
          <a:lstStyle/>
          <a:p>
            <a:r>
              <a:rPr lang="it-IT" sz="1600" dirty="0"/>
              <a:t>Tramite il gridSearch otteniamo la configurazione ottimale per l’algoritmo SVD:</a:t>
            </a:r>
          </a:p>
          <a:p>
            <a:pPr marL="285750" indent="-285750">
              <a:buFont typeface="Arial" panose="020B0604020202020204" pitchFamily="34" charset="0"/>
              <a:buChar char="•"/>
            </a:pPr>
            <a:r>
              <a:rPr lang="it-IT" sz="1600" b="1" dirty="0" err="1"/>
              <a:t>N_factors</a:t>
            </a:r>
            <a:r>
              <a:rPr lang="it-IT" sz="1600" b="1" dirty="0"/>
              <a:t>: 90</a:t>
            </a:r>
          </a:p>
          <a:p>
            <a:pPr marL="285750" indent="-285750">
              <a:buFont typeface="Arial" panose="020B0604020202020204" pitchFamily="34" charset="0"/>
              <a:buChar char="•"/>
            </a:pPr>
            <a:r>
              <a:rPr lang="it-IT" sz="1600" b="1" dirty="0" err="1"/>
              <a:t>N_epochs</a:t>
            </a:r>
            <a:r>
              <a:rPr lang="it-IT" sz="1600" b="1" dirty="0"/>
              <a:t>: 30</a:t>
            </a:r>
          </a:p>
          <a:p>
            <a:pPr marL="285750" indent="-285750">
              <a:buFont typeface="Arial" panose="020B0604020202020204" pitchFamily="34" charset="0"/>
              <a:buChar char="•"/>
            </a:pPr>
            <a:r>
              <a:rPr lang="it-IT" sz="1600" b="1" dirty="0"/>
              <a:t>Biased: True</a:t>
            </a:r>
          </a:p>
        </p:txBody>
      </p:sp>
    </p:spTree>
    <p:extLst>
      <p:ext uri="{BB962C8B-B14F-4D97-AF65-F5344CB8AC3E}">
        <p14:creationId xmlns:p14="http://schemas.microsoft.com/office/powerpoint/2010/main" val="71190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0">
            <a:extLst>
              <a:ext uri="{FF2B5EF4-FFF2-40B4-BE49-F238E27FC236}">
                <a16:creationId xmlns:a16="http://schemas.microsoft.com/office/drawing/2014/main" id="{D27A94F5-D55C-4AA4-BF20-AABD3FDE6D65}"/>
              </a:ext>
            </a:extLst>
          </p:cNvPr>
          <p:cNvSpPr>
            <a:spLocks noGrp="1"/>
          </p:cNvSpPr>
          <p:nvPr>
            <p:ph idx="1"/>
          </p:nvPr>
        </p:nvSpPr>
        <p:spPr>
          <a:xfrm>
            <a:off x="6162271" y="1298722"/>
            <a:ext cx="4620747" cy="1325563"/>
          </a:xfrm>
        </p:spPr>
        <p:txBody>
          <a:bodyPr>
            <a:noAutofit/>
          </a:bodyPr>
          <a:lstStyle/>
          <a:p>
            <a:pPr marL="342900" lvl="0" indent="-342900">
              <a:lnSpc>
                <a:spcPct val="115000"/>
              </a:lnSpc>
              <a:buFont typeface="Symbol" panose="05050102010706020507" pitchFamily="18" charset="2"/>
              <a:buChar char=""/>
            </a:pPr>
            <a:r>
              <a:rPr lang="it-IT" sz="1400" dirty="0">
                <a:effectLst/>
                <a:latin typeface="Cambria" panose="02040503050406030204" pitchFamily="18" charset="0"/>
                <a:ea typeface="Calibri" panose="020F0502020204030204" pitchFamily="34" charset="0"/>
                <a:cs typeface="Times New Roman" panose="02020603050405020304" pitchFamily="18" charset="0"/>
              </a:rPr>
              <a:t>Il modello ottimizzato SVD ha un MSE e RMSE </a:t>
            </a:r>
            <a:r>
              <a:rPr lang="it-IT" sz="1400" b="1" dirty="0">
                <a:effectLst/>
                <a:latin typeface="Cambria" panose="02040503050406030204" pitchFamily="18" charset="0"/>
                <a:ea typeface="Calibri" panose="020F0502020204030204" pitchFamily="34" charset="0"/>
                <a:cs typeface="Times New Roman" panose="02020603050405020304" pitchFamily="18" charset="0"/>
              </a:rPr>
              <a:t>leggermente minore</a:t>
            </a:r>
            <a:r>
              <a:rPr lang="it-IT" sz="1400" dirty="0">
                <a:effectLst/>
                <a:latin typeface="Cambria" panose="02040503050406030204" pitchFamily="18" charset="0"/>
                <a:ea typeface="Calibri" panose="020F0502020204030204" pitchFamily="34" charset="0"/>
                <a:cs typeface="Times New Roman" panose="02020603050405020304" pitchFamily="18" charset="0"/>
              </a:rPr>
              <a:t> rispetto al modello KNN.</a:t>
            </a:r>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it-IT" sz="1400" dirty="0">
                <a:effectLst/>
                <a:latin typeface="Cambria" panose="02040503050406030204" pitchFamily="18" charset="0"/>
                <a:ea typeface="Calibri" panose="020F0502020204030204" pitchFamily="34" charset="0"/>
                <a:cs typeface="Times New Roman" panose="02020603050405020304" pitchFamily="18" charset="0"/>
              </a:rPr>
              <a:t>Il modello SVD ottimizzato mostra una </a:t>
            </a:r>
            <a:r>
              <a:rPr lang="it-IT" sz="1400" b="1" dirty="0">
                <a:effectLst/>
                <a:latin typeface="Cambria" panose="02040503050406030204" pitchFamily="18" charset="0"/>
                <a:ea typeface="Calibri" panose="020F0502020204030204" pitchFamily="34" charset="0"/>
                <a:cs typeface="Times New Roman" panose="02020603050405020304" pitchFamily="18" charset="0"/>
              </a:rPr>
              <a:t>performance più accurata </a:t>
            </a:r>
            <a:r>
              <a:rPr lang="it-IT" sz="1400" dirty="0">
                <a:effectLst/>
                <a:latin typeface="Cambria" panose="02040503050406030204" pitchFamily="18" charset="0"/>
                <a:ea typeface="Calibri" panose="020F0502020204030204" pitchFamily="34" charset="0"/>
                <a:cs typeface="Times New Roman" panose="02020603050405020304" pitchFamily="18" charset="0"/>
              </a:rPr>
              <a:t>rispetto al modello KNN.</a:t>
            </a:r>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it-IT" sz="1800" dirty="0">
              <a:latin typeface="Cambria" panose="02040503050406030204" pitchFamily="18" charset="0"/>
            </a:endParaRPr>
          </a:p>
        </p:txBody>
      </p:sp>
      <p:sp>
        <p:nvSpPr>
          <p:cNvPr id="2" name="Titolo 1">
            <a:extLst>
              <a:ext uri="{FF2B5EF4-FFF2-40B4-BE49-F238E27FC236}">
                <a16:creationId xmlns:a16="http://schemas.microsoft.com/office/drawing/2014/main" id="{4DE59E30-1290-3D6B-ECE7-4A299F54B446}"/>
              </a:ext>
            </a:extLst>
          </p:cNvPr>
          <p:cNvSpPr>
            <a:spLocks noGrp="1"/>
          </p:cNvSpPr>
          <p:nvPr>
            <p:ph type="title"/>
          </p:nvPr>
        </p:nvSpPr>
        <p:spPr>
          <a:xfrm>
            <a:off x="570779" y="-6472"/>
            <a:ext cx="10515600" cy="1325563"/>
          </a:xfrm>
        </p:spPr>
        <p:txBody>
          <a:bodyPr>
            <a:normAutofit/>
          </a:bodyPr>
          <a:lstStyle/>
          <a:p>
            <a:pPr algn="ctr"/>
            <a:r>
              <a:rPr lang="it-IT" sz="3200" dirty="0">
                <a:solidFill>
                  <a:schemeClr val="bg2">
                    <a:lumMod val="10000"/>
                  </a:schemeClr>
                </a:solidFill>
                <a:latin typeface="Cambria" panose="02040503050406030204" pitchFamily="18" charset="0"/>
              </a:rPr>
              <a:t>CONFRONTO TRA I DUE MODELLI </a:t>
            </a:r>
          </a:p>
        </p:txBody>
      </p:sp>
      <p:pic>
        <p:nvPicPr>
          <p:cNvPr id="16" name="Immagine 15">
            <a:extLst>
              <a:ext uri="{FF2B5EF4-FFF2-40B4-BE49-F238E27FC236}">
                <a16:creationId xmlns:a16="http://schemas.microsoft.com/office/drawing/2014/main" id="{6089FDD4-81B5-2354-FC48-0E9E11B2C236}"/>
              </a:ext>
            </a:extLst>
          </p:cNvPr>
          <p:cNvPicPr>
            <a:picLocks noChangeAspect="1"/>
          </p:cNvPicPr>
          <p:nvPr/>
        </p:nvPicPr>
        <p:blipFill>
          <a:blip r:embed="rId2"/>
          <a:stretch>
            <a:fillRect/>
          </a:stretch>
        </p:blipFill>
        <p:spPr>
          <a:xfrm>
            <a:off x="7960211" y="3091969"/>
            <a:ext cx="3653125" cy="1666898"/>
          </a:xfrm>
          <a:prstGeom prst="rect">
            <a:avLst/>
          </a:prstGeom>
        </p:spPr>
      </p:pic>
      <p:pic>
        <p:nvPicPr>
          <p:cNvPr id="5" name="Immagine 4">
            <a:extLst>
              <a:ext uri="{FF2B5EF4-FFF2-40B4-BE49-F238E27FC236}">
                <a16:creationId xmlns:a16="http://schemas.microsoft.com/office/drawing/2014/main" id="{304C67BC-5003-804B-7A5A-27438E2BB854}"/>
              </a:ext>
            </a:extLst>
          </p:cNvPr>
          <p:cNvPicPr>
            <a:picLocks noChangeAspect="1"/>
          </p:cNvPicPr>
          <p:nvPr/>
        </p:nvPicPr>
        <p:blipFill>
          <a:blip r:embed="rId3"/>
          <a:stretch>
            <a:fillRect/>
          </a:stretch>
        </p:blipFill>
        <p:spPr>
          <a:xfrm>
            <a:off x="349532" y="1298722"/>
            <a:ext cx="5407859" cy="1234328"/>
          </a:xfrm>
          <a:prstGeom prst="rect">
            <a:avLst/>
          </a:prstGeom>
          <a:solidFill>
            <a:srgbClr val="000000">
              <a:shade val="95000"/>
            </a:srgbClr>
          </a:solidFill>
          <a:ln w="3175" cap="sq">
            <a:solidFill>
              <a:srgbClr val="000000"/>
            </a:solidFill>
            <a:miter lim="800000"/>
          </a:ln>
          <a:effectLst>
            <a:outerShdw blurRad="254000" dist="190500" dir="2700000" sy="90000" algn="bl" rotWithShape="0">
              <a:srgbClr val="000000">
                <a:alpha val="40000"/>
              </a:srgbClr>
            </a:outerShdw>
          </a:effectLst>
        </p:spPr>
      </p:pic>
      <p:pic>
        <p:nvPicPr>
          <p:cNvPr id="7" name="Immagine 6">
            <a:extLst>
              <a:ext uri="{FF2B5EF4-FFF2-40B4-BE49-F238E27FC236}">
                <a16:creationId xmlns:a16="http://schemas.microsoft.com/office/drawing/2014/main" id="{875FB91F-20A3-2DBD-CDED-5A311CBBE69D}"/>
              </a:ext>
            </a:extLst>
          </p:cNvPr>
          <p:cNvPicPr>
            <a:picLocks noChangeAspect="1"/>
          </p:cNvPicPr>
          <p:nvPr/>
        </p:nvPicPr>
        <p:blipFill>
          <a:blip r:embed="rId4"/>
          <a:stretch>
            <a:fillRect/>
          </a:stretch>
        </p:blipFill>
        <p:spPr>
          <a:xfrm>
            <a:off x="6434611" y="4746206"/>
            <a:ext cx="5178725" cy="1785899"/>
          </a:xfrm>
          <a:prstGeom prst="rect">
            <a:avLst/>
          </a:prstGeom>
        </p:spPr>
      </p:pic>
      <p:pic>
        <p:nvPicPr>
          <p:cNvPr id="9" name="Immagine 8">
            <a:extLst>
              <a:ext uri="{FF2B5EF4-FFF2-40B4-BE49-F238E27FC236}">
                <a16:creationId xmlns:a16="http://schemas.microsoft.com/office/drawing/2014/main" id="{61748229-2F99-F901-96BA-7EB0B1AE4170}"/>
              </a:ext>
            </a:extLst>
          </p:cNvPr>
          <p:cNvPicPr>
            <a:picLocks noChangeAspect="1"/>
          </p:cNvPicPr>
          <p:nvPr/>
        </p:nvPicPr>
        <p:blipFill>
          <a:blip r:embed="rId5"/>
          <a:stretch>
            <a:fillRect/>
          </a:stretch>
        </p:blipFill>
        <p:spPr>
          <a:xfrm>
            <a:off x="349532" y="4754337"/>
            <a:ext cx="5407859" cy="1781735"/>
          </a:xfrm>
          <a:prstGeom prst="rect">
            <a:avLst/>
          </a:prstGeom>
        </p:spPr>
      </p:pic>
      <p:pic>
        <p:nvPicPr>
          <p:cNvPr id="12" name="Immagine 11">
            <a:extLst>
              <a:ext uri="{FF2B5EF4-FFF2-40B4-BE49-F238E27FC236}">
                <a16:creationId xmlns:a16="http://schemas.microsoft.com/office/drawing/2014/main" id="{8397CF36-1214-8783-0169-C59A737ECA12}"/>
              </a:ext>
            </a:extLst>
          </p:cNvPr>
          <p:cNvPicPr>
            <a:picLocks noChangeAspect="1"/>
          </p:cNvPicPr>
          <p:nvPr/>
        </p:nvPicPr>
        <p:blipFill>
          <a:blip r:embed="rId6"/>
          <a:stretch>
            <a:fillRect/>
          </a:stretch>
        </p:blipFill>
        <p:spPr>
          <a:xfrm>
            <a:off x="2104264" y="3108264"/>
            <a:ext cx="3653125" cy="1634308"/>
          </a:xfrm>
          <a:prstGeom prst="rect">
            <a:avLst/>
          </a:prstGeom>
        </p:spPr>
      </p:pic>
      <p:sp>
        <p:nvSpPr>
          <p:cNvPr id="18" name="CasellaDiTesto 17">
            <a:extLst>
              <a:ext uri="{FF2B5EF4-FFF2-40B4-BE49-F238E27FC236}">
                <a16:creationId xmlns:a16="http://schemas.microsoft.com/office/drawing/2014/main" id="{022F21CD-8023-92BA-77C2-1CD64EA05CB6}"/>
              </a:ext>
            </a:extLst>
          </p:cNvPr>
          <p:cNvSpPr txBox="1"/>
          <p:nvPr/>
        </p:nvSpPr>
        <p:spPr>
          <a:xfrm>
            <a:off x="115816" y="3695653"/>
            <a:ext cx="2094783" cy="369332"/>
          </a:xfrm>
          <a:prstGeom prst="rect">
            <a:avLst/>
          </a:prstGeom>
          <a:noFill/>
        </p:spPr>
        <p:txBody>
          <a:bodyPr wrap="square" rtlCol="0">
            <a:spAutoFit/>
          </a:bodyPr>
          <a:lstStyle/>
          <a:p>
            <a:pPr algn="ctr"/>
            <a:r>
              <a:rPr lang="it-IT" dirty="0">
                <a:solidFill>
                  <a:srgbClr val="0070C0"/>
                </a:solidFill>
                <a:latin typeface="Cambria" panose="02040503050406030204" pitchFamily="18" charset="0"/>
              </a:rPr>
              <a:t>Algoritmo K-NN</a:t>
            </a:r>
          </a:p>
        </p:txBody>
      </p:sp>
      <p:sp>
        <p:nvSpPr>
          <p:cNvPr id="19" name="CasellaDiTesto 18">
            <a:extLst>
              <a:ext uri="{FF2B5EF4-FFF2-40B4-BE49-F238E27FC236}">
                <a16:creationId xmlns:a16="http://schemas.microsoft.com/office/drawing/2014/main" id="{2F6F9B1C-9A1A-389D-F141-82704EAA3529}"/>
              </a:ext>
            </a:extLst>
          </p:cNvPr>
          <p:cNvSpPr txBox="1"/>
          <p:nvPr/>
        </p:nvSpPr>
        <p:spPr>
          <a:xfrm>
            <a:off x="6294406" y="3557153"/>
            <a:ext cx="1715616" cy="646331"/>
          </a:xfrm>
          <a:prstGeom prst="rect">
            <a:avLst/>
          </a:prstGeom>
          <a:noFill/>
        </p:spPr>
        <p:txBody>
          <a:bodyPr wrap="square" rtlCol="0">
            <a:spAutoFit/>
          </a:bodyPr>
          <a:lstStyle/>
          <a:p>
            <a:pPr algn="ctr"/>
            <a:r>
              <a:rPr lang="it-IT" dirty="0">
                <a:solidFill>
                  <a:srgbClr val="0070C0"/>
                </a:solidFill>
                <a:latin typeface="Cambria" panose="02040503050406030204" pitchFamily="18" charset="0"/>
              </a:rPr>
              <a:t>Matrix Factorization</a:t>
            </a:r>
          </a:p>
        </p:txBody>
      </p:sp>
    </p:spTree>
    <p:extLst>
      <p:ext uri="{BB962C8B-B14F-4D97-AF65-F5344CB8AC3E}">
        <p14:creationId xmlns:p14="http://schemas.microsoft.com/office/powerpoint/2010/main" val="232729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9BD1CC-941E-009F-21B1-AE09222697A5}"/>
              </a:ext>
            </a:extLst>
          </p:cNvPr>
          <p:cNvSpPr>
            <a:spLocks noGrp="1"/>
          </p:cNvSpPr>
          <p:nvPr>
            <p:ph type="title"/>
          </p:nvPr>
        </p:nvSpPr>
        <p:spPr>
          <a:xfrm>
            <a:off x="838200" y="20501"/>
            <a:ext cx="10515600" cy="679231"/>
          </a:xfrm>
        </p:spPr>
        <p:txBody>
          <a:bodyPr>
            <a:normAutofit/>
          </a:bodyPr>
          <a:lstStyle/>
          <a:p>
            <a:pPr algn="ctr"/>
            <a:r>
              <a:rPr lang="it-IT" sz="3200" dirty="0">
                <a:solidFill>
                  <a:schemeClr val="bg2">
                    <a:lumMod val="10000"/>
                  </a:schemeClr>
                </a:solidFill>
                <a:latin typeface="Cambria" panose="02040503050406030204" pitchFamily="18" charset="0"/>
              </a:rPr>
              <a:t>CONCLUSIONI</a:t>
            </a:r>
          </a:p>
        </p:txBody>
      </p:sp>
      <p:pic>
        <p:nvPicPr>
          <p:cNvPr id="8" name="Immagine 7">
            <a:extLst>
              <a:ext uri="{FF2B5EF4-FFF2-40B4-BE49-F238E27FC236}">
                <a16:creationId xmlns:a16="http://schemas.microsoft.com/office/drawing/2014/main" id="{B2ABFF03-BB8D-5A69-7695-86B38BBE7D3A}"/>
              </a:ext>
            </a:extLst>
          </p:cNvPr>
          <p:cNvPicPr>
            <a:picLocks noChangeAspect="1"/>
          </p:cNvPicPr>
          <p:nvPr/>
        </p:nvPicPr>
        <p:blipFill>
          <a:blip r:embed="rId2"/>
          <a:stretch>
            <a:fillRect/>
          </a:stretch>
        </p:blipFill>
        <p:spPr>
          <a:xfrm>
            <a:off x="470004" y="4398377"/>
            <a:ext cx="7125866" cy="1626458"/>
          </a:xfrm>
          <a:prstGeom prst="rect">
            <a:avLst/>
          </a:prstGeom>
          <a:solidFill>
            <a:srgbClr val="000000">
              <a:shade val="95000"/>
            </a:srgbClr>
          </a:solidFill>
          <a:ln w="3175" cap="sq">
            <a:solidFill>
              <a:srgbClr val="000000"/>
            </a:solidFill>
            <a:miter lim="800000"/>
          </a:ln>
          <a:effectLst>
            <a:outerShdw blurRad="254000" dist="190500" dir="2700000" sy="90000" algn="bl" rotWithShape="0">
              <a:srgbClr val="000000">
                <a:alpha val="40000"/>
              </a:srgbClr>
            </a:outerShdw>
          </a:effectLst>
        </p:spPr>
      </p:pic>
      <p:pic>
        <p:nvPicPr>
          <p:cNvPr id="1026" name="Picture 2" descr="Una guida rapida per comprendere un algoritmo KNN - Unite.AI">
            <a:extLst>
              <a:ext uri="{FF2B5EF4-FFF2-40B4-BE49-F238E27FC236}">
                <a16:creationId xmlns:a16="http://schemas.microsoft.com/office/drawing/2014/main" id="{1692F11A-BED9-1E53-819F-E8A1716A3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9685" y="1265871"/>
            <a:ext cx="3691128" cy="1626458"/>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4" descr="Illustrazione della fattorizzazione matriciale utilizzando l&amp;#39;esempio di un film ricorrente.">
            <a:extLst>
              <a:ext uri="{FF2B5EF4-FFF2-40B4-BE49-F238E27FC236}">
                <a16:creationId xmlns:a16="http://schemas.microsoft.com/office/drawing/2014/main" id="{D4F2A622-6C9F-BDA8-A62E-BC5B31370BE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4" name="Elemento grafico 13">
            <a:extLst>
              <a:ext uri="{FF2B5EF4-FFF2-40B4-BE49-F238E27FC236}">
                <a16:creationId xmlns:a16="http://schemas.microsoft.com/office/drawing/2014/main" id="{EA3054B1-D66B-6049-AACD-98EB227043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8776" y="1167965"/>
            <a:ext cx="5526091" cy="1689323"/>
          </a:xfrm>
          <a:prstGeom prst="rect">
            <a:avLst/>
          </a:prstGeom>
        </p:spPr>
      </p:pic>
      <p:sp>
        <p:nvSpPr>
          <p:cNvPr id="15" name="Rettangolo 14">
            <a:extLst>
              <a:ext uri="{FF2B5EF4-FFF2-40B4-BE49-F238E27FC236}">
                <a16:creationId xmlns:a16="http://schemas.microsoft.com/office/drawing/2014/main" id="{C4B05A32-EC0C-9152-BF8B-580189451612}"/>
              </a:ext>
            </a:extLst>
          </p:cNvPr>
          <p:cNvSpPr/>
          <p:nvPr/>
        </p:nvSpPr>
        <p:spPr>
          <a:xfrm>
            <a:off x="721187" y="669870"/>
            <a:ext cx="4486948" cy="646331"/>
          </a:xfrm>
          <a:prstGeom prst="rect">
            <a:avLst/>
          </a:prstGeom>
          <a:noFill/>
        </p:spPr>
        <p:txBody>
          <a:bodyPr wrap="square" lIns="91440" tIns="45720" rIns="91440" bIns="45720">
            <a:spAutoFit/>
          </a:bodyPr>
          <a:lstStyle/>
          <a:p>
            <a:pPr algn="ctr"/>
            <a:r>
              <a:rPr lang="it-IT" sz="3600" b="1" dirty="0">
                <a:ln w="22225">
                  <a:solidFill>
                    <a:schemeClr val="accent2"/>
                  </a:solidFill>
                  <a:prstDash val="solid"/>
                </a:ln>
                <a:solidFill>
                  <a:schemeClr val="accent2">
                    <a:lumMod val="40000"/>
                    <a:lumOff val="60000"/>
                  </a:schemeClr>
                </a:solidFill>
              </a:rPr>
              <a:t>Matrix Factorization</a:t>
            </a:r>
            <a:endParaRPr lang="it-IT" sz="3600" b="1" cap="none" spc="0" dirty="0">
              <a:ln w="22225">
                <a:solidFill>
                  <a:schemeClr val="accent2"/>
                </a:solidFill>
                <a:prstDash val="solid"/>
              </a:ln>
              <a:solidFill>
                <a:schemeClr val="accent2">
                  <a:lumMod val="40000"/>
                  <a:lumOff val="60000"/>
                </a:schemeClr>
              </a:solidFill>
              <a:effectLst/>
            </a:endParaRPr>
          </a:p>
        </p:txBody>
      </p:sp>
      <p:sp>
        <p:nvSpPr>
          <p:cNvPr id="16" name="Rettangolo 15">
            <a:extLst>
              <a:ext uri="{FF2B5EF4-FFF2-40B4-BE49-F238E27FC236}">
                <a16:creationId xmlns:a16="http://schemas.microsoft.com/office/drawing/2014/main" id="{3D96C7FE-A30F-06FF-72D8-39A7741775BD}"/>
              </a:ext>
            </a:extLst>
          </p:cNvPr>
          <p:cNvSpPr/>
          <p:nvPr/>
        </p:nvSpPr>
        <p:spPr>
          <a:xfrm>
            <a:off x="8019520" y="669869"/>
            <a:ext cx="3211457" cy="646331"/>
          </a:xfrm>
          <a:prstGeom prst="rect">
            <a:avLst/>
          </a:prstGeom>
          <a:noFill/>
        </p:spPr>
        <p:txBody>
          <a:bodyPr wrap="none" lIns="91440" tIns="45720" rIns="91440" bIns="45720">
            <a:spAutoFit/>
          </a:bodyPr>
          <a:lstStyle/>
          <a:p>
            <a:pPr algn="ctr"/>
            <a:r>
              <a:rPr lang="it-IT"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Algoritmo K-NN</a:t>
            </a:r>
          </a:p>
        </p:txBody>
      </p:sp>
      <p:sp>
        <p:nvSpPr>
          <p:cNvPr id="17" name="CasellaDiTesto 16">
            <a:extLst>
              <a:ext uri="{FF2B5EF4-FFF2-40B4-BE49-F238E27FC236}">
                <a16:creationId xmlns:a16="http://schemas.microsoft.com/office/drawing/2014/main" id="{4618291D-303B-29AE-E35C-E4B9AA25069F}"/>
              </a:ext>
            </a:extLst>
          </p:cNvPr>
          <p:cNvSpPr txBox="1"/>
          <p:nvPr/>
        </p:nvSpPr>
        <p:spPr>
          <a:xfrm>
            <a:off x="7779684" y="3276600"/>
            <a:ext cx="4153235" cy="3416320"/>
          </a:xfrm>
          <a:prstGeom prst="rect">
            <a:avLst/>
          </a:prstGeom>
          <a:noFill/>
        </p:spPr>
        <p:txBody>
          <a:bodyPr wrap="square" rtlCol="0">
            <a:spAutoFit/>
          </a:bodyPr>
          <a:lstStyle/>
          <a:p>
            <a:r>
              <a:rPr lang="it-IT" dirty="0"/>
              <a:t>L’algoritmo SVD si è mostrato più accurato ed efficace nella predizione dei rating in quanto ha considerato il </a:t>
            </a:r>
            <a:r>
              <a:rPr lang="it-IT" dirty="0" err="1"/>
              <a:t>bias</a:t>
            </a:r>
            <a:r>
              <a:rPr lang="it-IT" dirty="0"/>
              <a:t> globale, catturando relazioni nascoste o similarità non evidenti che l’algoritmo KNN ommetteva. Questo ha permesso una maggiore precisione nel predire i rating per utenti e prodotti con pochi dati disponibili come nel nostro caso in cui la matrice dei rating originale mostrava un problema di sparsita’ dei rating, ovvero,  un numero molto elevato di zero (0).</a:t>
            </a:r>
          </a:p>
        </p:txBody>
      </p:sp>
      <p:pic>
        <p:nvPicPr>
          <p:cNvPr id="19" name="Immagine 18">
            <a:extLst>
              <a:ext uri="{FF2B5EF4-FFF2-40B4-BE49-F238E27FC236}">
                <a16:creationId xmlns:a16="http://schemas.microsoft.com/office/drawing/2014/main" id="{D7068F35-F2F2-181B-FC67-4CB60FB20C57}"/>
              </a:ext>
            </a:extLst>
          </p:cNvPr>
          <p:cNvPicPr>
            <a:picLocks noChangeAspect="1"/>
          </p:cNvPicPr>
          <p:nvPr/>
        </p:nvPicPr>
        <p:blipFill>
          <a:blip r:embed="rId6"/>
          <a:stretch>
            <a:fillRect/>
          </a:stretch>
        </p:blipFill>
        <p:spPr>
          <a:xfrm>
            <a:off x="2889504" y="3276600"/>
            <a:ext cx="4706366" cy="1656585"/>
          </a:xfrm>
          <a:prstGeom prst="rect">
            <a:avLst/>
          </a:prstGeom>
        </p:spPr>
      </p:pic>
    </p:spTree>
    <p:extLst>
      <p:ext uri="{BB962C8B-B14F-4D97-AF65-F5344CB8AC3E}">
        <p14:creationId xmlns:p14="http://schemas.microsoft.com/office/powerpoint/2010/main" val="239241011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TM02900688[[fn=Sfaccettatura]]</Template>
  <TotalTime>4759</TotalTime>
  <Words>935</Words>
  <Application>Microsoft Office PowerPoint</Application>
  <PresentationFormat>Widescreen</PresentationFormat>
  <Paragraphs>83</Paragraphs>
  <Slides>9</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9</vt:i4>
      </vt:variant>
    </vt:vector>
  </HeadingPairs>
  <TitlesOfParts>
    <vt:vector size="16" baseType="lpstr">
      <vt:lpstr>Arial</vt:lpstr>
      <vt:lpstr>Calibri</vt:lpstr>
      <vt:lpstr>Calibri Light</vt:lpstr>
      <vt:lpstr>Cambria</vt:lpstr>
      <vt:lpstr>Symbol</vt:lpstr>
      <vt:lpstr>Wingdings</vt:lpstr>
      <vt:lpstr>Tema di Office</vt:lpstr>
      <vt:lpstr>SISTEMA DI RACCOMANDAZIONI: COLLABORATIVE FILTERING </vt:lpstr>
      <vt:lpstr>DATASET</vt:lpstr>
      <vt:lpstr>ANALISI ESPLORATIVA DEI DATI: RATING </vt:lpstr>
      <vt:lpstr>CONFIGURAZIONE OTTIMALE DI K-NN</vt:lpstr>
      <vt:lpstr>SEGMENTAZIONE DEGLI UTENTI</vt:lpstr>
      <vt:lpstr>RIEMPIMENTO DELLA MATRICE DI RATING CON K-NN</vt:lpstr>
      <vt:lpstr>MATRIX FACTORIZATION (SVD)</vt:lpstr>
      <vt:lpstr>CONFRONTO TRA I DUE MODELLI </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Silvia</dc:creator>
  <cp:lastModifiedBy>a.rocchi10@campus.unimib.it</cp:lastModifiedBy>
  <cp:revision>73</cp:revision>
  <dcterms:created xsi:type="dcterms:W3CDTF">2019-02-21T10:21:01Z</dcterms:created>
  <dcterms:modified xsi:type="dcterms:W3CDTF">2025-01-01T18:57:54Z</dcterms:modified>
</cp:coreProperties>
</file>