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7" r:id="rId4"/>
    <p:sldId id="259" r:id="rId5"/>
    <p:sldId id="277" r:id="rId6"/>
    <p:sldId id="275" r:id="rId7"/>
    <p:sldId id="261" r:id="rId8"/>
    <p:sldId id="272" r:id="rId9"/>
    <p:sldId id="287" r:id="rId10"/>
    <p:sldId id="273" r:id="rId11"/>
    <p:sldId id="263" r:id="rId12"/>
    <p:sldId id="286" r:id="rId13"/>
    <p:sldId id="264" r:id="rId14"/>
    <p:sldId id="278" r:id="rId15"/>
    <p:sldId id="266" r:id="rId16"/>
    <p:sldId id="279" r:id="rId17"/>
    <p:sldId id="280" r:id="rId18"/>
    <p:sldId id="282" r:id="rId19"/>
    <p:sldId id="260" r:id="rId20"/>
    <p:sldId id="285" r:id="rId21"/>
    <p:sldId id="283" r:id="rId22"/>
    <p:sldId id="284" r:id="rId23"/>
    <p:sldId id="267" r:id="rId24"/>
    <p:sldId id="268"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6C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B3F00A-7E56-4AF4-AE8B-09380DA2370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AAFF24BB-328C-420D-A8ED-9A7DA76F1409}">
      <dgm:prSet phldrT="[Text]"/>
      <dgm:spPr>
        <a:solidFill>
          <a:schemeClr val="accent4">
            <a:lumMod val="75000"/>
          </a:schemeClr>
        </a:solidFill>
      </dgm:spPr>
      <dgm:t>
        <a:bodyPr/>
        <a:lstStyle/>
        <a:p>
          <a:r>
            <a:rPr lang="en-US" dirty="0">
              <a:solidFill>
                <a:srgbClr val="002060"/>
              </a:solidFill>
            </a:rPr>
            <a:t>Data Exploration</a:t>
          </a:r>
        </a:p>
      </dgm:t>
    </dgm:pt>
    <dgm:pt modelId="{6AFA800B-EDD6-4C27-8A85-34D2BA744165}" type="parTrans" cxnId="{03A6CAED-B057-4726-B606-A1ADDED57E84}">
      <dgm:prSet/>
      <dgm:spPr/>
      <dgm:t>
        <a:bodyPr/>
        <a:lstStyle/>
        <a:p>
          <a:endParaRPr lang="en-US"/>
        </a:p>
      </dgm:t>
    </dgm:pt>
    <dgm:pt modelId="{34882E72-CB8C-451F-8D7B-626E2734673E}" type="sibTrans" cxnId="{03A6CAED-B057-4726-B606-A1ADDED57E84}">
      <dgm:prSet/>
      <dgm:spPr/>
      <dgm:t>
        <a:bodyPr/>
        <a:lstStyle/>
        <a:p>
          <a:endParaRPr lang="en-US"/>
        </a:p>
      </dgm:t>
    </dgm:pt>
    <dgm:pt modelId="{43BD97B8-10D5-404F-90B3-CF99E68EE865}">
      <dgm:prSet phldrT="[Text]"/>
      <dgm:spPr>
        <a:solidFill>
          <a:schemeClr val="accent4">
            <a:lumMod val="75000"/>
          </a:schemeClr>
        </a:solidFill>
      </dgm:spPr>
      <dgm:t>
        <a:bodyPr/>
        <a:lstStyle/>
        <a:p>
          <a:endParaRPr lang="en-US" dirty="0"/>
        </a:p>
      </dgm:t>
    </dgm:pt>
    <dgm:pt modelId="{72E6EB7D-E86B-44DA-948E-8E92B085B163}" type="parTrans" cxnId="{B4557E23-3B8C-4276-BA78-6AFD7A8C4292}">
      <dgm:prSet/>
      <dgm:spPr/>
      <dgm:t>
        <a:bodyPr/>
        <a:lstStyle/>
        <a:p>
          <a:endParaRPr lang="en-US"/>
        </a:p>
      </dgm:t>
    </dgm:pt>
    <dgm:pt modelId="{BF2868EE-A436-4CCC-8D26-F061A5F772B8}" type="sibTrans" cxnId="{B4557E23-3B8C-4276-BA78-6AFD7A8C4292}">
      <dgm:prSet/>
      <dgm:spPr/>
      <dgm:t>
        <a:bodyPr/>
        <a:lstStyle/>
        <a:p>
          <a:endParaRPr lang="en-US"/>
        </a:p>
      </dgm:t>
    </dgm:pt>
    <dgm:pt modelId="{E8824AB7-64EF-46CD-8454-D5490F65DDDE}">
      <dgm:prSet phldrT="[Text]"/>
      <dgm:spPr>
        <a:solidFill>
          <a:schemeClr val="accent4">
            <a:lumMod val="75000"/>
          </a:schemeClr>
        </a:solidFill>
      </dgm:spPr>
      <dgm:t>
        <a:bodyPr/>
        <a:lstStyle/>
        <a:p>
          <a:r>
            <a:rPr lang="en-US" dirty="0"/>
            <a:t>Types of files(Csv, excel)</a:t>
          </a:r>
        </a:p>
      </dgm:t>
    </dgm:pt>
    <dgm:pt modelId="{7099B6DA-67E3-48D8-8882-217CA14229CD}" type="parTrans" cxnId="{A464DBD8-0AC8-46EF-BE86-EC97813B9722}">
      <dgm:prSet/>
      <dgm:spPr/>
      <dgm:t>
        <a:bodyPr/>
        <a:lstStyle/>
        <a:p>
          <a:endParaRPr lang="en-US"/>
        </a:p>
      </dgm:t>
    </dgm:pt>
    <dgm:pt modelId="{269EE9E9-F1A9-4197-9984-1C4275E1476E}" type="sibTrans" cxnId="{A464DBD8-0AC8-46EF-BE86-EC97813B9722}">
      <dgm:prSet/>
      <dgm:spPr/>
      <dgm:t>
        <a:bodyPr/>
        <a:lstStyle/>
        <a:p>
          <a:endParaRPr lang="en-US"/>
        </a:p>
      </dgm:t>
    </dgm:pt>
    <dgm:pt modelId="{B2DF1DC1-D30B-4901-91ED-F54D4E319FDC}">
      <dgm:prSet phldrT="[Text]"/>
      <dgm:spPr>
        <a:solidFill>
          <a:schemeClr val="accent6"/>
        </a:solidFill>
      </dgm:spPr>
      <dgm:t>
        <a:bodyPr/>
        <a:lstStyle/>
        <a:p>
          <a:r>
            <a:rPr lang="en-US" dirty="0">
              <a:solidFill>
                <a:srgbClr val="002060"/>
              </a:solidFill>
            </a:rPr>
            <a:t>Cleanup Process</a:t>
          </a:r>
        </a:p>
      </dgm:t>
    </dgm:pt>
    <dgm:pt modelId="{1CDBD134-6920-46FA-B4BB-497ACE16AD99}" type="parTrans" cxnId="{A8A2FF77-E1B3-4FE8-ADB6-91965CB85221}">
      <dgm:prSet/>
      <dgm:spPr/>
      <dgm:t>
        <a:bodyPr/>
        <a:lstStyle/>
        <a:p>
          <a:endParaRPr lang="en-US"/>
        </a:p>
      </dgm:t>
    </dgm:pt>
    <dgm:pt modelId="{752E013A-8E5E-4DD3-8659-1C04B88572F8}" type="sibTrans" cxnId="{A8A2FF77-E1B3-4FE8-ADB6-91965CB85221}">
      <dgm:prSet/>
      <dgm:spPr/>
      <dgm:t>
        <a:bodyPr/>
        <a:lstStyle/>
        <a:p>
          <a:endParaRPr lang="en-US"/>
        </a:p>
      </dgm:t>
    </dgm:pt>
    <dgm:pt modelId="{32B8BC06-5FA3-43D2-9862-92C5E387E3B3}">
      <dgm:prSet phldrT="[Text]"/>
      <dgm:spPr>
        <a:solidFill>
          <a:schemeClr val="accent6"/>
        </a:solidFill>
      </dgm:spPr>
      <dgm:t>
        <a:bodyPr/>
        <a:lstStyle/>
        <a:p>
          <a:r>
            <a:rPr lang="en-US" dirty="0"/>
            <a:t>Copy the required columns from main DF to another </a:t>
          </a:r>
          <a:r>
            <a:rPr lang="en-US" dirty="0" err="1"/>
            <a:t>dataframe</a:t>
          </a:r>
          <a:r>
            <a:rPr lang="en-US" dirty="0"/>
            <a:t> to avoid conflicts and work on different problems</a:t>
          </a:r>
        </a:p>
      </dgm:t>
    </dgm:pt>
    <dgm:pt modelId="{93F61CB9-49E1-474E-AD28-39351B793212}" type="parTrans" cxnId="{C6E9678B-843D-467C-B9EB-ED9438BB99E3}">
      <dgm:prSet/>
      <dgm:spPr/>
      <dgm:t>
        <a:bodyPr/>
        <a:lstStyle/>
        <a:p>
          <a:endParaRPr lang="en-US"/>
        </a:p>
      </dgm:t>
    </dgm:pt>
    <dgm:pt modelId="{CD3FFA26-3C87-409A-87DE-008316AD44F1}" type="sibTrans" cxnId="{C6E9678B-843D-467C-B9EB-ED9438BB99E3}">
      <dgm:prSet/>
      <dgm:spPr/>
      <dgm:t>
        <a:bodyPr/>
        <a:lstStyle/>
        <a:p>
          <a:endParaRPr lang="en-US"/>
        </a:p>
      </dgm:t>
    </dgm:pt>
    <dgm:pt modelId="{A76C6475-B646-4DFE-8C14-D118ABEA5E8A}">
      <dgm:prSet phldrT="[Text]"/>
      <dgm:spPr>
        <a:solidFill>
          <a:schemeClr val="accent6"/>
        </a:solidFill>
      </dgm:spPr>
      <dgm:t>
        <a:bodyPr/>
        <a:lstStyle/>
        <a:p>
          <a:r>
            <a:rPr lang="en-US" dirty="0"/>
            <a:t>Extract month and Year from date</a:t>
          </a:r>
        </a:p>
      </dgm:t>
    </dgm:pt>
    <dgm:pt modelId="{46B2A785-1BA7-475B-BBC7-17E2D61440F2}" type="parTrans" cxnId="{61F57DCF-8DDA-4A72-ADCA-081C4B153094}">
      <dgm:prSet/>
      <dgm:spPr/>
      <dgm:t>
        <a:bodyPr/>
        <a:lstStyle/>
        <a:p>
          <a:endParaRPr lang="en-US"/>
        </a:p>
      </dgm:t>
    </dgm:pt>
    <dgm:pt modelId="{F3AB460F-11EE-4E34-BBB9-DB3A57052074}" type="sibTrans" cxnId="{61F57DCF-8DDA-4A72-ADCA-081C4B153094}">
      <dgm:prSet/>
      <dgm:spPr/>
      <dgm:t>
        <a:bodyPr/>
        <a:lstStyle/>
        <a:p>
          <a:endParaRPr lang="en-US"/>
        </a:p>
      </dgm:t>
    </dgm:pt>
    <dgm:pt modelId="{DF741B37-D9A9-4991-ABB0-5D4E49E10C80}">
      <dgm:prSet phldrT="[Text]"/>
      <dgm:spPr>
        <a:solidFill>
          <a:schemeClr val="accent4">
            <a:lumMod val="75000"/>
          </a:schemeClr>
        </a:solidFill>
      </dgm:spPr>
      <dgm:t>
        <a:bodyPr/>
        <a:lstStyle/>
        <a:p>
          <a:r>
            <a:rPr lang="en-US" dirty="0"/>
            <a:t>API Data</a:t>
          </a:r>
        </a:p>
      </dgm:t>
    </dgm:pt>
    <dgm:pt modelId="{A96C7593-9155-48DF-B5D4-ABF31F3F4586}" type="parTrans" cxnId="{EC8DE12A-DE2D-4496-B4E6-9E316F3F4251}">
      <dgm:prSet/>
      <dgm:spPr/>
      <dgm:t>
        <a:bodyPr/>
        <a:lstStyle/>
        <a:p>
          <a:endParaRPr lang="en-US"/>
        </a:p>
      </dgm:t>
    </dgm:pt>
    <dgm:pt modelId="{1BE45987-2ADB-4F8C-8FA2-3AF2D1B085FE}" type="sibTrans" cxnId="{EC8DE12A-DE2D-4496-B4E6-9E316F3F4251}">
      <dgm:prSet/>
      <dgm:spPr/>
      <dgm:t>
        <a:bodyPr/>
        <a:lstStyle/>
        <a:p>
          <a:endParaRPr lang="en-US"/>
        </a:p>
      </dgm:t>
    </dgm:pt>
    <dgm:pt modelId="{53C0A52B-2395-41B9-8395-10AC861DD41E}">
      <dgm:prSet phldrT="[Text]"/>
      <dgm:spPr>
        <a:solidFill>
          <a:schemeClr val="accent4">
            <a:lumMod val="75000"/>
          </a:schemeClr>
        </a:solidFill>
      </dgm:spPr>
      <dgm:t>
        <a:bodyPr/>
        <a:lstStyle/>
        <a:p>
          <a:r>
            <a:rPr lang="en-US" dirty="0"/>
            <a:t>Data Types</a:t>
          </a:r>
        </a:p>
      </dgm:t>
    </dgm:pt>
    <dgm:pt modelId="{70EA5DD3-7F97-40CA-B2B4-81CA5476D40F}" type="parTrans" cxnId="{ACD0D369-655F-4513-B245-01DB0EA3C6AE}">
      <dgm:prSet/>
      <dgm:spPr/>
      <dgm:t>
        <a:bodyPr/>
        <a:lstStyle/>
        <a:p>
          <a:endParaRPr lang="en-US"/>
        </a:p>
      </dgm:t>
    </dgm:pt>
    <dgm:pt modelId="{4E046E49-3D33-4A89-8787-225E7C683FB6}" type="sibTrans" cxnId="{ACD0D369-655F-4513-B245-01DB0EA3C6AE}">
      <dgm:prSet/>
      <dgm:spPr/>
      <dgm:t>
        <a:bodyPr/>
        <a:lstStyle/>
        <a:p>
          <a:endParaRPr lang="en-US"/>
        </a:p>
      </dgm:t>
    </dgm:pt>
    <dgm:pt modelId="{F9277ECB-D5E3-4C97-A7DD-E26CBDE152FF}">
      <dgm:prSet phldrT="[Text]"/>
      <dgm:spPr>
        <a:solidFill>
          <a:schemeClr val="accent4">
            <a:lumMod val="75000"/>
          </a:schemeClr>
        </a:solidFill>
      </dgm:spPr>
      <dgm:t>
        <a:bodyPr/>
        <a:lstStyle/>
        <a:p>
          <a:r>
            <a:rPr lang="en-US" dirty="0"/>
            <a:t>Junk data in the files</a:t>
          </a:r>
        </a:p>
      </dgm:t>
    </dgm:pt>
    <dgm:pt modelId="{EE8C99C7-258B-4D77-B910-CB0361807BEA}" type="parTrans" cxnId="{EFA9A517-24B2-4E7B-B35A-45781F1BC5D2}">
      <dgm:prSet/>
      <dgm:spPr/>
      <dgm:t>
        <a:bodyPr/>
        <a:lstStyle/>
        <a:p>
          <a:endParaRPr lang="en-US"/>
        </a:p>
      </dgm:t>
    </dgm:pt>
    <dgm:pt modelId="{F8F296A4-F84E-44EB-9C49-172E7E91976F}" type="sibTrans" cxnId="{EFA9A517-24B2-4E7B-B35A-45781F1BC5D2}">
      <dgm:prSet/>
      <dgm:spPr/>
      <dgm:t>
        <a:bodyPr/>
        <a:lstStyle/>
        <a:p>
          <a:endParaRPr lang="en-US"/>
        </a:p>
      </dgm:t>
    </dgm:pt>
    <dgm:pt modelId="{F5E152A6-7466-4069-977F-E82C8C06EAD3}">
      <dgm:prSet phldrT="[Text]"/>
      <dgm:spPr>
        <a:solidFill>
          <a:schemeClr val="accent6"/>
        </a:solidFill>
      </dgm:spPr>
      <dgm:t>
        <a:bodyPr/>
        <a:lstStyle/>
        <a:p>
          <a:r>
            <a:rPr lang="en-US" dirty="0"/>
            <a:t>Grouped incidents by county using google API</a:t>
          </a:r>
        </a:p>
      </dgm:t>
    </dgm:pt>
    <dgm:pt modelId="{27DB275F-0A07-4A39-9C25-94AE8D022B84}" type="parTrans" cxnId="{4891AEAB-DED7-43C7-8759-27A95D0F2DB3}">
      <dgm:prSet/>
      <dgm:spPr/>
      <dgm:t>
        <a:bodyPr/>
        <a:lstStyle/>
        <a:p>
          <a:endParaRPr lang="en-US"/>
        </a:p>
      </dgm:t>
    </dgm:pt>
    <dgm:pt modelId="{F7D46404-C4F4-400B-B26C-EE66ABE37D45}" type="sibTrans" cxnId="{4891AEAB-DED7-43C7-8759-27A95D0F2DB3}">
      <dgm:prSet/>
      <dgm:spPr/>
      <dgm:t>
        <a:bodyPr/>
        <a:lstStyle/>
        <a:p>
          <a:endParaRPr lang="en-US"/>
        </a:p>
      </dgm:t>
    </dgm:pt>
    <dgm:pt modelId="{107AB64B-D777-4665-9E20-F557FFF3603D}">
      <dgm:prSet phldrT="[Text]"/>
      <dgm:spPr>
        <a:solidFill>
          <a:schemeClr val="accent6"/>
        </a:solidFill>
      </dgm:spPr>
      <dgm:t>
        <a:bodyPr/>
        <a:lstStyle/>
        <a:p>
          <a:r>
            <a:rPr lang="en-US" dirty="0"/>
            <a:t>Grouped the data by State, City, County, Average per-capita income, Gender to get our questions answered</a:t>
          </a:r>
        </a:p>
      </dgm:t>
    </dgm:pt>
    <dgm:pt modelId="{CFC81886-1DFB-4DA7-BAC9-D24730B410A3}" type="parTrans" cxnId="{FFEFF072-3F11-4688-BDE1-5BDA54241F68}">
      <dgm:prSet/>
      <dgm:spPr/>
      <dgm:t>
        <a:bodyPr/>
        <a:lstStyle/>
        <a:p>
          <a:endParaRPr lang="en-US"/>
        </a:p>
      </dgm:t>
    </dgm:pt>
    <dgm:pt modelId="{D66A877C-EA6C-41AC-B3B7-82289A30D175}" type="sibTrans" cxnId="{FFEFF072-3F11-4688-BDE1-5BDA54241F68}">
      <dgm:prSet/>
      <dgm:spPr/>
      <dgm:t>
        <a:bodyPr/>
        <a:lstStyle/>
        <a:p>
          <a:endParaRPr lang="en-US"/>
        </a:p>
      </dgm:t>
    </dgm:pt>
    <dgm:pt modelId="{6048F027-5CFC-4C31-BA57-E73F3C98BF9C}">
      <dgm:prSet phldrT="[Text]"/>
      <dgm:spPr>
        <a:solidFill>
          <a:schemeClr val="accent6"/>
        </a:solidFill>
      </dgm:spPr>
      <dgm:t>
        <a:bodyPr/>
        <a:lstStyle/>
        <a:p>
          <a:r>
            <a:rPr lang="en-US" dirty="0"/>
            <a:t>Used top 100 counties out of 3142 counties across US</a:t>
          </a:r>
        </a:p>
      </dgm:t>
    </dgm:pt>
    <dgm:pt modelId="{DD042DFB-3F8D-449A-BFA4-0B6D3D2B4108}" type="parTrans" cxnId="{0BBFBCCD-1B4E-47F9-9686-90272DCFCC8C}">
      <dgm:prSet/>
      <dgm:spPr/>
      <dgm:t>
        <a:bodyPr/>
        <a:lstStyle/>
        <a:p>
          <a:endParaRPr lang="en-US"/>
        </a:p>
      </dgm:t>
    </dgm:pt>
    <dgm:pt modelId="{0B4B30C5-6309-4C30-AC84-25680F915106}" type="sibTrans" cxnId="{0BBFBCCD-1B4E-47F9-9686-90272DCFCC8C}">
      <dgm:prSet/>
      <dgm:spPr/>
      <dgm:t>
        <a:bodyPr/>
        <a:lstStyle/>
        <a:p>
          <a:endParaRPr lang="en-US"/>
        </a:p>
      </dgm:t>
    </dgm:pt>
    <dgm:pt modelId="{B66D0326-02A4-4515-9827-300AEBC3C83E}">
      <dgm:prSet phldrT="[Text]"/>
      <dgm:spPr>
        <a:solidFill>
          <a:schemeClr val="accent4">
            <a:lumMod val="75000"/>
          </a:schemeClr>
        </a:solidFill>
      </dgm:spPr>
      <dgm:t>
        <a:bodyPr/>
        <a:lstStyle/>
        <a:p>
          <a:r>
            <a:rPr lang="en-US" dirty="0"/>
            <a:t>Count of rows and columns</a:t>
          </a:r>
        </a:p>
      </dgm:t>
    </dgm:pt>
    <dgm:pt modelId="{1888DE20-B4AC-4D43-BAED-6C5B53190869}" type="parTrans" cxnId="{4EAD3177-7EB6-495E-AFDB-BFA92434501B}">
      <dgm:prSet/>
      <dgm:spPr/>
    </dgm:pt>
    <dgm:pt modelId="{6B99DD4C-BBA4-4486-887C-BBBD62968D5C}" type="sibTrans" cxnId="{4EAD3177-7EB6-495E-AFDB-BFA92434501B}">
      <dgm:prSet/>
      <dgm:spPr/>
    </dgm:pt>
    <dgm:pt modelId="{23E24EA0-9456-44B3-971A-E1D206A4D7B8}">
      <dgm:prSet phldrT="[Text]"/>
      <dgm:spPr>
        <a:solidFill>
          <a:schemeClr val="accent4">
            <a:lumMod val="75000"/>
          </a:schemeClr>
        </a:solidFill>
      </dgm:spPr>
      <dgm:t>
        <a:bodyPr/>
        <a:lstStyle/>
        <a:p>
          <a:r>
            <a:rPr lang="en-US" dirty="0"/>
            <a:t>Data anomalies (City/count)</a:t>
          </a:r>
        </a:p>
      </dgm:t>
    </dgm:pt>
    <dgm:pt modelId="{04093165-E0D7-4B08-BA83-D5FAF1A317D2}" type="parTrans" cxnId="{54150D45-51FA-47D2-8044-FD65CB2C6C48}">
      <dgm:prSet/>
      <dgm:spPr/>
    </dgm:pt>
    <dgm:pt modelId="{575D9A71-CE7B-419A-B3AA-FA3B6E780370}" type="sibTrans" cxnId="{54150D45-51FA-47D2-8044-FD65CB2C6C48}">
      <dgm:prSet/>
      <dgm:spPr/>
    </dgm:pt>
    <dgm:pt modelId="{0E15A4F1-FD67-4817-901C-B2BD140E4362}" type="pres">
      <dgm:prSet presAssocID="{9FB3F00A-7E56-4AF4-AE8B-09380DA23700}" presName="Name0" presStyleCnt="0">
        <dgm:presLayoutVars>
          <dgm:dir/>
          <dgm:resizeHandles val="exact"/>
        </dgm:presLayoutVars>
      </dgm:prSet>
      <dgm:spPr/>
    </dgm:pt>
    <dgm:pt modelId="{32050B53-0CD9-4C09-A3FA-C7C52556E82A}" type="pres">
      <dgm:prSet presAssocID="{AAFF24BB-328C-420D-A8ED-9A7DA76F1409}" presName="node" presStyleLbl="node1" presStyleIdx="0" presStyleCnt="2">
        <dgm:presLayoutVars>
          <dgm:bulletEnabled val="1"/>
        </dgm:presLayoutVars>
      </dgm:prSet>
      <dgm:spPr/>
    </dgm:pt>
    <dgm:pt modelId="{767C8006-A82C-46F1-894D-F001BB3EA80B}" type="pres">
      <dgm:prSet presAssocID="{34882E72-CB8C-451F-8D7B-626E2734673E}" presName="sibTrans" presStyleCnt="0"/>
      <dgm:spPr/>
    </dgm:pt>
    <dgm:pt modelId="{FD53C6A5-7A0A-4EC2-8FB4-81A6D259EA68}" type="pres">
      <dgm:prSet presAssocID="{B2DF1DC1-D30B-4901-91ED-F54D4E319FDC}" presName="node" presStyleLbl="node1" presStyleIdx="1" presStyleCnt="2">
        <dgm:presLayoutVars>
          <dgm:bulletEnabled val="1"/>
        </dgm:presLayoutVars>
      </dgm:prSet>
      <dgm:spPr/>
    </dgm:pt>
  </dgm:ptLst>
  <dgm:cxnLst>
    <dgm:cxn modelId="{FA02D907-ACAD-483E-BF88-58A4F74C2397}" type="presOf" srcId="{53C0A52B-2395-41B9-8395-10AC861DD41E}" destId="{32050B53-0CD9-4C09-A3FA-C7C52556E82A}" srcOrd="0" destOrd="5" presId="urn:microsoft.com/office/officeart/2005/8/layout/hList6"/>
    <dgm:cxn modelId="{92B07C14-6F30-463B-8AF5-74AACE4F2D02}" type="presOf" srcId="{43BD97B8-10D5-404F-90B3-CF99E68EE865}" destId="{32050B53-0CD9-4C09-A3FA-C7C52556E82A}" srcOrd="0" destOrd="1" presId="urn:microsoft.com/office/officeart/2005/8/layout/hList6"/>
    <dgm:cxn modelId="{EFA9A517-24B2-4E7B-B35A-45781F1BC5D2}" srcId="{AAFF24BB-328C-420D-A8ED-9A7DA76F1409}" destId="{F9277ECB-D5E3-4C97-A7DD-E26CBDE152FF}" srcOrd="3" destOrd="0" parTransId="{EE8C99C7-258B-4D77-B910-CB0361807BEA}" sibTransId="{F8F296A4-F84E-44EB-9C49-172E7E91976F}"/>
    <dgm:cxn modelId="{45A87919-2C6A-4B72-B645-DCC2632F81B6}" type="presOf" srcId="{23E24EA0-9456-44B3-971A-E1D206A4D7B8}" destId="{32050B53-0CD9-4C09-A3FA-C7C52556E82A}" srcOrd="0" destOrd="7" presId="urn:microsoft.com/office/officeart/2005/8/layout/hList6"/>
    <dgm:cxn modelId="{B4557E23-3B8C-4276-BA78-6AFD7A8C4292}" srcId="{AAFF24BB-328C-420D-A8ED-9A7DA76F1409}" destId="{43BD97B8-10D5-404F-90B3-CF99E68EE865}" srcOrd="0" destOrd="0" parTransId="{72E6EB7D-E86B-44DA-948E-8E92B085B163}" sibTransId="{BF2868EE-A436-4CCC-8D26-F061A5F772B8}"/>
    <dgm:cxn modelId="{EC8DE12A-DE2D-4496-B4E6-9E316F3F4251}" srcId="{AAFF24BB-328C-420D-A8ED-9A7DA76F1409}" destId="{DF741B37-D9A9-4991-ABB0-5D4E49E10C80}" srcOrd="5" destOrd="0" parTransId="{A96C7593-9155-48DF-B5D4-ABF31F3F4586}" sibTransId="{1BE45987-2ADB-4F8C-8FA2-3AF2D1B085FE}"/>
    <dgm:cxn modelId="{2ABBBA33-9C3A-402C-AFA3-194F89084BEC}" type="presOf" srcId="{B66D0326-02A4-4515-9827-300AEBC3C83E}" destId="{32050B53-0CD9-4C09-A3FA-C7C52556E82A}" srcOrd="0" destOrd="3" presId="urn:microsoft.com/office/officeart/2005/8/layout/hList6"/>
    <dgm:cxn modelId="{30290C3E-0099-4DA3-BBF6-1D247D95A7F1}" type="presOf" srcId="{9FB3F00A-7E56-4AF4-AE8B-09380DA23700}" destId="{0E15A4F1-FD67-4817-901C-B2BD140E4362}" srcOrd="0" destOrd="0" presId="urn:microsoft.com/office/officeart/2005/8/layout/hList6"/>
    <dgm:cxn modelId="{54150D45-51FA-47D2-8044-FD65CB2C6C48}" srcId="{AAFF24BB-328C-420D-A8ED-9A7DA76F1409}" destId="{23E24EA0-9456-44B3-971A-E1D206A4D7B8}" srcOrd="6" destOrd="0" parTransId="{04093165-E0D7-4B08-BA83-D5FAF1A317D2}" sibTransId="{575D9A71-CE7B-419A-B3AA-FA3B6E780370}"/>
    <dgm:cxn modelId="{7E87EB48-DF77-494C-9B2A-023C5B46F96F}" type="presOf" srcId="{E8824AB7-64EF-46CD-8454-D5490F65DDDE}" destId="{32050B53-0CD9-4C09-A3FA-C7C52556E82A}" srcOrd="0" destOrd="2" presId="urn:microsoft.com/office/officeart/2005/8/layout/hList6"/>
    <dgm:cxn modelId="{ACD0D369-655F-4513-B245-01DB0EA3C6AE}" srcId="{AAFF24BB-328C-420D-A8ED-9A7DA76F1409}" destId="{53C0A52B-2395-41B9-8395-10AC861DD41E}" srcOrd="4" destOrd="0" parTransId="{70EA5DD3-7F97-40CA-B2B4-81CA5476D40F}" sibTransId="{4E046E49-3D33-4A89-8787-225E7C683FB6}"/>
    <dgm:cxn modelId="{FFEFF072-3F11-4688-BDE1-5BDA54241F68}" srcId="{B2DF1DC1-D30B-4901-91ED-F54D4E319FDC}" destId="{107AB64B-D777-4665-9E20-F557FFF3603D}" srcOrd="4" destOrd="0" parTransId="{CFC81886-1DFB-4DA7-BAC9-D24730B410A3}" sibTransId="{D66A877C-EA6C-41AC-B3B7-82289A30D175}"/>
    <dgm:cxn modelId="{CBCB0353-C6AB-49A0-B344-0811178C0789}" type="presOf" srcId="{107AB64B-D777-4665-9E20-F557FFF3603D}" destId="{FD53C6A5-7A0A-4EC2-8FB4-81A6D259EA68}" srcOrd="0" destOrd="5" presId="urn:microsoft.com/office/officeart/2005/8/layout/hList6"/>
    <dgm:cxn modelId="{4EAD3177-7EB6-495E-AFDB-BFA92434501B}" srcId="{AAFF24BB-328C-420D-A8ED-9A7DA76F1409}" destId="{B66D0326-02A4-4515-9827-300AEBC3C83E}" srcOrd="2" destOrd="0" parTransId="{1888DE20-B4AC-4D43-BAED-6C5B53190869}" sibTransId="{6B99DD4C-BBA4-4486-887C-BBBD62968D5C}"/>
    <dgm:cxn modelId="{A8A2FF77-E1B3-4FE8-ADB6-91965CB85221}" srcId="{9FB3F00A-7E56-4AF4-AE8B-09380DA23700}" destId="{B2DF1DC1-D30B-4901-91ED-F54D4E319FDC}" srcOrd="1" destOrd="0" parTransId="{1CDBD134-6920-46FA-B4BB-497ACE16AD99}" sibTransId="{752E013A-8E5E-4DD3-8659-1C04B88572F8}"/>
    <dgm:cxn modelId="{C6E9678B-843D-467C-B9EB-ED9438BB99E3}" srcId="{B2DF1DC1-D30B-4901-91ED-F54D4E319FDC}" destId="{32B8BC06-5FA3-43D2-9862-92C5E387E3B3}" srcOrd="0" destOrd="0" parTransId="{93F61CB9-49E1-474E-AD28-39351B793212}" sibTransId="{CD3FFA26-3C87-409A-87DE-008316AD44F1}"/>
    <dgm:cxn modelId="{7F892FA0-FFE4-48D7-8439-2D886EDB703D}" type="presOf" srcId="{B2DF1DC1-D30B-4901-91ED-F54D4E319FDC}" destId="{FD53C6A5-7A0A-4EC2-8FB4-81A6D259EA68}" srcOrd="0" destOrd="0" presId="urn:microsoft.com/office/officeart/2005/8/layout/hList6"/>
    <dgm:cxn modelId="{07C7AEA1-0747-44B4-A857-4CA159C75084}" type="presOf" srcId="{F5E152A6-7466-4069-977F-E82C8C06EAD3}" destId="{FD53C6A5-7A0A-4EC2-8FB4-81A6D259EA68}" srcOrd="0" destOrd="3" presId="urn:microsoft.com/office/officeart/2005/8/layout/hList6"/>
    <dgm:cxn modelId="{4891AEAB-DED7-43C7-8759-27A95D0F2DB3}" srcId="{B2DF1DC1-D30B-4901-91ED-F54D4E319FDC}" destId="{F5E152A6-7466-4069-977F-E82C8C06EAD3}" srcOrd="2" destOrd="0" parTransId="{27DB275F-0A07-4A39-9C25-94AE8D022B84}" sibTransId="{F7D46404-C4F4-400B-B26C-EE66ABE37D45}"/>
    <dgm:cxn modelId="{3B0272B9-41EA-46D2-A1C2-5F187152F0A8}" type="presOf" srcId="{32B8BC06-5FA3-43D2-9862-92C5E387E3B3}" destId="{FD53C6A5-7A0A-4EC2-8FB4-81A6D259EA68}" srcOrd="0" destOrd="1" presId="urn:microsoft.com/office/officeart/2005/8/layout/hList6"/>
    <dgm:cxn modelId="{60083DBE-3683-4A70-8FFC-B00328FA2196}" type="presOf" srcId="{DF741B37-D9A9-4991-ABB0-5D4E49E10C80}" destId="{32050B53-0CD9-4C09-A3FA-C7C52556E82A}" srcOrd="0" destOrd="6" presId="urn:microsoft.com/office/officeart/2005/8/layout/hList6"/>
    <dgm:cxn modelId="{0BBFBCCD-1B4E-47F9-9686-90272DCFCC8C}" srcId="{B2DF1DC1-D30B-4901-91ED-F54D4E319FDC}" destId="{6048F027-5CFC-4C31-BA57-E73F3C98BF9C}" srcOrd="3" destOrd="0" parTransId="{DD042DFB-3F8D-449A-BFA4-0B6D3D2B4108}" sibTransId="{0B4B30C5-6309-4C30-AC84-25680F915106}"/>
    <dgm:cxn modelId="{61F57DCF-8DDA-4A72-ADCA-081C4B153094}" srcId="{B2DF1DC1-D30B-4901-91ED-F54D4E319FDC}" destId="{A76C6475-B646-4DFE-8C14-D118ABEA5E8A}" srcOrd="1" destOrd="0" parTransId="{46B2A785-1BA7-475B-BBC7-17E2D61440F2}" sibTransId="{F3AB460F-11EE-4E34-BBB9-DB3A57052074}"/>
    <dgm:cxn modelId="{1902F8D0-4006-4C8E-BF0E-82B921B4DE2C}" type="presOf" srcId="{F9277ECB-D5E3-4C97-A7DD-E26CBDE152FF}" destId="{32050B53-0CD9-4C09-A3FA-C7C52556E82A}" srcOrd="0" destOrd="4" presId="urn:microsoft.com/office/officeart/2005/8/layout/hList6"/>
    <dgm:cxn modelId="{A464DBD8-0AC8-46EF-BE86-EC97813B9722}" srcId="{AAFF24BB-328C-420D-A8ED-9A7DA76F1409}" destId="{E8824AB7-64EF-46CD-8454-D5490F65DDDE}" srcOrd="1" destOrd="0" parTransId="{7099B6DA-67E3-48D8-8882-217CA14229CD}" sibTransId="{269EE9E9-F1A9-4197-9984-1C4275E1476E}"/>
    <dgm:cxn modelId="{7206D9E1-2DEF-4DFD-8BB5-DFF7A7B9D0E8}" type="presOf" srcId="{6048F027-5CFC-4C31-BA57-E73F3C98BF9C}" destId="{FD53C6A5-7A0A-4EC2-8FB4-81A6D259EA68}" srcOrd="0" destOrd="4" presId="urn:microsoft.com/office/officeart/2005/8/layout/hList6"/>
    <dgm:cxn modelId="{987C78E8-EF42-47D8-976C-26E49FE324AE}" type="presOf" srcId="{AAFF24BB-328C-420D-A8ED-9A7DA76F1409}" destId="{32050B53-0CD9-4C09-A3FA-C7C52556E82A}" srcOrd="0" destOrd="0" presId="urn:microsoft.com/office/officeart/2005/8/layout/hList6"/>
    <dgm:cxn modelId="{03A6CAED-B057-4726-B606-A1ADDED57E84}" srcId="{9FB3F00A-7E56-4AF4-AE8B-09380DA23700}" destId="{AAFF24BB-328C-420D-A8ED-9A7DA76F1409}" srcOrd="0" destOrd="0" parTransId="{6AFA800B-EDD6-4C27-8A85-34D2BA744165}" sibTransId="{34882E72-CB8C-451F-8D7B-626E2734673E}"/>
    <dgm:cxn modelId="{1F31A9F3-F439-42BE-B6C9-A155B0237162}" type="presOf" srcId="{A76C6475-B646-4DFE-8C14-D118ABEA5E8A}" destId="{FD53C6A5-7A0A-4EC2-8FB4-81A6D259EA68}" srcOrd="0" destOrd="2" presId="urn:microsoft.com/office/officeart/2005/8/layout/hList6"/>
    <dgm:cxn modelId="{D83DC1CD-7EAD-4FE1-9B23-9AA5E71DBD17}" type="presParOf" srcId="{0E15A4F1-FD67-4817-901C-B2BD140E4362}" destId="{32050B53-0CD9-4C09-A3FA-C7C52556E82A}" srcOrd="0" destOrd="0" presId="urn:microsoft.com/office/officeart/2005/8/layout/hList6"/>
    <dgm:cxn modelId="{8E731E1C-AA66-4261-8254-EB2FBEB7E77D}" type="presParOf" srcId="{0E15A4F1-FD67-4817-901C-B2BD140E4362}" destId="{767C8006-A82C-46F1-894D-F001BB3EA80B}" srcOrd="1" destOrd="0" presId="urn:microsoft.com/office/officeart/2005/8/layout/hList6"/>
    <dgm:cxn modelId="{892D43B9-9901-454D-A679-1CFE641E642F}" type="presParOf" srcId="{0E15A4F1-FD67-4817-901C-B2BD140E4362}" destId="{FD53C6A5-7A0A-4EC2-8FB4-81A6D259EA68}"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50B53-0CD9-4C09-A3FA-C7C52556E82A}">
      <dsp:nvSpPr>
        <dsp:cNvPr id="0" name=""/>
        <dsp:cNvSpPr/>
      </dsp:nvSpPr>
      <dsp:spPr>
        <a:xfrm rot="16200000">
          <a:off x="360937" y="-355674"/>
          <a:ext cx="4351338" cy="5062686"/>
        </a:xfrm>
        <a:prstGeom prst="flowChartManualOperation">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t" anchorCtr="0">
          <a:noAutofit/>
        </a:bodyPr>
        <a:lstStyle/>
        <a:p>
          <a:pPr marL="0" lvl="0" indent="0" algn="l" defTabSz="933450">
            <a:lnSpc>
              <a:spcPct val="90000"/>
            </a:lnSpc>
            <a:spcBef>
              <a:spcPct val="0"/>
            </a:spcBef>
            <a:spcAft>
              <a:spcPct val="35000"/>
            </a:spcAft>
            <a:buNone/>
          </a:pPr>
          <a:r>
            <a:rPr lang="en-US" sz="2100" kern="1200" dirty="0">
              <a:solidFill>
                <a:srgbClr val="002060"/>
              </a:solidFill>
            </a:rPr>
            <a:t>Data Exploration</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Types of files(Csv, excel)</a:t>
          </a:r>
        </a:p>
        <a:p>
          <a:pPr marL="171450" lvl="1" indent="-171450" algn="l" defTabSz="711200">
            <a:lnSpc>
              <a:spcPct val="90000"/>
            </a:lnSpc>
            <a:spcBef>
              <a:spcPct val="0"/>
            </a:spcBef>
            <a:spcAft>
              <a:spcPct val="15000"/>
            </a:spcAft>
            <a:buChar char="•"/>
          </a:pPr>
          <a:r>
            <a:rPr lang="en-US" sz="1600" kern="1200" dirty="0"/>
            <a:t>Count of rows and columns</a:t>
          </a:r>
        </a:p>
        <a:p>
          <a:pPr marL="171450" lvl="1" indent="-171450" algn="l" defTabSz="711200">
            <a:lnSpc>
              <a:spcPct val="90000"/>
            </a:lnSpc>
            <a:spcBef>
              <a:spcPct val="0"/>
            </a:spcBef>
            <a:spcAft>
              <a:spcPct val="15000"/>
            </a:spcAft>
            <a:buChar char="•"/>
          </a:pPr>
          <a:r>
            <a:rPr lang="en-US" sz="1600" kern="1200" dirty="0"/>
            <a:t>Junk data in the files</a:t>
          </a:r>
        </a:p>
        <a:p>
          <a:pPr marL="171450" lvl="1" indent="-171450" algn="l" defTabSz="711200">
            <a:lnSpc>
              <a:spcPct val="90000"/>
            </a:lnSpc>
            <a:spcBef>
              <a:spcPct val="0"/>
            </a:spcBef>
            <a:spcAft>
              <a:spcPct val="15000"/>
            </a:spcAft>
            <a:buChar char="•"/>
          </a:pPr>
          <a:r>
            <a:rPr lang="en-US" sz="1600" kern="1200" dirty="0"/>
            <a:t>Data Types</a:t>
          </a:r>
        </a:p>
        <a:p>
          <a:pPr marL="171450" lvl="1" indent="-171450" algn="l" defTabSz="711200">
            <a:lnSpc>
              <a:spcPct val="90000"/>
            </a:lnSpc>
            <a:spcBef>
              <a:spcPct val="0"/>
            </a:spcBef>
            <a:spcAft>
              <a:spcPct val="15000"/>
            </a:spcAft>
            <a:buChar char="•"/>
          </a:pPr>
          <a:r>
            <a:rPr lang="en-US" sz="1600" kern="1200" dirty="0"/>
            <a:t>API Data</a:t>
          </a:r>
        </a:p>
        <a:p>
          <a:pPr marL="171450" lvl="1" indent="-171450" algn="l" defTabSz="711200">
            <a:lnSpc>
              <a:spcPct val="90000"/>
            </a:lnSpc>
            <a:spcBef>
              <a:spcPct val="0"/>
            </a:spcBef>
            <a:spcAft>
              <a:spcPct val="15000"/>
            </a:spcAft>
            <a:buChar char="•"/>
          </a:pPr>
          <a:r>
            <a:rPr lang="en-US" sz="1600" kern="1200" dirty="0"/>
            <a:t>Data anomalies (City/count)</a:t>
          </a:r>
        </a:p>
      </dsp:txBody>
      <dsp:txXfrm rot="5400000">
        <a:off x="5263" y="870268"/>
        <a:ext cx="5062686" cy="2610802"/>
      </dsp:txXfrm>
    </dsp:sp>
    <dsp:sp modelId="{FD53C6A5-7A0A-4EC2-8FB4-81A6D259EA68}">
      <dsp:nvSpPr>
        <dsp:cNvPr id="0" name=""/>
        <dsp:cNvSpPr/>
      </dsp:nvSpPr>
      <dsp:spPr>
        <a:xfrm rot="16200000">
          <a:off x="5803324" y="-355674"/>
          <a:ext cx="4351338" cy="5062686"/>
        </a:xfrm>
        <a:prstGeom prst="flowChartManualOperati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t" anchorCtr="0">
          <a:noAutofit/>
        </a:bodyPr>
        <a:lstStyle/>
        <a:p>
          <a:pPr marL="0" lvl="0" indent="0" algn="l" defTabSz="933450">
            <a:lnSpc>
              <a:spcPct val="90000"/>
            </a:lnSpc>
            <a:spcBef>
              <a:spcPct val="0"/>
            </a:spcBef>
            <a:spcAft>
              <a:spcPct val="35000"/>
            </a:spcAft>
            <a:buNone/>
          </a:pPr>
          <a:r>
            <a:rPr lang="en-US" sz="2100" kern="1200" dirty="0">
              <a:solidFill>
                <a:srgbClr val="002060"/>
              </a:solidFill>
            </a:rPr>
            <a:t>Cleanup Process</a:t>
          </a:r>
        </a:p>
        <a:p>
          <a:pPr marL="171450" lvl="1" indent="-171450" algn="l" defTabSz="711200">
            <a:lnSpc>
              <a:spcPct val="90000"/>
            </a:lnSpc>
            <a:spcBef>
              <a:spcPct val="0"/>
            </a:spcBef>
            <a:spcAft>
              <a:spcPct val="15000"/>
            </a:spcAft>
            <a:buChar char="•"/>
          </a:pPr>
          <a:r>
            <a:rPr lang="en-US" sz="1600" kern="1200" dirty="0"/>
            <a:t>Copy the required columns from main DF to another </a:t>
          </a:r>
          <a:r>
            <a:rPr lang="en-US" sz="1600" kern="1200" dirty="0" err="1"/>
            <a:t>dataframe</a:t>
          </a:r>
          <a:r>
            <a:rPr lang="en-US" sz="1600" kern="1200" dirty="0"/>
            <a:t> to avoid conflicts and work on different problems</a:t>
          </a:r>
        </a:p>
        <a:p>
          <a:pPr marL="171450" lvl="1" indent="-171450" algn="l" defTabSz="711200">
            <a:lnSpc>
              <a:spcPct val="90000"/>
            </a:lnSpc>
            <a:spcBef>
              <a:spcPct val="0"/>
            </a:spcBef>
            <a:spcAft>
              <a:spcPct val="15000"/>
            </a:spcAft>
            <a:buChar char="•"/>
          </a:pPr>
          <a:r>
            <a:rPr lang="en-US" sz="1600" kern="1200" dirty="0"/>
            <a:t>Extract month and Year from date</a:t>
          </a:r>
        </a:p>
        <a:p>
          <a:pPr marL="171450" lvl="1" indent="-171450" algn="l" defTabSz="711200">
            <a:lnSpc>
              <a:spcPct val="90000"/>
            </a:lnSpc>
            <a:spcBef>
              <a:spcPct val="0"/>
            </a:spcBef>
            <a:spcAft>
              <a:spcPct val="15000"/>
            </a:spcAft>
            <a:buChar char="•"/>
          </a:pPr>
          <a:r>
            <a:rPr lang="en-US" sz="1600" kern="1200" dirty="0"/>
            <a:t>Grouped incidents by county using google API</a:t>
          </a:r>
        </a:p>
        <a:p>
          <a:pPr marL="171450" lvl="1" indent="-171450" algn="l" defTabSz="711200">
            <a:lnSpc>
              <a:spcPct val="90000"/>
            </a:lnSpc>
            <a:spcBef>
              <a:spcPct val="0"/>
            </a:spcBef>
            <a:spcAft>
              <a:spcPct val="15000"/>
            </a:spcAft>
            <a:buChar char="•"/>
          </a:pPr>
          <a:r>
            <a:rPr lang="en-US" sz="1600" kern="1200" dirty="0"/>
            <a:t>Used top 100 counties out of 3142 counties across US</a:t>
          </a:r>
        </a:p>
        <a:p>
          <a:pPr marL="171450" lvl="1" indent="-171450" algn="l" defTabSz="711200">
            <a:lnSpc>
              <a:spcPct val="90000"/>
            </a:lnSpc>
            <a:spcBef>
              <a:spcPct val="0"/>
            </a:spcBef>
            <a:spcAft>
              <a:spcPct val="15000"/>
            </a:spcAft>
            <a:buChar char="•"/>
          </a:pPr>
          <a:r>
            <a:rPr lang="en-US" sz="1600" kern="1200" dirty="0"/>
            <a:t>Grouped the data by State, City, County, Average per-capita income, Gender to get our questions answered</a:t>
          </a:r>
        </a:p>
      </dsp:txBody>
      <dsp:txXfrm rot="5400000">
        <a:off x="5447650" y="870268"/>
        <a:ext cx="5062686" cy="261080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5D105-2BBA-46CA-AE54-FE209CD31422}"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6C5C4-EA78-4866-832B-F29CE1E0E049}" type="slidenum">
              <a:rPr lang="en-US" smtClean="0"/>
              <a:t>‹#›</a:t>
            </a:fld>
            <a:endParaRPr lang="en-US"/>
          </a:p>
        </p:txBody>
      </p:sp>
    </p:spTree>
    <p:extLst>
      <p:ext uri="{BB962C8B-B14F-4D97-AF65-F5344CB8AC3E}">
        <p14:creationId xmlns:p14="http://schemas.microsoft.com/office/powerpoint/2010/main" val="258342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a:t>
            </a:r>
          </a:p>
          <a:p>
            <a:r>
              <a:rPr lang="en-US" dirty="0"/>
              <a:t>Did you find what you expected to find? If not, why not? </a:t>
            </a:r>
          </a:p>
          <a:p>
            <a:r>
              <a:rPr lang="en-US" dirty="0"/>
              <a:t>What inferences or general conclusions can you draw from your analysis?</a:t>
            </a:r>
          </a:p>
          <a:p>
            <a:endParaRPr lang="en-US" dirty="0"/>
          </a:p>
        </p:txBody>
      </p:sp>
      <p:sp>
        <p:nvSpPr>
          <p:cNvPr id="4" name="Slide Number Placeholder 3"/>
          <p:cNvSpPr>
            <a:spLocks noGrp="1"/>
          </p:cNvSpPr>
          <p:nvPr>
            <p:ph type="sldNum" sz="quarter" idx="5"/>
          </p:nvPr>
        </p:nvSpPr>
        <p:spPr/>
        <p:txBody>
          <a:bodyPr/>
          <a:lstStyle/>
          <a:p>
            <a:fld id="{1926C5C4-EA78-4866-832B-F29CE1E0E049}" type="slidenum">
              <a:rPr lang="en-US" smtClean="0"/>
              <a:t>15</a:t>
            </a:fld>
            <a:endParaRPr lang="en-US"/>
          </a:p>
        </p:txBody>
      </p:sp>
    </p:spTree>
    <p:extLst>
      <p:ext uri="{BB962C8B-B14F-4D97-AF65-F5344CB8AC3E}">
        <p14:creationId xmlns:p14="http://schemas.microsoft.com/office/powerpoint/2010/main" val="2176370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531448-B30C-DE4A-A2CC-F5A7A90C9501}" type="slidenum">
              <a:rPr lang="en-US" smtClean="0"/>
              <a:t>21</a:t>
            </a:fld>
            <a:endParaRPr lang="en-US"/>
          </a:p>
        </p:txBody>
      </p:sp>
    </p:spTree>
    <p:extLst>
      <p:ext uri="{BB962C8B-B14F-4D97-AF65-F5344CB8AC3E}">
        <p14:creationId xmlns:p14="http://schemas.microsoft.com/office/powerpoint/2010/main" val="2173320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199A-6385-4031-86F1-F7B9F21FD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DB405-A05A-4B2D-ADCB-415A9D68D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3E89CC-FC11-4E0C-9A36-EFE31F880987}"/>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5" name="Footer Placeholder 4">
            <a:extLst>
              <a:ext uri="{FF2B5EF4-FFF2-40B4-BE49-F238E27FC236}">
                <a16:creationId xmlns:a16="http://schemas.microsoft.com/office/drawing/2014/main" id="{FCCD262F-6311-4D27-BAFF-64172B29A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2262B-ADC1-489E-8E99-BD2BB32ED327}"/>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190788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0768-316C-4B27-92B8-07A57B7F3A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7E4807-C0E5-41FE-8BC0-A26DA67BC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9274A-6F22-4495-8A91-CFC57BAC148A}"/>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5" name="Footer Placeholder 4">
            <a:extLst>
              <a:ext uri="{FF2B5EF4-FFF2-40B4-BE49-F238E27FC236}">
                <a16:creationId xmlns:a16="http://schemas.microsoft.com/office/drawing/2014/main" id="{074E87F8-7060-4424-8263-4C2D6BFBC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32E65-1FCC-433F-8FA1-D29E7CED00A6}"/>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18960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6D0C8-CB36-4EC4-812F-E9915A46AC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72C31-F81C-43A5-A385-29D1D969D7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9663A-9F97-425B-A666-60C6C4EDAF10}"/>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5" name="Footer Placeholder 4">
            <a:extLst>
              <a:ext uri="{FF2B5EF4-FFF2-40B4-BE49-F238E27FC236}">
                <a16:creationId xmlns:a16="http://schemas.microsoft.com/office/drawing/2014/main" id="{1EEC4003-D052-45BE-BDCF-46C5F006A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02A4F-FA61-4974-8081-EE49D70119D7}"/>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82341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283B-4241-457C-82F4-6DC50365D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619C-67B1-4560-8937-D68D0592B5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BA551-D220-422C-A1BF-5D3418FAF5F5}"/>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5" name="Footer Placeholder 4">
            <a:extLst>
              <a:ext uri="{FF2B5EF4-FFF2-40B4-BE49-F238E27FC236}">
                <a16:creationId xmlns:a16="http://schemas.microsoft.com/office/drawing/2014/main" id="{5C6F5202-1498-4B18-8DDF-2D82215FE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55711-020F-4100-9DFA-8FDE5DD38132}"/>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422158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C739-9198-47D7-A2BD-E3FB34E073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6570B-17A6-4C14-8F38-DD60B1BE0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A5375-35A1-4870-B661-CDBF59F0220D}"/>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5" name="Footer Placeholder 4">
            <a:extLst>
              <a:ext uri="{FF2B5EF4-FFF2-40B4-BE49-F238E27FC236}">
                <a16:creationId xmlns:a16="http://schemas.microsoft.com/office/drawing/2014/main" id="{7C2D0995-156E-4D7E-B068-2B68DC653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F82AA-F70A-409F-9033-AD17501D4C1D}"/>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276169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E03F-2DAB-43E4-BE49-9FA6031EC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45363-3B1D-47EC-BE3A-982D99AAE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9686C-3131-4400-BE60-AD9180A7E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B68F1D-DD15-4209-904C-8747D3496FDB}"/>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6" name="Footer Placeholder 5">
            <a:extLst>
              <a:ext uri="{FF2B5EF4-FFF2-40B4-BE49-F238E27FC236}">
                <a16:creationId xmlns:a16="http://schemas.microsoft.com/office/drawing/2014/main" id="{0AA3A402-1ED2-49FB-8B34-7D1F3A44B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02191-8BFD-42EA-8B50-241E3E0B9311}"/>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18312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07E5-4BF3-45DD-ADD2-84147E8B78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82C465-AA6A-47B4-8251-832EA3D72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FD9E6-3834-4D38-9D34-154EDA99C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E8CE1-BA24-402F-9FFF-60E3AA3CE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781862-90D9-4048-93D8-5057217B7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0645B8-6770-441F-B659-479E482C9590}"/>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8" name="Footer Placeholder 7">
            <a:extLst>
              <a:ext uri="{FF2B5EF4-FFF2-40B4-BE49-F238E27FC236}">
                <a16:creationId xmlns:a16="http://schemas.microsoft.com/office/drawing/2014/main" id="{8E5B2290-7135-4024-B49E-9A73EC384A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A2418B-C949-4D9B-9DF4-1383DEC83321}"/>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403741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8A9C-F238-47BD-A95C-5C0E15B011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A19314-D110-404F-90C6-13D7FD252EA1}"/>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4" name="Footer Placeholder 3">
            <a:extLst>
              <a:ext uri="{FF2B5EF4-FFF2-40B4-BE49-F238E27FC236}">
                <a16:creationId xmlns:a16="http://schemas.microsoft.com/office/drawing/2014/main" id="{C8574919-2D21-459A-B0CA-D9340B92AD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C3C6E-914F-4C4C-A429-6A4B3591A2E7}"/>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86705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E63A3-5611-4EBF-95BE-97B2FC840691}"/>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3" name="Footer Placeholder 2">
            <a:extLst>
              <a:ext uri="{FF2B5EF4-FFF2-40B4-BE49-F238E27FC236}">
                <a16:creationId xmlns:a16="http://schemas.microsoft.com/office/drawing/2014/main" id="{EB7FB09D-AFBB-4CF8-B571-7272B5692A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617C4-2CBB-4869-A65B-EAC6F8A5EBB1}"/>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391557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57A4-66EE-4D2E-868C-8543F18D2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BEAC3D-58D1-4A9F-8524-21BDB754D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94670-1905-4716-A6EA-82FCD8061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9C414-05C5-4FE9-B527-AD1BB0B5466C}"/>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6" name="Footer Placeholder 5">
            <a:extLst>
              <a:ext uri="{FF2B5EF4-FFF2-40B4-BE49-F238E27FC236}">
                <a16:creationId xmlns:a16="http://schemas.microsoft.com/office/drawing/2014/main" id="{B2EB485D-7008-46DE-A7EA-C27B0E6BF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603F6-25B8-4BBC-B65B-48E808FDF636}"/>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421170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297F-B8F0-491F-ACF2-FACBE9C51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46AE1-A03E-4A53-91ED-A519D341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9802C1-95AB-4EC3-8AA5-6FA503585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8898F-517A-4543-8B08-448D02E5D5AD}"/>
              </a:ext>
            </a:extLst>
          </p:cNvPr>
          <p:cNvSpPr>
            <a:spLocks noGrp="1"/>
          </p:cNvSpPr>
          <p:nvPr>
            <p:ph type="dt" sz="half" idx="10"/>
          </p:nvPr>
        </p:nvSpPr>
        <p:spPr/>
        <p:txBody>
          <a:bodyPr/>
          <a:lstStyle/>
          <a:p>
            <a:fld id="{08032678-8B70-42B5-9CAB-EC4D7EF86DFA}" type="datetimeFigureOut">
              <a:rPr lang="en-US" smtClean="0"/>
              <a:t>10/9/2019</a:t>
            </a:fld>
            <a:endParaRPr lang="en-US"/>
          </a:p>
        </p:txBody>
      </p:sp>
      <p:sp>
        <p:nvSpPr>
          <p:cNvPr id="6" name="Footer Placeholder 5">
            <a:extLst>
              <a:ext uri="{FF2B5EF4-FFF2-40B4-BE49-F238E27FC236}">
                <a16:creationId xmlns:a16="http://schemas.microsoft.com/office/drawing/2014/main" id="{ABE418FA-5D6B-46F1-A7B5-9F8E27B93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F9547-F2B9-431A-BF9F-8201AF8EF07E}"/>
              </a:ext>
            </a:extLst>
          </p:cNvPr>
          <p:cNvSpPr>
            <a:spLocks noGrp="1"/>
          </p:cNvSpPr>
          <p:nvPr>
            <p:ph type="sldNum" sz="quarter" idx="12"/>
          </p:nvPr>
        </p:nvSpPr>
        <p:spPr/>
        <p:txBody>
          <a:bodyPr/>
          <a:lstStyle/>
          <a:p>
            <a:fld id="{2ACA1FEE-45F8-4CBE-8170-F52AC2D542BA}" type="slidenum">
              <a:rPr lang="en-US" smtClean="0"/>
              <a:t>‹#›</a:t>
            </a:fld>
            <a:endParaRPr lang="en-US"/>
          </a:p>
        </p:txBody>
      </p:sp>
    </p:spTree>
    <p:extLst>
      <p:ext uri="{BB962C8B-B14F-4D97-AF65-F5344CB8AC3E}">
        <p14:creationId xmlns:p14="http://schemas.microsoft.com/office/powerpoint/2010/main" val="12958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7B125-F24A-4FE2-BE4E-6B76E8493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DEE5FE-1A69-4B18-9526-2FDFF1813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6C23B-F215-4324-BCB4-3F58C169A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32678-8B70-42B5-9CAB-EC4D7EF86DFA}" type="datetimeFigureOut">
              <a:rPr lang="en-US" smtClean="0"/>
              <a:t>10/9/2019</a:t>
            </a:fld>
            <a:endParaRPr lang="en-US"/>
          </a:p>
        </p:txBody>
      </p:sp>
      <p:sp>
        <p:nvSpPr>
          <p:cNvPr id="5" name="Footer Placeholder 4">
            <a:extLst>
              <a:ext uri="{FF2B5EF4-FFF2-40B4-BE49-F238E27FC236}">
                <a16:creationId xmlns:a16="http://schemas.microsoft.com/office/drawing/2014/main" id="{A23CF45F-963C-402A-99A1-892ECFAC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4A1E26-36E6-456F-9A89-AAA1EFD58E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A1FEE-45F8-4CBE-8170-F52AC2D542BA}" type="slidenum">
              <a:rPr lang="en-US" smtClean="0"/>
              <a:t>‹#›</a:t>
            </a:fld>
            <a:endParaRPr lang="en-US"/>
          </a:p>
        </p:txBody>
      </p:sp>
    </p:spTree>
    <p:extLst>
      <p:ext uri="{BB962C8B-B14F-4D97-AF65-F5344CB8AC3E}">
        <p14:creationId xmlns:p14="http://schemas.microsoft.com/office/powerpoint/2010/main" val="5249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47B79-D7FF-487B-B3B6-7AD4B9DB1D46}"/>
              </a:ext>
            </a:extLst>
          </p:cNvPr>
          <p:cNvSpPr>
            <a:spLocks noGrp="1"/>
          </p:cNvSpPr>
          <p:nvPr>
            <p:ph type="ctrTitle"/>
          </p:nvPr>
        </p:nvSpPr>
        <p:spPr>
          <a:xfrm>
            <a:off x="674237" y="914400"/>
            <a:ext cx="3657600" cy="2887579"/>
          </a:xfrm>
        </p:spPr>
        <p:txBody>
          <a:bodyPr>
            <a:normAutofit/>
          </a:bodyPr>
          <a:lstStyle/>
          <a:p>
            <a:r>
              <a:rPr lang="en-US" sz="4800" dirty="0">
                <a:solidFill>
                  <a:schemeClr val="accent4">
                    <a:lumMod val="60000"/>
                    <a:lumOff val="40000"/>
                  </a:schemeClr>
                </a:solidFill>
              </a:rPr>
              <a:t>Gun violence analysis in US</a:t>
            </a:r>
          </a:p>
        </p:txBody>
      </p:sp>
      <p:sp>
        <p:nvSpPr>
          <p:cNvPr id="3" name="Subtitle 2">
            <a:extLst>
              <a:ext uri="{FF2B5EF4-FFF2-40B4-BE49-F238E27FC236}">
                <a16:creationId xmlns:a16="http://schemas.microsoft.com/office/drawing/2014/main" id="{534DA997-8F5B-4AB1-B1F5-8769F176189F}"/>
              </a:ext>
            </a:extLst>
          </p:cNvPr>
          <p:cNvSpPr>
            <a:spLocks noGrp="1"/>
          </p:cNvSpPr>
          <p:nvPr>
            <p:ph type="subTitle" idx="1"/>
          </p:nvPr>
        </p:nvSpPr>
        <p:spPr>
          <a:xfrm>
            <a:off x="674237" y="4170501"/>
            <a:ext cx="3657600" cy="1525597"/>
          </a:xfrm>
        </p:spPr>
        <p:txBody>
          <a:bodyPr>
            <a:normAutofit/>
          </a:bodyPr>
          <a:lstStyle/>
          <a:p>
            <a:r>
              <a:rPr lang="en-US" dirty="0">
                <a:solidFill>
                  <a:srgbClr val="FFFFFF"/>
                </a:solidFill>
              </a:rPr>
              <a:t>Team 3</a:t>
            </a:r>
          </a:p>
        </p:txBody>
      </p:sp>
      <p:cxnSp>
        <p:nvCxnSpPr>
          <p:cNvPr id="24"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26D35E4-5DB9-4DCC-AF07-6F08F17E61B1}"/>
              </a:ext>
            </a:extLst>
          </p:cNvPr>
          <p:cNvPicPr>
            <a:picLocks noChangeAspect="1"/>
          </p:cNvPicPr>
          <p:nvPr/>
        </p:nvPicPr>
        <p:blipFill rotWithShape="1">
          <a:blip r:embed="rId2">
            <a:extLst>
              <a:ext uri="{28A0092B-C50C-407E-A947-70E740481C1C}">
                <a14:useLocalDpi xmlns:a14="http://schemas.microsoft.com/office/drawing/2010/main" val="0"/>
              </a:ext>
            </a:extLst>
          </a:blip>
          <a:srcRect l="4329" r="2" b="2"/>
          <a:stretch/>
        </p:blipFill>
        <p:spPr>
          <a:xfrm>
            <a:off x="5153822" y="1146753"/>
            <a:ext cx="6553545" cy="4572435"/>
          </a:xfrm>
          <a:prstGeom prst="rect">
            <a:avLst/>
          </a:prstGeom>
        </p:spPr>
      </p:pic>
      <p:sp>
        <p:nvSpPr>
          <p:cNvPr id="8" name="TextBox 7">
            <a:extLst>
              <a:ext uri="{FF2B5EF4-FFF2-40B4-BE49-F238E27FC236}">
                <a16:creationId xmlns:a16="http://schemas.microsoft.com/office/drawing/2014/main" id="{52D19A74-C601-431B-AF05-759B9E50004F}"/>
              </a:ext>
            </a:extLst>
          </p:cNvPr>
          <p:cNvSpPr txBox="1"/>
          <p:nvPr/>
        </p:nvSpPr>
        <p:spPr>
          <a:xfrm>
            <a:off x="973812" y="5128917"/>
            <a:ext cx="3526702" cy="646331"/>
          </a:xfrm>
          <a:prstGeom prst="rect">
            <a:avLst/>
          </a:prstGeom>
          <a:noFill/>
        </p:spPr>
        <p:txBody>
          <a:bodyPr wrap="square" rtlCol="0">
            <a:spAutoFit/>
          </a:bodyPr>
          <a:lstStyle/>
          <a:p>
            <a:r>
              <a:rPr lang="en-US" dirty="0">
                <a:solidFill>
                  <a:schemeClr val="bg1"/>
                </a:solidFill>
              </a:rPr>
              <a:t>Andrew Roche         Saurabh Goyal</a:t>
            </a:r>
          </a:p>
          <a:p>
            <a:r>
              <a:rPr lang="en-US" dirty="0">
                <a:solidFill>
                  <a:schemeClr val="bg1"/>
                </a:solidFill>
              </a:rPr>
              <a:t>Ashkan </a:t>
            </a:r>
            <a:r>
              <a:rPr lang="en-US" dirty="0" err="1">
                <a:solidFill>
                  <a:schemeClr val="bg1"/>
                </a:solidFill>
              </a:rPr>
              <a:t>Dehghani</a:t>
            </a:r>
            <a:r>
              <a:rPr lang="en-US" dirty="0">
                <a:solidFill>
                  <a:schemeClr val="bg1"/>
                </a:solidFill>
              </a:rPr>
              <a:t>    Ky Nguyen</a:t>
            </a:r>
          </a:p>
        </p:txBody>
      </p:sp>
    </p:spTree>
    <p:extLst>
      <p:ext uri="{BB962C8B-B14F-4D97-AF65-F5344CB8AC3E}">
        <p14:creationId xmlns:p14="http://schemas.microsoft.com/office/powerpoint/2010/main" val="38349084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91A1-C6E4-41C6-A3D7-82BC3CA28EB7}"/>
              </a:ext>
            </a:extLst>
          </p:cNvPr>
          <p:cNvSpPr>
            <a:spLocks noGrp="1"/>
          </p:cNvSpPr>
          <p:nvPr>
            <p:ph type="title"/>
          </p:nvPr>
        </p:nvSpPr>
        <p:spPr>
          <a:xfrm>
            <a:off x="838200" y="365125"/>
            <a:ext cx="10515600" cy="1325563"/>
          </a:xfrm>
        </p:spPr>
        <p:txBody>
          <a:bodyPr/>
          <a:lstStyle/>
          <a:p>
            <a:r>
              <a:rPr lang="en-US" dirty="0"/>
              <a:t>Cleanup example:</a:t>
            </a:r>
          </a:p>
        </p:txBody>
      </p:sp>
      <p:grpSp>
        <p:nvGrpSpPr>
          <p:cNvPr id="14" name="Group 13">
            <a:extLst>
              <a:ext uri="{FF2B5EF4-FFF2-40B4-BE49-F238E27FC236}">
                <a16:creationId xmlns:a16="http://schemas.microsoft.com/office/drawing/2014/main" id="{34AAE674-0300-4393-A463-191D61F5E49E}"/>
              </a:ext>
            </a:extLst>
          </p:cNvPr>
          <p:cNvGrpSpPr/>
          <p:nvPr/>
        </p:nvGrpSpPr>
        <p:grpSpPr>
          <a:xfrm>
            <a:off x="464608" y="1805181"/>
            <a:ext cx="3952647" cy="2249942"/>
            <a:chOff x="6326877" y="1924903"/>
            <a:chExt cx="3952647" cy="2249942"/>
          </a:xfrm>
        </p:grpSpPr>
        <p:pic>
          <p:nvPicPr>
            <p:cNvPr id="5" name="Picture 4">
              <a:extLst>
                <a:ext uri="{FF2B5EF4-FFF2-40B4-BE49-F238E27FC236}">
                  <a16:creationId xmlns:a16="http://schemas.microsoft.com/office/drawing/2014/main" id="{A2F8691F-2FA5-449F-BF14-81CFFE72F5E3}"/>
                </a:ext>
              </a:extLst>
            </p:cNvPr>
            <p:cNvPicPr>
              <a:picLocks noChangeAspect="1"/>
            </p:cNvPicPr>
            <p:nvPr/>
          </p:nvPicPr>
          <p:blipFill>
            <a:blip r:embed="rId2"/>
            <a:stretch>
              <a:fillRect/>
            </a:stretch>
          </p:blipFill>
          <p:spPr>
            <a:xfrm>
              <a:off x="6729129" y="1924903"/>
              <a:ext cx="3010320" cy="523948"/>
            </a:xfrm>
            <a:prstGeom prst="rect">
              <a:avLst/>
            </a:prstGeom>
          </p:spPr>
        </p:pic>
        <p:pic>
          <p:nvPicPr>
            <p:cNvPr id="6" name="Picture 5">
              <a:extLst>
                <a:ext uri="{FF2B5EF4-FFF2-40B4-BE49-F238E27FC236}">
                  <a16:creationId xmlns:a16="http://schemas.microsoft.com/office/drawing/2014/main" id="{FA388D6F-BBC8-4A2F-9961-3359A8430560}"/>
                </a:ext>
              </a:extLst>
            </p:cNvPr>
            <p:cNvPicPr>
              <a:picLocks noChangeAspect="1"/>
            </p:cNvPicPr>
            <p:nvPr/>
          </p:nvPicPr>
          <p:blipFill>
            <a:blip r:embed="rId3"/>
            <a:stretch>
              <a:fillRect/>
            </a:stretch>
          </p:blipFill>
          <p:spPr>
            <a:xfrm>
              <a:off x="6649860" y="2448851"/>
              <a:ext cx="3572374" cy="1495634"/>
            </a:xfrm>
            <a:prstGeom prst="rect">
              <a:avLst/>
            </a:prstGeom>
          </p:spPr>
        </p:pic>
        <p:sp>
          <p:nvSpPr>
            <p:cNvPr id="8" name="Oval 7">
              <a:extLst>
                <a:ext uri="{FF2B5EF4-FFF2-40B4-BE49-F238E27FC236}">
                  <a16:creationId xmlns:a16="http://schemas.microsoft.com/office/drawing/2014/main" id="{4A351B1C-3116-407E-A0F8-AFB2CEF89E4F}"/>
                </a:ext>
              </a:extLst>
            </p:cNvPr>
            <p:cNvSpPr/>
            <p:nvPr/>
          </p:nvSpPr>
          <p:spPr>
            <a:xfrm>
              <a:off x="6326877" y="2391604"/>
              <a:ext cx="3952647" cy="178324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519C0B-F32F-45A1-AAFD-C9C571BF86C5}"/>
                </a:ext>
              </a:extLst>
            </p:cNvPr>
            <p:cNvSpPr/>
            <p:nvPr/>
          </p:nvSpPr>
          <p:spPr>
            <a:xfrm>
              <a:off x="8234289" y="2625909"/>
              <a:ext cx="1214511" cy="523858"/>
            </a:xfrm>
            <a:prstGeom prst="rect">
              <a:avLst/>
            </a:prstGeom>
            <a:solidFill>
              <a:srgbClr val="3D6CC1">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B348C1C-9EAA-4C57-9070-91E58D87581A}"/>
              </a:ext>
            </a:extLst>
          </p:cNvPr>
          <p:cNvGrpSpPr/>
          <p:nvPr/>
        </p:nvGrpSpPr>
        <p:grpSpPr>
          <a:xfrm>
            <a:off x="6436076" y="1690688"/>
            <a:ext cx="3952647" cy="2541405"/>
            <a:chOff x="464608" y="1867745"/>
            <a:chExt cx="3952647" cy="2541405"/>
          </a:xfrm>
        </p:grpSpPr>
        <p:pic>
          <p:nvPicPr>
            <p:cNvPr id="3" name="Picture 2">
              <a:extLst>
                <a:ext uri="{FF2B5EF4-FFF2-40B4-BE49-F238E27FC236}">
                  <a16:creationId xmlns:a16="http://schemas.microsoft.com/office/drawing/2014/main" id="{126FCC86-47FC-4E11-BE55-20BEB76DCE75}"/>
                </a:ext>
              </a:extLst>
            </p:cNvPr>
            <p:cNvPicPr>
              <a:picLocks noChangeAspect="1"/>
            </p:cNvPicPr>
            <p:nvPr/>
          </p:nvPicPr>
          <p:blipFill>
            <a:blip r:embed="rId4"/>
            <a:stretch>
              <a:fillRect/>
            </a:stretch>
          </p:blipFill>
          <p:spPr>
            <a:xfrm>
              <a:off x="464608" y="2625909"/>
              <a:ext cx="3629532" cy="1314633"/>
            </a:xfrm>
            <a:prstGeom prst="rect">
              <a:avLst/>
            </a:prstGeom>
          </p:spPr>
        </p:pic>
        <p:pic>
          <p:nvPicPr>
            <p:cNvPr id="4" name="Picture 3">
              <a:extLst>
                <a:ext uri="{FF2B5EF4-FFF2-40B4-BE49-F238E27FC236}">
                  <a16:creationId xmlns:a16="http://schemas.microsoft.com/office/drawing/2014/main" id="{20A090C3-F24A-4834-994E-9FF36FD47219}"/>
                </a:ext>
              </a:extLst>
            </p:cNvPr>
            <p:cNvPicPr>
              <a:picLocks noChangeAspect="1"/>
            </p:cNvPicPr>
            <p:nvPr/>
          </p:nvPicPr>
          <p:blipFill>
            <a:blip r:embed="rId5"/>
            <a:stretch>
              <a:fillRect/>
            </a:stretch>
          </p:blipFill>
          <p:spPr>
            <a:xfrm>
              <a:off x="802793" y="1867745"/>
              <a:ext cx="2953162" cy="581106"/>
            </a:xfrm>
            <a:prstGeom prst="rect">
              <a:avLst/>
            </a:prstGeom>
          </p:spPr>
        </p:pic>
        <p:sp>
          <p:nvSpPr>
            <p:cNvPr id="7" name="Oval 6">
              <a:extLst>
                <a:ext uri="{FF2B5EF4-FFF2-40B4-BE49-F238E27FC236}">
                  <a16:creationId xmlns:a16="http://schemas.microsoft.com/office/drawing/2014/main" id="{1E2EA5CE-1BA0-4919-94A7-987355029960}"/>
                </a:ext>
              </a:extLst>
            </p:cNvPr>
            <p:cNvSpPr/>
            <p:nvPr/>
          </p:nvSpPr>
          <p:spPr>
            <a:xfrm>
              <a:off x="464608" y="2625909"/>
              <a:ext cx="3952647" cy="178324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61E126-C3CA-4942-82E4-06D076FB64BC}"/>
                </a:ext>
              </a:extLst>
            </p:cNvPr>
            <p:cNvSpPr/>
            <p:nvPr/>
          </p:nvSpPr>
          <p:spPr>
            <a:xfrm>
              <a:off x="1969766" y="2759366"/>
              <a:ext cx="1214511" cy="523858"/>
            </a:xfrm>
            <a:prstGeom prst="rect">
              <a:avLst/>
            </a:prstGeom>
            <a:solidFill>
              <a:srgbClr val="3D6CC1">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C92B19DE-B583-42F0-92CE-7F99F477D8C4}"/>
              </a:ext>
            </a:extLst>
          </p:cNvPr>
          <p:cNvPicPr>
            <a:picLocks noChangeAspect="1"/>
          </p:cNvPicPr>
          <p:nvPr/>
        </p:nvPicPr>
        <p:blipFill>
          <a:blip r:embed="rId6"/>
          <a:stretch>
            <a:fillRect/>
          </a:stretch>
        </p:blipFill>
        <p:spPr>
          <a:xfrm>
            <a:off x="464608" y="5052819"/>
            <a:ext cx="11449096" cy="1382809"/>
          </a:xfrm>
          <a:prstGeom prst="rect">
            <a:avLst/>
          </a:prstGeom>
        </p:spPr>
      </p:pic>
    </p:spTree>
    <p:extLst>
      <p:ext uri="{BB962C8B-B14F-4D97-AF65-F5344CB8AC3E}">
        <p14:creationId xmlns:p14="http://schemas.microsoft.com/office/powerpoint/2010/main" val="187428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7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242849A-8457-457E-9370-1654615CA27B}"/>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Data Analysis</a:t>
            </a:r>
          </a:p>
        </p:txBody>
      </p:sp>
      <p:pic>
        <p:nvPicPr>
          <p:cNvPr id="4" name="Picture 3">
            <a:extLst>
              <a:ext uri="{FF2B5EF4-FFF2-40B4-BE49-F238E27FC236}">
                <a16:creationId xmlns:a16="http://schemas.microsoft.com/office/drawing/2014/main" id="{8B048E1E-CCCF-47CE-83AC-97B995D8A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156" y="961812"/>
            <a:ext cx="5717086" cy="4930987"/>
          </a:xfrm>
          <a:prstGeom prst="rect">
            <a:avLst/>
          </a:prstGeom>
        </p:spPr>
      </p:pic>
      <p:sp>
        <p:nvSpPr>
          <p:cNvPr id="5" name="Rectangle 4">
            <a:extLst>
              <a:ext uri="{FF2B5EF4-FFF2-40B4-BE49-F238E27FC236}">
                <a16:creationId xmlns:a16="http://schemas.microsoft.com/office/drawing/2014/main" id="{05DD6028-E774-4AB1-A286-4C4F7D4C098A}"/>
              </a:ext>
            </a:extLst>
          </p:cNvPr>
          <p:cNvSpPr/>
          <p:nvPr/>
        </p:nvSpPr>
        <p:spPr>
          <a:xfrm>
            <a:off x="5866228" y="5050302"/>
            <a:ext cx="3573194" cy="618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85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72BA34-E0E8-46DC-83DF-40E971185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8" y="1469169"/>
            <a:ext cx="8746434" cy="5075272"/>
          </a:xfrm>
          <a:prstGeom prst="rect">
            <a:avLst/>
          </a:prstGeom>
        </p:spPr>
      </p:pic>
      <p:sp>
        <p:nvSpPr>
          <p:cNvPr id="4" name="TextBox 3">
            <a:extLst>
              <a:ext uri="{FF2B5EF4-FFF2-40B4-BE49-F238E27FC236}">
                <a16:creationId xmlns:a16="http://schemas.microsoft.com/office/drawing/2014/main" id="{704810C9-74A3-4176-9048-242C3A40EC99}"/>
              </a:ext>
            </a:extLst>
          </p:cNvPr>
          <p:cNvSpPr txBox="1"/>
          <p:nvPr/>
        </p:nvSpPr>
        <p:spPr>
          <a:xfrm>
            <a:off x="2580708" y="1453478"/>
            <a:ext cx="5185066" cy="369332"/>
          </a:xfrm>
          <a:prstGeom prst="rect">
            <a:avLst/>
          </a:prstGeom>
          <a:noFill/>
        </p:spPr>
        <p:txBody>
          <a:bodyPr wrap="square" rtlCol="0">
            <a:spAutoFit/>
          </a:bodyPr>
          <a:lstStyle/>
          <a:p>
            <a:r>
              <a:rPr lang="en-US" dirty="0"/>
              <a:t>Top 10 cities based on number of incidents</a:t>
            </a:r>
          </a:p>
        </p:txBody>
      </p:sp>
      <p:sp>
        <p:nvSpPr>
          <p:cNvPr id="5" name="Title 1">
            <a:extLst>
              <a:ext uri="{FF2B5EF4-FFF2-40B4-BE49-F238E27FC236}">
                <a16:creationId xmlns:a16="http://schemas.microsoft.com/office/drawing/2014/main" id="{0CE044D4-09DD-410E-95B1-D99411313E13}"/>
              </a:ext>
            </a:extLst>
          </p:cNvPr>
          <p:cNvSpPr txBox="1">
            <a:spLocks/>
          </p:cNvSpPr>
          <p:nvPr/>
        </p:nvSpPr>
        <p:spPr>
          <a:xfrm>
            <a:off x="838200" y="365125"/>
            <a:ext cx="10515600" cy="9070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Location and avg income data Analysis</a:t>
            </a:r>
          </a:p>
        </p:txBody>
      </p:sp>
    </p:spTree>
    <p:extLst>
      <p:ext uri="{BB962C8B-B14F-4D97-AF65-F5344CB8AC3E}">
        <p14:creationId xmlns:p14="http://schemas.microsoft.com/office/powerpoint/2010/main" val="316482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74CD-96A4-4F6E-9419-E00C2739BA59}"/>
              </a:ext>
            </a:extLst>
          </p:cNvPr>
          <p:cNvSpPr>
            <a:spLocks noGrp="1"/>
          </p:cNvSpPr>
          <p:nvPr>
            <p:ph type="title"/>
          </p:nvPr>
        </p:nvSpPr>
        <p:spPr/>
        <p:txBody>
          <a:bodyPr/>
          <a:lstStyle/>
          <a:p>
            <a:r>
              <a:rPr lang="en-US" dirty="0"/>
              <a:t>Extract -counties from cities using google API</a:t>
            </a:r>
          </a:p>
        </p:txBody>
      </p:sp>
      <p:grpSp>
        <p:nvGrpSpPr>
          <p:cNvPr id="20" name="Group 19">
            <a:extLst>
              <a:ext uri="{FF2B5EF4-FFF2-40B4-BE49-F238E27FC236}">
                <a16:creationId xmlns:a16="http://schemas.microsoft.com/office/drawing/2014/main" id="{2EECA5C6-113E-47C2-BDE2-C0D20A253882}"/>
              </a:ext>
            </a:extLst>
          </p:cNvPr>
          <p:cNvGrpSpPr/>
          <p:nvPr/>
        </p:nvGrpSpPr>
        <p:grpSpPr>
          <a:xfrm>
            <a:off x="838200" y="1544476"/>
            <a:ext cx="10254935" cy="4326237"/>
            <a:chOff x="1417505" y="908371"/>
            <a:chExt cx="9675630" cy="3625193"/>
          </a:xfrm>
        </p:grpSpPr>
        <p:pic>
          <p:nvPicPr>
            <p:cNvPr id="7" name="Picture 6">
              <a:extLst>
                <a:ext uri="{FF2B5EF4-FFF2-40B4-BE49-F238E27FC236}">
                  <a16:creationId xmlns:a16="http://schemas.microsoft.com/office/drawing/2014/main" id="{C0663BBE-D34A-4741-9CCF-75559CC7E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342" y="1287773"/>
              <a:ext cx="5213007" cy="3108034"/>
            </a:xfrm>
            <a:prstGeom prst="rect">
              <a:avLst/>
            </a:prstGeom>
          </p:spPr>
        </p:pic>
        <p:sp>
          <p:nvSpPr>
            <p:cNvPr id="9" name="TextBox 8">
              <a:extLst>
                <a:ext uri="{FF2B5EF4-FFF2-40B4-BE49-F238E27FC236}">
                  <a16:creationId xmlns:a16="http://schemas.microsoft.com/office/drawing/2014/main" id="{85F78B42-36CC-45FE-96BE-7ADB31C47B7B}"/>
                </a:ext>
              </a:extLst>
            </p:cNvPr>
            <p:cNvSpPr txBox="1"/>
            <p:nvPr/>
          </p:nvSpPr>
          <p:spPr>
            <a:xfrm>
              <a:off x="3810694" y="1114043"/>
              <a:ext cx="478301" cy="369332"/>
            </a:xfrm>
            <a:prstGeom prst="rect">
              <a:avLst/>
            </a:prstGeom>
            <a:noFill/>
          </p:spPr>
          <p:txBody>
            <a:bodyPr wrap="square" rtlCol="0">
              <a:spAutoFit/>
            </a:bodyPr>
            <a:lstStyle/>
            <a:p>
              <a:r>
                <a:rPr lang="en-US" dirty="0">
                  <a:solidFill>
                    <a:srgbClr val="C00000"/>
                  </a:solidFill>
                </a:rPr>
                <a:t>0</a:t>
              </a:r>
            </a:p>
          </p:txBody>
        </p:sp>
        <p:sp>
          <p:nvSpPr>
            <p:cNvPr id="10" name="TextBox 9">
              <a:extLst>
                <a:ext uri="{FF2B5EF4-FFF2-40B4-BE49-F238E27FC236}">
                  <a16:creationId xmlns:a16="http://schemas.microsoft.com/office/drawing/2014/main" id="{0B7EDA7D-D238-4E1A-8100-11203E2118AB}"/>
                </a:ext>
              </a:extLst>
            </p:cNvPr>
            <p:cNvSpPr txBox="1"/>
            <p:nvPr/>
          </p:nvSpPr>
          <p:spPr>
            <a:xfrm>
              <a:off x="1443340" y="1629696"/>
              <a:ext cx="478301" cy="369332"/>
            </a:xfrm>
            <a:prstGeom prst="rect">
              <a:avLst/>
            </a:prstGeom>
            <a:noFill/>
          </p:spPr>
          <p:txBody>
            <a:bodyPr wrap="square" rtlCol="0">
              <a:spAutoFit/>
            </a:bodyPr>
            <a:lstStyle/>
            <a:p>
              <a:r>
                <a:rPr lang="en-US" dirty="0">
                  <a:solidFill>
                    <a:srgbClr val="C00000"/>
                  </a:solidFill>
                </a:rPr>
                <a:t>1</a:t>
              </a:r>
            </a:p>
          </p:txBody>
        </p:sp>
        <p:sp>
          <p:nvSpPr>
            <p:cNvPr id="11" name="TextBox 10">
              <a:extLst>
                <a:ext uri="{FF2B5EF4-FFF2-40B4-BE49-F238E27FC236}">
                  <a16:creationId xmlns:a16="http://schemas.microsoft.com/office/drawing/2014/main" id="{E929CA97-AFDC-4C41-8403-CB356397A38D}"/>
                </a:ext>
              </a:extLst>
            </p:cNvPr>
            <p:cNvSpPr txBox="1"/>
            <p:nvPr/>
          </p:nvSpPr>
          <p:spPr>
            <a:xfrm>
              <a:off x="1417505" y="1971619"/>
              <a:ext cx="478301" cy="369332"/>
            </a:xfrm>
            <a:prstGeom prst="rect">
              <a:avLst/>
            </a:prstGeom>
            <a:noFill/>
          </p:spPr>
          <p:txBody>
            <a:bodyPr wrap="square" rtlCol="0">
              <a:spAutoFit/>
            </a:bodyPr>
            <a:lstStyle/>
            <a:p>
              <a:r>
                <a:rPr lang="en-US" dirty="0">
                  <a:solidFill>
                    <a:srgbClr val="C00000"/>
                  </a:solidFill>
                </a:rPr>
                <a:t>2</a:t>
              </a:r>
            </a:p>
          </p:txBody>
        </p:sp>
        <p:pic>
          <p:nvPicPr>
            <p:cNvPr id="12" name="Content Placeholder 4">
              <a:extLst>
                <a:ext uri="{FF2B5EF4-FFF2-40B4-BE49-F238E27FC236}">
                  <a16:creationId xmlns:a16="http://schemas.microsoft.com/office/drawing/2014/main" id="{7D3C867D-CED8-432B-BD11-6366CC6BB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013" y="1104267"/>
              <a:ext cx="4176122" cy="3429297"/>
            </a:xfrm>
            <a:prstGeom prst="rect">
              <a:avLst/>
            </a:prstGeom>
          </p:spPr>
        </p:pic>
        <p:sp>
          <p:nvSpPr>
            <p:cNvPr id="13" name="TextBox 12">
              <a:extLst>
                <a:ext uri="{FF2B5EF4-FFF2-40B4-BE49-F238E27FC236}">
                  <a16:creationId xmlns:a16="http://schemas.microsoft.com/office/drawing/2014/main" id="{A978B407-6F52-49C6-B79F-817CF7978084}"/>
                </a:ext>
              </a:extLst>
            </p:cNvPr>
            <p:cNvSpPr txBox="1"/>
            <p:nvPr/>
          </p:nvSpPr>
          <p:spPr>
            <a:xfrm>
              <a:off x="8864683" y="908371"/>
              <a:ext cx="478301" cy="369332"/>
            </a:xfrm>
            <a:prstGeom prst="rect">
              <a:avLst/>
            </a:prstGeom>
            <a:noFill/>
          </p:spPr>
          <p:txBody>
            <a:bodyPr wrap="square" rtlCol="0">
              <a:spAutoFit/>
            </a:bodyPr>
            <a:lstStyle/>
            <a:p>
              <a:r>
                <a:rPr lang="en-US" dirty="0">
                  <a:solidFill>
                    <a:srgbClr val="C00000"/>
                  </a:solidFill>
                </a:rPr>
                <a:t>0</a:t>
              </a:r>
            </a:p>
          </p:txBody>
        </p:sp>
        <p:sp>
          <p:nvSpPr>
            <p:cNvPr id="14" name="TextBox 13">
              <a:extLst>
                <a:ext uri="{FF2B5EF4-FFF2-40B4-BE49-F238E27FC236}">
                  <a16:creationId xmlns:a16="http://schemas.microsoft.com/office/drawing/2014/main" id="{8C7C0E25-985D-4A6E-AFE0-BA4DF33182A9}"/>
                </a:ext>
              </a:extLst>
            </p:cNvPr>
            <p:cNvSpPr txBox="1"/>
            <p:nvPr/>
          </p:nvSpPr>
          <p:spPr>
            <a:xfrm>
              <a:off x="6899760" y="1390701"/>
              <a:ext cx="478301" cy="369332"/>
            </a:xfrm>
            <a:prstGeom prst="rect">
              <a:avLst/>
            </a:prstGeom>
            <a:noFill/>
          </p:spPr>
          <p:txBody>
            <a:bodyPr wrap="square" rtlCol="0">
              <a:spAutoFit/>
            </a:bodyPr>
            <a:lstStyle/>
            <a:p>
              <a:r>
                <a:rPr lang="en-US" dirty="0">
                  <a:solidFill>
                    <a:srgbClr val="C00000"/>
                  </a:solidFill>
                </a:rPr>
                <a:t>1</a:t>
              </a:r>
            </a:p>
          </p:txBody>
        </p:sp>
        <p:sp>
          <p:nvSpPr>
            <p:cNvPr id="15" name="TextBox 14">
              <a:extLst>
                <a:ext uri="{FF2B5EF4-FFF2-40B4-BE49-F238E27FC236}">
                  <a16:creationId xmlns:a16="http://schemas.microsoft.com/office/drawing/2014/main" id="{45795465-A13E-47E4-B712-B7527D1AA0CF}"/>
                </a:ext>
              </a:extLst>
            </p:cNvPr>
            <p:cNvSpPr txBox="1"/>
            <p:nvPr/>
          </p:nvSpPr>
          <p:spPr>
            <a:xfrm>
              <a:off x="6957192" y="1792294"/>
              <a:ext cx="478301" cy="369332"/>
            </a:xfrm>
            <a:prstGeom prst="rect">
              <a:avLst/>
            </a:prstGeom>
            <a:noFill/>
          </p:spPr>
          <p:txBody>
            <a:bodyPr wrap="square" rtlCol="0">
              <a:spAutoFit/>
            </a:bodyPr>
            <a:lstStyle/>
            <a:p>
              <a:r>
                <a:rPr lang="en-US" dirty="0">
                  <a:solidFill>
                    <a:srgbClr val="C00000"/>
                  </a:solidFill>
                </a:rPr>
                <a:t>2</a:t>
              </a:r>
            </a:p>
          </p:txBody>
        </p:sp>
        <p:sp>
          <p:nvSpPr>
            <p:cNvPr id="16" name="Rectangle 15">
              <a:extLst>
                <a:ext uri="{FF2B5EF4-FFF2-40B4-BE49-F238E27FC236}">
                  <a16:creationId xmlns:a16="http://schemas.microsoft.com/office/drawing/2014/main" id="{02B83409-79E1-478A-A364-A0E011F8314B}"/>
                </a:ext>
              </a:extLst>
            </p:cNvPr>
            <p:cNvSpPr/>
            <p:nvPr/>
          </p:nvSpPr>
          <p:spPr>
            <a:xfrm>
              <a:off x="2139218" y="1690688"/>
              <a:ext cx="2499044" cy="593203"/>
            </a:xfrm>
            <a:prstGeom prst="rect">
              <a:avLst/>
            </a:prstGeom>
            <a:solidFill>
              <a:srgbClr val="3D6CC1">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AA198D-CCCF-42F3-830C-827C503DCEF3}"/>
                </a:ext>
              </a:extLst>
            </p:cNvPr>
            <p:cNvSpPr/>
            <p:nvPr/>
          </p:nvSpPr>
          <p:spPr>
            <a:xfrm>
              <a:off x="7655979" y="1820949"/>
              <a:ext cx="2195290" cy="755011"/>
            </a:xfrm>
            <a:prstGeom prst="rect">
              <a:avLst/>
            </a:prstGeom>
            <a:solidFill>
              <a:srgbClr val="3D6CC1">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8760B2-D18C-4E59-B13C-DE67D23FF8E0}"/>
                </a:ext>
              </a:extLst>
            </p:cNvPr>
            <p:cNvSpPr txBox="1"/>
            <p:nvPr/>
          </p:nvSpPr>
          <p:spPr>
            <a:xfrm>
              <a:off x="1443473" y="2350384"/>
              <a:ext cx="478301" cy="369332"/>
            </a:xfrm>
            <a:prstGeom prst="rect">
              <a:avLst/>
            </a:prstGeom>
            <a:noFill/>
          </p:spPr>
          <p:txBody>
            <a:bodyPr wrap="square" rtlCol="0">
              <a:spAutoFit/>
            </a:bodyPr>
            <a:lstStyle/>
            <a:p>
              <a:r>
                <a:rPr lang="en-US" dirty="0">
                  <a:solidFill>
                    <a:srgbClr val="C00000"/>
                  </a:solidFill>
                </a:rPr>
                <a:t>3</a:t>
              </a:r>
            </a:p>
          </p:txBody>
        </p:sp>
        <p:sp>
          <p:nvSpPr>
            <p:cNvPr id="19" name="TextBox 18">
              <a:extLst>
                <a:ext uri="{FF2B5EF4-FFF2-40B4-BE49-F238E27FC236}">
                  <a16:creationId xmlns:a16="http://schemas.microsoft.com/office/drawing/2014/main" id="{F9F3FA2F-C171-4D05-8F3C-27B58A6F52C1}"/>
                </a:ext>
              </a:extLst>
            </p:cNvPr>
            <p:cNvSpPr txBox="1"/>
            <p:nvPr/>
          </p:nvSpPr>
          <p:spPr>
            <a:xfrm>
              <a:off x="6917013" y="2156285"/>
              <a:ext cx="478301" cy="369332"/>
            </a:xfrm>
            <a:prstGeom prst="rect">
              <a:avLst/>
            </a:prstGeom>
            <a:noFill/>
          </p:spPr>
          <p:txBody>
            <a:bodyPr wrap="square" rtlCol="0">
              <a:spAutoFit/>
            </a:bodyPr>
            <a:lstStyle/>
            <a:p>
              <a:r>
                <a:rPr lang="en-US" dirty="0">
                  <a:solidFill>
                    <a:srgbClr val="C00000"/>
                  </a:solidFill>
                </a:rPr>
                <a:t>3</a:t>
              </a:r>
            </a:p>
          </p:txBody>
        </p:sp>
      </p:grpSp>
    </p:spTree>
    <p:extLst>
      <p:ext uri="{BB962C8B-B14F-4D97-AF65-F5344CB8AC3E}">
        <p14:creationId xmlns:p14="http://schemas.microsoft.com/office/powerpoint/2010/main" val="262657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6203-3861-41AF-A4E2-72E0567648A0}"/>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95898775-5129-467B-AEBF-7B7CE1AD4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0174357" cy="6247709"/>
          </a:xfrm>
          <a:prstGeom prst="rect">
            <a:avLst/>
          </a:prstGeom>
        </p:spPr>
      </p:pic>
    </p:spTree>
    <p:extLst>
      <p:ext uri="{BB962C8B-B14F-4D97-AF65-F5344CB8AC3E}">
        <p14:creationId xmlns:p14="http://schemas.microsoft.com/office/powerpoint/2010/main" val="76151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80CC0E-EFA1-4582-911C-3AF126A6BC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567" y="3429000"/>
            <a:ext cx="6902549" cy="2743200"/>
          </a:xfrm>
        </p:spPr>
      </p:pic>
      <p:pic>
        <p:nvPicPr>
          <p:cNvPr id="7" name="Picture 6">
            <a:extLst>
              <a:ext uri="{FF2B5EF4-FFF2-40B4-BE49-F238E27FC236}">
                <a16:creationId xmlns:a16="http://schemas.microsoft.com/office/drawing/2014/main" id="{92C86A2B-0277-4D9D-BAEB-2774197B0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150" y="167524"/>
            <a:ext cx="6724357" cy="3261476"/>
          </a:xfrm>
          <a:prstGeom prst="rect">
            <a:avLst/>
          </a:prstGeom>
        </p:spPr>
      </p:pic>
      <p:pic>
        <p:nvPicPr>
          <p:cNvPr id="15" name="Picture 14">
            <a:extLst>
              <a:ext uri="{FF2B5EF4-FFF2-40B4-BE49-F238E27FC236}">
                <a16:creationId xmlns:a16="http://schemas.microsoft.com/office/drawing/2014/main" id="{B594B575-30F8-4F60-95A3-D7390B70C8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0090" y="540899"/>
            <a:ext cx="5341034" cy="5536952"/>
          </a:xfrm>
          <a:prstGeom prst="rect">
            <a:avLst/>
          </a:prstGeom>
        </p:spPr>
      </p:pic>
      <p:sp>
        <p:nvSpPr>
          <p:cNvPr id="16" name="TextBox 15">
            <a:extLst>
              <a:ext uri="{FF2B5EF4-FFF2-40B4-BE49-F238E27FC236}">
                <a16:creationId xmlns:a16="http://schemas.microsoft.com/office/drawing/2014/main" id="{733100D0-D41A-4A30-80F6-D979F104BC1E}"/>
              </a:ext>
            </a:extLst>
          </p:cNvPr>
          <p:cNvSpPr txBox="1"/>
          <p:nvPr/>
        </p:nvSpPr>
        <p:spPr>
          <a:xfrm>
            <a:off x="7457507" y="540899"/>
            <a:ext cx="3714075" cy="369332"/>
          </a:xfrm>
          <a:prstGeom prst="rect">
            <a:avLst/>
          </a:prstGeom>
          <a:noFill/>
        </p:spPr>
        <p:txBody>
          <a:bodyPr wrap="square" rtlCol="0">
            <a:spAutoFit/>
          </a:bodyPr>
          <a:lstStyle/>
          <a:p>
            <a:r>
              <a:rPr lang="en-US" dirty="0"/>
              <a:t>Avg Income vs Number of Incidents</a:t>
            </a:r>
          </a:p>
        </p:txBody>
      </p:sp>
      <p:sp>
        <p:nvSpPr>
          <p:cNvPr id="17" name="TextBox 16">
            <a:extLst>
              <a:ext uri="{FF2B5EF4-FFF2-40B4-BE49-F238E27FC236}">
                <a16:creationId xmlns:a16="http://schemas.microsoft.com/office/drawing/2014/main" id="{15DC0769-16C7-42BB-A518-A2F64542A6AF}"/>
              </a:ext>
            </a:extLst>
          </p:cNvPr>
          <p:cNvSpPr txBox="1"/>
          <p:nvPr/>
        </p:nvSpPr>
        <p:spPr>
          <a:xfrm>
            <a:off x="7580243" y="6172200"/>
            <a:ext cx="3763618" cy="369332"/>
          </a:xfrm>
          <a:prstGeom prst="rect">
            <a:avLst/>
          </a:prstGeom>
          <a:noFill/>
        </p:spPr>
        <p:txBody>
          <a:bodyPr wrap="square" rtlCol="0">
            <a:spAutoFit/>
          </a:bodyPr>
          <a:lstStyle/>
          <a:p>
            <a:r>
              <a:rPr lang="en-US" dirty="0"/>
              <a:t>R=Squared value = 0.01</a:t>
            </a:r>
          </a:p>
        </p:txBody>
      </p:sp>
    </p:spTree>
    <p:extLst>
      <p:ext uri="{BB962C8B-B14F-4D97-AF65-F5344CB8AC3E}">
        <p14:creationId xmlns:p14="http://schemas.microsoft.com/office/powerpoint/2010/main" val="379732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D92789-0F09-479C-B002-5EC52DC61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26" y="209976"/>
            <a:ext cx="9740347" cy="6438048"/>
          </a:xfrm>
          <a:prstGeom prst="rect">
            <a:avLst/>
          </a:prstGeom>
        </p:spPr>
      </p:pic>
    </p:spTree>
    <p:extLst>
      <p:ext uri="{BB962C8B-B14F-4D97-AF65-F5344CB8AC3E}">
        <p14:creationId xmlns:p14="http://schemas.microsoft.com/office/powerpoint/2010/main" val="94267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E36643-0CF5-4BBA-864A-AF0B8B239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04" y="661182"/>
            <a:ext cx="8859587" cy="5805879"/>
          </a:xfrm>
          <a:prstGeom prst="rect">
            <a:avLst/>
          </a:prstGeom>
        </p:spPr>
      </p:pic>
      <p:sp>
        <p:nvSpPr>
          <p:cNvPr id="4" name="TextBox 3">
            <a:extLst>
              <a:ext uri="{FF2B5EF4-FFF2-40B4-BE49-F238E27FC236}">
                <a16:creationId xmlns:a16="http://schemas.microsoft.com/office/drawing/2014/main" id="{6650A2C3-F7DE-44F8-BC00-1535227C4476}"/>
              </a:ext>
            </a:extLst>
          </p:cNvPr>
          <p:cNvSpPr txBox="1"/>
          <p:nvPr/>
        </p:nvSpPr>
        <p:spPr>
          <a:xfrm>
            <a:off x="4238962" y="661182"/>
            <a:ext cx="3714075" cy="369332"/>
          </a:xfrm>
          <a:prstGeom prst="rect">
            <a:avLst/>
          </a:prstGeom>
          <a:noFill/>
        </p:spPr>
        <p:txBody>
          <a:bodyPr wrap="square" rtlCol="0">
            <a:spAutoFit/>
          </a:bodyPr>
          <a:lstStyle/>
          <a:p>
            <a:r>
              <a:rPr lang="en-US" dirty="0"/>
              <a:t>Avg Income vs Crime Rate</a:t>
            </a:r>
          </a:p>
        </p:txBody>
      </p:sp>
    </p:spTree>
    <p:extLst>
      <p:ext uri="{BB962C8B-B14F-4D97-AF65-F5344CB8AC3E}">
        <p14:creationId xmlns:p14="http://schemas.microsoft.com/office/powerpoint/2010/main" val="2134539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umbrella&#10;&#10;Description automatically generated">
            <a:extLst>
              <a:ext uri="{FF2B5EF4-FFF2-40B4-BE49-F238E27FC236}">
                <a16:creationId xmlns:a16="http://schemas.microsoft.com/office/drawing/2014/main" id="{216E7B81-8A3F-B34E-A809-F5D5567F4A1C}"/>
              </a:ext>
            </a:extLst>
          </p:cNvPr>
          <p:cNvPicPr>
            <a:picLocks noChangeAspect="1"/>
          </p:cNvPicPr>
          <p:nvPr/>
        </p:nvPicPr>
        <p:blipFill>
          <a:blip r:embed="rId2"/>
          <a:stretch>
            <a:fillRect/>
          </a:stretch>
        </p:blipFill>
        <p:spPr>
          <a:xfrm>
            <a:off x="0" y="1856935"/>
            <a:ext cx="7132320" cy="4754880"/>
          </a:xfrm>
          <a:prstGeom prst="rect">
            <a:avLst/>
          </a:prstGeom>
        </p:spPr>
      </p:pic>
      <p:sp>
        <p:nvSpPr>
          <p:cNvPr id="9" name="TextBox 8">
            <a:extLst>
              <a:ext uri="{FF2B5EF4-FFF2-40B4-BE49-F238E27FC236}">
                <a16:creationId xmlns:a16="http://schemas.microsoft.com/office/drawing/2014/main" id="{5C9C2F95-E06A-E24C-A3A2-4F7620FC7E3B}"/>
              </a:ext>
            </a:extLst>
          </p:cNvPr>
          <p:cNvSpPr txBox="1"/>
          <p:nvPr/>
        </p:nvSpPr>
        <p:spPr>
          <a:xfrm>
            <a:off x="6696223" y="1856935"/>
            <a:ext cx="5115950" cy="190821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Summer is the highest season </a:t>
            </a:r>
          </a:p>
          <a:p>
            <a:pPr marL="285750" indent="-285750">
              <a:buFont typeface="Arial" panose="020B0604020202020204" pitchFamily="34" charset="0"/>
              <a:buChar char="•"/>
            </a:pPr>
            <a:r>
              <a:rPr lang="en-US" sz="2000" b="1" dirty="0"/>
              <a:t>Winter is the lowest season </a:t>
            </a:r>
          </a:p>
          <a:p>
            <a:endParaRPr lang="en-US" sz="2000" b="1" dirty="0"/>
          </a:p>
          <a:p>
            <a:pPr marL="285750" indent="-285750">
              <a:buFont typeface="Arial" panose="020B0604020202020204" pitchFamily="34" charset="0"/>
              <a:buChar char="•"/>
            </a:pPr>
            <a:r>
              <a:rPr lang="en-US" sz="2000" b="1" dirty="0"/>
              <a:t>No significant difference between seasons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b="1" dirty="0"/>
          </a:p>
        </p:txBody>
      </p:sp>
      <p:sp>
        <p:nvSpPr>
          <p:cNvPr id="10" name="TextBox 9">
            <a:extLst>
              <a:ext uri="{FF2B5EF4-FFF2-40B4-BE49-F238E27FC236}">
                <a16:creationId xmlns:a16="http://schemas.microsoft.com/office/drawing/2014/main" id="{992C14EC-84AD-0F49-8959-EA14DF45A114}"/>
              </a:ext>
            </a:extLst>
          </p:cNvPr>
          <p:cNvSpPr txBox="1"/>
          <p:nvPr/>
        </p:nvSpPr>
        <p:spPr>
          <a:xfrm>
            <a:off x="0" y="0"/>
            <a:ext cx="12192000" cy="369332"/>
          </a:xfrm>
          <a:prstGeom prst="rect">
            <a:avLst/>
          </a:prstGeom>
          <a:noFill/>
        </p:spPr>
        <p:txBody>
          <a:bodyPr wrap="square" rtlCol="0">
            <a:spAutoFit/>
          </a:bodyPr>
          <a:lstStyle/>
          <a:p>
            <a:r>
              <a:rPr lang="en-US" dirty="0"/>
              <a:t> </a:t>
            </a:r>
          </a:p>
        </p:txBody>
      </p:sp>
      <p:sp>
        <p:nvSpPr>
          <p:cNvPr id="11" name="Rectangle 10">
            <a:extLst>
              <a:ext uri="{FF2B5EF4-FFF2-40B4-BE49-F238E27FC236}">
                <a16:creationId xmlns:a16="http://schemas.microsoft.com/office/drawing/2014/main" id="{511A7C65-402E-4640-AE1F-5FC740D4B924}"/>
              </a:ext>
            </a:extLst>
          </p:cNvPr>
          <p:cNvSpPr/>
          <p:nvPr/>
        </p:nvSpPr>
        <p:spPr>
          <a:xfrm>
            <a:off x="970671" y="604911"/>
            <a:ext cx="10841502" cy="707886"/>
          </a:xfrm>
          <a:prstGeom prst="rect">
            <a:avLst/>
          </a:prstGeom>
        </p:spPr>
        <p:txBody>
          <a:bodyPr wrap="square">
            <a:spAutoFit/>
          </a:bodyPr>
          <a:lstStyle/>
          <a:p>
            <a:r>
              <a:rPr lang="en-US" sz="4000" dirty="0"/>
              <a:t>Gun Violence by Season </a:t>
            </a:r>
          </a:p>
        </p:txBody>
      </p:sp>
    </p:spTree>
    <p:extLst>
      <p:ext uri="{BB962C8B-B14F-4D97-AF65-F5344CB8AC3E}">
        <p14:creationId xmlns:p14="http://schemas.microsoft.com/office/powerpoint/2010/main" val="8653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4D44A9B7-EB3D-B448-B681-AB71E0C0D0ED}"/>
              </a:ext>
            </a:extLst>
          </p:cNvPr>
          <p:cNvPicPr>
            <a:picLocks noGrp="1" noChangeAspect="1"/>
          </p:cNvPicPr>
          <p:nvPr>
            <p:ph idx="1"/>
          </p:nvPr>
        </p:nvPicPr>
        <p:blipFill>
          <a:blip r:embed="rId2"/>
          <a:stretch>
            <a:fillRect/>
          </a:stretch>
        </p:blipFill>
        <p:spPr>
          <a:xfrm>
            <a:off x="2033336" y="1846896"/>
            <a:ext cx="7107382" cy="5011104"/>
          </a:xfrm>
          <a:prstGeom prst="rect">
            <a:avLst/>
          </a:prstGeom>
        </p:spPr>
      </p:pic>
      <p:sp>
        <p:nvSpPr>
          <p:cNvPr id="6" name="Rectangle 5">
            <a:extLst>
              <a:ext uri="{FF2B5EF4-FFF2-40B4-BE49-F238E27FC236}">
                <a16:creationId xmlns:a16="http://schemas.microsoft.com/office/drawing/2014/main" id="{2E9A98A6-AD0E-7E46-B2A2-ABD6C1452692}"/>
              </a:ext>
            </a:extLst>
          </p:cNvPr>
          <p:cNvSpPr/>
          <p:nvPr/>
        </p:nvSpPr>
        <p:spPr>
          <a:xfrm>
            <a:off x="1108364" y="706582"/>
            <a:ext cx="6230348" cy="707886"/>
          </a:xfrm>
          <a:prstGeom prst="rect">
            <a:avLst/>
          </a:prstGeom>
        </p:spPr>
        <p:txBody>
          <a:bodyPr wrap="square">
            <a:spAutoFit/>
          </a:bodyPr>
          <a:lstStyle/>
          <a:p>
            <a:r>
              <a:rPr lang="en-US" sz="4000" dirty="0"/>
              <a:t>Gun Violence by Gender</a:t>
            </a:r>
          </a:p>
        </p:txBody>
      </p:sp>
    </p:spTree>
    <p:extLst>
      <p:ext uri="{BB962C8B-B14F-4D97-AF65-F5344CB8AC3E}">
        <p14:creationId xmlns:p14="http://schemas.microsoft.com/office/powerpoint/2010/main" val="103531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7F0E188-A4B3-403E-AADC-CF4423DD86ED}"/>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Motivation and summary</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B6DAA6-B1D5-4FDE-9DB4-14EDF7F54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3020738"/>
            <a:ext cx="5455917" cy="2809797"/>
          </a:xfrm>
          <a:prstGeom prst="rect">
            <a:avLst/>
          </a:prstGeom>
        </p:spPr>
      </p:pic>
      <p:cxnSp>
        <p:nvCxnSpPr>
          <p:cNvPr id="27" name="Straight Connector 2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F708B1A-A20E-441C-B2C1-92B02FBEF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143496"/>
            <a:ext cx="5455917" cy="2564281"/>
          </a:xfrm>
          <a:prstGeom prst="rect">
            <a:avLst/>
          </a:prstGeom>
        </p:spPr>
      </p:pic>
    </p:spTree>
    <p:extLst>
      <p:ext uri="{BB962C8B-B14F-4D97-AF65-F5344CB8AC3E}">
        <p14:creationId xmlns:p14="http://schemas.microsoft.com/office/powerpoint/2010/main" val="4231805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E73C24-20A0-48AA-9D43-E4A6035A2345}"/>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Interesting findings</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47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84BD935-322A-3248-8578-E79D0EBF1205}"/>
              </a:ext>
            </a:extLst>
          </p:cNvPr>
          <p:cNvPicPr>
            <a:picLocks noGrp="1" noChangeAspect="1"/>
          </p:cNvPicPr>
          <p:nvPr>
            <p:ph idx="1"/>
          </p:nvPr>
        </p:nvPicPr>
        <p:blipFill>
          <a:blip r:embed="rId3"/>
          <a:stretch>
            <a:fillRect/>
          </a:stretch>
        </p:blipFill>
        <p:spPr>
          <a:xfrm>
            <a:off x="2076157" y="1963312"/>
            <a:ext cx="7560212" cy="4848968"/>
          </a:xfrm>
        </p:spPr>
      </p:pic>
      <p:sp>
        <p:nvSpPr>
          <p:cNvPr id="6" name="TextBox 5">
            <a:extLst>
              <a:ext uri="{FF2B5EF4-FFF2-40B4-BE49-F238E27FC236}">
                <a16:creationId xmlns:a16="http://schemas.microsoft.com/office/drawing/2014/main" id="{6A683EB5-DA89-FB45-8D48-C5915054606D}"/>
              </a:ext>
            </a:extLst>
          </p:cNvPr>
          <p:cNvSpPr txBox="1"/>
          <p:nvPr/>
        </p:nvSpPr>
        <p:spPr>
          <a:xfrm>
            <a:off x="1589649" y="436098"/>
            <a:ext cx="8750105" cy="646331"/>
          </a:xfrm>
          <a:prstGeom prst="rect">
            <a:avLst/>
          </a:prstGeom>
          <a:noFill/>
        </p:spPr>
        <p:txBody>
          <a:bodyPr wrap="square" rtlCol="0">
            <a:spAutoFit/>
          </a:bodyPr>
          <a:lstStyle/>
          <a:p>
            <a:r>
              <a:rPr lang="en-US" sz="3600" dirty="0">
                <a:latin typeface="+mj-lt"/>
              </a:rPr>
              <a:t>Gun Violence decreasing from 2015 to 2017 </a:t>
            </a:r>
          </a:p>
        </p:txBody>
      </p:sp>
    </p:spTree>
    <p:extLst>
      <p:ext uri="{BB962C8B-B14F-4D97-AF65-F5344CB8AC3E}">
        <p14:creationId xmlns:p14="http://schemas.microsoft.com/office/powerpoint/2010/main" val="1939745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umbrella&#10;&#10;Description automatically generated">
            <a:extLst>
              <a:ext uri="{FF2B5EF4-FFF2-40B4-BE49-F238E27FC236}">
                <a16:creationId xmlns:a16="http://schemas.microsoft.com/office/drawing/2014/main" id="{E3999A22-009C-224F-B6DD-14C487E70D2F}"/>
              </a:ext>
            </a:extLst>
          </p:cNvPr>
          <p:cNvPicPr>
            <a:picLocks noChangeAspect="1"/>
          </p:cNvPicPr>
          <p:nvPr/>
        </p:nvPicPr>
        <p:blipFill>
          <a:blip r:embed="rId2"/>
          <a:stretch>
            <a:fillRect/>
          </a:stretch>
        </p:blipFill>
        <p:spPr>
          <a:xfrm>
            <a:off x="1364566" y="1676791"/>
            <a:ext cx="6944751" cy="4629834"/>
          </a:xfrm>
          <a:prstGeom prst="rect">
            <a:avLst/>
          </a:prstGeom>
        </p:spPr>
      </p:pic>
      <p:sp>
        <p:nvSpPr>
          <p:cNvPr id="13" name="Rectangle 12">
            <a:extLst>
              <a:ext uri="{FF2B5EF4-FFF2-40B4-BE49-F238E27FC236}">
                <a16:creationId xmlns:a16="http://schemas.microsoft.com/office/drawing/2014/main" id="{6F93141B-F441-D340-ADBD-AE4B5C874AF9}"/>
              </a:ext>
            </a:extLst>
          </p:cNvPr>
          <p:cNvSpPr/>
          <p:nvPr/>
        </p:nvSpPr>
        <p:spPr>
          <a:xfrm>
            <a:off x="1026941" y="239151"/>
            <a:ext cx="6055995" cy="769441"/>
          </a:xfrm>
          <a:prstGeom prst="rect">
            <a:avLst/>
          </a:prstGeom>
        </p:spPr>
        <p:txBody>
          <a:bodyPr wrap="square">
            <a:spAutoFit/>
          </a:bodyPr>
          <a:lstStyle/>
          <a:p>
            <a:r>
              <a:rPr lang="en-US" sz="4400" dirty="0"/>
              <a:t>Fatal record: </a:t>
            </a:r>
          </a:p>
        </p:txBody>
      </p:sp>
    </p:spTree>
    <p:extLst>
      <p:ext uri="{BB962C8B-B14F-4D97-AF65-F5344CB8AC3E}">
        <p14:creationId xmlns:p14="http://schemas.microsoft.com/office/powerpoint/2010/main" val="2747249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242849A-8457-457E-9370-1654615CA27B}"/>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Post Mortem</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83C9CCE-E1CC-4E52-9FCA-34EAF9448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310" y="2509911"/>
            <a:ext cx="8200280" cy="3997637"/>
          </a:xfrm>
          <a:prstGeom prst="rect">
            <a:avLst/>
          </a:prstGeom>
        </p:spPr>
      </p:pic>
    </p:spTree>
    <p:extLst>
      <p:ext uri="{BB962C8B-B14F-4D97-AF65-F5344CB8AC3E}">
        <p14:creationId xmlns:p14="http://schemas.microsoft.com/office/powerpoint/2010/main" val="77765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74CD-96A4-4F6E-9419-E00C2739BA59}"/>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976AC369-59BF-4CCA-A6D5-52F9B1E63BB1}"/>
              </a:ext>
            </a:extLst>
          </p:cNvPr>
          <p:cNvSpPr>
            <a:spLocks noGrp="1"/>
          </p:cNvSpPr>
          <p:nvPr>
            <p:ph idx="1"/>
          </p:nvPr>
        </p:nvSpPr>
        <p:spPr/>
        <p:txBody>
          <a:bodyPr>
            <a:normAutofit/>
          </a:bodyPr>
          <a:lstStyle/>
          <a:p>
            <a:r>
              <a:rPr lang="en-US" dirty="0"/>
              <a:t>We were working on making our code more perfect till last session together</a:t>
            </a:r>
          </a:p>
          <a:p>
            <a:r>
              <a:rPr lang="en-US" dirty="0"/>
              <a:t>We wanted to get full spectrum of charts available in other libraries, like Heat map to show the violence by counties or display them on the US map using Choropleth Map</a:t>
            </a:r>
          </a:p>
          <a:p>
            <a:r>
              <a:rPr lang="en-US" dirty="0"/>
              <a:t>Since our linear regression result didn’t had strong correlation, we wanted to use the complete data sets with 3142 counties but we choose top 100 for the most gun violence incidents due to issues with google </a:t>
            </a:r>
            <a:r>
              <a:rPr lang="en-US" dirty="0" err="1"/>
              <a:t>api</a:t>
            </a:r>
            <a:r>
              <a:rPr lang="en-US" dirty="0"/>
              <a:t> extract</a:t>
            </a:r>
          </a:p>
        </p:txBody>
      </p:sp>
    </p:spTree>
    <p:extLst>
      <p:ext uri="{BB962C8B-B14F-4D97-AF65-F5344CB8AC3E}">
        <p14:creationId xmlns:p14="http://schemas.microsoft.com/office/powerpoint/2010/main" val="4079512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242849A-8457-457E-9370-1654615CA27B}"/>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Questions</a:t>
            </a:r>
          </a:p>
        </p:txBody>
      </p:sp>
      <p:cxnSp>
        <p:nvCxnSpPr>
          <p:cNvPr id="16"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3630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74CD-96A4-4F6E-9419-E00C2739BA59}"/>
              </a:ext>
            </a:extLst>
          </p:cNvPr>
          <p:cNvSpPr>
            <a:spLocks noGrp="1"/>
          </p:cNvSpPr>
          <p:nvPr>
            <p:ph type="title"/>
          </p:nvPr>
        </p:nvSpPr>
        <p:spPr/>
        <p:txBody>
          <a:bodyPr/>
          <a:lstStyle/>
          <a:p>
            <a:r>
              <a:rPr lang="en-US" dirty="0"/>
              <a:t>Core Message</a:t>
            </a:r>
          </a:p>
        </p:txBody>
      </p:sp>
      <p:sp>
        <p:nvSpPr>
          <p:cNvPr id="3" name="Content Placeholder 2">
            <a:extLst>
              <a:ext uri="{FF2B5EF4-FFF2-40B4-BE49-F238E27FC236}">
                <a16:creationId xmlns:a16="http://schemas.microsoft.com/office/drawing/2014/main" id="{976AC369-59BF-4CCA-A6D5-52F9B1E63BB1}"/>
              </a:ext>
            </a:extLst>
          </p:cNvPr>
          <p:cNvSpPr>
            <a:spLocks noGrp="1"/>
          </p:cNvSpPr>
          <p:nvPr>
            <p:ph idx="1"/>
          </p:nvPr>
        </p:nvSpPr>
        <p:spPr/>
        <p:txBody>
          <a:bodyPr>
            <a:normAutofit/>
          </a:bodyPr>
          <a:lstStyle/>
          <a:p>
            <a:pPr marL="0" indent="0">
              <a:buNone/>
            </a:pPr>
            <a:r>
              <a:rPr lang="en-US" dirty="0"/>
              <a:t>There are outside factors that have an influence on gun violence in the United States </a:t>
            </a:r>
          </a:p>
          <a:p>
            <a:r>
              <a:rPr lang="en-US" dirty="0">
                <a:highlight>
                  <a:srgbClr val="FFFF00"/>
                </a:highlight>
              </a:rPr>
              <a:t>Motivation</a:t>
            </a:r>
            <a:r>
              <a:rPr lang="en-US" dirty="0"/>
              <a:t>: The reason we chose this as our project and are asking this main question; is because with the escalated coverage of gun violence in the media, it has become a hot topic worldwide. If it’s possible to find influence on gun violence, is it possible to put measurements in to place to help lower said gun violence?</a:t>
            </a:r>
          </a:p>
          <a:p>
            <a:endParaRPr lang="en-US" dirty="0"/>
          </a:p>
          <a:p>
            <a:endParaRPr lang="en-US" dirty="0"/>
          </a:p>
        </p:txBody>
      </p:sp>
    </p:spTree>
    <p:extLst>
      <p:ext uri="{BB962C8B-B14F-4D97-AF65-F5344CB8AC3E}">
        <p14:creationId xmlns:p14="http://schemas.microsoft.com/office/powerpoint/2010/main" val="345154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90466C-369D-4DEA-867C-F75A3ABC2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433" y="1918097"/>
            <a:ext cx="5372100" cy="3021805"/>
          </a:xfrm>
          <a:prstGeom prst="rect">
            <a:avLst/>
          </a:prstGeom>
        </p:spPr>
      </p:pic>
      <p:sp>
        <p:nvSpPr>
          <p:cNvPr id="13" name="Rectangle 12">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0175245-9D77-4DD8-B0E2-75D36C4C9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1918097"/>
            <a:ext cx="5372099" cy="3021805"/>
          </a:xfrm>
          <a:prstGeom prst="rect">
            <a:avLst/>
          </a:prstGeom>
        </p:spPr>
      </p:pic>
      <p:sp>
        <p:nvSpPr>
          <p:cNvPr id="9" name="TextBox 8">
            <a:extLst>
              <a:ext uri="{FF2B5EF4-FFF2-40B4-BE49-F238E27FC236}">
                <a16:creationId xmlns:a16="http://schemas.microsoft.com/office/drawing/2014/main" id="{16B81751-5833-4711-AAAE-807E7042CBCA}"/>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Questions and data</a:t>
            </a:r>
          </a:p>
        </p:txBody>
      </p:sp>
    </p:spTree>
    <p:extLst>
      <p:ext uri="{BB962C8B-B14F-4D97-AF65-F5344CB8AC3E}">
        <p14:creationId xmlns:p14="http://schemas.microsoft.com/office/powerpoint/2010/main" val="231840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0BE8-E715-7044-A035-4CAE03C328BE}"/>
              </a:ext>
            </a:extLst>
          </p:cNvPr>
          <p:cNvSpPr>
            <a:spLocks noGrp="1"/>
          </p:cNvSpPr>
          <p:nvPr>
            <p:ph type="title"/>
          </p:nvPr>
        </p:nvSpPr>
        <p:spPr/>
        <p:txBody>
          <a:bodyPr/>
          <a:lstStyle/>
          <a:p>
            <a:pPr algn="ctr"/>
            <a:r>
              <a:rPr lang="en-US" b="1" dirty="0"/>
              <a:t>Questions</a:t>
            </a:r>
          </a:p>
        </p:txBody>
      </p:sp>
      <p:sp>
        <p:nvSpPr>
          <p:cNvPr id="3" name="Content Placeholder 2">
            <a:extLst>
              <a:ext uri="{FF2B5EF4-FFF2-40B4-BE49-F238E27FC236}">
                <a16:creationId xmlns:a16="http://schemas.microsoft.com/office/drawing/2014/main" id="{82A4A5BE-F3EF-9E48-84C6-72F26BD84D1D}"/>
              </a:ext>
            </a:extLst>
          </p:cNvPr>
          <p:cNvSpPr>
            <a:spLocks noGrp="1"/>
          </p:cNvSpPr>
          <p:nvPr>
            <p:ph idx="1"/>
          </p:nvPr>
        </p:nvSpPr>
        <p:spPr>
          <a:xfrm>
            <a:off x="838200" y="1825625"/>
            <a:ext cx="10515600" cy="4351338"/>
          </a:xfrm>
        </p:spPr>
        <p:txBody>
          <a:bodyPr>
            <a:normAutofit/>
          </a:bodyPr>
          <a:lstStyle/>
          <a:p>
            <a:r>
              <a:rPr lang="en-US" sz="2400" dirty="0"/>
              <a:t>The question we asked is whether the season has any influence on the amount of gun violence. </a:t>
            </a:r>
          </a:p>
          <a:p>
            <a:pPr marL="457200" lvl="1" indent="0">
              <a:buNone/>
            </a:pPr>
            <a:r>
              <a:rPr lang="en-US" sz="2000" dirty="0"/>
              <a:t>The reason we asked this question is because when we were deciding on our project we found a line graph of overall crime that showed crime is way more frequent in the summer so we thought it would be interesting to find if that applies to gun violence as well.</a:t>
            </a:r>
          </a:p>
          <a:p>
            <a:r>
              <a:rPr lang="en-US" sz="2400" dirty="0"/>
              <a:t>The question we asked was whether the gender has an influence. </a:t>
            </a:r>
          </a:p>
          <a:p>
            <a:pPr marL="457200" lvl="1" indent="0">
              <a:lnSpc>
                <a:spcPct val="100000"/>
              </a:lnSpc>
              <a:buNone/>
            </a:pPr>
            <a:r>
              <a:rPr lang="en-US" sz="2000" dirty="0"/>
              <a:t>This might seem like an obvious conclusion, but that’s an interesting question in itself. Just because it seems obvious, does that make it true?</a:t>
            </a:r>
          </a:p>
          <a:p>
            <a:r>
              <a:rPr lang="en-US" sz="2400" dirty="0"/>
              <a:t>Our question is does the average household income per county have an influence on the amount of gun violence in that county.</a:t>
            </a:r>
          </a:p>
          <a:p>
            <a:pPr marL="457200" lvl="1" indent="0">
              <a:lnSpc>
                <a:spcPct val="100000"/>
              </a:lnSpc>
              <a:buNone/>
            </a:pPr>
            <a:r>
              <a:rPr lang="en-US" sz="2000" dirty="0"/>
              <a:t>We asked this question because we thought that there would be more incidents of gun violence in lower income areas.</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35378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0062-3855-A14D-B6F3-309DCD9FA793}"/>
              </a:ext>
            </a:extLst>
          </p:cNvPr>
          <p:cNvSpPr>
            <a:spLocks noGrp="1"/>
          </p:cNvSpPr>
          <p:nvPr>
            <p:ph type="title"/>
          </p:nvPr>
        </p:nvSpPr>
        <p:spPr/>
        <p:txBody>
          <a:bodyPr/>
          <a:lstStyle/>
          <a:p>
            <a:pPr algn="ctr"/>
            <a:r>
              <a:rPr lang="en-US" b="1" dirty="0"/>
              <a:t>Data sources</a:t>
            </a:r>
          </a:p>
        </p:txBody>
      </p:sp>
      <p:sp>
        <p:nvSpPr>
          <p:cNvPr id="3" name="Content Placeholder 2">
            <a:extLst>
              <a:ext uri="{FF2B5EF4-FFF2-40B4-BE49-F238E27FC236}">
                <a16:creationId xmlns:a16="http://schemas.microsoft.com/office/drawing/2014/main" id="{FB2D61EA-596C-194E-AEE6-1BA55932B7E8}"/>
              </a:ext>
            </a:extLst>
          </p:cNvPr>
          <p:cNvSpPr>
            <a:spLocks noGrp="1"/>
          </p:cNvSpPr>
          <p:nvPr>
            <p:ph idx="1"/>
          </p:nvPr>
        </p:nvSpPr>
        <p:spPr>
          <a:xfrm>
            <a:off x="838200" y="1573833"/>
            <a:ext cx="10515600" cy="4351338"/>
          </a:xfrm>
        </p:spPr>
        <p:txBody>
          <a:bodyPr/>
          <a:lstStyle/>
          <a:p>
            <a:pPr marL="0" indent="0">
              <a:buNone/>
            </a:pPr>
            <a:r>
              <a:rPr lang="en-US" dirty="0"/>
              <a:t>In order to answer our questions we obtained a data set between 2015-2017 from: </a:t>
            </a:r>
          </a:p>
          <a:p>
            <a:r>
              <a:rPr lang="en-US" dirty="0">
                <a:highlight>
                  <a:srgbClr val="FFFF00"/>
                </a:highlight>
              </a:rPr>
              <a:t>Kaggle.com </a:t>
            </a:r>
            <a:r>
              <a:rPr lang="en-US" dirty="0"/>
              <a:t>-&gt; gun violence incidents</a:t>
            </a:r>
          </a:p>
          <a:p>
            <a:r>
              <a:rPr lang="en-US" dirty="0">
                <a:highlight>
                  <a:srgbClr val="FFFF00"/>
                </a:highlight>
              </a:rPr>
              <a:t>Bureau of Economic Analysis</a:t>
            </a:r>
            <a:r>
              <a:rPr lang="en-US" dirty="0"/>
              <a:t>-&gt; per capita income by county in the U.S. </a:t>
            </a:r>
          </a:p>
          <a:p>
            <a:r>
              <a:rPr lang="en-US" dirty="0">
                <a:highlight>
                  <a:srgbClr val="FFFF00"/>
                </a:highlight>
              </a:rPr>
              <a:t>factfinder.census.gov </a:t>
            </a:r>
            <a:r>
              <a:rPr lang="en-US" dirty="0"/>
              <a:t>-&gt; Population of every city or county in the U.S</a:t>
            </a:r>
          </a:p>
          <a:p>
            <a:r>
              <a:rPr lang="en-US" dirty="0">
                <a:highlight>
                  <a:srgbClr val="FFFF00"/>
                </a:highlight>
              </a:rPr>
              <a:t>Google API </a:t>
            </a:r>
            <a:r>
              <a:rPr lang="en-US" dirty="0"/>
              <a:t>-&gt; county info, corresponding to US cities</a:t>
            </a:r>
          </a:p>
        </p:txBody>
      </p:sp>
    </p:spTree>
    <p:extLst>
      <p:ext uri="{BB962C8B-B14F-4D97-AF65-F5344CB8AC3E}">
        <p14:creationId xmlns:p14="http://schemas.microsoft.com/office/powerpoint/2010/main" val="301980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8D01C9A-0172-40C4-B94B-55D288A0E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26" y="1506472"/>
            <a:ext cx="5372100" cy="3975353"/>
          </a:xfrm>
          <a:prstGeom prst="rect">
            <a:avLst/>
          </a:prstGeom>
        </p:spPr>
      </p:pic>
      <p:sp>
        <p:nvSpPr>
          <p:cNvPr id="13" name="Rectangle 12">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9CA143E-43F4-4EC2-B2D5-260AD7B51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407" y="1506473"/>
            <a:ext cx="5372099" cy="3975353"/>
          </a:xfrm>
          <a:prstGeom prst="rect">
            <a:avLst/>
          </a:prstGeom>
        </p:spPr>
      </p:pic>
      <p:sp>
        <p:nvSpPr>
          <p:cNvPr id="7" name="TextBox 6">
            <a:extLst>
              <a:ext uri="{FF2B5EF4-FFF2-40B4-BE49-F238E27FC236}">
                <a16:creationId xmlns:a16="http://schemas.microsoft.com/office/drawing/2014/main" id="{37982642-B34D-4B9E-AF8B-15F89AB385C5}"/>
              </a:ext>
            </a:extLst>
          </p:cNvPr>
          <p:cNvSpPr txBox="1"/>
          <p:nvPr/>
        </p:nvSpPr>
        <p:spPr>
          <a:xfrm>
            <a:off x="6583680" y="1506472"/>
            <a:ext cx="1659172" cy="842833"/>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F4DC6478-CF7B-4AF0-ABAF-3BD6285E5B88}"/>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Data cleaning &amp; Exploration</a:t>
            </a:r>
          </a:p>
        </p:txBody>
      </p:sp>
    </p:spTree>
    <p:extLst>
      <p:ext uri="{BB962C8B-B14F-4D97-AF65-F5344CB8AC3E}">
        <p14:creationId xmlns:p14="http://schemas.microsoft.com/office/powerpoint/2010/main" val="238831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B042-6696-4401-8C01-64229AFD90C8}"/>
              </a:ext>
            </a:extLst>
          </p:cNvPr>
          <p:cNvSpPr>
            <a:spLocks noGrp="1"/>
          </p:cNvSpPr>
          <p:nvPr>
            <p:ph type="title"/>
          </p:nvPr>
        </p:nvSpPr>
        <p:spPr/>
        <p:txBody>
          <a:bodyPr/>
          <a:lstStyle/>
          <a:p>
            <a:r>
              <a:rPr lang="en-US" dirty="0"/>
              <a:t>Data exploration and cleanup process</a:t>
            </a:r>
          </a:p>
        </p:txBody>
      </p:sp>
      <p:graphicFrame>
        <p:nvGraphicFramePr>
          <p:cNvPr id="4" name="Content Placeholder 3">
            <a:extLst>
              <a:ext uri="{FF2B5EF4-FFF2-40B4-BE49-F238E27FC236}">
                <a16:creationId xmlns:a16="http://schemas.microsoft.com/office/drawing/2014/main" id="{11FC0B92-0C36-40B5-9840-C79A4FA37ADC}"/>
              </a:ext>
            </a:extLst>
          </p:cNvPr>
          <p:cNvGraphicFramePr>
            <a:graphicFrameLocks noGrp="1"/>
          </p:cNvGraphicFramePr>
          <p:nvPr>
            <p:ph idx="1"/>
            <p:extLst>
              <p:ext uri="{D42A27DB-BD31-4B8C-83A1-F6EECF244321}">
                <p14:modId xmlns:p14="http://schemas.microsoft.com/office/powerpoint/2010/main" val="34694540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32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55FFBD3-2511-487A-96F1-7B6D1C4186EF}"/>
              </a:ext>
            </a:extLst>
          </p:cNvPr>
          <p:cNvPicPr>
            <a:picLocks noChangeAspect="1"/>
          </p:cNvPicPr>
          <p:nvPr/>
        </p:nvPicPr>
        <p:blipFill>
          <a:blip r:embed="rId2"/>
          <a:stretch>
            <a:fillRect/>
          </a:stretch>
        </p:blipFill>
        <p:spPr>
          <a:xfrm>
            <a:off x="643467" y="2215812"/>
            <a:ext cx="10905066" cy="2426376"/>
          </a:xfrm>
          <a:prstGeom prst="rect">
            <a:avLst/>
          </a:prstGeom>
        </p:spPr>
      </p:pic>
      <p:sp>
        <p:nvSpPr>
          <p:cNvPr id="5" name="Title 1">
            <a:extLst>
              <a:ext uri="{FF2B5EF4-FFF2-40B4-BE49-F238E27FC236}">
                <a16:creationId xmlns:a16="http://schemas.microsoft.com/office/drawing/2014/main" id="{A2ACCFB6-9263-426B-AE03-D42B611BF4F1}"/>
              </a:ext>
            </a:extLst>
          </p:cNvPr>
          <p:cNvSpPr txBox="1">
            <a:spLocks/>
          </p:cNvSpPr>
          <p:nvPr/>
        </p:nvSpPr>
        <p:spPr>
          <a:xfrm>
            <a:off x="643467" y="68515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County and </a:t>
            </a:r>
            <a:r>
              <a:rPr lang="en-US"/>
              <a:t>city issue:</a:t>
            </a:r>
            <a:endParaRPr lang="en-US" dirty="0"/>
          </a:p>
        </p:txBody>
      </p:sp>
    </p:spTree>
    <p:extLst>
      <p:ext uri="{BB962C8B-B14F-4D97-AF65-F5344CB8AC3E}">
        <p14:creationId xmlns:p14="http://schemas.microsoft.com/office/powerpoint/2010/main" val="292620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1458</TotalTime>
  <Words>641</Words>
  <Application>Microsoft Office PowerPoint</Application>
  <PresentationFormat>Widescreen</PresentationFormat>
  <Paragraphs>75</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Gun violence analysis in US</vt:lpstr>
      <vt:lpstr>PowerPoint Presentation</vt:lpstr>
      <vt:lpstr>Core Message</vt:lpstr>
      <vt:lpstr>PowerPoint Presentation</vt:lpstr>
      <vt:lpstr>Questions</vt:lpstr>
      <vt:lpstr>Data sources</vt:lpstr>
      <vt:lpstr>PowerPoint Presentation</vt:lpstr>
      <vt:lpstr>Data exploration and cleanup process</vt:lpstr>
      <vt:lpstr>PowerPoint Presentation</vt:lpstr>
      <vt:lpstr>Cleanup example:</vt:lpstr>
      <vt:lpstr>PowerPoint Presentation</vt:lpstr>
      <vt:lpstr>PowerPoint Presentation</vt:lpstr>
      <vt:lpstr>Extract -counties from cities using google API</vt:lpstr>
      <vt:lpstr>PowerPoint Presentation</vt:lpstr>
      <vt:lpstr>PowerPoint Presentation</vt:lpstr>
      <vt:lpstr>PowerPoint Presentation</vt:lpstr>
      <vt:lpstr>PowerPoint Presentation</vt:lpstr>
      <vt:lpstr>PowerPoint Presentation</vt:lpstr>
      <vt:lpstr>PowerPoint Presentation</vt:lpstr>
      <vt:lpstr>Interesting findings </vt:lpstr>
      <vt:lpstr>PowerPoint Presentation</vt:lpstr>
      <vt:lpstr>PowerPoint Presentation</vt:lpstr>
      <vt:lpstr>PowerPoint Presentation</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analysis in US</dc:title>
  <dc:creator>saurabh goyal</dc:creator>
  <cp:lastModifiedBy>saurabh goyal</cp:lastModifiedBy>
  <cp:revision>31</cp:revision>
  <dcterms:created xsi:type="dcterms:W3CDTF">2019-10-10T04:04:17Z</dcterms:created>
  <dcterms:modified xsi:type="dcterms:W3CDTF">2019-10-11T04:22:50Z</dcterms:modified>
</cp:coreProperties>
</file>