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89815" y="4586365"/>
            <a:ext cx="10107898"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J.Arockia</a:t>
            </a:r>
            <a:r>
              <a:rPr lang="en-US" sz="2000" b="1" dirty="0">
                <a:solidFill>
                  <a:schemeClr val="accent1">
                    <a:lumMod val="75000"/>
                  </a:schemeClr>
                </a:solidFill>
                <a:latin typeface="Arial"/>
                <a:cs typeface="Arial"/>
              </a:rPr>
              <a:t> Jasmin Afrina-8144-Sudharsan Engineering College - 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Fantanco</a:t>
            </a:r>
            <a:r>
              <a:rPr lang="en-US" sz="2400" dirty="0">
                <a:latin typeface="Times New Roman" panose="02020603050405020304" pitchFamily="18" charset="0"/>
                <a:cs typeface="Times New Roman" panose="02020603050405020304" pitchFamily="18" charset="0"/>
              </a:rPr>
              <a:t> Movie Rating Discrepancy Analysis. (2024).This analysis draws upon data from </a:t>
            </a:r>
            <a:r>
              <a:rPr lang="en-US" sz="2400" dirty="0" err="1">
                <a:latin typeface="Times New Roman" panose="02020603050405020304" pitchFamily="18" charset="0"/>
                <a:cs typeface="Times New Roman" panose="02020603050405020304" pitchFamily="18" charset="0"/>
              </a:rPr>
              <a:t>Fantanco's</a:t>
            </a:r>
            <a:r>
              <a:rPr lang="en-US" sz="2400" dirty="0">
                <a:latin typeface="Times New Roman" panose="02020603050405020304" pitchFamily="18" charset="0"/>
                <a:cs typeface="Times New Roman" panose="02020603050405020304" pitchFamily="18" charset="0"/>
              </a:rPr>
              <a:t> rating platform as well as other leading movie rating sources such as IMDB, Rotten Tomatoes, and Metacritic. </a:t>
            </a:r>
          </a:p>
          <a:p>
            <a:r>
              <a:rPr lang="en-US" sz="2400" dirty="0">
                <a:latin typeface="Times New Roman" panose="02020603050405020304" pitchFamily="18" charset="0"/>
                <a:cs typeface="Times New Roman" panose="02020603050405020304" pitchFamily="18" charset="0"/>
              </a:rPr>
              <a:t>Statistical methods and qualitative assessments were utilized to compare ratings, identify disparities, and formulate actionable recommendations for enhancing </a:t>
            </a:r>
            <a:r>
              <a:rPr lang="en-US" sz="2400" dirty="0" err="1">
                <a:latin typeface="Times New Roman" panose="02020603050405020304" pitchFamily="18" charset="0"/>
                <a:cs typeface="Times New Roman" panose="02020603050405020304" pitchFamily="18" charset="0"/>
              </a:rPr>
              <a:t>Fantanco's</a:t>
            </a:r>
            <a:r>
              <a:rPr lang="en-US" sz="2400" dirty="0">
                <a:latin typeface="Times New Roman" panose="02020603050405020304" pitchFamily="18" charset="0"/>
                <a:cs typeface="Times New Roman" panose="02020603050405020304" pitchFamily="18" charset="0"/>
              </a:rPr>
              <a:t> rating consistency. </a:t>
            </a:r>
          </a:p>
          <a:p>
            <a:r>
              <a:rPr lang="en-US" sz="2400" dirty="0">
                <a:latin typeface="Times New Roman" panose="02020603050405020304" pitchFamily="18" charset="0"/>
                <a:cs typeface="Times New Roman" panose="02020603050405020304" pitchFamily="18" charset="0"/>
              </a:rPr>
              <a:t>Visualizations were created to illustrate findings effectively. Further details on the methodology and findings can be found in the full analysis report.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
        <p:nvSpPr>
          <p:cNvPr id="2" name="AutoShape 2" descr="thank-you-powerpoint-template">
            <a:extLst>
              <a:ext uri="{FF2B5EF4-FFF2-40B4-BE49-F238E27FC236}">
                <a16:creationId xmlns:a16="http://schemas.microsoft.com/office/drawing/2014/main" id="{11D871B2-9835-89E4-6FF9-717F411E854B}"/>
              </a:ext>
            </a:extLst>
          </p:cNvPr>
          <p:cNvSpPr>
            <a:spLocks noChangeAspect="1" noChangeArrowheads="1"/>
          </p:cNvSpPr>
          <p:nvPr/>
        </p:nvSpPr>
        <p:spPr bwMode="auto">
          <a:xfrm>
            <a:off x="1178351" y="3276599"/>
            <a:ext cx="5070049" cy="50700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2C042E14-7298-419B-0E5B-27C2E0AAFF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4E7CA46-F619-6670-F53D-F401E4007B2F}"/>
              </a:ext>
            </a:extLst>
          </p:cNvPr>
          <p:cNvPicPr>
            <a:picLocks noChangeAspect="1"/>
          </p:cNvPicPr>
          <p:nvPr/>
        </p:nvPicPr>
        <p:blipFill>
          <a:blip r:embed="rId2"/>
          <a:stretch>
            <a:fillRect/>
          </a:stretch>
        </p:blipFill>
        <p:spPr>
          <a:xfrm>
            <a:off x="0" y="437314"/>
            <a:ext cx="12192000" cy="5983371"/>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7871465" cy="4673324"/>
          </a:xfrm>
        </p:spPr>
        <p:txBody>
          <a:bodyPr>
            <a:normAutofit/>
          </a:bodyPr>
          <a:lstStyle/>
          <a:p>
            <a:pPr marL="305435" indent="-305435"/>
            <a:r>
              <a:rPr lang="en-US" sz="2400" dirty="0">
                <a:latin typeface="Times New Roman" panose="02020603050405020304" pitchFamily="18" charset="0"/>
                <a:cs typeface="Times New Roman" panose="02020603050405020304" pitchFamily="18" charset="0"/>
              </a:rPr>
              <a:t>The problem statement for the </a:t>
            </a:r>
            <a:r>
              <a:rPr lang="en-US" sz="2400" dirty="0" err="1">
                <a:latin typeface="Times New Roman" panose="02020603050405020304" pitchFamily="18" charset="0"/>
                <a:cs typeface="Times New Roman" panose="02020603050405020304" pitchFamily="18" charset="0"/>
              </a:rPr>
              <a:t>Fantanco</a:t>
            </a:r>
            <a:r>
              <a:rPr lang="en-US" sz="2400" dirty="0">
                <a:latin typeface="Times New Roman" panose="02020603050405020304" pitchFamily="18" charset="0"/>
                <a:cs typeface="Times New Roman" panose="02020603050405020304" pitchFamily="18" charset="0"/>
              </a:rPr>
              <a:t> movie rating discrepancy analysis is to assess and understand variations in movie ratings provided by </a:t>
            </a:r>
            <a:r>
              <a:rPr lang="en-US" sz="2400" dirty="0" err="1">
                <a:latin typeface="Times New Roman" panose="02020603050405020304" pitchFamily="18" charset="0"/>
                <a:cs typeface="Times New Roman" panose="02020603050405020304" pitchFamily="18" charset="0"/>
              </a:rPr>
              <a:t>Fantanco</a:t>
            </a:r>
            <a:r>
              <a:rPr lang="en-US" sz="2400" dirty="0">
                <a:latin typeface="Times New Roman" panose="02020603050405020304" pitchFamily="18" charset="0"/>
                <a:cs typeface="Times New Roman" panose="02020603050405020304" pitchFamily="18" charset="0"/>
              </a:rPr>
              <a:t> compared to other established rating platforms such as IMDB, Rotten Tomatoes, or Metacritic. The analysis aims to identify factors contributing to these differences, including any biases, methodology discrepancies, or unique rating criteria used by </a:t>
            </a:r>
            <a:r>
              <a:rPr lang="en-US" sz="2400" dirty="0" err="1">
                <a:latin typeface="Times New Roman" panose="02020603050405020304" pitchFamily="18" charset="0"/>
                <a:cs typeface="Times New Roman" panose="02020603050405020304" pitchFamily="18" charset="0"/>
              </a:rPr>
              <a:t>Fantanco</a:t>
            </a:r>
            <a:r>
              <a:rPr lang="en-US" sz="2400" dirty="0">
                <a:latin typeface="Times New Roman" panose="02020603050405020304" pitchFamily="18" charset="0"/>
                <a:cs typeface="Times New Roman" panose="02020603050405020304" pitchFamily="18" charset="0"/>
              </a:rPr>
              <a:t>. Ultimately, the goal is to provide insights into the reliability and consistency of </a:t>
            </a:r>
            <a:r>
              <a:rPr lang="en-US" sz="2400" dirty="0" err="1">
                <a:latin typeface="Times New Roman" panose="02020603050405020304" pitchFamily="18" charset="0"/>
                <a:cs typeface="Times New Roman" panose="02020603050405020304" pitchFamily="18" charset="0"/>
              </a:rPr>
              <a:t>Fantanco's</a:t>
            </a:r>
            <a:r>
              <a:rPr lang="en-US" sz="2400" dirty="0">
                <a:latin typeface="Times New Roman" panose="02020603050405020304" pitchFamily="18" charset="0"/>
                <a:cs typeface="Times New Roman" panose="02020603050405020304" pitchFamily="18" charset="0"/>
              </a:rPr>
              <a:t> ratings and how they may differ from industry standards.</a:t>
            </a:r>
            <a:endParaRPr lang="en-IN" sz="2400" dirty="0">
              <a:latin typeface="Times New Roman" panose="02020603050405020304" pitchFamily="18" charset="0"/>
              <a:cs typeface="Times New Roman" panose="02020603050405020304" pitchFamily="18" charset="0"/>
            </a:endParaRPr>
          </a:p>
        </p:txBody>
      </p:sp>
      <p:pic>
        <p:nvPicPr>
          <p:cNvPr id="1026" name="Picture 2" descr="Classification Stars Rating Rate Score Badge Stock Vector (Royalty Free)  1457104070 | Shutterstock">
            <a:extLst>
              <a:ext uri="{FF2B5EF4-FFF2-40B4-BE49-F238E27FC236}">
                <a16:creationId xmlns:a16="http://schemas.microsoft.com/office/drawing/2014/main" id="{E4D886A8-2081-27AC-F7FD-F1F8A2BD60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57"/>
          <a:stretch/>
        </p:blipFill>
        <p:spPr bwMode="auto">
          <a:xfrm>
            <a:off x="8571911" y="1883004"/>
            <a:ext cx="2476500" cy="243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270342" y="3429000"/>
            <a:ext cx="7784814" cy="3222351"/>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46C0087D-4D40-5A0C-1CD4-B3A6E4F9FEE7}"/>
              </a:ext>
            </a:extLst>
          </p:cNvPr>
          <p:cNvSpPr txBox="1"/>
          <p:nvPr/>
        </p:nvSpPr>
        <p:spPr>
          <a:xfrm>
            <a:off x="716438" y="1930326"/>
            <a:ext cx="9191134" cy="4524315"/>
          </a:xfrm>
          <a:prstGeom prst="rect">
            <a:avLst/>
          </a:prstGeom>
          <a:noFill/>
        </p:spPr>
        <p:txBody>
          <a:bodyPr wrap="square">
            <a:spAutoFit/>
          </a:bodyPr>
          <a:lstStyle/>
          <a:p>
            <a:pPr marL="342900" indent="-342900" algn="just">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1. Data </a:t>
            </a:r>
            <a:r>
              <a:rPr lang="en-US" sz="2400" b="1" i="0" dirty="0" err="1">
                <a:solidFill>
                  <a:srgbClr val="0D0D0D"/>
                </a:solidFill>
                <a:effectLst/>
                <a:highlight>
                  <a:srgbClr val="FFFFFF"/>
                </a:highlight>
                <a:latin typeface="Times New Roman" panose="02020603050405020304" pitchFamily="18" charset="0"/>
                <a:cs typeface="Times New Roman" panose="02020603050405020304" pitchFamily="18" charset="0"/>
              </a:rPr>
              <a:t>Collection:</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Gather</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movie ratings from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Fantanco</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and compare them with ratings from IMDB, Rotten Tomatoes, and Metacritic.</a:t>
            </a:r>
          </a:p>
          <a:p>
            <a:pPr marL="342900" indent="-342900" algn="just">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2. Statistical Analysis: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statistical methods to quantify the differences in ratings and determine their significance.</a:t>
            </a:r>
          </a:p>
          <a:p>
            <a:pPr marL="342900" indent="-342900" algn="just">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3. Qualitative Assessment: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Investigate qualitative factors such as review aggregation methodologies, user demographics, and rating criteria employed by each platform.</a:t>
            </a:r>
          </a:p>
          <a:p>
            <a:pPr marL="342900" indent="-342900" algn="just">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4. Visualization: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Present the analysis results through clear and concise visualizations to facilitate understanding and interpretation.</a:t>
            </a:r>
          </a:p>
          <a:p>
            <a:pPr marL="342900" indent="-342900" algn="just">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5.Recommendations: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Offer actionable recommendations to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Fantanco</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for enhancing rating consistency and improving alignment with industry standards.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96349" y="3912125"/>
            <a:ext cx="10639845" cy="47134"/>
          </a:xfrm>
        </p:spPr>
        <p:txBody>
          <a:bodyPr>
            <a:noAutofit/>
          </a:bodyPr>
          <a:lstStyle/>
          <a:p>
            <a:pPr marL="0" indent="0">
              <a:buNone/>
            </a:pPr>
            <a:r>
              <a:rPr lang="en-US" sz="1400" dirty="0">
                <a:solidFill>
                  <a:srgbClr val="0F0F0F"/>
                </a:solidFill>
                <a:latin typeface="Times New Roman" panose="02020603050405020304" pitchFamily="18" charset="0"/>
                <a:cs typeface="Times New Roman" panose="02020603050405020304" pitchFamily="18" charset="0"/>
              </a:rPr>
              <a:t>Building the proposed solution would involve a combination of data </a:t>
            </a:r>
            <a:r>
              <a:rPr lang="en-US" sz="1400" dirty="0" err="1">
                <a:solidFill>
                  <a:srgbClr val="0F0F0F"/>
                </a:solidFill>
                <a:latin typeface="Times New Roman" panose="02020603050405020304" pitchFamily="18" charset="0"/>
                <a:cs typeface="Times New Roman" panose="02020603050405020304" pitchFamily="18" charset="0"/>
              </a:rPr>
              <a:t>procrssing</a:t>
            </a:r>
            <a:r>
              <a:rPr lang="en-US" sz="1400" dirty="0">
                <a:solidFill>
                  <a:srgbClr val="0F0F0F"/>
                </a:solidFill>
                <a:latin typeface="Times New Roman" panose="02020603050405020304" pitchFamily="18" charset="0"/>
                <a:cs typeface="Times New Roman" panose="02020603050405020304" pitchFamily="18" charset="0"/>
              </a:rPr>
              <a:t>, feature engineering ,and machine learning,</a:t>
            </a:r>
          </a:p>
          <a:p>
            <a:pPr marL="0" indent="0">
              <a:buNone/>
            </a:pPr>
            <a:r>
              <a:rPr lang="en-US" sz="1400" dirty="0">
                <a:solidFill>
                  <a:srgbClr val="0F0F0F"/>
                </a:solidFill>
                <a:latin typeface="Times New Roman" panose="02020603050405020304" pitchFamily="18" charset="0"/>
                <a:cs typeface="Times New Roman" panose="02020603050405020304" pitchFamily="18" charset="0"/>
              </a:rPr>
              <a:t>Here are the key system and library requirements</a:t>
            </a:r>
          </a:p>
          <a:p>
            <a:pPr marL="0" indent="0">
              <a:buNone/>
            </a:pPr>
            <a:r>
              <a:rPr lang="en-US" sz="1400"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US" sz="1400" dirty="0">
                <a:solidFill>
                  <a:srgbClr val="0F0F0F"/>
                </a:solidFill>
                <a:latin typeface="Times New Roman" panose="02020603050405020304" pitchFamily="18" charset="0"/>
                <a:cs typeface="Times New Roman" panose="02020603050405020304" pitchFamily="18" charset="0"/>
              </a:rPr>
              <a:t>1.</a:t>
            </a:r>
            <a:r>
              <a:rPr lang="en-US" sz="1400" b="1" dirty="0">
                <a:solidFill>
                  <a:srgbClr val="0F0F0F"/>
                </a:solidFill>
                <a:latin typeface="Times New Roman" panose="02020603050405020304" pitchFamily="18" charset="0"/>
                <a:cs typeface="Times New Roman" panose="02020603050405020304" pitchFamily="18" charset="0"/>
              </a:rPr>
              <a:t>Hardware</a:t>
            </a:r>
          </a:p>
          <a:p>
            <a:r>
              <a:rPr lang="en-US" sz="1400" dirty="0">
                <a:solidFill>
                  <a:srgbClr val="0F0F0F"/>
                </a:solidFill>
                <a:latin typeface="Times New Roman" panose="02020603050405020304" pitchFamily="18" charset="0"/>
                <a:cs typeface="Times New Roman" panose="02020603050405020304" pitchFamily="18" charset="0"/>
              </a:rPr>
              <a:t>A computer with sufficient processing power preferably with </a:t>
            </a:r>
            <a:r>
              <a:rPr lang="en-US" sz="1400" dirty="0" err="1">
                <a:solidFill>
                  <a:srgbClr val="0F0F0F"/>
                </a:solidFill>
                <a:latin typeface="Times New Roman" panose="02020603050405020304" pitchFamily="18" charset="0"/>
                <a:cs typeface="Times New Roman" panose="02020603050405020304" pitchFamily="18" charset="0"/>
              </a:rPr>
              <a:t>mulpile</a:t>
            </a:r>
            <a:r>
              <a:rPr lang="en-US" sz="1400" dirty="0">
                <a:solidFill>
                  <a:srgbClr val="0F0F0F"/>
                </a:solidFill>
                <a:latin typeface="Times New Roman" panose="02020603050405020304" pitchFamily="18" charset="0"/>
                <a:cs typeface="Times New Roman" panose="02020603050405020304" pitchFamily="18" charset="0"/>
              </a:rPr>
              <a:t> cores or a GPU for faster </a:t>
            </a:r>
            <a:r>
              <a:rPr lang="en-US" sz="1400" dirty="0" err="1">
                <a:solidFill>
                  <a:srgbClr val="0F0F0F"/>
                </a:solidFill>
                <a:latin typeface="Times New Roman" panose="02020603050405020304" pitchFamily="18" charset="0"/>
                <a:cs typeface="Times New Roman" panose="02020603050405020304" pitchFamily="18" charset="0"/>
              </a:rPr>
              <a:t>traning</a:t>
            </a:r>
            <a:r>
              <a:rPr lang="en-US" sz="1400" dirty="0">
                <a:solidFill>
                  <a:srgbClr val="0F0F0F"/>
                </a:solidFill>
                <a:latin typeface="Times New Roman" panose="02020603050405020304" pitchFamily="18" charset="0"/>
                <a:cs typeface="Times New Roman" panose="02020603050405020304" pitchFamily="18" charset="0"/>
              </a:rPr>
              <a:t> of machine learning models .</a:t>
            </a:r>
          </a:p>
          <a:p>
            <a:pPr marL="0" indent="0">
              <a:buNone/>
            </a:pPr>
            <a:r>
              <a:rPr lang="en-US" sz="1400" dirty="0">
                <a:solidFill>
                  <a:srgbClr val="0F0F0F"/>
                </a:solidFill>
                <a:latin typeface="Times New Roman" panose="02020603050405020304" pitchFamily="18" charset="0"/>
                <a:cs typeface="Times New Roman" panose="02020603050405020304" pitchFamily="18" charset="0"/>
              </a:rPr>
              <a:t>2. </a:t>
            </a:r>
            <a:r>
              <a:rPr lang="en-US" sz="1400" b="1" dirty="0">
                <a:solidFill>
                  <a:srgbClr val="0F0F0F"/>
                </a:solidFill>
                <a:latin typeface="Times New Roman" panose="02020603050405020304" pitchFamily="18" charset="0"/>
                <a:cs typeface="Times New Roman" panose="02020603050405020304" pitchFamily="18" charset="0"/>
              </a:rPr>
              <a:t>Software</a:t>
            </a:r>
          </a:p>
          <a:p>
            <a:r>
              <a:rPr lang="en-US" sz="1400" dirty="0">
                <a:solidFill>
                  <a:srgbClr val="0F0F0F"/>
                </a:solidFill>
                <a:latin typeface="Times New Roman" panose="02020603050405020304" pitchFamily="18" charset="0"/>
                <a:cs typeface="Times New Roman" panose="02020603050405020304" pitchFamily="18" charset="0"/>
              </a:rPr>
              <a:t>An operating system compatible with the required machine learning libraries.</a:t>
            </a:r>
          </a:p>
          <a:p>
            <a:pPr marL="0" indent="0">
              <a:buNone/>
            </a:pPr>
            <a:r>
              <a:rPr lang="en-US" sz="1400" dirty="0" err="1">
                <a:solidFill>
                  <a:srgbClr val="0F0F0F"/>
                </a:solidFill>
                <a:latin typeface="Times New Roman" panose="02020603050405020304" pitchFamily="18" charset="0"/>
                <a:cs typeface="Times New Roman" panose="02020603050405020304" pitchFamily="18" charset="0"/>
              </a:rPr>
              <a:t>Eg</a:t>
            </a:r>
            <a:r>
              <a:rPr lang="en-US" sz="1400" dirty="0">
                <a:solidFill>
                  <a:srgbClr val="0F0F0F"/>
                </a:solidFill>
                <a:latin typeface="Times New Roman" panose="02020603050405020304" pitchFamily="18" charset="0"/>
                <a:cs typeface="Times New Roman" panose="02020603050405020304" pitchFamily="18" charset="0"/>
              </a:rPr>
              <a:t>- windows Linux</a:t>
            </a:r>
          </a:p>
          <a:p>
            <a:pPr marL="0" indent="0">
              <a:buNone/>
            </a:pPr>
            <a:endParaRPr lang="en-IN" sz="1400" b="1" dirty="0">
              <a:solidFill>
                <a:srgbClr val="0F0F0F"/>
              </a:solidFill>
              <a:latin typeface="Times New Roman" panose="02020603050405020304" pitchFamily="18" charset="0"/>
              <a:cs typeface="Times New Roman" panose="02020603050405020304" pitchFamily="18" charset="0"/>
            </a:endParaRPr>
          </a:p>
          <a:p>
            <a:pPr marL="0" indent="0">
              <a:buNone/>
            </a:pPr>
            <a:r>
              <a:rPr lang="en-IN" sz="1400" b="1" dirty="0">
                <a:solidFill>
                  <a:srgbClr val="0F0F0F"/>
                </a:solidFill>
                <a:latin typeface="Times New Roman" panose="02020603050405020304" pitchFamily="18" charset="0"/>
                <a:cs typeface="Times New Roman" panose="02020603050405020304" pitchFamily="18" charset="0"/>
              </a:rPr>
              <a:t>Library Requirements:</a:t>
            </a:r>
          </a:p>
          <a:p>
            <a:pPr marL="0" indent="0">
              <a:buNone/>
            </a:pPr>
            <a:r>
              <a:rPr lang="en-IN" sz="1400" b="1" dirty="0">
                <a:solidFill>
                  <a:srgbClr val="0F0F0F"/>
                </a:solidFill>
                <a:latin typeface="Times New Roman" panose="02020603050405020304" pitchFamily="18" charset="0"/>
                <a:cs typeface="Times New Roman" panose="02020603050405020304" pitchFamily="18" charset="0"/>
              </a:rPr>
              <a:t>1.Data Processing and Analysis</a:t>
            </a:r>
          </a:p>
          <a:p>
            <a:pPr marL="0" indent="0">
              <a:buNone/>
            </a:pPr>
            <a:r>
              <a:rPr lang="en-IN" sz="1400" dirty="0">
                <a:solidFill>
                  <a:srgbClr val="0F0F0F"/>
                </a:solidFill>
                <a:latin typeface="Times New Roman" panose="02020603050405020304" pitchFamily="18" charset="0"/>
                <a:cs typeface="Times New Roman" panose="02020603050405020304" pitchFamily="18" charset="0"/>
              </a:rPr>
              <a:t>-Pandas: For data manipulation and analysis</a:t>
            </a:r>
          </a:p>
          <a:p>
            <a:pPr marL="0" indent="0">
              <a:buNone/>
            </a:pPr>
            <a:r>
              <a:rPr lang="en-IN" sz="1400" dirty="0">
                <a:solidFill>
                  <a:srgbClr val="0F0F0F"/>
                </a:solidFill>
                <a:latin typeface="Times New Roman" panose="02020603050405020304" pitchFamily="18" charset="0"/>
                <a:cs typeface="Times New Roman" panose="02020603050405020304" pitchFamily="18" charset="0"/>
              </a:rPr>
              <a:t>-</a:t>
            </a:r>
            <a:r>
              <a:rPr lang="en-IN" sz="1400" dirty="0" err="1">
                <a:solidFill>
                  <a:srgbClr val="0F0F0F"/>
                </a:solidFill>
                <a:latin typeface="Times New Roman" panose="02020603050405020304" pitchFamily="18" charset="0"/>
                <a:cs typeface="Times New Roman" panose="02020603050405020304" pitchFamily="18" charset="0"/>
              </a:rPr>
              <a:t>Numpy</a:t>
            </a:r>
            <a:r>
              <a:rPr lang="en-IN" sz="1400" dirty="0">
                <a:solidFill>
                  <a:srgbClr val="0F0F0F"/>
                </a:solidFill>
                <a:latin typeface="Times New Roman" panose="02020603050405020304" pitchFamily="18" charset="0"/>
                <a:cs typeface="Times New Roman" panose="02020603050405020304" pitchFamily="18" charset="0"/>
              </a:rPr>
              <a:t>: For numerical operation on data</a:t>
            </a:r>
          </a:p>
          <a:p>
            <a:pPr marL="0" indent="0">
              <a:buNone/>
            </a:pPr>
            <a:r>
              <a:rPr lang="en-IN" sz="1400" b="1" dirty="0">
                <a:solidFill>
                  <a:srgbClr val="0F0F0F"/>
                </a:solidFill>
                <a:latin typeface="Times New Roman" panose="02020603050405020304" pitchFamily="18" charset="0"/>
                <a:cs typeface="Times New Roman" panose="02020603050405020304" pitchFamily="18" charset="0"/>
              </a:rPr>
              <a:t>2.Data visualization</a:t>
            </a:r>
          </a:p>
          <a:p>
            <a:pPr marL="0" indent="0">
              <a:buNone/>
            </a:pPr>
            <a:r>
              <a:rPr lang="en-IN" sz="1400" dirty="0">
                <a:solidFill>
                  <a:srgbClr val="0F0F0F"/>
                </a:solidFill>
                <a:latin typeface="Times New Roman" panose="02020603050405020304" pitchFamily="18" charset="0"/>
                <a:cs typeface="Times New Roman" panose="02020603050405020304" pitchFamily="18" charset="0"/>
              </a:rPr>
              <a:t>-</a:t>
            </a:r>
            <a:r>
              <a:rPr lang="en-IN" sz="1400" dirty="0" err="1">
                <a:solidFill>
                  <a:srgbClr val="0F0F0F"/>
                </a:solidFill>
                <a:latin typeface="Times New Roman" panose="02020603050405020304" pitchFamily="18" charset="0"/>
                <a:cs typeface="Times New Roman" panose="02020603050405020304" pitchFamily="18" charset="0"/>
              </a:rPr>
              <a:t>Mathplotlib</a:t>
            </a:r>
            <a:r>
              <a:rPr lang="en-IN" sz="1400" dirty="0">
                <a:solidFill>
                  <a:srgbClr val="0F0F0F"/>
                </a:solidFill>
                <a:latin typeface="Times New Roman" panose="02020603050405020304" pitchFamily="18" charset="0"/>
                <a:cs typeface="Times New Roman" panose="02020603050405020304" pitchFamily="18" charset="0"/>
              </a:rPr>
              <a:t> and seaborn: For creating visualizations to understand data patterns</a:t>
            </a:r>
          </a:p>
          <a:p>
            <a:pPr marL="0" indent="0">
              <a:buNone/>
            </a:pPr>
            <a:r>
              <a:rPr lang="en-IN" sz="1400" dirty="0">
                <a:solidFill>
                  <a:srgbClr val="0F0F0F"/>
                </a:solidFill>
                <a:latin typeface="Times New Roman" panose="02020603050405020304" pitchFamily="18" charset="0"/>
                <a:cs typeface="Times New Roman" panose="02020603050405020304" pitchFamily="18" charset="0"/>
              </a:rPr>
              <a:t>-</a:t>
            </a:r>
            <a:r>
              <a:rPr lang="en-IN" sz="1400" dirty="0" err="1">
                <a:solidFill>
                  <a:srgbClr val="0F0F0F"/>
                </a:solidFill>
                <a:latin typeface="Times New Roman" panose="02020603050405020304" pitchFamily="18" charset="0"/>
                <a:cs typeface="Times New Roman" panose="02020603050405020304" pitchFamily="18" charset="0"/>
              </a:rPr>
              <a:t>Plotly</a:t>
            </a:r>
            <a:r>
              <a:rPr lang="en-IN" sz="1400" dirty="0">
                <a:solidFill>
                  <a:srgbClr val="0F0F0F"/>
                </a:solidFill>
                <a:latin typeface="Times New Roman" panose="02020603050405020304" pitchFamily="18" charset="0"/>
                <a:cs typeface="Times New Roman" panose="02020603050405020304" pitchFamily="18" charset="0"/>
              </a:rPr>
              <a:t> or Bokeh : Interactive visualization libraries for more </a:t>
            </a:r>
            <a:r>
              <a:rPr lang="en-IN" sz="1400" dirty="0" err="1">
                <a:solidFill>
                  <a:srgbClr val="0F0F0F"/>
                </a:solidFill>
                <a:latin typeface="Times New Roman" panose="02020603050405020304" pitchFamily="18" charset="0"/>
                <a:cs typeface="Times New Roman" panose="02020603050405020304" pitchFamily="18" charset="0"/>
              </a:rPr>
              <a:t>comple</a:t>
            </a:r>
            <a:r>
              <a:rPr lang="en-IN" sz="1400" dirty="0">
                <a:solidFill>
                  <a:srgbClr val="0F0F0F"/>
                </a:solidFill>
                <a:latin typeface="Times New Roman" panose="02020603050405020304" pitchFamily="18" charset="0"/>
                <a:cs typeface="Times New Roman" panose="02020603050405020304" pitchFamily="18" charset="0"/>
              </a:rPr>
              <a:t> visualizations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 name="TextBox 9">
            <a:extLst>
              <a:ext uri="{FF2B5EF4-FFF2-40B4-BE49-F238E27FC236}">
                <a16:creationId xmlns:a16="http://schemas.microsoft.com/office/drawing/2014/main" id="{D405CDFD-33E1-48C6-4A7E-73A7A5897390}"/>
              </a:ext>
            </a:extLst>
          </p:cNvPr>
          <p:cNvSpPr txBox="1"/>
          <p:nvPr/>
        </p:nvSpPr>
        <p:spPr>
          <a:xfrm>
            <a:off x="581192" y="2025367"/>
            <a:ext cx="9785684" cy="4154984"/>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Fantanco</a:t>
            </a:r>
            <a:r>
              <a:rPr lang="en-IN" sz="2400" dirty="0">
                <a:latin typeface="Times New Roman" panose="02020603050405020304" pitchFamily="18" charset="0"/>
                <a:cs typeface="Times New Roman" panose="02020603050405020304" pitchFamily="18" charset="0"/>
              </a:rPr>
              <a:t> Movie Rating Discrepancy Analysis involves gathering movie ratings from </a:t>
            </a:r>
            <a:r>
              <a:rPr lang="en-IN" sz="2400" dirty="0" err="1">
                <a:latin typeface="Times New Roman" panose="02020603050405020304" pitchFamily="18" charset="0"/>
                <a:cs typeface="Times New Roman" panose="02020603050405020304" pitchFamily="18" charset="0"/>
              </a:rPr>
              <a:t>Fantanco</a:t>
            </a:r>
            <a:r>
              <a:rPr lang="en-IN" sz="2400" dirty="0">
                <a:latin typeface="Times New Roman" panose="02020603050405020304" pitchFamily="18" charset="0"/>
                <a:cs typeface="Times New Roman" panose="02020603050405020304" pitchFamily="18" charset="0"/>
              </a:rPr>
              <a:t> and other platforms, cleaning and standardizing the data, comparing ratings using statistical methods, visualizing findings, and deriving actionable recommendations.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algorithm is implemented in Python, utilizing libraries like pandas and matplotlib, with a user-friendly interface. Testing ensures accuracy and reliability before deployment as a software or web-based tool, hosted on cloud or local servers, accompanied by documentation and user support.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Maintenance involves monitoring for issues, addressing feedback, and regular updates to maintain relevance and effectiveness, ultimately aiming to improve </a:t>
            </a:r>
            <a:r>
              <a:rPr lang="en-IN" sz="2400" dirty="0" err="1">
                <a:latin typeface="Times New Roman" panose="02020603050405020304" pitchFamily="18" charset="0"/>
                <a:cs typeface="Times New Roman" panose="02020603050405020304" pitchFamily="18" charset="0"/>
              </a:rPr>
              <a:t>Fantanco's</a:t>
            </a:r>
            <a:r>
              <a:rPr lang="en-IN" sz="2400" dirty="0">
                <a:latin typeface="Times New Roman" panose="02020603050405020304" pitchFamily="18" charset="0"/>
                <a:cs typeface="Times New Roman" panose="02020603050405020304" pitchFamily="18" charset="0"/>
              </a:rPr>
              <a:t> rating consistency.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4207" y="2348401"/>
            <a:ext cx="8143103" cy="3307681"/>
          </a:xfrm>
        </p:spPr>
        <p:txBody>
          <a:bodyPr>
            <a:noAutofit/>
          </a:bodyPr>
          <a:lstStyle/>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Fantanco</a:t>
            </a:r>
            <a:r>
              <a:rPr lang="en-US" sz="2000" dirty="0">
                <a:latin typeface="Times New Roman" panose="02020603050405020304" pitchFamily="18" charset="0"/>
                <a:cs typeface="Times New Roman" panose="02020603050405020304" pitchFamily="18" charset="0"/>
              </a:rPr>
              <a:t> Movie Rating Discrepancy Analysis revealed significant differences in movie ratings between </a:t>
            </a:r>
            <a:r>
              <a:rPr lang="en-US" sz="2000" dirty="0" err="1">
                <a:latin typeface="Times New Roman" panose="02020603050405020304" pitchFamily="18" charset="0"/>
                <a:cs typeface="Times New Roman" panose="02020603050405020304" pitchFamily="18" charset="0"/>
              </a:rPr>
              <a:t>Fantanco</a:t>
            </a:r>
            <a:r>
              <a:rPr lang="en-US" sz="2000" dirty="0">
                <a:latin typeface="Times New Roman" panose="02020603050405020304" pitchFamily="18" charset="0"/>
                <a:cs typeface="Times New Roman" panose="02020603050405020304" pitchFamily="18" charset="0"/>
              </a:rPr>
              <a:t> and other prominent platforms like IMDB, Rotten Tomatoes, and Metacritic, highlighting variations across genres and movie types. </a:t>
            </a:r>
          </a:p>
          <a:p>
            <a:r>
              <a:rPr lang="en-US" sz="2000" dirty="0">
                <a:latin typeface="Times New Roman" panose="02020603050405020304" pitchFamily="18" charset="0"/>
                <a:cs typeface="Times New Roman" panose="02020603050405020304" pitchFamily="18" charset="0"/>
              </a:rPr>
              <a:t>Qualitative assessment identified divergent rating methodologies and user demographics as contributing factors. Visualizations effectively illustrated rating comparisons, pinpointing areas of the greatest disparities. </a:t>
            </a:r>
          </a:p>
          <a:p>
            <a:r>
              <a:rPr lang="en-US" sz="2000" dirty="0">
                <a:latin typeface="Times New Roman" panose="02020603050405020304" pitchFamily="18" charset="0"/>
                <a:cs typeface="Times New Roman" panose="02020603050405020304" pitchFamily="18" charset="0"/>
              </a:rPr>
              <a:t>Actionable recommendations were formulated to enhance </a:t>
            </a:r>
            <a:r>
              <a:rPr lang="en-US" sz="2000" dirty="0" err="1">
                <a:latin typeface="Times New Roman" panose="02020603050405020304" pitchFamily="18" charset="0"/>
                <a:cs typeface="Times New Roman" panose="02020603050405020304" pitchFamily="18" charset="0"/>
              </a:rPr>
              <a:t>Fantanco's</a:t>
            </a:r>
            <a:r>
              <a:rPr lang="en-US" sz="2000" dirty="0">
                <a:latin typeface="Times New Roman" panose="02020603050405020304" pitchFamily="18" charset="0"/>
                <a:cs typeface="Times New Roman" panose="02020603050405020304" pitchFamily="18" charset="0"/>
              </a:rPr>
              <a:t> rating consistency, including refining methodology, improving data collection, and increasing transparency.</a:t>
            </a:r>
          </a:p>
          <a:p>
            <a:r>
              <a:rPr lang="en-US" sz="2000" dirty="0">
                <a:latin typeface="Times New Roman" panose="02020603050405020304" pitchFamily="18" charset="0"/>
                <a:cs typeface="Times New Roman" panose="02020603050405020304" pitchFamily="18" charset="0"/>
              </a:rPr>
              <a:t> Overall, the analysis provides valuable insights and suggests measures to improve </a:t>
            </a:r>
            <a:r>
              <a:rPr lang="en-US" sz="2000" dirty="0" err="1">
                <a:latin typeface="Times New Roman" panose="02020603050405020304" pitchFamily="18" charset="0"/>
                <a:cs typeface="Times New Roman" panose="02020603050405020304" pitchFamily="18" charset="0"/>
              </a:rPr>
              <a:t>Fantanco's</a:t>
            </a:r>
            <a:r>
              <a:rPr lang="en-US" sz="2000" dirty="0">
                <a:latin typeface="Times New Roman" panose="02020603050405020304" pitchFamily="18" charset="0"/>
                <a:cs typeface="Times New Roman" panose="02020603050405020304" pitchFamily="18" charset="0"/>
              </a:rPr>
              <a:t> rating credibility and reliability, emphasizing the importance of ongoing monitoring and refinement to maintain alignment with industry standards and bolster user trust.</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310BE9-A810-D26B-D2BD-C62EC254D52D}"/>
              </a:ext>
            </a:extLst>
          </p:cNvPr>
          <p:cNvPicPr>
            <a:picLocks noChangeAspect="1"/>
          </p:cNvPicPr>
          <p:nvPr/>
        </p:nvPicPr>
        <p:blipFill>
          <a:blip r:embed="rId2"/>
          <a:stretch>
            <a:fillRect/>
          </a:stretch>
        </p:blipFill>
        <p:spPr>
          <a:xfrm>
            <a:off x="8380429" y="3643244"/>
            <a:ext cx="3230379" cy="175716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actionable recommendations formulated as a result of this analysis offer a pathway for </a:t>
            </a:r>
            <a:r>
              <a:rPr lang="en-US" sz="2400" dirty="0" err="1">
                <a:latin typeface="Times New Roman" panose="02020603050405020304" pitchFamily="18" charset="0"/>
                <a:cs typeface="Times New Roman" panose="02020603050405020304" pitchFamily="18" charset="0"/>
              </a:rPr>
              <a:t>Fantanco</a:t>
            </a:r>
            <a:r>
              <a:rPr lang="en-US" sz="2400" dirty="0">
                <a:latin typeface="Times New Roman" panose="02020603050405020304" pitchFamily="18" charset="0"/>
                <a:cs typeface="Times New Roman" panose="02020603050405020304" pitchFamily="18" charset="0"/>
              </a:rPr>
              <a:t> to enhance its rating consistency and credibility, ultimately improving user trust and satisfaction. Moving forward, ongoing monitoring and refinement of rating processes will be crucial to ensure alignment with industry standards and maintain the platform's reputation for delivering reliable movie ratings to its audience.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B9C01318-6828-7816-E062-F3BC05D4B229}"/>
              </a:ext>
            </a:extLst>
          </p:cNvPr>
          <p:cNvSpPr txBox="1"/>
          <p:nvPr/>
        </p:nvSpPr>
        <p:spPr>
          <a:xfrm>
            <a:off x="1131216" y="1715679"/>
            <a:ext cx="8010427" cy="4154984"/>
          </a:xfrm>
          <a:prstGeom prst="rect">
            <a:avLst/>
          </a:prstGeom>
          <a:noFill/>
        </p:spPr>
        <p:txBody>
          <a:bodyPr wrap="square">
            <a:spAutoFit/>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Future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Scope:The</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Fantanco</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Movie Rating Discrepancy Analysis sets the stage for improvements. We can explore specific movie genres or audience preferences further. Using advanced technology like machine learning can make rating predictions more accurate. </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Collaborating with industry experts and gathering user feedback can help refine rating methods. Also, integrating real-time data and social media analysis can give a more up-to-date view of movie ratings. </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Continuing research will keep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Fantanco's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rating platform relevant and reliable in the future.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838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Fandango movie rating discrepancy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 Percy</cp:lastModifiedBy>
  <cp:revision>32</cp:revision>
  <dcterms:created xsi:type="dcterms:W3CDTF">2021-05-26T16:50:10Z</dcterms:created>
  <dcterms:modified xsi:type="dcterms:W3CDTF">2024-04-09T03:52:48Z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