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52" name="Google Shape;15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90" name="Google Shape;19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8" name="Google Shape;9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6" name="Google Shape;10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4" name="Google Shape;11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9" name="Google Shape;13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2"/>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2"/>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 name="Google Shape;17;p2"/>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 name="Google Shape;18;p2"/>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 name="Shape 21"/>
        <p:cNvGrpSpPr/>
        <p:nvPr/>
      </p:nvGrpSpPr>
      <p:grpSpPr>
        <a:xfrm>
          <a:off x="0" y="0"/>
          <a:ext cx="0" cy="0"/>
          <a:chOff x="0" y="0"/>
          <a:chExt cx="0" cy="0"/>
        </a:xfrm>
      </p:grpSpPr>
      <p:sp>
        <p:nvSpPr>
          <p:cNvPr id="22" name="Google Shape;22;p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3" name="Google Shape;23;p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5" name="Shape 25"/>
        <p:cNvGrpSpPr/>
        <p:nvPr/>
      </p:nvGrpSpPr>
      <p:grpSpPr>
        <a:xfrm>
          <a:off x="0" y="0"/>
          <a:ext cx="0" cy="0"/>
          <a:chOff x="0" y="0"/>
          <a:chExt cx="0" cy="0"/>
        </a:xfrm>
      </p:grpSpPr>
      <p:sp>
        <p:nvSpPr>
          <p:cNvPr id="26" name="Google Shape;26;p5"/>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7" name="Google Shape;27;p5"/>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 name="Google Shape;30;p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1" name="Google Shape;31;p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2" name="Google Shape;32;p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3" name="Google Shape;33;p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1"/>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 name="Google Shape;9;p1"/>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 name="Google Shape;10;p1"/>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 name="Google Shape;11;p1"/>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 name="Google Shape;12;p1"/>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Next Gen Employability Program</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13"/>
          <p:cNvPicPr preferRelativeResize="0"/>
          <p:nvPr/>
        </p:nvPicPr>
        <p:blipFill rotWithShape="1">
          <a:blip r:embed="rId3">
            <a:alphaModFix amt="5000"/>
          </a:blip>
          <a:srcRect b="10205" l="0" r="745" t="5928"/>
          <a:stretch/>
        </p:blipFill>
        <p:spPr>
          <a:xfrm>
            <a:off x="13063" y="-1"/>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5" name="Google Shape;65;p13"/>
          <p:cNvSpPr/>
          <p:nvPr/>
        </p:nvSpPr>
        <p:spPr>
          <a:xfrm>
            <a:off x="1003625" y="730900"/>
            <a:ext cx="7162500" cy="3966600"/>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 name="Google Shape;66;p13"/>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3"/>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161D23"/>
                </a:solidFill>
                <a:latin typeface="Arial"/>
                <a:ea typeface="Arial"/>
                <a:cs typeface="Arial"/>
                <a:sym typeface="Arial"/>
              </a:rPr>
              <a:t>NEXT GEN EMPLOYABILITY PROGRAM</a:t>
            </a:r>
            <a:endParaRPr/>
          </a:p>
        </p:txBody>
      </p:sp>
      <p:sp>
        <p:nvSpPr>
          <p:cNvPr id="68" name="Google Shape;68;p13"/>
          <p:cNvSpPr txBox="1"/>
          <p:nvPr/>
        </p:nvSpPr>
        <p:spPr>
          <a:xfrm>
            <a:off x="2541122" y="2795733"/>
            <a:ext cx="40196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161D23"/>
                </a:solidFill>
                <a:latin typeface="Arial"/>
                <a:ea typeface="Arial"/>
                <a:cs typeface="Arial"/>
                <a:sym typeface="Arial"/>
              </a:rPr>
              <a:t>Creating a future-ready workforce</a:t>
            </a:r>
            <a:endParaRPr/>
          </a:p>
        </p:txBody>
      </p:sp>
      <p:sp>
        <p:nvSpPr>
          <p:cNvPr id="69" name="Google Shape;69;p13"/>
          <p:cNvSpPr txBox="1"/>
          <p:nvPr/>
        </p:nvSpPr>
        <p:spPr>
          <a:xfrm>
            <a:off x="1003625" y="364253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Team Members</a:t>
            </a:r>
            <a:endParaRPr/>
          </a:p>
        </p:txBody>
      </p:sp>
      <p:sp>
        <p:nvSpPr>
          <p:cNvPr id="70" name="Google Shape;70;p13"/>
          <p:cNvSpPr txBox="1"/>
          <p:nvPr/>
        </p:nvSpPr>
        <p:spPr>
          <a:xfrm>
            <a:off x="1095100" y="3956075"/>
            <a:ext cx="2224800" cy="45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chemeClr val="dk1"/>
                </a:solidFill>
                <a:latin typeface="Arial"/>
                <a:ea typeface="Arial"/>
                <a:cs typeface="Arial"/>
                <a:sym typeface="Arial"/>
              </a:rPr>
              <a:t>Student Name :Arockia Binolin S</a:t>
            </a:r>
            <a:endParaRPr/>
          </a:p>
          <a:p>
            <a:pPr indent="0" lvl="0" marL="0" marR="0" rtl="0" algn="l">
              <a:lnSpc>
                <a:spcPct val="100000"/>
              </a:lnSpc>
              <a:spcBef>
                <a:spcPts val="200"/>
              </a:spcBef>
              <a:spcAft>
                <a:spcPts val="0"/>
              </a:spcAft>
              <a:buNone/>
            </a:pPr>
            <a:r>
              <a:rPr b="0" i="0" lang="en-US" sz="1100" u="none" cap="none" strike="noStrike">
                <a:solidFill>
                  <a:schemeClr val="dk1"/>
                </a:solidFill>
                <a:latin typeface="Arial"/>
                <a:ea typeface="Arial"/>
                <a:cs typeface="Arial"/>
                <a:sym typeface="Arial"/>
              </a:rPr>
              <a:t>Student ID :au9602212430</a:t>
            </a:r>
            <a:r>
              <a:rPr lang="en-US" sz="1100">
                <a:solidFill>
                  <a:schemeClr val="dk1"/>
                </a:solidFill>
              </a:rPr>
              <a:t>06</a:t>
            </a:r>
            <a:r>
              <a:rPr b="0" i="0" lang="en-US" sz="1100" u="none" cap="none" strike="noStrike">
                <a:solidFill>
                  <a:schemeClr val="dk1"/>
                </a:solidFill>
                <a:latin typeface="Arial"/>
                <a:ea typeface="Arial"/>
                <a:cs typeface="Arial"/>
                <a:sym typeface="Arial"/>
              </a:rPr>
              <a:t> </a:t>
            </a:r>
            <a:endParaRPr/>
          </a:p>
        </p:txBody>
      </p:sp>
      <p:cxnSp>
        <p:nvCxnSpPr>
          <p:cNvPr id="71" name="Google Shape;71;p13"/>
          <p:cNvCxnSpPr/>
          <p:nvPr/>
        </p:nvCxnSpPr>
        <p:spPr>
          <a:xfrm>
            <a:off x="1100213" y="3919492"/>
            <a:ext cx="1986613" cy="0"/>
          </a:xfrm>
          <a:prstGeom prst="straightConnector1">
            <a:avLst/>
          </a:prstGeom>
          <a:noFill/>
          <a:ln cap="flat" cmpd="sng" w="9525">
            <a:solidFill>
              <a:schemeClr val="dk1"/>
            </a:solidFill>
            <a:prstDash val="lgDashDot"/>
            <a:round/>
            <a:headEnd len="sm" w="sm" type="none"/>
            <a:tailEnd len="sm" w="sm" type="none"/>
          </a:ln>
        </p:spPr>
      </p:cxnSp>
      <p:sp>
        <p:nvSpPr>
          <p:cNvPr id="72" name="Google Shape;72;p13"/>
          <p:cNvSpPr txBox="1"/>
          <p:nvPr/>
        </p:nvSpPr>
        <p:spPr>
          <a:xfrm>
            <a:off x="5596477" y="362729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College Name</a:t>
            </a:r>
            <a:endParaRPr/>
          </a:p>
        </p:txBody>
      </p:sp>
      <p:cxnSp>
        <p:nvCxnSpPr>
          <p:cNvPr id="73" name="Google Shape;73;p13"/>
          <p:cNvCxnSpPr/>
          <p:nvPr/>
        </p:nvCxnSpPr>
        <p:spPr>
          <a:xfrm>
            <a:off x="5693065" y="3919492"/>
            <a:ext cx="1360332" cy="0"/>
          </a:xfrm>
          <a:prstGeom prst="straightConnector1">
            <a:avLst/>
          </a:prstGeom>
          <a:noFill/>
          <a:ln cap="flat" cmpd="sng" w="9525">
            <a:solidFill>
              <a:schemeClr val="dk1"/>
            </a:solidFill>
            <a:prstDash val="lgDashDot"/>
            <a:round/>
            <a:headEnd len="sm" w="sm" type="none"/>
            <a:tailEnd len="sm" w="sm" type="none"/>
          </a:ln>
        </p:spPr>
      </p:cxnSp>
      <p:sp>
        <p:nvSpPr>
          <p:cNvPr id="74" name="Google Shape;74;p13"/>
          <p:cNvSpPr txBox="1"/>
          <p:nvPr/>
        </p:nvSpPr>
        <p:spPr>
          <a:xfrm>
            <a:off x="5693356" y="3956068"/>
            <a:ext cx="2095500" cy="6510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en-US" sz="1100">
                <a:solidFill>
                  <a:schemeClr val="dk1"/>
                </a:solidFill>
              </a:rPr>
              <a:t>Arunachala College of Engineering for Women</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p:txBody>
      </p:sp>
      <p:pic>
        <p:nvPicPr>
          <p:cNvPr id="75" name="Google Shape;75;p13"/>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6" name="Google Shape;76;p13"/>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7" name="Google Shape;77;p13"/>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cxnSp>
        <p:nvCxnSpPr>
          <p:cNvPr id="155" name="Google Shape;155;p2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56" name="Google Shape;156;p22"/>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157" name="Google Shape;157;p22"/>
          <p:cNvSpPr txBox="1"/>
          <p:nvPr/>
        </p:nvSpPr>
        <p:spPr>
          <a:xfrm>
            <a:off x="247800" y="1285500"/>
            <a:ext cx="8409900" cy="39609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b="1" lang="en-US" sz="1305"/>
              <a:t>System Design</a:t>
            </a:r>
            <a:r>
              <a:rPr lang="en-US" sz="1305"/>
              <a:t>:</a:t>
            </a:r>
            <a:endParaRPr sz="1305"/>
          </a:p>
          <a:p>
            <a:pPr indent="-311467" lvl="0" marL="457200" rtl="0" algn="l">
              <a:lnSpc>
                <a:spcPct val="80000"/>
              </a:lnSpc>
              <a:spcBef>
                <a:spcPts val="0"/>
              </a:spcBef>
              <a:spcAft>
                <a:spcPts val="0"/>
              </a:spcAft>
              <a:buSzPts val="1305"/>
              <a:buChar char="●"/>
            </a:pPr>
            <a:r>
              <a:rPr lang="en-US" sz="1305"/>
              <a:t>Utilize UML diagrams for system modeling.</a:t>
            </a:r>
            <a:endParaRPr sz="1305"/>
          </a:p>
          <a:p>
            <a:pPr indent="-311467" lvl="0" marL="457200" rtl="0" algn="l">
              <a:lnSpc>
                <a:spcPct val="80000"/>
              </a:lnSpc>
              <a:spcBef>
                <a:spcPts val="0"/>
              </a:spcBef>
              <a:spcAft>
                <a:spcPts val="0"/>
              </a:spcAft>
              <a:buSzPts val="1305"/>
              <a:buChar char="●"/>
            </a:pPr>
            <a:r>
              <a:rPr lang="en-US" sz="1305"/>
              <a:t>Adopt a modular architecture for scalability.</a:t>
            </a:r>
            <a:endParaRPr sz="1305"/>
          </a:p>
          <a:p>
            <a:pPr indent="-311467" lvl="0" marL="457200" rtl="0" algn="l">
              <a:lnSpc>
                <a:spcPct val="80000"/>
              </a:lnSpc>
              <a:spcBef>
                <a:spcPts val="0"/>
              </a:spcBef>
              <a:spcAft>
                <a:spcPts val="0"/>
              </a:spcAft>
              <a:buSzPts val="1305"/>
              <a:buChar char="●"/>
            </a:pPr>
            <a:r>
              <a:rPr lang="en-US" sz="1305"/>
              <a:t>Design a relational database schema.</a:t>
            </a:r>
            <a:endParaRPr sz="1305"/>
          </a:p>
          <a:p>
            <a:pPr indent="-311467" lvl="0" marL="457200" rtl="0" algn="l">
              <a:lnSpc>
                <a:spcPct val="80000"/>
              </a:lnSpc>
              <a:spcBef>
                <a:spcPts val="0"/>
              </a:spcBef>
              <a:spcAft>
                <a:spcPts val="0"/>
              </a:spcAft>
              <a:buSzPts val="1305"/>
              <a:buChar char="●"/>
            </a:pPr>
            <a:r>
              <a:rPr lang="en-US" sz="1305"/>
              <a:t>Choose appropriate frontend, backend, and database technologies.</a:t>
            </a:r>
            <a:endParaRPr sz="1305"/>
          </a:p>
          <a:p>
            <a:pPr indent="0" lvl="0" marL="0" rtl="0" algn="l">
              <a:lnSpc>
                <a:spcPct val="80000"/>
              </a:lnSpc>
              <a:spcBef>
                <a:spcPts val="0"/>
              </a:spcBef>
              <a:spcAft>
                <a:spcPts val="0"/>
              </a:spcAft>
              <a:buSzPts val="935"/>
              <a:buNone/>
            </a:pPr>
            <a:r>
              <a:rPr b="1" lang="en-US" sz="1305"/>
              <a:t>Development:</a:t>
            </a:r>
            <a:endParaRPr b="1" sz="1305"/>
          </a:p>
          <a:p>
            <a:pPr indent="-311467" lvl="0" marL="457200" rtl="0" algn="l">
              <a:lnSpc>
                <a:spcPct val="80000"/>
              </a:lnSpc>
              <a:spcBef>
                <a:spcPts val="0"/>
              </a:spcBef>
              <a:spcAft>
                <a:spcPts val="0"/>
              </a:spcAft>
              <a:buSzPts val="1305"/>
              <a:buChar char="●"/>
            </a:pPr>
            <a:r>
              <a:rPr lang="en-US" sz="1305"/>
              <a:t>Follow an agile methodology with iterative sprints.</a:t>
            </a:r>
            <a:endParaRPr sz="1305"/>
          </a:p>
          <a:p>
            <a:pPr indent="-311467" lvl="0" marL="457200" rtl="0" algn="l">
              <a:lnSpc>
                <a:spcPct val="80000"/>
              </a:lnSpc>
              <a:spcBef>
                <a:spcPts val="0"/>
              </a:spcBef>
              <a:spcAft>
                <a:spcPts val="0"/>
              </a:spcAft>
              <a:buSzPts val="1305"/>
              <a:buChar char="●"/>
            </a:pPr>
            <a:r>
              <a:rPr lang="en-US" sz="1305"/>
              <a:t>Use version control for collaborative development.</a:t>
            </a:r>
            <a:endParaRPr sz="1305"/>
          </a:p>
          <a:p>
            <a:pPr indent="-311467" lvl="0" marL="457200" rtl="0" algn="l">
              <a:lnSpc>
                <a:spcPct val="80000"/>
              </a:lnSpc>
              <a:spcBef>
                <a:spcPts val="0"/>
              </a:spcBef>
              <a:spcAft>
                <a:spcPts val="0"/>
              </a:spcAft>
              <a:buSzPts val="1305"/>
              <a:buChar char="●"/>
            </a:pPr>
            <a:r>
              <a:rPr lang="en-US" sz="1305"/>
              <a:t>Implement coding standards and automated testing.</a:t>
            </a:r>
            <a:endParaRPr sz="1305"/>
          </a:p>
          <a:p>
            <a:pPr indent="-311467" lvl="0" marL="457200" rtl="0" algn="l">
              <a:lnSpc>
                <a:spcPct val="80000"/>
              </a:lnSpc>
              <a:spcBef>
                <a:spcPts val="0"/>
              </a:spcBef>
              <a:spcAft>
                <a:spcPts val="0"/>
              </a:spcAft>
              <a:buSzPts val="1305"/>
              <a:buChar char="●"/>
            </a:pPr>
            <a:r>
              <a:rPr lang="en-US" sz="1305"/>
              <a:t>Integrate third-party services via APIs.</a:t>
            </a:r>
            <a:endParaRPr sz="1305"/>
          </a:p>
          <a:p>
            <a:pPr indent="0" lvl="0" marL="0" rtl="0" algn="l">
              <a:lnSpc>
                <a:spcPct val="80000"/>
              </a:lnSpc>
              <a:spcBef>
                <a:spcPts val="0"/>
              </a:spcBef>
              <a:spcAft>
                <a:spcPts val="0"/>
              </a:spcAft>
              <a:buSzPts val="935"/>
              <a:buNone/>
            </a:pPr>
            <a:r>
              <a:rPr b="1" lang="en-US" sz="1305"/>
              <a:t>Testing:</a:t>
            </a:r>
            <a:endParaRPr b="1" sz="1305"/>
          </a:p>
          <a:p>
            <a:pPr indent="-311467" lvl="0" marL="457200" rtl="0" algn="l">
              <a:lnSpc>
                <a:spcPct val="80000"/>
              </a:lnSpc>
              <a:spcBef>
                <a:spcPts val="0"/>
              </a:spcBef>
              <a:spcAft>
                <a:spcPts val="0"/>
              </a:spcAft>
              <a:buSzPts val="1305"/>
              <a:buChar char="●"/>
            </a:pPr>
            <a:r>
              <a:rPr lang="en-US" sz="1305"/>
              <a:t>Conduct unit, integration, and performance testing.</a:t>
            </a:r>
            <a:endParaRPr sz="1305"/>
          </a:p>
          <a:p>
            <a:pPr indent="-311467" lvl="0" marL="457200" rtl="0" algn="l">
              <a:lnSpc>
                <a:spcPct val="80000"/>
              </a:lnSpc>
              <a:spcBef>
                <a:spcPts val="0"/>
              </a:spcBef>
              <a:spcAft>
                <a:spcPts val="0"/>
              </a:spcAft>
              <a:buSzPts val="1305"/>
              <a:buChar char="●"/>
            </a:pPr>
            <a:r>
              <a:rPr lang="en-US" sz="1305"/>
              <a:t>Collaborate with stakeholders for UAT.</a:t>
            </a:r>
            <a:endParaRPr sz="1305"/>
          </a:p>
          <a:p>
            <a:pPr indent="-311467" lvl="0" marL="457200" rtl="0" algn="l">
              <a:lnSpc>
                <a:spcPct val="80000"/>
              </a:lnSpc>
              <a:spcBef>
                <a:spcPts val="0"/>
              </a:spcBef>
              <a:spcAft>
                <a:spcPts val="0"/>
              </a:spcAft>
              <a:buSzPts val="1305"/>
              <a:buChar char="●"/>
            </a:pPr>
            <a:r>
              <a:rPr lang="en-US" sz="1305"/>
              <a:t>Perform security assessments and penetration testing.</a:t>
            </a:r>
            <a:endParaRPr sz="1305"/>
          </a:p>
          <a:p>
            <a:pPr indent="0" lvl="0" marL="0" rtl="0" algn="l">
              <a:lnSpc>
                <a:spcPct val="80000"/>
              </a:lnSpc>
              <a:spcBef>
                <a:spcPts val="0"/>
              </a:spcBef>
              <a:spcAft>
                <a:spcPts val="0"/>
              </a:spcAft>
              <a:buSzPts val="935"/>
              <a:buNone/>
            </a:pPr>
            <a:r>
              <a:rPr b="1" lang="en-US" sz="1305"/>
              <a:t>Deployment:</a:t>
            </a:r>
            <a:endParaRPr b="1" sz="1305"/>
          </a:p>
          <a:p>
            <a:pPr indent="-311467" lvl="0" marL="457200" rtl="0" algn="l">
              <a:lnSpc>
                <a:spcPct val="80000"/>
              </a:lnSpc>
              <a:spcBef>
                <a:spcPts val="0"/>
              </a:spcBef>
              <a:spcAft>
                <a:spcPts val="0"/>
              </a:spcAft>
              <a:buSzPts val="1305"/>
              <a:buChar char="●"/>
            </a:pPr>
            <a:r>
              <a:rPr lang="en-US" sz="1305"/>
              <a:t>Automate deployment with CI/CD pipelines.</a:t>
            </a:r>
            <a:endParaRPr sz="1305"/>
          </a:p>
          <a:p>
            <a:pPr indent="-311467" lvl="0" marL="457200" rtl="0" algn="l">
              <a:lnSpc>
                <a:spcPct val="80000"/>
              </a:lnSpc>
              <a:spcBef>
                <a:spcPts val="0"/>
              </a:spcBef>
              <a:spcAft>
                <a:spcPts val="0"/>
              </a:spcAft>
              <a:buSzPts val="1305"/>
              <a:buChar char="●"/>
            </a:pPr>
            <a:r>
              <a:rPr lang="en-US" sz="1305"/>
              <a:t>Deploy to cloud or on-premises infrastructure.</a:t>
            </a:r>
            <a:endParaRPr sz="1305"/>
          </a:p>
          <a:p>
            <a:pPr indent="-311467" lvl="0" marL="457200" rtl="0" algn="l">
              <a:lnSpc>
                <a:spcPct val="80000"/>
              </a:lnSpc>
              <a:spcBef>
                <a:spcPts val="0"/>
              </a:spcBef>
              <a:spcAft>
                <a:spcPts val="0"/>
              </a:spcAft>
              <a:buSzPts val="1305"/>
              <a:buChar char="●"/>
            </a:pPr>
            <a:r>
              <a:rPr lang="en-US" sz="1305"/>
              <a:t>Implement monitoring tools for system health.</a:t>
            </a:r>
            <a:endParaRPr sz="1305"/>
          </a:p>
          <a:p>
            <a:pPr indent="-311467" lvl="0" marL="457200" rtl="0" algn="l">
              <a:lnSpc>
                <a:spcPct val="80000"/>
              </a:lnSpc>
              <a:spcBef>
                <a:spcPts val="0"/>
              </a:spcBef>
              <a:spcAft>
                <a:spcPts val="0"/>
              </a:spcAft>
              <a:buSzPts val="1305"/>
              <a:buChar char="●"/>
            </a:pPr>
            <a:r>
              <a:rPr lang="en-US" sz="1305"/>
              <a:t>Plan for regular maintenance and updates.</a:t>
            </a:r>
            <a:endParaRPr sz="1305"/>
          </a:p>
          <a:p>
            <a:pPr indent="0" lvl="0" marL="0" rtl="0" algn="l">
              <a:lnSpc>
                <a:spcPct val="80000"/>
              </a:lnSpc>
              <a:spcBef>
                <a:spcPts val="0"/>
              </a:spcBef>
              <a:spcAft>
                <a:spcPts val="0"/>
              </a:spcAft>
              <a:buSzPts val="935"/>
              <a:buNone/>
            </a:pPr>
            <a:r>
              <a:t/>
            </a:r>
            <a:endParaRPr sz="1305"/>
          </a:p>
          <a:p>
            <a:pPr indent="0" lvl="0" marL="0" rtl="0" algn="l">
              <a:lnSpc>
                <a:spcPct val="80000"/>
              </a:lnSpc>
              <a:spcBef>
                <a:spcPts val="0"/>
              </a:spcBef>
              <a:spcAft>
                <a:spcPts val="0"/>
              </a:spcAft>
              <a:buSzPts val="935"/>
              <a:buNone/>
            </a:pPr>
            <a:r>
              <a:t/>
            </a:r>
            <a:endParaRPr sz="1305"/>
          </a:p>
          <a:p>
            <a:pPr indent="0" lvl="0" marL="0" rtl="0" algn="l">
              <a:lnSpc>
                <a:spcPct val="80000"/>
              </a:lnSpc>
              <a:spcBef>
                <a:spcPts val="0"/>
              </a:spcBef>
              <a:spcAft>
                <a:spcPts val="0"/>
              </a:spcAft>
              <a:buSzPts val="935"/>
              <a:buNone/>
            </a:pPr>
            <a:r>
              <a:t/>
            </a:r>
            <a:endParaRPr sz="1305"/>
          </a:p>
          <a:p>
            <a:pPr indent="0" lvl="0" marL="0" rtl="0" algn="l">
              <a:lnSpc>
                <a:spcPct val="80000"/>
              </a:lnSpc>
              <a:spcBef>
                <a:spcPts val="0"/>
              </a:spcBef>
              <a:spcAft>
                <a:spcPts val="0"/>
              </a:spcAft>
              <a:buSzPts val="935"/>
              <a:buNone/>
            </a:pPr>
            <a:r>
              <a:t/>
            </a:r>
            <a:endParaRPr sz="1305"/>
          </a:p>
          <a:p>
            <a:pPr indent="0" lvl="0" marL="0" rtl="0" algn="l">
              <a:lnSpc>
                <a:spcPct val="80000"/>
              </a:lnSpc>
              <a:spcBef>
                <a:spcPts val="0"/>
              </a:spcBef>
              <a:spcAft>
                <a:spcPts val="0"/>
              </a:spcAft>
              <a:buSzPts val="935"/>
              <a:buNone/>
            </a:pPr>
            <a:r>
              <a:t/>
            </a:r>
            <a:endParaRPr sz="1305"/>
          </a:p>
          <a:p>
            <a:pPr indent="0" lvl="0" marL="0" rtl="0" algn="l">
              <a:lnSpc>
                <a:spcPct val="80000"/>
              </a:lnSpc>
              <a:spcBef>
                <a:spcPts val="0"/>
              </a:spcBef>
              <a:spcAft>
                <a:spcPts val="0"/>
              </a:spcAft>
              <a:buSzPts val="935"/>
              <a:buNone/>
            </a:pPr>
            <a:r>
              <a:t/>
            </a:r>
            <a:endParaRPr sz="1305"/>
          </a:p>
          <a:p>
            <a:pPr indent="0" lvl="0" marL="0" rtl="0" algn="l">
              <a:lnSpc>
                <a:spcPct val="80000"/>
              </a:lnSpc>
              <a:spcBef>
                <a:spcPts val="0"/>
              </a:spcBef>
              <a:spcAft>
                <a:spcPts val="0"/>
              </a:spcAft>
              <a:buSzPts val="935"/>
              <a:buNone/>
            </a:pPr>
            <a:r>
              <a:t/>
            </a:r>
            <a:endParaRPr sz="130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155850" y="613142"/>
            <a:ext cx="8832300" cy="451933"/>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Homepage</a:t>
            </a:r>
            <a:endParaRPr/>
          </a:p>
        </p:txBody>
      </p:sp>
      <p:pic>
        <p:nvPicPr>
          <p:cNvPr id="163" name="Google Shape;163;p23"/>
          <p:cNvPicPr preferRelativeResize="0"/>
          <p:nvPr/>
        </p:nvPicPr>
        <p:blipFill>
          <a:blip r:embed="rId3">
            <a:alphaModFix/>
          </a:blip>
          <a:stretch>
            <a:fillRect/>
          </a:stretch>
        </p:blipFill>
        <p:spPr>
          <a:xfrm>
            <a:off x="228600" y="1280100"/>
            <a:ext cx="8396724" cy="3651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628560" y="601132"/>
            <a:ext cx="7886430" cy="66651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US"/>
              <a:t>About-Us-Page</a:t>
            </a:r>
            <a:endParaRPr/>
          </a:p>
        </p:txBody>
      </p:sp>
      <p:pic>
        <p:nvPicPr>
          <p:cNvPr id="169" name="Google Shape;169;p24"/>
          <p:cNvPicPr preferRelativeResize="0"/>
          <p:nvPr/>
        </p:nvPicPr>
        <p:blipFill>
          <a:blip r:embed="rId3">
            <a:alphaModFix/>
          </a:blip>
          <a:stretch>
            <a:fillRect/>
          </a:stretch>
        </p:blipFill>
        <p:spPr>
          <a:xfrm>
            <a:off x="424350" y="1267649"/>
            <a:ext cx="8090660" cy="3571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628560" y="635000"/>
            <a:ext cx="7886430" cy="632649"/>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US"/>
              <a:t>Service-Page</a:t>
            </a:r>
            <a:endParaRPr/>
          </a:p>
        </p:txBody>
      </p:sp>
      <p:pic>
        <p:nvPicPr>
          <p:cNvPr id="175" name="Google Shape;175;p25"/>
          <p:cNvPicPr preferRelativeResize="0"/>
          <p:nvPr/>
        </p:nvPicPr>
        <p:blipFill>
          <a:blip r:embed="rId3">
            <a:alphaModFix/>
          </a:blip>
          <a:stretch>
            <a:fillRect/>
          </a:stretch>
        </p:blipFill>
        <p:spPr>
          <a:xfrm>
            <a:off x="170638" y="1267649"/>
            <a:ext cx="8802736" cy="35710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628560" y="618066"/>
            <a:ext cx="7886430" cy="649583"/>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US"/>
              <a:t>Blog-Page</a:t>
            </a:r>
            <a:endParaRPr/>
          </a:p>
        </p:txBody>
      </p:sp>
      <p:pic>
        <p:nvPicPr>
          <p:cNvPr id="181" name="Google Shape;181;p26"/>
          <p:cNvPicPr preferRelativeResize="0"/>
          <p:nvPr/>
        </p:nvPicPr>
        <p:blipFill>
          <a:blip r:embed="rId3">
            <a:alphaModFix/>
          </a:blip>
          <a:stretch>
            <a:fillRect/>
          </a:stretch>
        </p:blipFill>
        <p:spPr>
          <a:xfrm>
            <a:off x="679088" y="1390649"/>
            <a:ext cx="7785385" cy="35710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215053" y="719666"/>
            <a:ext cx="8421857" cy="547983"/>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US" sz="1600">
                <a:solidFill>
                  <a:srgbClr val="213163"/>
                </a:solidFill>
                <a:latin typeface="Arial"/>
                <a:ea typeface="Arial"/>
                <a:cs typeface="Arial"/>
                <a:sym typeface="Arial"/>
              </a:rPr>
              <a:t>Future Enhancements</a:t>
            </a:r>
            <a:r>
              <a:rPr b="1" lang="en-US" sz="1600">
                <a:solidFill>
                  <a:srgbClr val="374151"/>
                </a:solidFill>
                <a:latin typeface="Arial"/>
                <a:ea typeface="Arial"/>
                <a:cs typeface="Arial"/>
                <a:sym typeface="Arial"/>
              </a:rPr>
              <a:t>:</a:t>
            </a:r>
            <a:br>
              <a:rPr b="0" i="0" lang="en-US">
                <a:solidFill>
                  <a:srgbClr val="374151"/>
                </a:solidFill>
                <a:latin typeface="Arial"/>
                <a:ea typeface="Arial"/>
                <a:cs typeface="Arial"/>
                <a:sym typeface="Arial"/>
              </a:rPr>
            </a:br>
            <a:endParaRPr/>
          </a:p>
        </p:txBody>
      </p:sp>
      <p:sp>
        <p:nvSpPr>
          <p:cNvPr id="187" name="Google Shape;187;p27"/>
          <p:cNvSpPr txBox="1"/>
          <p:nvPr/>
        </p:nvSpPr>
        <p:spPr>
          <a:xfrm>
            <a:off x="259425" y="1165450"/>
            <a:ext cx="8421900" cy="3670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500"/>
              </a:spcBef>
              <a:spcAft>
                <a:spcPts val="0"/>
              </a:spcAft>
              <a:buClr>
                <a:schemeClr val="dk1"/>
              </a:buClr>
              <a:buSzPts val="1100"/>
              <a:buChar char="●"/>
            </a:pPr>
            <a:r>
              <a:rPr b="1" lang="en-US"/>
              <a:t>Predictive Analytics</a:t>
            </a:r>
            <a:r>
              <a:rPr lang="en-US"/>
              <a:t>: Forecast demand and optimize pricing.</a:t>
            </a:r>
            <a:endParaRPr/>
          </a:p>
          <a:p>
            <a:pPr indent="-298450" lvl="0" marL="457200" rtl="0" algn="l">
              <a:lnSpc>
                <a:spcPct val="115000"/>
              </a:lnSpc>
              <a:spcBef>
                <a:spcPts val="0"/>
              </a:spcBef>
              <a:spcAft>
                <a:spcPts val="0"/>
              </a:spcAft>
              <a:buClr>
                <a:schemeClr val="dk1"/>
              </a:buClr>
              <a:buSzPts val="1100"/>
              <a:buChar char="●"/>
            </a:pPr>
            <a:r>
              <a:rPr b="1" lang="en-US"/>
              <a:t>Enhanced Personalization</a:t>
            </a:r>
            <a:r>
              <a:rPr lang="en-US"/>
              <a:t>: Provide tailored recommendations.</a:t>
            </a:r>
            <a:endParaRPr/>
          </a:p>
          <a:p>
            <a:pPr indent="-298450" lvl="0" marL="457200" rtl="0" algn="l">
              <a:lnSpc>
                <a:spcPct val="115000"/>
              </a:lnSpc>
              <a:spcBef>
                <a:spcPts val="0"/>
              </a:spcBef>
              <a:spcAft>
                <a:spcPts val="0"/>
              </a:spcAft>
              <a:buClr>
                <a:schemeClr val="dk1"/>
              </a:buClr>
              <a:buSzPts val="1100"/>
              <a:buChar char="●"/>
            </a:pPr>
            <a:r>
              <a:rPr b="1" lang="en-US"/>
              <a:t>Augmented Reality (AR) Features:</a:t>
            </a:r>
            <a:r>
              <a:rPr lang="en-US"/>
              <a:t> Offer interactive vehicle tours.</a:t>
            </a:r>
            <a:endParaRPr/>
          </a:p>
          <a:p>
            <a:pPr indent="-298450" lvl="0" marL="457200" rtl="0" algn="l">
              <a:lnSpc>
                <a:spcPct val="115000"/>
              </a:lnSpc>
              <a:spcBef>
                <a:spcPts val="0"/>
              </a:spcBef>
              <a:spcAft>
                <a:spcPts val="0"/>
              </a:spcAft>
              <a:buClr>
                <a:schemeClr val="dk1"/>
              </a:buClr>
              <a:buSzPts val="1100"/>
              <a:buChar char="●"/>
            </a:pPr>
            <a:r>
              <a:rPr b="1" lang="en-US"/>
              <a:t>Blockchain for Security:</a:t>
            </a:r>
            <a:r>
              <a:rPr lang="en-US"/>
              <a:t> Ensure transparent transactions.</a:t>
            </a:r>
            <a:endParaRPr/>
          </a:p>
          <a:p>
            <a:pPr indent="-298450" lvl="0" marL="457200" rtl="0" algn="l">
              <a:lnSpc>
                <a:spcPct val="115000"/>
              </a:lnSpc>
              <a:spcBef>
                <a:spcPts val="0"/>
              </a:spcBef>
              <a:spcAft>
                <a:spcPts val="0"/>
              </a:spcAft>
              <a:buClr>
                <a:schemeClr val="dk1"/>
              </a:buClr>
              <a:buSzPts val="1100"/>
              <a:buChar char="●"/>
            </a:pPr>
            <a:r>
              <a:rPr b="1" lang="en-US"/>
              <a:t>Voice Recognition:</a:t>
            </a:r>
            <a:r>
              <a:rPr lang="en-US"/>
              <a:t> Enable hands-free interactions.</a:t>
            </a:r>
            <a:endParaRPr/>
          </a:p>
          <a:p>
            <a:pPr indent="-298450" lvl="0" marL="457200" rtl="0" algn="l">
              <a:lnSpc>
                <a:spcPct val="115000"/>
              </a:lnSpc>
              <a:spcBef>
                <a:spcPts val="0"/>
              </a:spcBef>
              <a:spcAft>
                <a:spcPts val="0"/>
              </a:spcAft>
              <a:buClr>
                <a:schemeClr val="dk1"/>
              </a:buClr>
              <a:buSzPts val="1100"/>
              <a:buChar char="●"/>
            </a:pPr>
            <a:r>
              <a:rPr b="1" lang="en-US"/>
              <a:t>Sustainability Initiatives:</a:t>
            </a:r>
            <a:r>
              <a:rPr lang="en-US"/>
              <a:t> Expand eco-friendly practices.</a:t>
            </a:r>
            <a:endParaRPr/>
          </a:p>
          <a:p>
            <a:pPr indent="-298450" lvl="0" marL="457200" rtl="0" algn="l">
              <a:lnSpc>
                <a:spcPct val="115000"/>
              </a:lnSpc>
              <a:spcBef>
                <a:spcPts val="0"/>
              </a:spcBef>
              <a:spcAft>
                <a:spcPts val="0"/>
              </a:spcAft>
              <a:buClr>
                <a:schemeClr val="dk1"/>
              </a:buClr>
              <a:buSzPts val="1100"/>
              <a:buChar char="●"/>
            </a:pPr>
            <a:r>
              <a:rPr b="1" lang="en-US"/>
              <a:t>Integration with Smart Cities:</a:t>
            </a:r>
            <a:r>
              <a:rPr lang="en-US"/>
              <a:t> Collaborate with urban mobility.</a:t>
            </a:r>
            <a:endParaRPr/>
          </a:p>
          <a:p>
            <a:pPr indent="-298450" lvl="0" marL="457200" rtl="0" algn="l">
              <a:lnSpc>
                <a:spcPct val="115000"/>
              </a:lnSpc>
              <a:spcBef>
                <a:spcPts val="0"/>
              </a:spcBef>
              <a:spcAft>
                <a:spcPts val="0"/>
              </a:spcAft>
              <a:buClr>
                <a:schemeClr val="dk1"/>
              </a:buClr>
              <a:buSzPts val="1100"/>
              <a:buChar char="●"/>
            </a:pPr>
            <a:r>
              <a:rPr b="1" lang="en-US"/>
              <a:t>Partnerships and Loyalty Programs:</a:t>
            </a:r>
            <a:r>
              <a:rPr lang="en-US"/>
              <a:t> Offer integrated booking experiences.</a:t>
            </a:r>
            <a:endParaRPr/>
          </a:p>
          <a:p>
            <a:pPr indent="-298450" lvl="0" marL="457200" rtl="0" algn="l">
              <a:lnSpc>
                <a:spcPct val="115000"/>
              </a:lnSpc>
              <a:spcBef>
                <a:spcPts val="0"/>
              </a:spcBef>
              <a:spcAft>
                <a:spcPts val="0"/>
              </a:spcAft>
              <a:buClr>
                <a:schemeClr val="dk1"/>
              </a:buClr>
              <a:buSzPts val="1100"/>
              <a:buChar char="●"/>
            </a:pPr>
            <a:r>
              <a:rPr b="1" lang="en-US"/>
              <a:t>Expansion into New Markets:</a:t>
            </a:r>
            <a:r>
              <a:rPr lang="en-US"/>
              <a:t> Explore geographical expansion.</a:t>
            </a:r>
            <a:endParaRPr/>
          </a:p>
          <a:p>
            <a:pPr indent="-298450" lvl="0" marL="457200" rtl="0" algn="l">
              <a:lnSpc>
                <a:spcPct val="115000"/>
              </a:lnSpc>
              <a:spcBef>
                <a:spcPts val="0"/>
              </a:spcBef>
              <a:spcAft>
                <a:spcPts val="0"/>
              </a:spcAft>
              <a:buClr>
                <a:schemeClr val="dk1"/>
              </a:buClr>
              <a:buSzPts val="1100"/>
              <a:buChar char="●"/>
            </a:pPr>
            <a:r>
              <a:rPr b="1" lang="en-US"/>
              <a:t>Continuous Improvement: </a:t>
            </a:r>
            <a:r>
              <a:rPr lang="en-US"/>
              <a:t>Gather and analyze customer feedback.</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Conclusion</a:t>
            </a:r>
            <a:endParaRPr b="0" i="0" sz="1600" u="none" cap="none" strike="noStrike">
              <a:solidFill>
                <a:srgbClr val="000000"/>
              </a:solidFill>
              <a:latin typeface="Arial"/>
              <a:ea typeface="Arial"/>
              <a:cs typeface="Arial"/>
              <a:sym typeface="Arial"/>
            </a:endParaRPr>
          </a:p>
        </p:txBody>
      </p:sp>
      <p:cxnSp>
        <p:nvCxnSpPr>
          <p:cNvPr id="193" name="Google Shape;193;p2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94" name="Google Shape;194;p2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195" name="Google Shape;195;p28"/>
          <p:cNvSpPr txBox="1"/>
          <p:nvPr/>
        </p:nvSpPr>
        <p:spPr>
          <a:xfrm>
            <a:off x="271025" y="1157725"/>
            <a:ext cx="84099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In conclusion, the proposed digital solutions offer a promising path forward for the car rental industry, addressing current challenges and unlocking new opportunities for growth and differentiation. Through the integration of user-friendly platforms, advanced analytics, and cutting-edge technologies like IoT and AR, rental agencies can enhance customer experiences, optimize operations, and drive sustainable business practices. By embracing innovation, maintaining a customer-centric approach, and fostering collaboration within the ecosystem, the industry is poised to thrive in an era of rapid digital transformation, delivering value and convenience to customers while maintaining a competitive edge in the market.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Continued investment in technological advancements, strategic partnerships, and a commitment to continuous improvement will be essential for rental companies to stay ahead of evolving customer expectations and market trends. By embracing these principles and leveraging the full potential of digitalization, the car rental industry can navigate challenges, seize opportunities, and emerge as a leader in the mobility landscape of the future.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1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None/>
            </a:pPr>
            <a:r>
              <a:rPr b="1" i="0" lang="en-US" sz="2000" u="none" cap="none" strike="noStrike">
                <a:solidFill>
                  <a:srgbClr val="213164"/>
                </a:solidFill>
                <a:latin typeface="Arial"/>
                <a:ea typeface="Arial"/>
                <a:cs typeface="Arial"/>
                <a:sym typeface="Arial"/>
              </a:rPr>
              <a:t>CAPSTONE PROJECT SHOWCASE</a:t>
            </a:r>
            <a:endParaRPr/>
          </a:p>
        </p:txBody>
      </p:sp>
      <p:sp>
        <p:nvSpPr>
          <p:cNvPr id="84" name="Google Shape;84;p14"/>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 name="Google Shape;85;p14"/>
          <p:cNvSpPr txBox="1"/>
          <p:nvPr/>
        </p:nvSpPr>
        <p:spPr>
          <a:xfrm>
            <a:off x="2129473" y="3183633"/>
            <a:ext cx="4881245"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1" i="0" lang="en-US" sz="1600" u="none" cap="none" strike="noStrike">
                <a:solidFill>
                  <a:schemeClr val="dk1"/>
                </a:solidFill>
                <a:latin typeface="Arial"/>
                <a:ea typeface="Arial"/>
                <a:cs typeface="Arial"/>
                <a:sym typeface="Arial"/>
              </a:rPr>
              <a:t>Car Rentals Application with Django Framework </a:t>
            </a:r>
            <a:endParaRPr b="1" i="0" sz="1600" u="none" cap="none" strike="noStrike">
              <a:solidFill>
                <a:schemeClr val="dk1"/>
              </a:solidFill>
              <a:latin typeface="Arial"/>
              <a:ea typeface="Arial"/>
              <a:cs typeface="Arial"/>
              <a:sym typeface="Arial"/>
            </a:endParaRPr>
          </a:p>
        </p:txBody>
      </p:sp>
      <p:sp>
        <p:nvSpPr>
          <p:cNvPr id="86" name="Google Shape;86;p14"/>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1" i="0" lang="en-US"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14"/>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0" i="0" lang="en-US"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Abstract</a:t>
            </a:r>
            <a:endParaRPr b="0" i="0" sz="1600" u="none" cap="none" strike="noStrike">
              <a:solidFill>
                <a:srgbClr val="000000"/>
              </a:solidFill>
              <a:latin typeface="Arial"/>
              <a:ea typeface="Arial"/>
              <a:cs typeface="Arial"/>
              <a:sym typeface="Arial"/>
            </a:endParaRPr>
          </a:p>
        </p:txBody>
      </p:sp>
      <p:cxnSp>
        <p:nvCxnSpPr>
          <p:cNvPr id="93" name="Google Shape;93;p15"/>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15"/>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95" name="Google Shape;95;p15"/>
          <p:cNvSpPr txBox="1"/>
          <p:nvPr/>
        </p:nvSpPr>
        <p:spPr>
          <a:xfrm>
            <a:off x="208450" y="1182950"/>
            <a:ext cx="8645400" cy="3324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700">
                <a:solidFill>
                  <a:srgbClr val="0D0D0D"/>
                </a:solidFill>
                <a:highlight>
                  <a:srgbClr val="FFFFFF"/>
                </a:highlight>
              </a:rPr>
              <a:t>The car rental industry has undergone a remarkable evolution propelled by digitalization and technological advancements. Traditionally reliant on manual processes and physical transactions, the sector now thrives on digital platforms and innovative solutions. Online reservation systems, mobile applications, and GPS navigation have revolutionized customer experiences, offering seamless booking, real-time tracking, and personalized services. Moreover, data analytics and machine learning algorithms optimize fleet management and pricing strategies, while IoT devices and telematics solutions ensure vehicle safety and reliability. Embracing electric and autonomous vehicles further signifies a shift towards sustainable mobility solutions. However, to fully harness the potential of digital transformation, rental agencies must prioritize cybersecurity, data privacy, and continuous technological innovation to remain competitive in an ever-evolving marketplace.</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Problem Statement</a:t>
            </a:r>
            <a:endParaRPr b="0" i="0" sz="1600" u="none" cap="none" strike="noStrike">
              <a:solidFill>
                <a:srgbClr val="000000"/>
              </a:solidFill>
              <a:latin typeface="Arial"/>
              <a:ea typeface="Arial"/>
              <a:cs typeface="Arial"/>
              <a:sym typeface="Arial"/>
            </a:endParaRPr>
          </a:p>
        </p:txBody>
      </p:sp>
      <p:cxnSp>
        <p:nvCxnSpPr>
          <p:cNvPr id="101" name="Google Shape;101;p1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2" name="Google Shape;102;p1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103" name="Google Shape;103;p16"/>
          <p:cNvSpPr txBox="1"/>
          <p:nvPr/>
        </p:nvSpPr>
        <p:spPr>
          <a:xfrm>
            <a:off x="228600" y="1390650"/>
            <a:ext cx="8890500" cy="2401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600">
                <a:solidFill>
                  <a:srgbClr val="0D0D0D"/>
                </a:solidFill>
                <a:highlight>
                  <a:srgbClr val="FFFFFF"/>
                </a:highlight>
              </a:rPr>
              <a:t>The car rental industry faces several pressing challenges despite the rapid integration of digital solutions. These include fragmented user experiences stemming from inconsistent service offerings across platforms, complex pricing structures causing customer confusion, and difficulties in managing fleet availability across multiple locations. Ensuring the reliability and maintenance of vehicles, especially with the adoption of IoT and autonomous technologies, poses additional hurdles. Moreover, heightened concerns regarding data security and privacy necessitate robust cybersecurity measures. Addressing these challenges is crucial for rental agencies to provide seamless experiences, optimize operations, and maintain competitiveness in an increasingly digital and interconnected marketplace.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Project Overview</a:t>
            </a:r>
            <a:endParaRPr b="0" i="0" sz="1600" u="none" cap="none" strike="noStrike">
              <a:solidFill>
                <a:srgbClr val="000000"/>
              </a:solidFill>
              <a:latin typeface="Arial"/>
              <a:ea typeface="Arial"/>
              <a:cs typeface="Arial"/>
              <a:sym typeface="Arial"/>
            </a:endParaRPr>
          </a:p>
        </p:txBody>
      </p:sp>
      <p:cxnSp>
        <p:nvCxnSpPr>
          <p:cNvPr id="109" name="Google Shape;109;p1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0" name="Google Shape;110;p1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111" name="Google Shape;111;p17"/>
          <p:cNvSpPr txBox="1"/>
          <p:nvPr/>
        </p:nvSpPr>
        <p:spPr>
          <a:xfrm>
            <a:off x="228600" y="1120425"/>
            <a:ext cx="8484600" cy="330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highlight>
                  <a:srgbClr val="FFFFFF"/>
                </a:highlight>
              </a:rPr>
              <a:t>This project aims to address the challenges faced by the car rental industry through the development and implementation of comprehensive digital solutions. The overarching goal is to enhance customer experiences, streamline operational processes, and ensure the sustainability and competitiveness of rental agencies in the evolving mobility landscape.</a:t>
            </a:r>
            <a:endParaRPr sz="1200">
              <a:solidFill>
                <a:srgbClr val="0D0D0D"/>
              </a:solidFill>
              <a:highlight>
                <a:srgbClr val="FFFFFF"/>
              </a:highlight>
            </a:endParaRPr>
          </a:p>
          <a:p>
            <a:pPr indent="0" lvl="0" marL="0" rtl="0" algn="l">
              <a:lnSpc>
                <a:spcPct val="115000"/>
              </a:lnSpc>
              <a:spcBef>
                <a:spcPts val="1500"/>
              </a:spcBef>
              <a:spcAft>
                <a:spcPts val="0"/>
              </a:spcAft>
              <a:buNone/>
            </a:pPr>
            <a:r>
              <a:rPr lang="en-US" sz="1200">
                <a:solidFill>
                  <a:srgbClr val="0D0D0D"/>
                </a:solidFill>
                <a:highlight>
                  <a:srgbClr val="FFFFFF"/>
                </a:highlight>
              </a:rPr>
              <a:t>The project will focus on several key areas:</a:t>
            </a:r>
            <a:endParaRPr sz="1200">
              <a:solidFill>
                <a:srgbClr val="0D0D0D"/>
              </a:solidFill>
              <a:highlight>
                <a:srgbClr val="FFFFFF"/>
              </a:highlight>
            </a:endParaRPr>
          </a:p>
          <a:p>
            <a:pPr indent="-304800" lvl="0" marL="457200" rtl="0" algn="l">
              <a:lnSpc>
                <a:spcPct val="115000"/>
              </a:lnSpc>
              <a:spcBef>
                <a:spcPts val="1500"/>
              </a:spcBef>
              <a:spcAft>
                <a:spcPts val="0"/>
              </a:spcAft>
              <a:buClr>
                <a:srgbClr val="0D0D0D"/>
              </a:buClr>
              <a:buSzPts val="1200"/>
              <a:buChar char="●"/>
            </a:pPr>
            <a:r>
              <a:rPr lang="en-US" sz="1200">
                <a:solidFill>
                  <a:srgbClr val="0D0D0D"/>
                </a:solidFill>
                <a:highlight>
                  <a:srgbClr val="FFFFFF"/>
                </a:highlight>
              </a:rPr>
              <a:t>Digital Platform Development</a:t>
            </a:r>
            <a:endParaRPr sz="1200">
              <a:solidFill>
                <a:srgbClr val="0D0D0D"/>
              </a:solidFill>
              <a:highlight>
                <a:srgbClr val="FFFFFF"/>
              </a:highlight>
            </a:endParaRPr>
          </a:p>
          <a:p>
            <a:pPr indent="-304800" lvl="0" marL="457200" rtl="0" algn="l">
              <a:lnSpc>
                <a:spcPct val="115000"/>
              </a:lnSpc>
              <a:spcBef>
                <a:spcPts val="0"/>
              </a:spcBef>
              <a:spcAft>
                <a:spcPts val="0"/>
              </a:spcAft>
              <a:buClr>
                <a:srgbClr val="0D0D0D"/>
              </a:buClr>
              <a:buSzPts val="1200"/>
              <a:buChar char="●"/>
            </a:pPr>
            <a:r>
              <a:rPr lang="en-US" sz="1200">
                <a:solidFill>
                  <a:srgbClr val="0D0D0D"/>
                </a:solidFill>
                <a:highlight>
                  <a:srgbClr val="FFFFFF"/>
                </a:highlight>
              </a:rPr>
              <a:t>Optimized Pricing Strategies</a:t>
            </a:r>
            <a:endParaRPr sz="1200">
              <a:solidFill>
                <a:srgbClr val="0D0D0D"/>
              </a:solidFill>
              <a:highlight>
                <a:srgbClr val="FFFFFF"/>
              </a:highlight>
            </a:endParaRPr>
          </a:p>
          <a:p>
            <a:pPr indent="-304800" lvl="0" marL="457200" rtl="0" algn="l">
              <a:lnSpc>
                <a:spcPct val="115000"/>
              </a:lnSpc>
              <a:spcBef>
                <a:spcPts val="0"/>
              </a:spcBef>
              <a:spcAft>
                <a:spcPts val="0"/>
              </a:spcAft>
              <a:buClr>
                <a:srgbClr val="0D0D0D"/>
              </a:buClr>
              <a:buSzPts val="1200"/>
              <a:buChar char="●"/>
            </a:pPr>
            <a:r>
              <a:rPr lang="en-US" sz="1200">
                <a:solidFill>
                  <a:srgbClr val="0D0D0D"/>
                </a:solidFill>
                <a:highlight>
                  <a:srgbClr val="FFFFFF"/>
                </a:highlight>
              </a:rPr>
              <a:t>Fleet Management and Optimization</a:t>
            </a:r>
            <a:endParaRPr sz="1200">
              <a:solidFill>
                <a:srgbClr val="0D0D0D"/>
              </a:solidFill>
              <a:highlight>
                <a:srgbClr val="FFFFFF"/>
              </a:highlight>
            </a:endParaRPr>
          </a:p>
          <a:p>
            <a:pPr indent="-304800" lvl="0" marL="457200" rtl="0" algn="l">
              <a:lnSpc>
                <a:spcPct val="115000"/>
              </a:lnSpc>
              <a:spcBef>
                <a:spcPts val="0"/>
              </a:spcBef>
              <a:spcAft>
                <a:spcPts val="0"/>
              </a:spcAft>
              <a:buClr>
                <a:srgbClr val="0D0D0D"/>
              </a:buClr>
              <a:buSzPts val="1200"/>
              <a:buChar char="●"/>
            </a:pPr>
            <a:r>
              <a:rPr lang="en-US" sz="1200">
                <a:solidFill>
                  <a:srgbClr val="0D0D0D"/>
                </a:solidFill>
                <a:highlight>
                  <a:srgbClr val="FFFFFF"/>
                </a:highlight>
              </a:rPr>
              <a:t>Customer Relationship Management</a:t>
            </a:r>
            <a:endParaRPr sz="1200">
              <a:solidFill>
                <a:srgbClr val="0D0D0D"/>
              </a:solidFill>
              <a:highlight>
                <a:srgbClr val="FFFFFF"/>
              </a:highlight>
            </a:endParaRPr>
          </a:p>
          <a:p>
            <a:pPr indent="-304800" lvl="0" marL="457200" rtl="0" algn="l">
              <a:lnSpc>
                <a:spcPct val="115000"/>
              </a:lnSpc>
              <a:spcBef>
                <a:spcPts val="0"/>
              </a:spcBef>
              <a:spcAft>
                <a:spcPts val="0"/>
              </a:spcAft>
              <a:buClr>
                <a:srgbClr val="0D0D0D"/>
              </a:buClr>
              <a:buSzPts val="1200"/>
              <a:buChar char="●"/>
            </a:pPr>
            <a:r>
              <a:rPr lang="en-US" sz="1200">
                <a:solidFill>
                  <a:srgbClr val="0D0D0D"/>
                </a:solidFill>
                <a:highlight>
                  <a:srgbClr val="FFFFFF"/>
                </a:highlight>
              </a:rPr>
              <a:t>Cybersecurity and Data Privacy</a:t>
            </a:r>
            <a:endParaRPr sz="1200">
              <a:solidFill>
                <a:srgbClr val="0D0D0D"/>
              </a:solidFill>
              <a:highlight>
                <a:srgbClr val="FFFFFF"/>
              </a:highlight>
            </a:endParaRPr>
          </a:p>
          <a:p>
            <a:pPr indent="-304800" lvl="0" marL="457200" rtl="0" algn="l">
              <a:lnSpc>
                <a:spcPct val="115000"/>
              </a:lnSpc>
              <a:spcBef>
                <a:spcPts val="0"/>
              </a:spcBef>
              <a:spcAft>
                <a:spcPts val="0"/>
              </a:spcAft>
              <a:buClr>
                <a:srgbClr val="0D0D0D"/>
              </a:buClr>
              <a:buSzPts val="1200"/>
              <a:buChar char="●"/>
            </a:pPr>
            <a:r>
              <a:rPr lang="en-US" sz="1200">
                <a:solidFill>
                  <a:srgbClr val="0D0D0D"/>
                </a:solidFill>
                <a:highlight>
                  <a:srgbClr val="FFFFFF"/>
                </a:highlight>
              </a:rPr>
              <a:t>Sustainability Initiatives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Proposed Solution</a:t>
            </a:r>
            <a:endParaRPr b="0" i="0" sz="1600" u="none" cap="none" strike="noStrike">
              <a:solidFill>
                <a:srgbClr val="000000"/>
              </a:solidFill>
              <a:latin typeface="Arial"/>
              <a:ea typeface="Arial"/>
              <a:cs typeface="Arial"/>
              <a:sym typeface="Arial"/>
            </a:endParaRPr>
          </a:p>
        </p:txBody>
      </p:sp>
      <p:sp>
        <p:nvSpPr>
          <p:cNvPr id="117" name="Google Shape;117;p18"/>
          <p:cNvSpPr txBox="1"/>
          <p:nvPr/>
        </p:nvSpPr>
        <p:spPr>
          <a:xfrm>
            <a:off x="138533" y="1102220"/>
            <a:ext cx="8866934" cy="3768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400" u="none" cap="none" strike="noStrike">
                <a:solidFill>
                  <a:srgbClr val="374151"/>
                </a:solidFill>
                <a:latin typeface="Times New Roman"/>
                <a:ea typeface="Times New Roman"/>
                <a:cs typeface="Times New Roman"/>
                <a:sym typeface="Times New Roman"/>
              </a:rPr>
              <a:t>.</a:t>
            </a:r>
            <a:endParaRPr/>
          </a:p>
        </p:txBody>
      </p:sp>
      <p:cxnSp>
        <p:nvCxnSpPr>
          <p:cNvPr id="118" name="Google Shape;118;p1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9" name="Google Shape;119;p1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120" name="Google Shape;120;p18"/>
          <p:cNvSpPr txBox="1"/>
          <p:nvPr/>
        </p:nvSpPr>
        <p:spPr>
          <a:xfrm>
            <a:off x="243925" y="1192550"/>
            <a:ext cx="8444700" cy="3140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600">
                <a:solidFill>
                  <a:srgbClr val="0D0D0D"/>
                </a:solidFill>
                <a:highlight>
                  <a:srgbClr val="FFFFFF"/>
                </a:highlight>
              </a:rPr>
              <a:t>Our solution revolves around the development and integration of a comprehensive digital ecosystem tailored to address the specific challenges of the car rental industry. This ecosystem encompasses a user-friendly online platform and mobile application for seamless booking experiences, dynamic pricing algorithms to optimize revenue and transparency, IoT-enabled fleet management systems for real-time vehicle tracking and maintenance, and robust customer relationship management tools for personalized interactions. Moreover, stringent cybersecurity measures will be implemented to safeguard customer data and ensure privacy. Additionally, we propose exploring sustainability initiatives such as integrating electric and autonomous vehicles into the fleet to promote environmental responsibility. Through these strategic initiatives, our solution aims to revolutionize the car rental experience, delivering enhanced convenience, efficiency, and sustainability while maintaining a competitive edge in the digital era.</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nvSpPr>
        <p:spPr>
          <a:xfrm>
            <a:off x="457200" y="752832"/>
            <a:ext cx="8017800" cy="33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800"/>
              <a:buFont typeface="Arial"/>
              <a:buNone/>
            </a:pPr>
            <a:r>
              <a:rPr b="1" lang="en-US" sz="1600">
                <a:solidFill>
                  <a:srgbClr val="213163"/>
                </a:solidFill>
              </a:rPr>
              <a:t>Scope</a:t>
            </a:r>
            <a:endParaRPr sz="1600">
              <a:solidFill>
                <a:schemeClr val="dk1"/>
              </a:solidFill>
            </a:endParaRPr>
          </a:p>
        </p:txBody>
      </p:sp>
      <p:cxnSp>
        <p:nvCxnSpPr>
          <p:cNvPr id="126" name="Google Shape;126;p1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7" name="Google Shape;127;p1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128" name="Google Shape;128;p19"/>
          <p:cNvSpPr txBox="1"/>
          <p:nvPr/>
        </p:nvSpPr>
        <p:spPr>
          <a:xfrm>
            <a:off x="503350" y="1273875"/>
            <a:ext cx="6690600" cy="3343200"/>
          </a:xfrm>
          <a:prstGeom prst="rect">
            <a:avLst/>
          </a:prstGeom>
          <a:noFill/>
          <a:ln>
            <a:noFill/>
          </a:ln>
        </p:spPr>
        <p:txBody>
          <a:bodyPr anchorCtr="0" anchor="t" bIns="91425" lIns="91425" spcFirstLastPara="1" rIns="91425" wrap="square" tIns="91425">
            <a:spAutoFit/>
          </a:bodyPr>
          <a:lstStyle/>
          <a:p>
            <a:pPr indent="-273050" lvl="0" marL="457200" rtl="0" algn="l">
              <a:lnSpc>
                <a:spcPct val="115000"/>
              </a:lnSpc>
              <a:spcBef>
                <a:spcPts val="1500"/>
              </a:spcBef>
              <a:spcAft>
                <a:spcPts val="0"/>
              </a:spcAft>
              <a:buClr>
                <a:schemeClr val="dk1"/>
              </a:buClr>
              <a:buSzPts val="700"/>
              <a:buChar char="●"/>
            </a:pPr>
            <a:r>
              <a:rPr lang="en-US" sz="1200">
                <a:solidFill>
                  <a:srgbClr val="213163"/>
                </a:solidFill>
              </a:rPr>
              <a:t>Development of user-friendly online platform and mobile application for seamless booking experiences.</a:t>
            </a:r>
            <a:endParaRPr sz="1200">
              <a:solidFill>
                <a:srgbClr val="213163"/>
              </a:solidFill>
            </a:endParaRPr>
          </a:p>
          <a:p>
            <a:pPr indent="-273050" lvl="0" marL="457200" rtl="0" algn="l">
              <a:lnSpc>
                <a:spcPct val="115000"/>
              </a:lnSpc>
              <a:spcBef>
                <a:spcPts val="0"/>
              </a:spcBef>
              <a:spcAft>
                <a:spcPts val="0"/>
              </a:spcAft>
              <a:buClr>
                <a:schemeClr val="dk1"/>
              </a:buClr>
              <a:buSzPts val="700"/>
              <a:buChar char="●"/>
            </a:pPr>
            <a:r>
              <a:rPr lang="en-US" sz="1200">
                <a:solidFill>
                  <a:srgbClr val="213163"/>
                </a:solidFill>
              </a:rPr>
              <a:t>Implementation of dynamic pricing algorithms to optimize revenue and enhance transparency.</a:t>
            </a:r>
            <a:endParaRPr sz="1200">
              <a:solidFill>
                <a:srgbClr val="213163"/>
              </a:solidFill>
            </a:endParaRPr>
          </a:p>
          <a:p>
            <a:pPr indent="-273050" lvl="0" marL="457200" rtl="0" algn="l">
              <a:lnSpc>
                <a:spcPct val="115000"/>
              </a:lnSpc>
              <a:spcBef>
                <a:spcPts val="0"/>
              </a:spcBef>
              <a:spcAft>
                <a:spcPts val="0"/>
              </a:spcAft>
              <a:buClr>
                <a:schemeClr val="dk1"/>
              </a:buClr>
              <a:buSzPts val="700"/>
              <a:buChar char="●"/>
            </a:pPr>
            <a:r>
              <a:rPr lang="en-US" sz="1200">
                <a:solidFill>
                  <a:srgbClr val="213163"/>
                </a:solidFill>
              </a:rPr>
              <a:t>Integration of IoT-enabled fleet management systems for real-time vehicle tracking and maintenance monitoring.</a:t>
            </a:r>
            <a:endParaRPr sz="1200">
              <a:solidFill>
                <a:srgbClr val="213163"/>
              </a:solidFill>
            </a:endParaRPr>
          </a:p>
          <a:p>
            <a:pPr indent="-273050" lvl="0" marL="457200" rtl="0" algn="l">
              <a:lnSpc>
                <a:spcPct val="115000"/>
              </a:lnSpc>
              <a:spcBef>
                <a:spcPts val="0"/>
              </a:spcBef>
              <a:spcAft>
                <a:spcPts val="0"/>
              </a:spcAft>
              <a:buClr>
                <a:schemeClr val="dk1"/>
              </a:buClr>
              <a:buSzPts val="700"/>
              <a:buChar char="●"/>
            </a:pPr>
            <a:r>
              <a:rPr lang="en-US" sz="1200">
                <a:solidFill>
                  <a:srgbClr val="213163"/>
                </a:solidFill>
              </a:rPr>
              <a:t>Deployment of robust customer relationship management tools for personalized interactions and enhanced customer satisfaction.</a:t>
            </a:r>
            <a:endParaRPr sz="1200">
              <a:solidFill>
                <a:srgbClr val="213163"/>
              </a:solidFill>
            </a:endParaRPr>
          </a:p>
          <a:p>
            <a:pPr indent="-273050" lvl="0" marL="457200" rtl="0" algn="l">
              <a:lnSpc>
                <a:spcPct val="115000"/>
              </a:lnSpc>
              <a:spcBef>
                <a:spcPts val="0"/>
              </a:spcBef>
              <a:spcAft>
                <a:spcPts val="0"/>
              </a:spcAft>
              <a:buClr>
                <a:schemeClr val="dk1"/>
              </a:buClr>
              <a:buSzPts val="700"/>
              <a:buChar char="●"/>
            </a:pPr>
            <a:r>
              <a:rPr lang="en-US" sz="1200">
                <a:solidFill>
                  <a:srgbClr val="213163"/>
                </a:solidFill>
              </a:rPr>
              <a:t>Implementation of stringent cybersecurity measures to safeguard customer data and ensure privacy.</a:t>
            </a:r>
            <a:endParaRPr sz="1200">
              <a:solidFill>
                <a:srgbClr val="213163"/>
              </a:solidFill>
            </a:endParaRPr>
          </a:p>
          <a:p>
            <a:pPr indent="-273050" lvl="0" marL="457200" rtl="0" algn="l">
              <a:lnSpc>
                <a:spcPct val="115000"/>
              </a:lnSpc>
              <a:spcBef>
                <a:spcPts val="0"/>
              </a:spcBef>
              <a:spcAft>
                <a:spcPts val="0"/>
              </a:spcAft>
              <a:buClr>
                <a:schemeClr val="dk1"/>
              </a:buClr>
              <a:buSzPts val="700"/>
              <a:buChar char="●"/>
            </a:pPr>
            <a:r>
              <a:rPr lang="en-US" sz="1200">
                <a:solidFill>
                  <a:srgbClr val="213163"/>
                </a:solidFill>
              </a:rPr>
              <a:t>Exploration of sustainability initiatives including the integration of electric and autonomous vehicles into the rental fleet.</a:t>
            </a:r>
            <a:endParaRPr sz="1200">
              <a:solidFill>
                <a:srgbClr val="213163"/>
              </a:solidFill>
            </a:endParaRPr>
          </a:p>
          <a:p>
            <a:pPr indent="-273050" lvl="0" marL="457200" rtl="0" algn="l">
              <a:lnSpc>
                <a:spcPct val="115000"/>
              </a:lnSpc>
              <a:spcBef>
                <a:spcPts val="0"/>
              </a:spcBef>
              <a:spcAft>
                <a:spcPts val="0"/>
              </a:spcAft>
              <a:buClr>
                <a:schemeClr val="dk1"/>
              </a:buClr>
              <a:buSzPts val="700"/>
              <a:buChar char="●"/>
            </a:pPr>
            <a:r>
              <a:rPr lang="en-US" sz="1200">
                <a:solidFill>
                  <a:srgbClr val="213163"/>
                </a:solidFill>
              </a:rPr>
              <a:t>Continuous monitoring and improvement of digital solutions to adapt to evolving industry trends and customer needs.</a:t>
            </a:r>
            <a:endParaRPr sz="1200">
              <a:solidFill>
                <a:srgbClr val="213163"/>
              </a:solidFill>
            </a:endParaRPr>
          </a:p>
          <a:p>
            <a:pPr indent="0" lvl="0" marL="0" rtl="0" algn="l">
              <a:spcBef>
                <a:spcPts val="0"/>
              </a:spcBef>
              <a:spcAft>
                <a:spcPts val="0"/>
              </a:spcAft>
              <a:buNone/>
            </a:pPr>
            <a:r>
              <a:t/>
            </a:r>
            <a:endParaRPr sz="1200">
              <a:solidFill>
                <a:srgbClr val="21316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nvSpPr>
        <p:spPr>
          <a:xfrm>
            <a:off x="457200" y="752825"/>
            <a:ext cx="8017800" cy="554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1600">
                <a:solidFill>
                  <a:srgbClr val="213163"/>
                </a:solidFill>
              </a:rPr>
              <a:t>Functional and Non Functional Reqirements</a:t>
            </a:r>
            <a:endParaRPr b="0" i="0" sz="1400" u="none" cap="none" strike="noStrike">
              <a:solidFill>
                <a:srgbClr val="374151"/>
              </a:solidFill>
              <a:latin typeface="Times New Roman"/>
              <a:ea typeface="Times New Roman"/>
              <a:cs typeface="Times New Roman"/>
              <a:sym typeface="Times New Roman"/>
            </a:endParaRPr>
          </a:p>
          <a:p>
            <a:pPr indent="-196850" lvl="1" marL="7429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374151"/>
              </a:solidFill>
              <a:latin typeface="Times New Roman"/>
              <a:ea typeface="Times New Roman"/>
              <a:cs typeface="Times New Roman"/>
              <a:sym typeface="Times New Roman"/>
            </a:endParaRPr>
          </a:p>
        </p:txBody>
      </p:sp>
      <p:cxnSp>
        <p:nvCxnSpPr>
          <p:cNvPr id="134" name="Google Shape;134;p2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35" name="Google Shape;135;p2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136" name="Google Shape;136;p20"/>
          <p:cNvSpPr txBox="1"/>
          <p:nvPr/>
        </p:nvSpPr>
        <p:spPr>
          <a:xfrm>
            <a:off x="526575" y="1204175"/>
            <a:ext cx="6690600" cy="478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213163"/>
                </a:solidFill>
              </a:rPr>
              <a:t>Functional Requirements:</a:t>
            </a:r>
            <a:endParaRPr sz="1300">
              <a:solidFill>
                <a:srgbClr val="213163"/>
              </a:solidFill>
            </a:endParaRPr>
          </a:p>
          <a:p>
            <a:pPr indent="0" lvl="0" marL="0" rtl="0" algn="l">
              <a:spcBef>
                <a:spcPts val="0"/>
              </a:spcBef>
              <a:spcAft>
                <a:spcPts val="0"/>
              </a:spcAft>
              <a:buNone/>
            </a:pPr>
            <a:r>
              <a:t/>
            </a:r>
            <a:endParaRPr sz="1300">
              <a:solidFill>
                <a:srgbClr val="213163"/>
              </a:solidFill>
            </a:endParaRPr>
          </a:p>
          <a:p>
            <a:pPr indent="0" lvl="0" marL="0" rtl="0" algn="l">
              <a:spcBef>
                <a:spcPts val="0"/>
              </a:spcBef>
              <a:spcAft>
                <a:spcPts val="0"/>
              </a:spcAft>
              <a:buNone/>
            </a:pPr>
            <a:r>
              <a:rPr b="1" lang="en-US" sz="1300">
                <a:solidFill>
                  <a:srgbClr val="213163"/>
                </a:solidFill>
              </a:rPr>
              <a:t>Booking System</a:t>
            </a:r>
            <a:r>
              <a:rPr lang="en-US" sz="1300">
                <a:solidFill>
                  <a:srgbClr val="213163"/>
                </a:solidFill>
              </a:rPr>
              <a:t>: Enable users to search, select, and book vehicles easily.</a:t>
            </a:r>
            <a:endParaRPr sz="1300">
              <a:solidFill>
                <a:srgbClr val="213163"/>
              </a:solidFill>
            </a:endParaRPr>
          </a:p>
          <a:p>
            <a:pPr indent="0" lvl="0" marL="0" rtl="0" algn="l">
              <a:spcBef>
                <a:spcPts val="0"/>
              </a:spcBef>
              <a:spcAft>
                <a:spcPts val="0"/>
              </a:spcAft>
              <a:buNone/>
            </a:pPr>
            <a:r>
              <a:rPr b="1" lang="en-US" sz="1300">
                <a:solidFill>
                  <a:srgbClr val="213163"/>
                </a:solidFill>
              </a:rPr>
              <a:t>Payment Processing</a:t>
            </a:r>
            <a:r>
              <a:rPr lang="en-US" sz="1300">
                <a:solidFill>
                  <a:srgbClr val="213163"/>
                </a:solidFill>
              </a:rPr>
              <a:t>: Support secure payment transactions using various methods.</a:t>
            </a:r>
            <a:endParaRPr sz="1300">
              <a:solidFill>
                <a:srgbClr val="213163"/>
              </a:solidFill>
            </a:endParaRPr>
          </a:p>
          <a:p>
            <a:pPr indent="0" lvl="0" marL="0" rtl="0" algn="l">
              <a:spcBef>
                <a:spcPts val="0"/>
              </a:spcBef>
              <a:spcAft>
                <a:spcPts val="0"/>
              </a:spcAft>
              <a:buNone/>
            </a:pPr>
            <a:r>
              <a:rPr b="1" lang="en-US" sz="1300">
                <a:solidFill>
                  <a:srgbClr val="213163"/>
                </a:solidFill>
              </a:rPr>
              <a:t>Fleet Management</a:t>
            </a:r>
            <a:r>
              <a:rPr lang="en-US" sz="1300">
                <a:solidFill>
                  <a:srgbClr val="213163"/>
                </a:solidFill>
              </a:rPr>
              <a:t>: Provide tools for administrators to manage vehicles, availability, and tracking.</a:t>
            </a:r>
            <a:endParaRPr sz="1300">
              <a:solidFill>
                <a:srgbClr val="213163"/>
              </a:solidFill>
            </a:endParaRPr>
          </a:p>
          <a:p>
            <a:pPr indent="0" lvl="0" marL="0" rtl="0" algn="l">
              <a:spcBef>
                <a:spcPts val="0"/>
              </a:spcBef>
              <a:spcAft>
                <a:spcPts val="0"/>
              </a:spcAft>
              <a:buNone/>
            </a:pPr>
            <a:r>
              <a:rPr b="1" lang="en-US" sz="1300">
                <a:solidFill>
                  <a:srgbClr val="213163"/>
                </a:solidFill>
              </a:rPr>
              <a:t>Customer Management</a:t>
            </a:r>
            <a:r>
              <a:rPr lang="en-US" sz="1300">
                <a:solidFill>
                  <a:srgbClr val="213163"/>
                </a:solidFill>
              </a:rPr>
              <a:t>: Allow for the creation and management of customer profiles.</a:t>
            </a:r>
            <a:endParaRPr sz="1300">
              <a:solidFill>
                <a:srgbClr val="213163"/>
              </a:solidFill>
            </a:endParaRPr>
          </a:p>
          <a:p>
            <a:pPr indent="0" lvl="0" marL="0" rtl="0" algn="l">
              <a:spcBef>
                <a:spcPts val="0"/>
              </a:spcBef>
              <a:spcAft>
                <a:spcPts val="0"/>
              </a:spcAft>
              <a:buNone/>
            </a:pPr>
            <a:r>
              <a:rPr b="1" lang="en-US" sz="1300">
                <a:solidFill>
                  <a:srgbClr val="213163"/>
                </a:solidFill>
              </a:rPr>
              <a:t>Reporting and Analytics</a:t>
            </a:r>
            <a:r>
              <a:rPr lang="en-US" sz="1300">
                <a:solidFill>
                  <a:srgbClr val="213163"/>
                </a:solidFill>
              </a:rPr>
              <a:t>: Offer insights into key performance metrics.</a:t>
            </a:r>
            <a:endParaRPr sz="1300">
              <a:solidFill>
                <a:srgbClr val="213163"/>
              </a:solidFill>
            </a:endParaRPr>
          </a:p>
          <a:p>
            <a:pPr indent="0" lvl="0" marL="0" rtl="0" algn="l">
              <a:spcBef>
                <a:spcPts val="0"/>
              </a:spcBef>
              <a:spcAft>
                <a:spcPts val="0"/>
              </a:spcAft>
              <a:buNone/>
            </a:pPr>
            <a:r>
              <a:t/>
            </a:r>
            <a:endParaRPr sz="1300">
              <a:solidFill>
                <a:srgbClr val="213163"/>
              </a:solidFill>
            </a:endParaRPr>
          </a:p>
          <a:p>
            <a:pPr indent="0" lvl="0" marL="0" rtl="0" algn="l">
              <a:spcBef>
                <a:spcPts val="0"/>
              </a:spcBef>
              <a:spcAft>
                <a:spcPts val="0"/>
              </a:spcAft>
              <a:buNone/>
            </a:pPr>
            <a:r>
              <a:rPr lang="en-US" sz="1300">
                <a:solidFill>
                  <a:srgbClr val="213163"/>
                </a:solidFill>
              </a:rPr>
              <a:t>Non-functional Requirements:</a:t>
            </a:r>
            <a:endParaRPr sz="1300">
              <a:solidFill>
                <a:srgbClr val="213163"/>
              </a:solidFill>
            </a:endParaRPr>
          </a:p>
          <a:p>
            <a:pPr indent="0" lvl="0" marL="0" rtl="0" algn="l">
              <a:spcBef>
                <a:spcPts val="0"/>
              </a:spcBef>
              <a:spcAft>
                <a:spcPts val="0"/>
              </a:spcAft>
              <a:buNone/>
            </a:pPr>
            <a:r>
              <a:t/>
            </a:r>
            <a:endParaRPr sz="1300">
              <a:solidFill>
                <a:srgbClr val="213163"/>
              </a:solidFill>
            </a:endParaRPr>
          </a:p>
          <a:p>
            <a:pPr indent="0" lvl="0" marL="0" rtl="0" algn="l">
              <a:spcBef>
                <a:spcPts val="0"/>
              </a:spcBef>
              <a:spcAft>
                <a:spcPts val="0"/>
              </a:spcAft>
              <a:buNone/>
            </a:pPr>
            <a:r>
              <a:rPr b="1" lang="en-US" sz="1300">
                <a:solidFill>
                  <a:srgbClr val="213163"/>
                </a:solidFill>
              </a:rPr>
              <a:t>Usability</a:t>
            </a:r>
            <a:r>
              <a:rPr lang="en-US" sz="1300">
                <a:solidFill>
                  <a:srgbClr val="213163"/>
                </a:solidFill>
              </a:rPr>
              <a:t>: Ensure an intuitive and user-friendly interface.</a:t>
            </a:r>
            <a:endParaRPr b="1" sz="1300">
              <a:solidFill>
                <a:srgbClr val="213163"/>
              </a:solidFill>
            </a:endParaRPr>
          </a:p>
          <a:p>
            <a:pPr indent="0" lvl="0" marL="0" rtl="0" algn="l">
              <a:spcBef>
                <a:spcPts val="0"/>
              </a:spcBef>
              <a:spcAft>
                <a:spcPts val="0"/>
              </a:spcAft>
              <a:buNone/>
            </a:pPr>
            <a:r>
              <a:rPr b="1" lang="en-US" sz="1300">
                <a:solidFill>
                  <a:srgbClr val="213163"/>
                </a:solidFill>
              </a:rPr>
              <a:t>Performance</a:t>
            </a:r>
            <a:r>
              <a:rPr lang="en-US" sz="1300">
                <a:solidFill>
                  <a:srgbClr val="213163"/>
                </a:solidFill>
              </a:rPr>
              <a:t>: Maintain high performance under heavy loads.</a:t>
            </a:r>
            <a:endParaRPr sz="1300">
              <a:solidFill>
                <a:srgbClr val="213163"/>
              </a:solidFill>
            </a:endParaRPr>
          </a:p>
          <a:p>
            <a:pPr indent="0" lvl="0" marL="0" rtl="0" algn="l">
              <a:spcBef>
                <a:spcPts val="0"/>
              </a:spcBef>
              <a:spcAft>
                <a:spcPts val="0"/>
              </a:spcAft>
              <a:buNone/>
            </a:pPr>
            <a:r>
              <a:rPr b="1" lang="en-US" sz="1300">
                <a:solidFill>
                  <a:srgbClr val="213163"/>
                </a:solidFill>
              </a:rPr>
              <a:t>Security</a:t>
            </a:r>
            <a:r>
              <a:rPr lang="en-US" sz="1300">
                <a:solidFill>
                  <a:srgbClr val="213163"/>
                </a:solidFill>
              </a:rPr>
              <a:t>: Implement robust measures to protect customer data.</a:t>
            </a:r>
            <a:endParaRPr sz="1300">
              <a:solidFill>
                <a:srgbClr val="213163"/>
              </a:solidFill>
            </a:endParaRPr>
          </a:p>
          <a:p>
            <a:pPr indent="0" lvl="0" marL="0" rtl="0" algn="l">
              <a:spcBef>
                <a:spcPts val="0"/>
              </a:spcBef>
              <a:spcAft>
                <a:spcPts val="0"/>
              </a:spcAft>
              <a:buNone/>
            </a:pPr>
            <a:r>
              <a:rPr b="1" lang="en-US" sz="1300">
                <a:solidFill>
                  <a:srgbClr val="213163"/>
                </a:solidFill>
              </a:rPr>
              <a:t>Reliability</a:t>
            </a:r>
            <a:r>
              <a:rPr lang="en-US" sz="1300">
                <a:solidFill>
                  <a:srgbClr val="213163"/>
                </a:solidFill>
              </a:rPr>
              <a:t>: Minimize downtime and errors.</a:t>
            </a:r>
            <a:endParaRPr sz="1300">
              <a:solidFill>
                <a:srgbClr val="213163"/>
              </a:solidFill>
            </a:endParaRPr>
          </a:p>
          <a:p>
            <a:pPr indent="0" lvl="0" marL="0" rtl="0" algn="l">
              <a:spcBef>
                <a:spcPts val="0"/>
              </a:spcBef>
              <a:spcAft>
                <a:spcPts val="0"/>
              </a:spcAft>
              <a:buNone/>
            </a:pPr>
            <a:r>
              <a:rPr b="1" lang="en-US" sz="1300">
                <a:solidFill>
                  <a:srgbClr val="213163"/>
                </a:solidFill>
              </a:rPr>
              <a:t>Scalability</a:t>
            </a:r>
            <a:r>
              <a:rPr lang="en-US" sz="1300">
                <a:solidFill>
                  <a:srgbClr val="213163"/>
                </a:solidFill>
              </a:rPr>
              <a:t>: Design for seamless scalability to accommodate growth.</a:t>
            </a:r>
            <a:endParaRPr sz="1300">
              <a:solidFill>
                <a:srgbClr val="213163"/>
              </a:solidFill>
            </a:endParaRPr>
          </a:p>
          <a:p>
            <a:pPr indent="0" lvl="0" marL="0" rtl="0" algn="l">
              <a:spcBef>
                <a:spcPts val="0"/>
              </a:spcBef>
              <a:spcAft>
                <a:spcPts val="0"/>
              </a:spcAft>
              <a:buNone/>
            </a:pPr>
            <a:r>
              <a:t/>
            </a:r>
            <a:endParaRPr sz="1300">
              <a:solidFill>
                <a:srgbClr val="213163"/>
              </a:solidFill>
            </a:endParaRPr>
          </a:p>
          <a:p>
            <a:pPr indent="0" lvl="0" marL="0" rtl="0" algn="l">
              <a:spcBef>
                <a:spcPts val="0"/>
              </a:spcBef>
              <a:spcAft>
                <a:spcPts val="0"/>
              </a:spcAft>
              <a:buNone/>
            </a:pPr>
            <a:r>
              <a:t/>
            </a:r>
            <a:endParaRPr sz="1300">
              <a:solidFill>
                <a:srgbClr val="213163"/>
              </a:solidFill>
            </a:endParaRPr>
          </a:p>
          <a:p>
            <a:pPr indent="0" lvl="0" marL="0" rtl="0" algn="l">
              <a:spcBef>
                <a:spcPts val="0"/>
              </a:spcBef>
              <a:spcAft>
                <a:spcPts val="0"/>
              </a:spcAft>
              <a:buNone/>
            </a:pPr>
            <a:r>
              <a:t/>
            </a:r>
            <a:endParaRPr sz="1300">
              <a:solidFill>
                <a:srgbClr val="213163"/>
              </a:solidFill>
            </a:endParaRPr>
          </a:p>
          <a:p>
            <a:pPr indent="0" lvl="0" marL="0" rtl="0" algn="l">
              <a:spcBef>
                <a:spcPts val="0"/>
              </a:spcBef>
              <a:spcAft>
                <a:spcPts val="0"/>
              </a:spcAft>
              <a:buNone/>
            </a:pPr>
            <a:r>
              <a:t/>
            </a:r>
            <a:endParaRPr sz="1300">
              <a:solidFill>
                <a:srgbClr val="213163"/>
              </a:solidFill>
            </a:endParaRPr>
          </a:p>
          <a:p>
            <a:pPr indent="0" lvl="0" marL="0" rtl="0" algn="l">
              <a:spcBef>
                <a:spcPts val="0"/>
              </a:spcBef>
              <a:spcAft>
                <a:spcPts val="0"/>
              </a:spcAft>
              <a:buNone/>
            </a:pPr>
            <a:r>
              <a:t/>
            </a:r>
            <a:endParaRPr sz="1300">
              <a:solidFill>
                <a:srgbClr val="213163"/>
              </a:solidFill>
            </a:endParaRPr>
          </a:p>
          <a:p>
            <a:pPr indent="0" lvl="0" marL="0" rtl="0" algn="l">
              <a:spcBef>
                <a:spcPts val="0"/>
              </a:spcBef>
              <a:spcAft>
                <a:spcPts val="0"/>
              </a:spcAft>
              <a:buNone/>
            </a:pPr>
            <a:r>
              <a:t/>
            </a:r>
            <a:endParaRPr sz="1300">
              <a:solidFill>
                <a:srgbClr val="213163"/>
              </a:solidFill>
            </a:endParaRPr>
          </a:p>
          <a:p>
            <a:pPr indent="0" lvl="0" marL="0" rtl="0" algn="l">
              <a:spcBef>
                <a:spcPts val="0"/>
              </a:spcBef>
              <a:spcAft>
                <a:spcPts val="0"/>
              </a:spcAft>
              <a:buClr>
                <a:schemeClr val="dk1"/>
              </a:buClr>
              <a:buSzPts val="1100"/>
              <a:buFont typeface="Arial"/>
              <a:buNone/>
            </a:pPr>
            <a:r>
              <a:t/>
            </a:r>
            <a:endParaRPr sz="1300">
              <a:solidFill>
                <a:srgbClr val="21316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42" name="Google Shape;142;p21"/>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1"/>
          <p:cNvSpPr/>
          <p:nvPr/>
        </p:nvSpPr>
        <p:spPr>
          <a:xfrm>
            <a:off x="-84668" y="615950"/>
            <a:ext cx="8951601"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rtl="0" algn="l">
              <a:spcBef>
                <a:spcPts val="0"/>
              </a:spcBef>
              <a:spcAft>
                <a:spcPts val="0"/>
              </a:spcAft>
              <a:buNone/>
            </a:pPr>
            <a:r>
              <a:t/>
            </a:r>
            <a:endParaRPr/>
          </a:p>
        </p:txBody>
      </p:sp>
      <p:pic>
        <p:nvPicPr>
          <p:cNvPr id="144" name="Google Shape;144;p21"/>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45" name="Google Shape;145;p21"/>
          <p:cNvPicPr preferRelativeResize="0"/>
          <p:nvPr/>
        </p:nvPicPr>
        <p:blipFill rotWithShape="1">
          <a:blip r:embed="rId4">
            <a:alphaModFix/>
          </a:blip>
          <a:srcRect b="0" l="0" r="0" t="0"/>
          <a:stretch/>
        </p:blipFill>
        <p:spPr>
          <a:xfrm>
            <a:off x="4564380" y="1712692"/>
            <a:ext cx="4165599" cy="2090952"/>
          </a:xfrm>
          <a:prstGeom prst="rect">
            <a:avLst/>
          </a:prstGeom>
          <a:noFill/>
          <a:ln>
            <a:noFill/>
          </a:ln>
        </p:spPr>
      </p:pic>
      <p:sp>
        <p:nvSpPr>
          <p:cNvPr id="146" name="Google Shape;146;p21"/>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Front-end</a:t>
            </a:r>
            <a:endParaRPr/>
          </a:p>
        </p:txBody>
      </p:sp>
      <p:sp>
        <p:nvSpPr>
          <p:cNvPr id="147" name="Google Shape;147;p21"/>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Back-end</a:t>
            </a:r>
            <a:endParaRPr/>
          </a:p>
        </p:txBody>
      </p:sp>
      <p:cxnSp>
        <p:nvCxnSpPr>
          <p:cNvPr id="148" name="Google Shape;148;p21"/>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9" name="Google Shape;149;p21"/>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