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33253-40E1-4882-BB19-5A59A782D89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38E54C96-5813-4FD6-A17E-EF046BE6AE6D}">
      <dgm:prSet phldrT="[Text]"/>
      <dgm:spPr/>
      <dgm:t>
        <a:bodyPr/>
        <a:lstStyle/>
        <a:p>
          <a:r>
            <a:rPr lang="en-IN" dirty="0"/>
            <a:t>DEFINITION</a:t>
          </a:r>
        </a:p>
      </dgm:t>
    </dgm:pt>
    <dgm:pt modelId="{F96CCF80-9282-4890-A3C5-CBA1B1D62F30}" type="parTrans" cxnId="{59B9A8C8-E48F-4A29-B641-399FCC65260D}">
      <dgm:prSet/>
      <dgm:spPr/>
      <dgm:t>
        <a:bodyPr/>
        <a:lstStyle/>
        <a:p>
          <a:endParaRPr lang="en-IN"/>
        </a:p>
      </dgm:t>
    </dgm:pt>
    <dgm:pt modelId="{DFDF7237-91FD-452C-B92B-5601A26EEE2A}" type="sibTrans" cxnId="{59B9A8C8-E48F-4A29-B641-399FCC65260D}">
      <dgm:prSet/>
      <dgm:spPr/>
      <dgm:t>
        <a:bodyPr/>
        <a:lstStyle/>
        <a:p>
          <a:endParaRPr lang="en-IN"/>
        </a:p>
      </dgm:t>
    </dgm:pt>
    <dgm:pt modelId="{78C42B4C-05F2-41C6-A99F-E414C234D5A8}">
      <dgm:prSet phldrT="[Text]"/>
      <dgm:spPr/>
      <dgm:t>
        <a:bodyPr/>
        <a:lstStyle/>
        <a:p>
          <a:r>
            <a:rPr lang="en-US" dirty="0"/>
            <a:t>Market Basket Insights is a statistical technique that identifies the co-occurrence patterns of products in transactions or </a:t>
          </a:r>
          <a:r>
            <a:rPr lang="en-IN" dirty="0"/>
            <a:t>baskets by customers.</a:t>
          </a:r>
        </a:p>
      </dgm:t>
    </dgm:pt>
    <dgm:pt modelId="{BCD04FC3-61BC-484F-8CED-EDA145C14621}" type="parTrans" cxnId="{BB7EBEF7-E3D8-45A6-B7B2-0845AF79ABDD}">
      <dgm:prSet/>
      <dgm:spPr/>
      <dgm:t>
        <a:bodyPr/>
        <a:lstStyle/>
        <a:p>
          <a:endParaRPr lang="en-IN"/>
        </a:p>
      </dgm:t>
    </dgm:pt>
    <dgm:pt modelId="{0632EBB6-29DE-4006-9712-4CECCB7A1ADD}" type="sibTrans" cxnId="{BB7EBEF7-E3D8-45A6-B7B2-0845AF79ABDD}">
      <dgm:prSet/>
      <dgm:spPr/>
      <dgm:t>
        <a:bodyPr/>
        <a:lstStyle/>
        <a:p>
          <a:endParaRPr lang="en-IN"/>
        </a:p>
      </dgm:t>
    </dgm:pt>
    <dgm:pt modelId="{62EE20A8-701C-4353-95B0-B6DDC28D2719}">
      <dgm:prSet phldrT="[Text]"/>
      <dgm:spPr/>
      <dgm:t>
        <a:bodyPr/>
        <a:lstStyle/>
        <a:p>
          <a:r>
            <a:rPr lang="en-IN" dirty="0"/>
            <a:t>APPLICATION</a:t>
          </a:r>
        </a:p>
      </dgm:t>
    </dgm:pt>
    <dgm:pt modelId="{761EB352-BF44-4F34-92D6-F3F1A758BFC2}" type="parTrans" cxnId="{C6FFD93C-311E-4261-8760-9D5349B4E28A}">
      <dgm:prSet/>
      <dgm:spPr/>
      <dgm:t>
        <a:bodyPr/>
        <a:lstStyle/>
        <a:p>
          <a:endParaRPr lang="en-IN"/>
        </a:p>
      </dgm:t>
    </dgm:pt>
    <dgm:pt modelId="{57F795CB-4781-478F-8B92-F44BD2F71B6E}" type="sibTrans" cxnId="{C6FFD93C-311E-4261-8760-9D5349B4E28A}">
      <dgm:prSet/>
      <dgm:spPr/>
      <dgm:t>
        <a:bodyPr/>
        <a:lstStyle/>
        <a:p>
          <a:endParaRPr lang="en-IN"/>
        </a:p>
      </dgm:t>
    </dgm:pt>
    <dgm:pt modelId="{3CBD8A28-A490-4221-98FB-0CE3DF2A7AEF}">
      <dgm:prSet phldrT="[Text]"/>
      <dgm:spPr/>
      <dgm:t>
        <a:bodyPr/>
        <a:lstStyle/>
        <a:p>
          <a:r>
            <a:rPr lang="en-US" dirty="0"/>
            <a:t>It is commonly used in </a:t>
          </a:r>
          <a:r>
            <a:rPr lang="en-US" dirty="0" err="1"/>
            <a:t>retail,supermarkets</a:t>
          </a:r>
          <a:r>
            <a:rPr lang="en-US" dirty="0"/>
            <a:t>, and e-commerce websites to optimize pricing strategies and improve </a:t>
          </a:r>
          <a:r>
            <a:rPr lang="en-IN" dirty="0"/>
            <a:t>sales performance.</a:t>
          </a:r>
        </a:p>
      </dgm:t>
    </dgm:pt>
    <dgm:pt modelId="{DCF7987C-44D1-43BA-8DCF-0DD4553429C6}" type="parTrans" cxnId="{9AB50682-0C66-4BED-A277-EE8560B8352A}">
      <dgm:prSet/>
      <dgm:spPr/>
      <dgm:t>
        <a:bodyPr/>
        <a:lstStyle/>
        <a:p>
          <a:endParaRPr lang="en-IN"/>
        </a:p>
      </dgm:t>
    </dgm:pt>
    <dgm:pt modelId="{A4B26FF7-7B1C-45EB-8CE2-17D1F69E4970}" type="sibTrans" cxnId="{9AB50682-0C66-4BED-A277-EE8560B8352A}">
      <dgm:prSet/>
      <dgm:spPr/>
      <dgm:t>
        <a:bodyPr/>
        <a:lstStyle/>
        <a:p>
          <a:endParaRPr lang="en-IN"/>
        </a:p>
      </dgm:t>
    </dgm:pt>
    <dgm:pt modelId="{351CEEB0-201D-487C-91D5-7AA7BB374BE9}">
      <dgm:prSet phldrT="[Text]"/>
      <dgm:spPr/>
      <dgm:t>
        <a:bodyPr/>
        <a:lstStyle/>
        <a:p>
          <a:r>
            <a:rPr lang="en-IN" dirty="0"/>
            <a:t>METHOD</a:t>
          </a:r>
        </a:p>
      </dgm:t>
    </dgm:pt>
    <dgm:pt modelId="{FCEFD868-83C4-4BDC-AE70-FAF29DE261B4}" type="parTrans" cxnId="{284C71D3-1423-4A6B-A4D4-E38B8A1A2C0C}">
      <dgm:prSet/>
      <dgm:spPr/>
      <dgm:t>
        <a:bodyPr/>
        <a:lstStyle/>
        <a:p>
          <a:endParaRPr lang="en-IN"/>
        </a:p>
      </dgm:t>
    </dgm:pt>
    <dgm:pt modelId="{AFD9E9AE-21B6-4D1B-AEC3-506AA14F8CEB}" type="sibTrans" cxnId="{284C71D3-1423-4A6B-A4D4-E38B8A1A2C0C}">
      <dgm:prSet/>
      <dgm:spPr/>
      <dgm:t>
        <a:bodyPr/>
        <a:lstStyle/>
        <a:p>
          <a:endParaRPr lang="en-IN"/>
        </a:p>
      </dgm:t>
    </dgm:pt>
    <dgm:pt modelId="{2136487A-32D9-4E21-B3B3-979C82012961}">
      <dgm:prSet phldrT="[Text]"/>
      <dgm:spPr/>
      <dgm:t>
        <a:bodyPr/>
        <a:lstStyle/>
        <a:p>
          <a:r>
            <a:rPr lang="en-US" dirty="0"/>
            <a:t>The technique uses algorithms such as </a:t>
          </a:r>
          <a:r>
            <a:rPr lang="en-US" dirty="0" err="1"/>
            <a:t>Apriori</a:t>
          </a:r>
          <a:r>
            <a:rPr lang="en-US" dirty="0"/>
            <a:t> and FP-Growth to identify </a:t>
          </a:r>
          <a:r>
            <a:rPr lang="en-IN" dirty="0"/>
            <a:t>frequently occurring item sets.</a:t>
          </a:r>
        </a:p>
      </dgm:t>
    </dgm:pt>
    <dgm:pt modelId="{117DEB57-9C86-4729-A909-59474213C9D8}" type="parTrans" cxnId="{1E7CF774-6041-450C-8C1B-4CB70CB78E03}">
      <dgm:prSet/>
      <dgm:spPr/>
      <dgm:t>
        <a:bodyPr/>
        <a:lstStyle/>
        <a:p>
          <a:endParaRPr lang="en-IN"/>
        </a:p>
      </dgm:t>
    </dgm:pt>
    <dgm:pt modelId="{535ACB7E-90E2-4B1B-932F-92164B9AACB0}" type="sibTrans" cxnId="{1E7CF774-6041-450C-8C1B-4CB70CB78E03}">
      <dgm:prSet/>
      <dgm:spPr/>
      <dgm:t>
        <a:bodyPr/>
        <a:lstStyle/>
        <a:p>
          <a:endParaRPr lang="en-IN"/>
        </a:p>
      </dgm:t>
    </dgm:pt>
    <dgm:pt modelId="{13D08103-E59E-40F4-B8D5-BCB9462D9EF0}" type="pres">
      <dgm:prSet presAssocID="{81933253-40E1-4882-BB19-5A59A782D897}" presName="linearFlow" presStyleCnt="0">
        <dgm:presLayoutVars>
          <dgm:dir/>
          <dgm:animLvl val="lvl"/>
          <dgm:resizeHandles val="exact"/>
        </dgm:presLayoutVars>
      </dgm:prSet>
      <dgm:spPr/>
    </dgm:pt>
    <dgm:pt modelId="{9A3D5F41-EE2B-42BA-8532-013BA7E52F6A}" type="pres">
      <dgm:prSet presAssocID="{38E54C96-5813-4FD6-A17E-EF046BE6AE6D}" presName="composite" presStyleCnt="0"/>
      <dgm:spPr/>
    </dgm:pt>
    <dgm:pt modelId="{6F360E89-3F6A-4AD1-9F70-DEB1A173075C}" type="pres">
      <dgm:prSet presAssocID="{38E54C96-5813-4FD6-A17E-EF046BE6AE6D}" presName="parentText" presStyleLbl="alignNode1" presStyleIdx="0" presStyleCnt="3">
        <dgm:presLayoutVars>
          <dgm:chMax val="1"/>
          <dgm:bulletEnabled val="1"/>
        </dgm:presLayoutVars>
      </dgm:prSet>
      <dgm:spPr/>
    </dgm:pt>
    <dgm:pt modelId="{3C5D5AAB-97D0-4762-AC0F-5D896356F489}" type="pres">
      <dgm:prSet presAssocID="{38E54C96-5813-4FD6-A17E-EF046BE6AE6D}" presName="descendantText" presStyleLbl="alignAcc1" presStyleIdx="0" presStyleCnt="3">
        <dgm:presLayoutVars>
          <dgm:bulletEnabled val="1"/>
        </dgm:presLayoutVars>
      </dgm:prSet>
      <dgm:spPr/>
    </dgm:pt>
    <dgm:pt modelId="{E1F0BD82-7AE5-4A73-A3BA-DD486601FAB6}" type="pres">
      <dgm:prSet presAssocID="{DFDF7237-91FD-452C-B92B-5601A26EEE2A}" presName="sp" presStyleCnt="0"/>
      <dgm:spPr/>
    </dgm:pt>
    <dgm:pt modelId="{5C6AE406-545D-4B4C-B17E-D7B050A50CDF}" type="pres">
      <dgm:prSet presAssocID="{62EE20A8-701C-4353-95B0-B6DDC28D2719}" presName="composite" presStyleCnt="0"/>
      <dgm:spPr/>
    </dgm:pt>
    <dgm:pt modelId="{39ECFF6A-BF5F-47D9-AB5F-322E34AD8498}" type="pres">
      <dgm:prSet presAssocID="{62EE20A8-701C-4353-95B0-B6DDC28D2719}" presName="parentText" presStyleLbl="alignNode1" presStyleIdx="1" presStyleCnt="3">
        <dgm:presLayoutVars>
          <dgm:chMax val="1"/>
          <dgm:bulletEnabled val="1"/>
        </dgm:presLayoutVars>
      </dgm:prSet>
      <dgm:spPr/>
    </dgm:pt>
    <dgm:pt modelId="{8143F312-6428-4DB6-BA53-1BB1852ED776}" type="pres">
      <dgm:prSet presAssocID="{62EE20A8-701C-4353-95B0-B6DDC28D2719}" presName="descendantText" presStyleLbl="alignAcc1" presStyleIdx="1" presStyleCnt="3">
        <dgm:presLayoutVars>
          <dgm:bulletEnabled val="1"/>
        </dgm:presLayoutVars>
      </dgm:prSet>
      <dgm:spPr/>
    </dgm:pt>
    <dgm:pt modelId="{2FC83EEA-8802-48E3-9427-A59B626853A3}" type="pres">
      <dgm:prSet presAssocID="{57F795CB-4781-478F-8B92-F44BD2F71B6E}" presName="sp" presStyleCnt="0"/>
      <dgm:spPr/>
    </dgm:pt>
    <dgm:pt modelId="{0819CC3D-DE87-4169-8934-F98F94306402}" type="pres">
      <dgm:prSet presAssocID="{351CEEB0-201D-487C-91D5-7AA7BB374BE9}" presName="composite" presStyleCnt="0"/>
      <dgm:spPr/>
    </dgm:pt>
    <dgm:pt modelId="{5CC52E13-A085-4653-9D13-98F0B9DAEAFA}" type="pres">
      <dgm:prSet presAssocID="{351CEEB0-201D-487C-91D5-7AA7BB374BE9}" presName="parentText" presStyleLbl="alignNode1" presStyleIdx="2" presStyleCnt="3">
        <dgm:presLayoutVars>
          <dgm:chMax val="1"/>
          <dgm:bulletEnabled val="1"/>
        </dgm:presLayoutVars>
      </dgm:prSet>
      <dgm:spPr/>
    </dgm:pt>
    <dgm:pt modelId="{94C81E6B-20FF-43E6-BD4C-FF6696E34351}" type="pres">
      <dgm:prSet presAssocID="{351CEEB0-201D-487C-91D5-7AA7BB374BE9}" presName="descendantText" presStyleLbl="alignAcc1" presStyleIdx="2" presStyleCnt="3">
        <dgm:presLayoutVars>
          <dgm:bulletEnabled val="1"/>
        </dgm:presLayoutVars>
      </dgm:prSet>
      <dgm:spPr/>
    </dgm:pt>
  </dgm:ptLst>
  <dgm:cxnLst>
    <dgm:cxn modelId="{D01D7826-1CC7-4E4B-8693-FD1B9E5BD1B1}" type="presOf" srcId="{38E54C96-5813-4FD6-A17E-EF046BE6AE6D}" destId="{6F360E89-3F6A-4AD1-9F70-DEB1A173075C}" srcOrd="0" destOrd="0" presId="urn:microsoft.com/office/officeart/2005/8/layout/chevron2"/>
    <dgm:cxn modelId="{6DD17D34-A502-449D-A795-752B795C9CF1}" type="presOf" srcId="{2136487A-32D9-4E21-B3B3-979C82012961}" destId="{94C81E6B-20FF-43E6-BD4C-FF6696E34351}" srcOrd="0" destOrd="0" presId="urn:microsoft.com/office/officeart/2005/8/layout/chevron2"/>
    <dgm:cxn modelId="{C6FFD93C-311E-4261-8760-9D5349B4E28A}" srcId="{81933253-40E1-4882-BB19-5A59A782D897}" destId="{62EE20A8-701C-4353-95B0-B6DDC28D2719}" srcOrd="1" destOrd="0" parTransId="{761EB352-BF44-4F34-92D6-F3F1A758BFC2}" sibTransId="{57F795CB-4781-478F-8B92-F44BD2F71B6E}"/>
    <dgm:cxn modelId="{40EBE540-7D6A-4641-8C29-3012D98722C9}" type="presOf" srcId="{81933253-40E1-4882-BB19-5A59A782D897}" destId="{13D08103-E59E-40F4-B8D5-BCB9462D9EF0}" srcOrd="0" destOrd="0" presId="urn:microsoft.com/office/officeart/2005/8/layout/chevron2"/>
    <dgm:cxn modelId="{41404442-3409-43F3-850D-345BB6C7BC77}" type="presOf" srcId="{62EE20A8-701C-4353-95B0-B6DDC28D2719}" destId="{39ECFF6A-BF5F-47D9-AB5F-322E34AD8498}" srcOrd="0" destOrd="0" presId="urn:microsoft.com/office/officeart/2005/8/layout/chevron2"/>
    <dgm:cxn modelId="{164E074E-8578-47F2-97CF-9209A2E7FD1D}" type="presOf" srcId="{78C42B4C-05F2-41C6-A99F-E414C234D5A8}" destId="{3C5D5AAB-97D0-4762-AC0F-5D896356F489}" srcOrd="0" destOrd="0" presId="urn:microsoft.com/office/officeart/2005/8/layout/chevron2"/>
    <dgm:cxn modelId="{1E7CF774-6041-450C-8C1B-4CB70CB78E03}" srcId="{351CEEB0-201D-487C-91D5-7AA7BB374BE9}" destId="{2136487A-32D9-4E21-B3B3-979C82012961}" srcOrd="0" destOrd="0" parTransId="{117DEB57-9C86-4729-A909-59474213C9D8}" sibTransId="{535ACB7E-90E2-4B1B-932F-92164B9AACB0}"/>
    <dgm:cxn modelId="{B279BD7F-D132-491C-83AC-75F067C9E38D}" type="presOf" srcId="{351CEEB0-201D-487C-91D5-7AA7BB374BE9}" destId="{5CC52E13-A085-4653-9D13-98F0B9DAEAFA}" srcOrd="0" destOrd="0" presId="urn:microsoft.com/office/officeart/2005/8/layout/chevron2"/>
    <dgm:cxn modelId="{9AB50682-0C66-4BED-A277-EE8560B8352A}" srcId="{62EE20A8-701C-4353-95B0-B6DDC28D2719}" destId="{3CBD8A28-A490-4221-98FB-0CE3DF2A7AEF}" srcOrd="0" destOrd="0" parTransId="{DCF7987C-44D1-43BA-8DCF-0DD4553429C6}" sibTransId="{A4B26FF7-7B1C-45EB-8CE2-17D1F69E4970}"/>
    <dgm:cxn modelId="{59B9A8C8-E48F-4A29-B641-399FCC65260D}" srcId="{81933253-40E1-4882-BB19-5A59A782D897}" destId="{38E54C96-5813-4FD6-A17E-EF046BE6AE6D}" srcOrd="0" destOrd="0" parTransId="{F96CCF80-9282-4890-A3C5-CBA1B1D62F30}" sibTransId="{DFDF7237-91FD-452C-B92B-5601A26EEE2A}"/>
    <dgm:cxn modelId="{68790BD0-AEA1-4FC4-ACC9-1DC2C357BF1B}" type="presOf" srcId="{3CBD8A28-A490-4221-98FB-0CE3DF2A7AEF}" destId="{8143F312-6428-4DB6-BA53-1BB1852ED776}" srcOrd="0" destOrd="0" presId="urn:microsoft.com/office/officeart/2005/8/layout/chevron2"/>
    <dgm:cxn modelId="{284C71D3-1423-4A6B-A4D4-E38B8A1A2C0C}" srcId="{81933253-40E1-4882-BB19-5A59A782D897}" destId="{351CEEB0-201D-487C-91D5-7AA7BB374BE9}" srcOrd="2" destOrd="0" parTransId="{FCEFD868-83C4-4BDC-AE70-FAF29DE261B4}" sibTransId="{AFD9E9AE-21B6-4D1B-AEC3-506AA14F8CEB}"/>
    <dgm:cxn modelId="{BB7EBEF7-E3D8-45A6-B7B2-0845AF79ABDD}" srcId="{38E54C96-5813-4FD6-A17E-EF046BE6AE6D}" destId="{78C42B4C-05F2-41C6-A99F-E414C234D5A8}" srcOrd="0" destOrd="0" parTransId="{BCD04FC3-61BC-484F-8CED-EDA145C14621}" sibTransId="{0632EBB6-29DE-4006-9712-4CECCB7A1ADD}"/>
    <dgm:cxn modelId="{BAE50CA0-DD90-48F8-8F92-B73F347CBA73}" type="presParOf" srcId="{13D08103-E59E-40F4-B8D5-BCB9462D9EF0}" destId="{9A3D5F41-EE2B-42BA-8532-013BA7E52F6A}" srcOrd="0" destOrd="0" presId="urn:microsoft.com/office/officeart/2005/8/layout/chevron2"/>
    <dgm:cxn modelId="{B3EAF405-0B22-4A82-8690-C3C5F4D2C7C4}" type="presParOf" srcId="{9A3D5F41-EE2B-42BA-8532-013BA7E52F6A}" destId="{6F360E89-3F6A-4AD1-9F70-DEB1A173075C}" srcOrd="0" destOrd="0" presId="urn:microsoft.com/office/officeart/2005/8/layout/chevron2"/>
    <dgm:cxn modelId="{6BD8924D-9D83-4BBF-8B6E-4F967E5FA1C0}" type="presParOf" srcId="{9A3D5F41-EE2B-42BA-8532-013BA7E52F6A}" destId="{3C5D5AAB-97D0-4762-AC0F-5D896356F489}" srcOrd="1" destOrd="0" presId="urn:microsoft.com/office/officeart/2005/8/layout/chevron2"/>
    <dgm:cxn modelId="{2C3599CE-8B9A-4984-8EA0-15601522122E}" type="presParOf" srcId="{13D08103-E59E-40F4-B8D5-BCB9462D9EF0}" destId="{E1F0BD82-7AE5-4A73-A3BA-DD486601FAB6}" srcOrd="1" destOrd="0" presId="urn:microsoft.com/office/officeart/2005/8/layout/chevron2"/>
    <dgm:cxn modelId="{24160C4C-1826-457A-84F4-40B4EEC3A539}" type="presParOf" srcId="{13D08103-E59E-40F4-B8D5-BCB9462D9EF0}" destId="{5C6AE406-545D-4B4C-B17E-D7B050A50CDF}" srcOrd="2" destOrd="0" presId="urn:microsoft.com/office/officeart/2005/8/layout/chevron2"/>
    <dgm:cxn modelId="{DA6E29C1-5CED-49FA-BFDE-29CDCE922228}" type="presParOf" srcId="{5C6AE406-545D-4B4C-B17E-D7B050A50CDF}" destId="{39ECFF6A-BF5F-47D9-AB5F-322E34AD8498}" srcOrd="0" destOrd="0" presId="urn:microsoft.com/office/officeart/2005/8/layout/chevron2"/>
    <dgm:cxn modelId="{A4DA7F09-9413-49BF-9915-35C477CCE11D}" type="presParOf" srcId="{5C6AE406-545D-4B4C-B17E-D7B050A50CDF}" destId="{8143F312-6428-4DB6-BA53-1BB1852ED776}" srcOrd="1" destOrd="0" presId="urn:microsoft.com/office/officeart/2005/8/layout/chevron2"/>
    <dgm:cxn modelId="{52FACD7B-6FF1-4B6E-931E-FDDF94E1FB7C}" type="presParOf" srcId="{13D08103-E59E-40F4-B8D5-BCB9462D9EF0}" destId="{2FC83EEA-8802-48E3-9427-A59B626853A3}" srcOrd="3" destOrd="0" presId="urn:microsoft.com/office/officeart/2005/8/layout/chevron2"/>
    <dgm:cxn modelId="{6B4136C4-B778-4F48-B3A5-44AA1D45DBD9}" type="presParOf" srcId="{13D08103-E59E-40F4-B8D5-BCB9462D9EF0}" destId="{0819CC3D-DE87-4169-8934-F98F94306402}" srcOrd="4" destOrd="0" presId="urn:microsoft.com/office/officeart/2005/8/layout/chevron2"/>
    <dgm:cxn modelId="{F2A6EDBB-688E-42E8-A3C8-D24AFDC29540}" type="presParOf" srcId="{0819CC3D-DE87-4169-8934-F98F94306402}" destId="{5CC52E13-A085-4653-9D13-98F0B9DAEAFA}" srcOrd="0" destOrd="0" presId="urn:microsoft.com/office/officeart/2005/8/layout/chevron2"/>
    <dgm:cxn modelId="{89A8E4A7-E8D9-4A4F-8173-1D9332465A6B}" type="presParOf" srcId="{0819CC3D-DE87-4169-8934-F98F94306402}" destId="{94C81E6B-20FF-43E6-BD4C-FF6696E3435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60E89-3F6A-4AD1-9F70-DEB1A173075C}">
      <dsp:nvSpPr>
        <dsp:cNvPr id="0" name=""/>
        <dsp:cNvSpPr/>
      </dsp:nvSpPr>
      <dsp:spPr>
        <a:xfrm rot="5400000">
          <a:off x="-204658" y="206063"/>
          <a:ext cx="1364390" cy="95507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DEFINITION</a:t>
          </a:r>
        </a:p>
      </dsp:txBody>
      <dsp:txXfrm rot="-5400000">
        <a:off x="1" y="478942"/>
        <a:ext cx="955073" cy="409317"/>
      </dsp:txXfrm>
    </dsp:sp>
    <dsp:sp modelId="{3C5D5AAB-97D0-4762-AC0F-5D896356F489}">
      <dsp:nvSpPr>
        <dsp:cNvPr id="0" name=""/>
        <dsp:cNvSpPr/>
      </dsp:nvSpPr>
      <dsp:spPr>
        <a:xfrm rot="5400000">
          <a:off x="3087452" y="-2130974"/>
          <a:ext cx="886854" cy="51516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Market Basket Insights is a statistical technique that identifies the co-occurrence patterns of products in transactions or </a:t>
          </a:r>
          <a:r>
            <a:rPr lang="en-IN" sz="1800" kern="1200" dirty="0"/>
            <a:t>baskets by customers.</a:t>
          </a:r>
        </a:p>
      </dsp:txBody>
      <dsp:txXfrm rot="-5400000">
        <a:off x="955074" y="44697"/>
        <a:ext cx="5108319" cy="800268"/>
      </dsp:txXfrm>
    </dsp:sp>
    <dsp:sp modelId="{39ECFF6A-BF5F-47D9-AB5F-322E34AD8498}">
      <dsp:nvSpPr>
        <dsp:cNvPr id="0" name=""/>
        <dsp:cNvSpPr/>
      </dsp:nvSpPr>
      <dsp:spPr>
        <a:xfrm rot="5400000">
          <a:off x="-204658" y="1372974"/>
          <a:ext cx="1364390" cy="95507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APPLICATION</a:t>
          </a:r>
        </a:p>
      </dsp:txBody>
      <dsp:txXfrm rot="-5400000">
        <a:off x="1" y="1645853"/>
        <a:ext cx="955073" cy="409317"/>
      </dsp:txXfrm>
    </dsp:sp>
    <dsp:sp modelId="{8143F312-6428-4DB6-BA53-1BB1852ED776}">
      <dsp:nvSpPr>
        <dsp:cNvPr id="0" name=""/>
        <dsp:cNvSpPr/>
      </dsp:nvSpPr>
      <dsp:spPr>
        <a:xfrm rot="5400000">
          <a:off x="3087452" y="-964063"/>
          <a:ext cx="886854" cy="51516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It is commonly used in </a:t>
          </a:r>
          <a:r>
            <a:rPr lang="en-US" sz="1800" kern="1200" dirty="0" err="1"/>
            <a:t>retail,supermarkets</a:t>
          </a:r>
          <a:r>
            <a:rPr lang="en-US" sz="1800" kern="1200" dirty="0"/>
            <a:t>, and e-commerce websites to optimize pricing strategies and improve </a:t>
          </a:r>
          <a:r>
            <a:rPr lang="en-IN" sz="1800" kern="1200" dirty="0"/>
            <a:t>sales performance.</a:t>
          </a:r>
        </a:p>
      </dsp:txBody>
      <dsp:txXfrm rot="-5400000">
        <a:off x="955074" y="1211608"/>
        <a:ext cx="5108319" cy="800268"/>
      </dsp:txXfrm>
    </dsp:sp>
    <dsp:sp modelId="{5CC52E13-A085-4653-9D13-98F0B9DAEAFA}">
      <dsp:nvSpPr>
        <dsp:cNvPr id="0" name=""/>
        <dsp:cNvSpPr/>
      </dsp:nvSpPr>
      <dsp:spPr>
        <a:xfrm rot="5400000">
          <a:off x="-204658" y="2539885"/>
          <a:ext cx="1364390" cy="95507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t>METHOD</a:t>
          </a:r>
        </a:p>
      </dsp:txBody>
      <dsp:txXfrm rot="-5400000">
        <a:off x="1" y="2812764"/>
        <a:ext cx="955073" cy="409317"/>
      </dsp:txXfrm>
    </dsp:sp>
    <dsp:sp modelId="{94C81E6B-20FF-43E6-BD4C-FF6696E34351}">
      <dsp:nvSpPr>
        <dsp:cNvPr id="0" name=""/>
        <dsp:cNvSpPr/>
      </dsp:nvSpPr>
      <dsp:spPr>
        <a:xfrm rot="5400000">
          <a:off x="3087452" y="202848"/>
          <a:ext cx="886854" cy="515161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technique uses algorithms such as </a:t>
          </a:r>
          <a:r>
            <a:rPr lang="en-US" sz="1800" kern="1200" dirty="0" err="1"/>
            <a:t>Apriori</a:t>
          </a:r>
          <a:r>
            <a:rPr lang="en-US" sz="1800" kern="1200" dirty="0"/>
            <a:t> and FP-Growth to identify </a:t>
          </a:r>
          <a:r>
            <a:rPr lang="en-IN" sz="1800" kern="1200" dirty="0"/>
            <a:t>frequently occurring item sets.</a:t>
          </a:r>
        </a:p>
      </dsp:txBody>
      <dsp:txXfrm rot="-5400000">
        <a:off x="955074" y="2378520"/>
        <a:ext cx="5108319" cy="80026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9/29/2023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9/29/2023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9/29/2023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12DD1-4CBF-05B4-3BA8-2F97C33F68D3}"/>
              </a:ext>
            </a:extLst>
          </p:cNvPr>
          <p:cNvSpPr>
            <a:spLocks noGrp="1"/>
          </p:cNvSpPr>
          <p:nvPr>
            <p:ph type="ctrTitle"/>
          </p:nvPr>
        </p:nvSpPr>
        <p:spPr>
          <a:xfrm>
            <a:off x="426985" y="95491"/>
            <a:ext cx="12170664" cy="2184823"/>
          </a:xfrm>
        </p:spPr>
        <p:txBody>
          <a:bodyPr anchor="ctr"/>
          <a:lstStyle/>
          <a:p>
            <a:pPr algn="l"/>
            <a:r>
              <a:rPr lang="en-IN" dirty="0"/>
              <a:t>Market Basket Insight</a:t>
            </a:r>
          </a:p>
        </p:txBody>
      </p:sp>
      <p:sp>
        <p:nvSpPr>
          <p:cNvPr id="10" name="Subtitle 9">
            <a:extLst>
              <a:ext uri="{FF2B5EF4-FFF2-40B4-BE49-F238E27FC236}">
                <a16:creationId xmlns:a16="http://schemas.microsoft.com/office/drawing/2014/main" id="{284DF35A-29EB-BAD4-0148-A8FE247A5D83}"/>
              </a:ext>
            </a:extLst>
          </p:cNvPr>
          <p:cNvSpPr>
            <a:spLocks noGrp="1"/>
          </p:cNvSpPr>
          <p:nvPr>
            <p:ph type="subTitle" idx="1"/>
          </p:nvPr>
        </p:nvSpPr>
        <p:spPr>
          <a:xfrm>
            <a:off x="1922927" y="2546892"/>
            <a:ext cx="9668437" cy="3468425"/>
          </a:xfrm>
        </p:spPr>
        <p:txBody>
          <a:bodyPr/>
          <a:lstStyle/>
          <a:p>
            <a:r>
              <a:rPr lang="en-IN" dirty="0"/>
              <a:t>Submitted by, </a:t>
            </a:r>
          </a:p>
          <a:p>
            <a:r>
              <a:rPr lang="en-IN" dirty="0"/>
              <a:t>   </a:t>
            </a:r>
            <a:r>
              <a:rPr lang="en-IN" dirty="0" err="1"/>
              <a:t>Ashlin.S</a:t>
            </a:r>
            <a:endParaRPr lang="en-IN" dirty="0"/>
          </a:p>
          <a:p>
            <a:r>
              <a:rPr lang="en-IN" err="1"/>
              <a:t>Archana</a:t>
            </a:r>
            <a:r>
              <a:rPr lang="en-IN"/>
              <a:t>.K</a:t>
            </a:r>
            <a:endParaRPr lang="en-IN" dirty="0"/>
          </a:p>
          <a:p>
            <a:r>
              <a:rPr lang="en-IN" dirty="0" err="1"/>
              <a:t>Aashika.A</a:t>
            </a:r>
            <a:endParaRPr lang="en-IN" dirty="0"/>
          </a:p>
          <a:p>
            <a:r>
              <a:rPr lang="en-IN" dirty="0" err="1"/>
              <a:t>Arockia</a:t>
            </a:r>
            <a:r>
              <a:rPr lang="en-IN" dirty="0"/>
              <a:t> </a:t>
            </a:r>
            <a:r>
              <a:rPr lang="en-IN" dirty="0" err="1"/>
              <a:t>Binolin.S</a:t>
            </a:r>
            <a:endParaRPr lang="en-IN" dirty="0"/>
          </a:p>
          <a:p>
            <a:endParaRPr lang="en-IN" dirty="0"/>
          </a:p>
        </p:txBody>
      </p:sp>
    </p:spTree>
    <p:extLst>
      <p:ext uri="{BB962C8B-B14F-4D97-AF65-F5344CB8AC3E}">
        <p14:creationId xmlns:p14="http://schemas.microsoft.com/office/powerpoint/2010/main" val="409958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7F64-010A-DF83-F200-3987242127CB}"/>
              </a:ext>
            </a:extLst>
          </p:cNvPr>
          <p:cNvSpPr>
            <a:spLocks noGrp="1"/>
          </p:cNvSpPr>
          <p:nvPr>
            <p:ph type="title"/>
          </p:nvPr>
        </p:nvSpPr>
        <p:spPr/>
        <p:txBody>
          <a:bodyPr/>
          <a:lstStyle/>
          <a:p>
            <a:r>
              <a:rPr lang="en-IN" dirty="0"/>
              <a:t>Market Basket Insights</a:t>
            </a:r>
          </a:p>
        </p:txBody>
      </p:sp>
      <p:graphicFrame>
        <p:nvGraphicFramePr>
          <p:cNvPr id="4" name="Diagram 3">
            <a:extLst>
              <a:ext uri="{FF2B5EF4-FFF2-40B4-BE49-F238E27FC236}">
                <a16:creationId xmlns:a16="http://schemas.microsoft.com/office/drawing/2014/main" id="{366834FC-8194-67F8-EB5C-BC95C868653C}"/>
              </a:ext>
            </a:extLst>
          </p:cNvPr>
          <p:cNvGraphicFramePr/>
          <p:nvPr>
            <p:extLst>
              <p:ext uri="{D42A27DB-BD31-4B8C-83A1-F6EECF244321}">
                <p14:modId xmlns:p14="http://schemas.microsoft.com/office/powerpoint/2010/main" val="1337421242"/>
              </p:ext>
            </p:extLst>
          </p:nvPr>
        </p:nvGraphicFramePr>
        <p:xfrm>
          <a:off x="1075312" y="2151143"/>
          <a:ext cx="6106686" cy="370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61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485C-A718-2636-F84B-0BBCB037E1E9}"/>
              </a:ext>
            </a:extLst>
          </p:cNvPr>
          <p:cNvSpPr>
            <a:spLocks noGrp="1"/>
          </p:cNvSpPr>
          <p:nvPr>
            <p:ph type="title"/>
          </p:nvPr>
        </p:nvSpPr>
        <p:spPr/>
        <p:txBody>
          <a:bodyPr/>
          <a:lstStyle/>
          <a:p>
            <a:r>
              <a:rPr lang="en-IN" dirty="0"/>
              <a:t>BENEFITS</a:t>
            </a:r>
          </a:p>
        </p:txBody>
      </p:sp>
      <p:pic>
        <p:nvPicPr>
          <p:cNvPr id="1026" name="Picture 2" descr="Market Basket Analysis in Data Mining - Javatpoint">
            <a:extLst>
              <a:ext uri="{FF2B5EF4-FFF2-40B4-BE49-F238E27FC236}">
                <a16:creationId xmlns:a16="http://schemas.microsoft.com/office/drawing/2014/main" id="{D8AEC701-B6F9-A149-B870-BB4CCC98A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311" y="1704976"/>
            <a:ext cx="6715377" cy="377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06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B9BD6-5059-B673-654D-8E4CA321BE54}"/>
              </a:ext>
            </a:extLst>
          </p:cNvPr>
          <p:cNvSpPr>
            <a:spLocks noGrp="1"/>
          </p:cNvSpPr>
          <p:nvPr>
            <p:ph type="title"/>
          </p:nvPr>
        </p:nvSpPr>
        <p:spPr/>
        <p:txBody>
          <a:bodyPr/>
          <a:lstStyle/>
          <a:p>
            <a:r>
              <a:rPr lang="en-IN" dirty="0"/>
              <a:t>PROBLEM STATEMENT</a:t>
            </a:r>
          </a:p>
        </p:txBody>
      </p:sp>
      <p:sp>
        <p:nvSpPr>
          <p:cNvPr id="4" name="AutoShape 1">
            <a:extLst>
              <a:ext uri="{FF2B5EF4-FFF2-40B4-BE49-F238E27FC236}">
                <a16:creationId xmlns:a16="http://schemas.microsoft.com/office/drawing/2014/main" id="{44A8A059-E0C7-08C2-6751-FFC6BAE8D7F0}"/>
              </a:ext>
            </a:extLst>
          </p:cNvPr>
          <p:cNvSpPr>
            <a:spLocks noChangeAspect="1" noChangeArrowheads="1"/>
          </p:cNvSpPr>
          <p:nvPr/>
        </p:nvSpPr>
        <p:spPr bwMode="auto">
          <a:xfrm>
            <a:off x="336846" y="203063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a:extLst>
              <a:ext uri="{FF2B5EF4-FFF2-40B4-BE49-F238E27FC236}">
                <a16:creationId xmlns:a16="http://schemas.microsoft.com/office/drawing/2014/main" id="{80EEED62-15BA-8A17-6C88-BF43E72D7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370811">
            <a:off x="3646488" y="3645219"/>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FF938E-B7FB-D1E4-A079-2957DBD5C812}"/>
              </a:ext>
            </a:extLst>
          </p:cNvPr>
          <p:cNvSpPr txBox="1"/>
          <p:nvPr/>
        </p:nvSpPr>
        <p:spPr>
          <a:xfrm>
            <a:off x="838200" y="1997839"/>
            <a:ext cx="9175376" cy="2031325"/>
          </a:xfrm>
          <a:prstGeom prst="rect">
            <a:avLst/>
          </a:prstGeom>
          <a:noFill/>
        </p:spPr>
        <p:txBody>
          <a:bodyPr wrap="square">
            <a:spAutoFit/>
          </a:bodyPr>
          <a:lstStyle/>
          <a:p>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The problem statement for Market Basket Insights involves analyzing customer purchase data to discover patterns and associations between products bought together. This analysis helps businesses optimize their sales strategies, improve customer satisfaction, and enhance inventory management. The main challenge is to develop efficient algorithms and data mining techniques that can handle large datasets, identify meaningful patterns, and provide actionable insights to boost sales and customer experience in retail environments</a:t>
            </a:r>
            <a:endParaRPr lang="en-IN" dirty="0"/>
          </a:p>
        </p:txBody>
      </p:sp>
    </p:spTree>
    <p:extLst>
      <p:ext uri="{BB962C8B-B14F-4D97-AF65-F5344CB8AC3E}">
        <p14:creationId xmlns:p14="http://schemas.microsoft.com/office/powerpoint/2010/main" val="412606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65E1-844B-3ED9-A814-BB0ABF234B45}"/>
              </a:ext>
            </a:extLst>
          </p:cNvPr>
          <p:cNvSpPr>
            <a:spLocks noGrp="1"/>
          </p:cNvSpPr>
          <p:nvPr>
            <p:ph type="title"/>
          </p:nvPr>
        </p:nvSpPr>
        <p:spPr/>
        <p:txBody>
          <a:bodyPr/>
          <a:lstStyle/>
          <a:p>
            <a:r>
              <a:rPr lang="en-IN" dirty="0"/>
              <a:t>SOLUTION</a:t>
            </a:r>
          </a:p>
        </p:txBody>
      </p:sp>
      <p:sp>
        <p:nvSpPr>
          <p:cNvPr id="4" name="TextBox 3">
            <a:extLst>
              <a:ext uri="{FF2B5EF4-FFF2-40B4-BE49-F238E27FC236}">
                <a16:creationId xmlns:a16="http://schemas.microsoft.com/office/drawing/2014/main" id="{F9E75241-74C8-6D7F-EEBF-5325ECD553CA}"/>
              </a:ext>
            </a:extLst>
          </p:cNvPr>
          <p:cNvSpPr txBox="1"/>
          <p:nvPr/>
        </p:nvSpPr>
        <p:spPr>
          <a:xfrm>
            <a:off x="1187165" y="1690688"/>
            <a:ext cx="9817669" cy="1200329"/>
          </a:xfrm>
          <a:prstGeom prst="rect">
            <a:avLst/>
          </a:prstGeom>
          <a:noFill/>
        </p:spPr>
        <p:txBody>
          <a:bodyPr wrap="square">
            <a:spAutoFit/>
          </a:bodyPr>
          <a:lstStyle/>
          <a:p>
            <a:r>
              <a:rPr lang="en-US" b="0" i="0" dirty="0">
                <a:effectLst/>
                <a:latin typeface="Arial" panose="020B0604020202020204" pitchFamily="34" charset="0"/>
              </a:rPr>
              <a:t>In this Market basket </a:t>
            </a:r>
            <a:r>
              <a:rPr lang="en-US" b="0" i="0" dirty="0" err="1">
                <a:effectLst/>
                <a:latin typeface="Arial" panose="020B0604020202020204" pitchFamily="34" charset="0"/>
              </a:rPr>
              <a:t>research,we</a:t>
            </a:r>
            <a:r>
              <a:rPr lang="en-US" b="0" i="0" dirty="0">
                <a:effectLst/>
                <a:latin typeface="Arial" panose="020B0604020202020204" pitchFamily="34" charset="0"/>
              </a:rPr>
              <a:t> try to offers insights into customer behavior, including what products they buy together and which products they buy the most frequently. Retailers can use this information to better understand their customers and make informed decisions.</a:t>
            </a:r>
            <a:br>
              <a:rPr lang="en-US" dirty="0"/>
            </a:br>
            <a:endParaRPr lang="en-IN" dirty="0"/>
          </a:p>
        </p:txBody>
      </p:sp>
      <p:sp>
        <p:nvSpPr>
          <p:cNvPr id="7" name="AutoShape 2" descr="How to Perform Market Basket Analysis | 365 Data Science">
            <a:extLst>
              <a:ext uri="{FF2B5EF4-FFF2-40B4-BE49-F238E27FC236}">
                <a16:creationId xmlns:a16="http://schemas.microsoft.com/office/drawing/2014/main" id="{50DE366B-438B-FD79-189B-361B207C10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How to Perform Market Basket Analysis | 365 Data Science">
            <a:extLst>
              <a:ext uri="{FF2B5EF4-FFF2-40B4-BE49-F238E27FC236}">
                <a16:creationId xmlns:a16="http://schemas.microsoft.com/office/drawing/2014/main" id="{F7156B7B-C92C-DE1E-7197-2043C592A8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How Market Basket Analysis Can Help in Price Optimization | Quantzig's  Latest Success Story Offers In-depth Insights | Business Wire">
            <a:extLst>
              <a:ext uri="{FF2B5EF4-FFF2-40B4-BE49-F238E27FC236}">
                <a16:creationId xmlns:a16="http://schemas.microsoft.com/office/drawing/2014/main" id="{681ABDBE-DC24-5BA1-CA84-41E8A743F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970" y="2822332"/>
            <a:ext cx="5568460" cy="311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169D-4B39-94F6-32C3-561905FBCDE5}"/>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D2DE2D17-BDCC-6517-76B5-25654C146269}"/>
              </a:ext>
            </a:extLst>
          </p:cNvPr>
          <p:cNvSpPr txBox="1"/>
          <p:nvPr/>
        </p:nvSpPr>
        <p:spPr>
          <a:xfrm>
            <a:off x="156310" y="1816195"/>
            <a:ext cx="11879380" cy="1477328"/>
          </a:xfrm>
          <a:prstGeom prst="rect">
            <a:avLst/>
          </a:prstGeom>
          <a:noFill/>
        </p:spPr>
        <p:txBody>
          <a:bodyPr wrap="square">
            <a:spAutoFit/>
          </a:bodyPr>
          <a:lstStyle/>
          <a:p>
            <a:r>
              <a:rPr lang="en-US" b="0" i="0" dirty="0">
                <a:effectLst/>
                <a:latin typeface="Arial" panose="020B0604020202020204" pitchFamily="34" charset="0"/>
              </a:rPr>
              <a:t>Market basket </a:t>
            </a:r>
            <a:r>
              <a:rPr lang="en-US" dirty="0">
                <a:latin typeface="Arial" panose="020B0604020202020204" pitchFamily="34" charset="0"/>
              </a:rPr>
              <a:t>insights</a:t>
            </a:r>
            <a:r>
              <a:rPr lang="en-US" b="0" i="0" dirty="0">
                <a:effectLst/>
                <a:latin typeface="Arial" panose="020B0604020202020204" pitchFamily="34" charset="0"/>
              </a:rPr>
              <a:t> is a data mining technique used by retailers to understand customer purchasing patterns. By analyzing transaction data, retailers can identify relationships between products frequently bought together. This information helps in various aspects of business, such as improving product placement, cross-selling, and targeted marketing strategies. If you have specific questions or need assistance with a particular aspect of market basket analysis.</a:t>
            </a:r>
            <a:endParaRPr lang="en-IN" dirty="0"/>
          </a:p>
        </p:txBody>
      </p:sp>
    </p:spTree>
    <p:extLst>
      <p:ext uri="{BB962C8B-B14F-4D97-AF65-F5344CB8AC3E}">
        <p14:creationId xmlns:p14="http://schemas.microsoft.com/office/powerpoint/2010/main" val="345587593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84</TotalTime>
  <Words>281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Market Basket Insight</vt:lpstr>
      <vt:lpstr>Market Basket Insights</vt:lpstr>
      <vt:lpstr>BENEFITS</vt:lpstr>
      <vt:lpstr>PROBLEM STATEMENT</vt:lpstr>
      <vt:lpstr>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Insight</dc:title>
  <dc:creator>Sahaya Alisha</dc:creator>
  <cp:lastModifiedBy>Sahaya Alisha</cp:lastModifiedBy>
  <cp:revision>2</cp:revision>
  <dcterms:created xsi:type="dcterms:W3CDTF">2023-09-29T05:40:08Z</dcterms:created>
  <dcterms:modified xsi:type="dcterms:W3CDTF">2023-09-29T08:43:51Z</dcterms:modified>
</cp:coreProperties>
</file>