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4142" y="885189"/>
            <a:ext cx="427456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142" y="885189"/>
            <a:ext cx="367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M</a:t>
            </a:r>
            <a:r>
              <a:rPr spc="-60" dirty="0"/>
              <a:t>A</a:t>
            </a:r>
            <a:r>
              <a:rPr spc="-65" dirty="0"/>
              <a:t>R</a:t>
            </a:r>
            <a:r>
              <a:rPr spc="-50" dirty="0"/>
              <a:t>K</a:t>
            </a:r>
            <a:r>
              <a:rPr spc="-55" dirty="0"/>
              <a:t>E</a:t>
            </a:r>
            <a:r>
              <a:rPr spc="-5" dirty="0"/>
              <a:t>T</a:t>
            </a:r>
            <a:r>
              <a:rPr spc="-90" dirty="0"/>
              <a:t> </a:t>
            </a:r>
            <a:r>
              <a:rPr spc="-90" dirty="0"/>
              <a:t>B</a:t>
            </a:r>
            <a:r>
              <a:rPr spc="-60" dirty="0"/>
              <a:t>AS</a:t>
            </a:r>
            <a:r>
              <a:rPr spc="-50" dirty="0"/>
              <a:t>K</a:t>
            </a:r>
            <a:r>
              <a:rPr spc="-65" dirty="0"/>
              <a:t>E</a:t>
            </a:r>
            <a:r>
              <a:rPr spc="-5" dirty="0"/>
              <a:t>T</a:t>
            </a:r>
            <a:r>
              <a:rPr spc="-90" dirty="0"/>
              <a:t> </a:t>
            </a:r>
            <a:r>
              <a:rPr spc="-55" dirty="0"/>
              <a:t>IN</a:t>
            </a:r>
            <a:r>
              <a:rPr spc="-60" dirty="0"/>
              <a:t>S</a:t>
            </a:r>
            <a:r>
              <a:rPr spc="-55" dirty="0"/>
              <a:t>I</a:t>
            </a:r>
            <a:r>
              <a:rPr spc="-60" dirty="0"/>
              <a:t>GH</a:t>
            </a:r>
            <a:r>
              <a:rPr spc="-75" dirty="0"/>
              <a:t>T</a:t>
            </a:r>
            <a:r>
              <a:rPr spc="-5" dirty="0"/>
              <a:t>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910606"/>
            <a:ext cx="5687060" cy="10534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INTRODUCTION: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 marL="12700" marR="5080" indent="730885">
              <a:lnSpc>
                <a:spcPct val="110000"/>
              </a:lnSpc>
              <a:spcBef>
                <a:spcPts val="8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Market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basket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 data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mining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technique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retailers</a:t>
            </a:r>
            <a:r>
              <a:rPr sz="1100" dirty="0">
                <a:latin typeface="Calibri" panose="020F0502020204030204"/>
                <a:cs typeface="Calibri" panose="020F0502020204030204"/>
              </a:rPr>
              <a:t> to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increase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sales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by </a:t>
            </a:r>
            <a:r>
              <a:rPr sz="1100" spc="-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better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understanding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purchasing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patterns.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involves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analyzing large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sets,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such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 </a:t>
            </a:r>
            <a:r>
              <a:rPr sz="1100" dirty="0">
                <a:latin typeface="Calibri" panose="020F0502020204030204"/>
                <a:cs typeface="Calibri" panose="020F0502020204030204"/>
              </a:rPr>
              <a:t> purchase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history,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reveal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product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groupings,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well</a:t>
            </a:r>
            <a:r>
              <a:rPr sz="1100" dirty="0">
                <a:latin typeface="Calibri" panose="020F0502020204030204"/>
                <a:cs typeface="Calibri" panose="020F0502020204030204"/>
              </a:rPr>
              <a:t> as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products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likely to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purchased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together.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983958"/>
            <a:ext cx="5713730" cy="277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865">
              <a:lnSpc>
                <a:spcPct val="110000"/>
              </a:lnSpc>
              <a:spcBef>
                <a:spcPts val="9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dirty="0">
                <a:latin typeface="Calibri" panose="020F0502020204030204"/>
                <a:cs typeface="Calibri" panose="020F0502020204030204"/>
              </a:rPr>
              <a:t> adoption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market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basket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was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aided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by 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advent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electronic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point-of-sale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(POS)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systems.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Compared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records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kept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by store</a:t>
            </a:r>
            <a:r>
              <a:rPr sz="1100" dirty="0">
                <a:latin typeface="Calibri" panose="020F0502020204030204"/>
                <a:cs typeface="Calibri" panose="020F0502020204030204"/>
              </a:rPr>
              <a:t> owners,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digital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records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generated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POS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systems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made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easier </a:t>
            </a:r>
            <a:r>
              <a:rPr sz="1100" dirty="0">
                <a:latin typeface="Calibri" panose="020F0502020204030204"/>
                <a:cs typeface="Calibri" panose="020F0502020204030204"/>
              </a:rPr>
              <a:t>for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applications</a:t>
            </a:r>
            <a:r>
              <a:rPr sz="1100" dirty="0">
                <a:latin typeface="Calibri" panose="020F0502020204030204"/>
                <a:cs typeface="Calibri" panose="020F0502020204030204"/>
              </a:rPr>
              <a:t> to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process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analyze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large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volumes</a:t>
            </a:r>
            <a:r>
              <a:rPr sz="1100" dirty="0">
                <a:latin typeface="Calibri" panose="020F0502020204030204"/>
                <a:cs typeface="Calibri" panose="020F0502020204030204"/>
              </a:rPr>
              <a:t> 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purchase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data.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26035">
              <a:lnSpc>
                <a:spcPct val="109000"/>
              </a:lnSpc>
            </a:pPr>
            <a:r>
              <a:rPr sz="1100" spc="6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Implementation</a:t>
            </a:r>
            <a:r>
              <a:rPr sz="1100" spc="1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3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market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5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basket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analysis</a:t>
            </a:r>
            <a:r>
              <a:rPr sz="1100" spc="1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requires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spc="1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background</a:t>
            </a:r>
            <a:r>
              <a:rPr sz="1100" spc="1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4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100" spc="1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statistics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100" spc="1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data </a:t>
            </a:r>
            <a:r>
              <a:rPr sz="1100" spc="-23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science,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3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5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well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3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5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1100" spc="15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algorithmic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computer</a:t>
            </a:r>
            <a:r>
              <a:rPr sz="1100" spc="16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1100" spc="1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skills.</a:t>
            </a:r>
            <a:r>
              <a:rPr sz="1100" spc="16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5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those</a:t>
            </a:r>
            <a:r>
              <a:rPr sz="1100" spc="15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without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100" spc="1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5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needed</a:t>
            </a:r>
            <a:r>
              <a:rPr sz="1100" spc="14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technical</a:t>
            </a:r>
            <a:r>
              <a:rPr sz="1100" spc="15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skills,</a:t>
            </a:r>
            <a:r>
              <a:rPr sz="1100" spc="1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commercial,</a:t>
            </a:r>
            <a:r>
              <a:rPr sz="1100" spc="1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7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off-the-shelf</a:t>
            </a:r>
            <a:r>
              <a:rPr sz="1100" spc="14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5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tools</a:t>
            </a:r>
            <a:r>
              <a:rPr sz="1100" spc="145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spc="60" dirty="0">
                <a:solidFill>
                  <a:srgbClr val="5A5A5A"/>
                </a:solidFill>
                <a:latin typeface="Calibri" panose="020F0502020204030204"/>
                <a:cs typeface="Calibri" panose="020F0502020204030204"/>
              </a:rPr>
              <a:t>exist.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ALGORITHM: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What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 Rule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Market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Basket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Analysis?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Let I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{I1,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I2,…,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Im}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itemset. These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are </a:t>
            </a:r>
            <a:r>
              <a:rPr sz="1100" dirty="0">
                <a:latin typeface="Calibri" panose="020F0502020204030204"/>
                <a:cs typeface="Calibri" panose="020F0502020204030204"/>
              </a:rPr>
              <a:t>called antecedents.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Let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data,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database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where</a:t>
            </a:r>
            <a:r>
              <a:rPr sz="1100" dirty="0">
                <a:latin typeface="Calibri" panose="020F0502020204030204"/>
                <a:cs typeface="Calibri" panose="020F0502020204030204"/>
              </a:rPr>
              <a:t> each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nonempty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such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mbria Math" panose="02040503050406030204"/>
                <a:cs typeface="Cambria Math" panose="02040503050406030204"/>
              </a:rPr>
              <a:t>⊆</a:t>
            </a:r>
            <a:r>
              <a:rPr sz="1100" spc="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I.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Each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associated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 identifier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called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TID(or Tid).</a:t>
            </a:r>
            <a:r>
              <a:rPr sz="1100" dirty="0">
                <a:latin typeface="Calibri" panose="020F0502020204030204"/>
                <a:cs typeface="Calibri" panose="020F0502020204030204"/>
              </a:rPr>
              <a:t> Let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items(itemset).</a:t>
            </a:r>
            <a:r>
              <a:rPr sz="1100" dirty="0">
                <a:latin typeface="Calibri" panose="020F0502020204030204"/>
                <a:cs typeface="Calibri" panose="020F0502020204030204"/>
              </a:rPr>
              <a:t> 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5450" y="3529659"/>
            <a:ext cx="5311199" cy="3367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1579483"/>
            <a:ext cx="2264410" cy="9525"/>
            <a:chOff x="914704" y="1579483"/>
            <a:chExt cx="2264410" cy="9525"/>
          </a:xfrm>
        </p:grpSpPr>
        <p:sp>
          <p:nvSpPr>
            <p:cNvPr id="3" name="object 3"/>
            <p:cNvSpPr/>
            <p:nvPr/>
          </p:nvSpPr>
          <p:spPr>
            <a:xfrm>
              <a:off x="914704" y="1584180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37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54844" y="1584180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53661" y="1584180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14704" y="3007471"/>
            <a:ext cx="2265045" cy="9525"/>
            <a:chOff x="914704" y="3007471"/>
            <a:chExt cx="2265045" cy="9525"/>
          </a:xfrm>
        </p:grpSpPr>
        <p:sp>
          <p:nvSpPr>
            <p:cNvPr id="7" name="object 7"/>
            <p:cNvSpPr/>
            <p:nvPr/>
          </p:nvSpPr>
          <p:spPr>
            <a:xfrm>
              <a:off x="914704" y="3012168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54902" y="3012168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53719" y="3012168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96416" y="4254119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3"/>
                </a:lnTo>
                <a:lnTo>
                  <a:pt x="5769229" y="9143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004" y="894333"/>
            <a:ext cx="573214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0.3068181818181818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3.2183725365543547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3808095">
              <a:lnSpc>
                <a:spcPct val="171000"/>
              </a:lnSpc>
              <a:spcBef>
                <a:spcPts val="90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spaghetti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olive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oil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0.005733333333333333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0.20574162679425836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3.1299436124887174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4290695">
              <a:lnSpc>
                <a:spcPct val="171000"/>
              </a:lnSpc>
              <a:spcBef>
                <a:spcPts val="89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 spaghetti -&gt; shrimp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0.21531100478468898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3.0183785717479763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BENEFITS: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Benefits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market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basket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analysis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Market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basket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can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increase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sales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satisfaction.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determine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that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products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dirty="0">
                <a:latin typeface="Calibri" panose="020F0502020204030204"/>
                <a:cs typeface="Calibri" panose="020F0502020204030204"/>
              </a:rPr>
              <a:t> often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purchased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together,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retailers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optimize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product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placement,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offer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special deals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new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product bundles</a:t>
            </a:r>
            <a:r>
              <a:rPr sz="1100" dirty="0">
                <a:latin typeface="Calibri" panose="020F0502020204030204"/>
                <a:cs typeface="Calibri" panose="020F0502020204030204"/>
              </a:rPr>
              <a:t> to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encourage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further sales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these combinations.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8928963"/>
            <a:ext cx="5720715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These improvements </a:t>
            </a:r>
            <a:r>
              <a:rPr sz="1100" dirty="0">
                <a:latin typeface="Calibri" panose="020F0502020204030204"/>
                <a:cs typeface="Calibri" panose="020F0502020204030204"/>
              </a:rPr>
              <a:t>can generate additional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sales for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retailer, while making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 shopping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experience more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productive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valuable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for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customers.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By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using market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basket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analysis,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customers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may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feel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stronger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sentiment</a:t>
            </a:r>
            <a:r>
              <a:rPr sz="1100" dirty="0">
                <a:latin typeface="Calibri" panose="020F0502020204030204"/>
                <a:cs typeface="Calibri" panose="020F0502020204030204"/>
              </a:rPr>
              <a:t> or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brand loyalty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toward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company.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907658"/>
            <a:ext cx="5227320" cy="2941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638165" cy="126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AI</a:t>
            </a:r>
            <a:r>
              <a:rPr sz="1600" spc="-10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IN</a:t>
            </a:r>
            <a:r>
              <a:rPr sz="1600" spc="-1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MARKET BASKET</a:t>
            </a:r>
            <a:r>
              <a:rPr sz="1600" spc="-1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INSIGHTS: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libri Light" panose="020F0302020204030204"/>
              <a:cs typeface="Calibri Light" panose="020F0302020204030204"/>
            </a:endParaRPr>
          </a:p>
          <a:p>
            <a:pPr marL="12700" marR="5080" indent="220980">
              <a:lnSpc>
                <a:spcPct val="102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Market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Basket Analysis,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also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known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Affinity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Analysis,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modeling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technique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based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on the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theory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you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buy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certain</a:t>
            </a:r>
            <a:r>
              <a:rPr sz="1100" dirty="0">
                <a:latin typeface="Calibri" panose="020F0502020204030204"/>
                <a:cs typeface="Calibri" panose="020F0502020204030204"/>
              </a:rPr>
              <a:t> group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you're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more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likely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purchase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another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group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items.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For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example, someone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purchasing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peanut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butter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bread</a:t>
            </a:r>
            <a:r>
              <a:rPr sz="1100" dirty="0">
                <a:latin typeface="Calibri" panose="020F0502020204030204"/>
                <a:cs typeface="Calibri" panose="020F0502020204030204"/>
              </a:rPr>
              <a:t> is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far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more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likely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also</a:t>
            </a:r>
            <a:r>
              <a:rPr sz="1100" dirty="0">
                <a:latin typeface="Calibri" panose="020F0502020204030204"/>
                <a:cs typeface="Calibri" panose="020F0502020204030204"/>
              </a:rPr>
              <a:t> want to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purchase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jelly.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84060"/>
            <a:ext cx="5538470" cy="1117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CONCLUSION: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</a:pPr>
            <a:endParaRPr sz="1900">
              <a:latin typeface="Calibri Light" panose="020F0302020204030204"/>
              <a:cs typeface="Calibri Light" panose="020F0302020204030204"/>
            </a:endParaRPr>
          </a:p>
          <a:p>
            <a:pPr marL="12700" marR="5080" indent="220980">
              <a:lnSpc>
                <a:spcPct val="110000"/>
              </a:lnSpc>
              <a:spcBef>
                <a:spcPts val="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Market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basket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refers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selection</a:t>
            </a:r>
            <a:r>
              <a:rPr sz="1100" dirty="0">
                <a:latin typeface="Calibri" panose="020F0502020204030204"/>
                <a:cs typeface="Calibri" panose="020F0502020204030204"/>
              </a:rPr>
              <a:t> of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goods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services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consistently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purchased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sold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throughout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economic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system.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Economists,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politicians,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and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financial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analysts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market </a:t>
            </a:r>
            <a:r>
              <a:rPr sz="1100" dirty="0">
                <a:latin typeface="Calibri" panose="020F0502020204030204"/>
                <a:cs typeface="Calibri" panose="020F0502020204030204"/>
              </a:rPr>
              <a:t> baskets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track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price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changes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over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time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determine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inflation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levels.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2150363"/>
            <a:ext cx="5731509" cy="4288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7447" y="914399"/>
            <a:ext cx="5723383" cy="41750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8178"/>
            <a:ext cx="5732145" cy="883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said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contain 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 </a:t>
            </a:r>
            <a:r>
              <a:rPr sz="1100" dirty="0">
                <a:latin typeface="Cambria Math" panose="02040503050406030204"/>
                <a:cs typeface="Cambria Math" panose="02040503050406030204"/>
              </a:rPr>
              <a:t>⊆</a:t>
            </a:r>
            <a:r>
              <a:rPr sz="1100" spc="1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T.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Rule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implication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form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mbria Math" panose="02040503050406030204"/>
                <a:cs typeface="Cambria Math" panose="02040503050406030204"/>
              </a:rPr>
              <a:t>⇒</a:t>
            </a:r>
            <a:r>
              <a:rPr sz="1100" spc="2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B,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where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mbria Math" panose="02040503050406030204"/>
                <a:cs typeface="Cambria Math" panose="02040503050406030204"/>
              </a:rPr>
              <a:t>⊂</a:t>
            </a:r>
            <a:r>
              <a:rPr sz="1100" spc="1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I,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mbria Math" panose="02040503050406030204"/>
                <a:cs typeface="Cambria Math" panose="02040503050406030204"/>
              </a:rPr>
              <a:t>⊂</a:t>
            </a:r>
            <a:r>
              <a:rPr sz="1100" spc="1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I,</a:t>
            </a:r>
            <a:r>
              <a:rPr sz="11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∩B</a:t>
            </a:r>
            <a:r>
              <a:rPr sz="1100" dirty="0">
                <a:latin typeface="Calibri" panose="020F0502020204030204"/>
                <a:cs typeface="Calibri" panose="020F0502020204030204"/>
              </a:rPr>
              <a:t> =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φ.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 panose="020F0502020204030204"/>
              <a:cs typeface="Calibri" panose="020F0502020204030204"/>
            </a:endParaRPr>
          </a:p>
          <a:p>
            <a:pPr marL="12700" marR="49530">
              <a:lnSpc>
                <a:spcPct val="110000"/>
              </a:lnSpc>
              <a:spcBef>
                <a:spcPts val="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rule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mbria Math" panose="02040503050406030204"/>
                <a:cs typeface="Cambria Math" panose="02040503050406030204"/>
              </a:rPr>
              <a:t>⇒ </a:t>
            </a:r>
            <a:r>
              <a:rPr sz="110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holds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set(transactions) 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supports,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where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‘s’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percentage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transactions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 D that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contain </a:t>
            </a:r>
            <a:r>
              <a:rPr sz="1100" dirty="0">
                <a:latin typeface="Calibri" panose="020F0502020204030204"/>
                <a:cs typeface="Calibri" panose="020F0502020204030204"/>
              </a:rPr>
              <a:t>A </a:t>
            </a:r>
            <a:r>
              <a:rPr sz="1100" spc="50" dirty="0">
                <a:latin typeface="Cambria Math" panose="02040503050406030204"/>
                <a:cs typeface="Cambria Math" panose="02040503050406030204"/>
              </a:rPr>
              <a:t>𝖴 </a:t>
            </a:r>
            <a:r>
              <a:rPr sz="1100" dirty="0">
                <a:latin typeface="Calibri" panose="020F0502020204030204"/>
                <a:cs typeface="Calibri" panose="020F0502020204030204"/>
              </a:rPr>
              <a:t>B (i.e.,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union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 </a:t>
            </a:r>
            <a:r>
              <a:rPr sz="1100" dirty="0">
                <a:latin typeface="Calibri" panose="020F0502020204030204"/>
                <a:cs typeface="Calibri" panose="020F0502020204030204"/>
              </a:rPr>
              <a:t>A and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 </a:t>
            </a:r>
            <a:r>
              <a:rPr sz="1100" dirty="0">
                <a:latin typeface="Calibri" panose="020F0502020204030204"/>
                <a:cs typeface="Calibri" panose="020F0502020204030204"/>
              </a:rPr>
              <a:t>B, or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both </a:t>
            </a:r>
            <a:r>
              <a:rPr sz="1100" dirty="0">
                <a:latin typeface="Calibri" panose="020F0502020204030204"/>
                <a:cs typeface="Calibri" panose="020F0502020204030204"/>
              </a:rPr>
              <a:t>A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100" dirty="0">
                <a:latin typeface="Calibri" panose="020F0502020204030204"/>
                <a:cs typeface="Calibri" panose="020F0502020204030204"/>
              </a:rPr>
              <a:t>B).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This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taken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probability, P(A </a:t>
            </a:r>
            <a:r>
              <a:rPr sz="1100" spc="50" dirty="0">
                <a:latin typeface="Cambria Math" panose="02040503050406030204"/>
                <a:cs typeface="Cambria Math" panose="02040503050406030204"/>
              </a:rPr>
              <a:t>𝖴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B).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Rule A </a:t>
            </a:r>
            <a:r>
              <a:rPr sz="1100" dirty="0">
                <a:latin typeface="Cambria Math" panose="02040503050406030204"/>
                <a:cs typeface="Cambria Math" panose="02040503050406030204"/>
              </a:rPr>
              <a:t>⇒ </a:t>
            </a:r>
            <a:r>
              <a:rPr sz="1100" dirty="0">
                <a:latin typeface="Calibri" panose="020F0502020204030204"/>
                <a:cs typeface="Calibri" panose="020F0502020204030204"/>
              </a:rPr>
              <a:t>B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has confidence </a:t>
            </a:r>
            <a:r>
              <a:rPr sz="1100" dirty="0">
                <a:latin typeface="Calibri" panose="020F0502020204030204"/>
                <a:cs typeface="Calibri" panose="020F0502020204030204"/>
              </a:rPr>
              <a:t>c in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 set D, </a:t>
            </a:r>
            <a:r>
              <a:rPr sz="1100" dirty="0">
                <a:latin typeface="Calibri" panose="020F0502020204030204"/>
                <a:cs typeface="Calibri" panose="020F0502020204030204"/>
              </a:rPr>
              <a:t>where c is the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percentage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transactions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containing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also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contains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B.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taken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conditional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probability,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like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P(B|A).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dirty="0">
                <a:latin typeface="Calibri" panose="020F0502020204030204"/>
                <a:cs typeface="Calibri" panose="020F0502020204030204"/>
              </a:rPr>
              <a:t> is,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4210685">
              <a:lnSpc>
                <a:spcPct val="171000"/>
              </a:lnSpc>
              <a:spcBef>
                <a:spcPts val="88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support(A</a:t>
            </a:r>
            <a:r>
              <a:rPr sz="1100" spc="-5" dirty="0">
                <a:latin typeface="Cambria Math" panose="02040503050406030204"/>
                <a:cs typeface="Cambria Math" panose="02040503050406030204"/>
              </a:rPr>
              <a:t>⇒ </a:t>
            </a:r>
            <a:r>
              <a:rPr sz="1100" dirty="0">
                <a:latin typeface="Calibri" panose="020F0502020204030204"/>
                <a:cs typeface="Calibri" panose="020F0502020204030204"/>
              </a:rPr>
              <a:t>B)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=P(A </a:t>
            </a:r>
            <a:r>
              <a:rPr sz="1100" spc="50" dirty="0">
                <a:latin typeface="Cambria Math" panose="02040503050406030204"/>
                <a:cs typeface="Cambria Math" panose="02040503050406030204"/>
              </a:rPr>
              <a:t>𝖴</a:t>
            </a:r>
            <a:r>
              <a:rPr sz="1100" spc="5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B)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confidence(A</a:t>
            </a:r>
            <a:r>
              <a:rPr sz="1100" spc="-5" dirty="0">
                <a:latin typeface="Cambria Math" panose="02040503050406030204"/>
                <a:cs typeface="Cambria Math" panose="02040503050406030204"/>
              </a:rPr>
              <a:t>⇒</a:t>
            </a:r>
            <a:r>
              <a:rPr sz="1100" spc="-1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B)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=P(B|A)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satisfy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both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minimum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1100" dirty="0">
                <a:latin typeface="Calibri" panose="020F0502020204030204"/>
                <a:cs typeface="Calibri" panose="020F0502020204030204"/>
              </a:rPr>
              <a:t> threshold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(called </a:t>
            </a:r>
            <a:r>
              <a:rPr sz="1100" dirty="0">
                <a:latin typeface="Calibri" panose="020F0502020204030204"/>
                <a:cs typeface="Calibri" panose="020F0502020204030204"/>
              </a:rPr>
              <a:t>min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sup)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minimum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confidence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threshold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(called </a:t>
            </a:r>
            <a:r>
              <a:rPr sz="1100" dirty="0">
                <a:latin typeface="Calibri" panose="020F0502020204030204"/>
                <a:cs typeface="Calibri" panose="020F0502020204030204"/>
              </a:rPr>
              <a:t>min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conf</a:t>
            </a:r>
            <a:r>
              <a:rPr sz="1100" dirty="0">
                <a:latin typeface="Calibri" panose="020F0502020204030204"/>
                <a:cs typeface="Calibri" panose="020F0502020204030204"/>
              </a:rPr>
              <a:t> )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called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“Strong”.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4064635">
              <a:lnSpc>
                <a:spcPct val="17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Confidence(A</a:t>
            </a:r>
            <a:r>
              <a:rPr sz="1100" spc="-5" dirty="0">
                <a:latin typeface="Cambria Math" panose="02040503050406030204"/>
                <a:cs typeface="Cambria Math" panose="02040503050406030204"/>
              </a:rPr>
              <a:t>⇒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B) </a:t>
            </a:r>
            <a:r>
              <a:rPr sz="1100" dirty="0">
                <a:latin typeface="Calibri" panose="020F0502020204030204"/>
                <a:cs typeface="Calibri" panose="020F0502020204030204"/>
              </a:rPr>
              <a:t>=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P(B|A) </a:t>
            </a:r>
            <a:r>
              <a:rPr sz="1100" dirty="0">
                <a:latin typeface="Calibri" panose="020F0502020204030204"/>
                <a:cs typeface="Calibri" panose="020F0502020204030204"/>
              </a:rPr>
              <a:t>=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support(A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50" dirty="0">
                <a:latin typeface="Cambria Math" panose="02040503050406030204"/>
                <a:cs typeface="Cambria Math" panose="02040503050406030204"/>
              </a:rPr>
              <a:t>𝖴</a:t>
            </a:r>
            <a:r>
              <a:rPr sz="1100" spc="1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B)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/support(A)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count(A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50" dirty="0">
                <a:latin typeface="Cambria Math" panose="02040503050406030204"/>
                <a:cs typeface="Cambria Math" panose="02040503050406030204"/>
              </a:rPr>
              <a:t>𝖴</a:t>
            </a:r>
            <a:r>
              <a:rPr sz="1100" spc="1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B)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/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support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count(A)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Generally,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Rule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Mining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can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viewed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two-step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process: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930275">
              <a:lnSpc>
                <a:spcPct val="17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Find</a:t>
            </a:r>
            <a:r>
              <a:rPr sz="1100" dirty="0">
                <a:latin typeface="Calibri" panose="020F0502020204030204"/>
                <a:cs typeface="Calibri" panose="020F0502020204030204"/>
              </a:rPr>
              <a:t> all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Frequent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itemsets: </a:t>
            </a:r>
            <a:r>
              <a:rPr sz="1100" dirty="0">
                <a:latin typeface="Calibri" panose="020F0502020204030204"/>
                <a:cs typeface="Calibri" panose="020F0502020204030204"/>
              </a:rPr>
              <a:t>By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definition,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each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these itemsets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will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occur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least</a:t>
            </a:r>
            <a:r>
              <a:rPr sz="1100" dirty="0">
                <a:latin typeface="Calibri" panose="020F0502020204030204"/>
                <a:cs typeface="Calibri" panose="020F0502020204030204"/>
              </a:rPr>
              <a:t> as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frequently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dirty="0">
                <a:latin typeface="Calibri" panose="020F0502020204030204"/>
                <a:cs typeface="Calibri" panose="020F0502020204030204"/>
              </a:rPr>
              <a:t> 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pre-established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minimum support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count,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min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397000">
              <a:lnSpc>
                <a:spcPct val="170000"/>
              </a:lnSpc>
              <a:spcBef>
                <a:spcPts val="1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Generate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Rules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Frequent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itemsets: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definition,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these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rules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must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satisfy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minimum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1100" dirty="0">
                <a:latin typeface="Calibri" panose="020F0502020204030204"/>
                <a:cs typeface="Calibri" panose="020F0502020204030204"/>
              </a:rPr>
              <a:t> and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minimum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confidence.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Rule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Mining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306070">
              <a:lnSpc>
                <a:spcPct val="110000"/>
              </a:lnSpc>
              <a:spcBef>
                <a:spcPts val="79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Rule </a:t>
            </a:r>
            <a:r>
              <a:rPr sz="1100" dirty="0">
                <a:latin typeface="Calibri" panose="020F0502020204030204"/>
                <a:cs typeface="Calibri" panose="020F0502020204030204"/>
              </a:rPr>
              <a:t>Mining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primarily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when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you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want</a:t>
            </a:r>
            <a:r>
              <a:rPr sz="1100" dirty="0">
                <a:latin typeface="Calibri" panose="020F0502020204030204"/>
                <a:cs typeface="Calibri" panose="020F0502020204030204"/>
              </a:rPr>
              <a:t> to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identify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between </a:t>
            </a:r>
            <a:r>
              <a:rPr sz="1100" dirty="0">
                <a:latin typeface="Calibri" panose="020F0502020204030204"/>
                <a:cs typeface="Calibri" panose="020F0502020204030204"/>
              </a:rPr>
              <a:t> different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then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find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 patterns</a:t>
            </a:r>
            <a:r>
              <a:rPr sz="1100" dirty="0">
                <a:latin typeface="Calibri" panose="020F0502020204030204"/>
                <a:cs typeface="Calibri" panose="020F0502020204030204"/>
              </a:rPr>
              <a:t> in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transactional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database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relational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database.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The</a:t>
            </a:r>
            <a:r>
              <a:rPr sz="1300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3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best</a:t>
            </a:r>
            <a:r>
              <a:rPr sz="1300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3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example</a:t>
            </a:r>
            <a:r>
              <a:rPr sz="1300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3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of </a:t>
            </a:r>
            <a:r>
              <a:rPr sz="1300" spc="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the</a:t>
            </a:r>
            <a:r>
              <a:rPr sz="1300" spc="-10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3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association:</a:t>
            </a:r>
            <a:endParaRPr sz="13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Algorithms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Used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Market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Basket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Analysis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83515">
              <a:lnSpc>
                <a:spcPct val="110000"/>
              </a:lnSpc>
              <a:spcBef>
                <a:spcPts val="81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There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are </a:t>
            </a:r>
            <a:r>
              <a:rPr sz="1100" dirty="0">
                <a:latin typeface="Calibri" panose="020F0502020204030204"/>
                <a:cs typeface="Calibri" panose="020F0502020204030204"/>
              </a:rPr>
              <a:t>multiple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 mining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techniques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Market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Basket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Analysis.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One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-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important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objectives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“to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predict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probability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bought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together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customers.”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Apriori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3"/>
            <a:ext cx="5744845" cy="863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AIS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4807585">
              <a:lnSpc>
                <a:spcPts val="2260"/>
              </a:lnSpc>
              <a:spcBef>
                <a:spcPts val="22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SETM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FP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Growth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51130" indent="-13906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151765" algn="l"/>
              </a:tabLst>
            </a:pPr>
            <a:r>
              <a:rPr sz="1100" dirty="0">
                <a:latin typeface="Calibri" panose="020F0502020204030204"/>
                <a:cs typeface="Calibri" panose="020F0502020204030204"/>
              </a:rPr>
              <a:t>Apriori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10000"/>
              </a:lnSpc>
              <a:spcBef>
                <a:spcPts val="81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Apriori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a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widely-used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well-known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dirty="0">
                <a:latin typeface="Calibri" panose="020F0502020204030204"/>
                <a:cs typeface="Calibri" panose="020F0502020204030204"/>
              </a:rPr>
              <a:t> Rule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dirty="0">
                <a:latin typeface="Calibri" panose="020F0502020204030204"/>
                <a:cs typeface="Calibri" panose="020F0502020204030204"/>
              </a:rPr>
              <a:t> 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popular </a:t>
            </a:r>
            <a:r>
              <a:rPr sz="1100" dirty="0">
                <a:latin typeface="Calibri" panose="020F0502020204030204"/>
                <a:cs typeface="Calibri" panose="020F0502020204030204"/>
              </a:rPr>
              <a:t> algorithm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used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market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basket analysis.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also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considered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accurate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overtop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SETM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algorithms.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helps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find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transactions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identifies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rules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between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these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limitation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Apriori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generation.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needs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 scan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database </a:t>
            </a:r>
            <a:r>
              <a:rPr sz="1100" dirty="0">
                <a:latin typeface="Calibri" panose="020F0502020204030204"/>
                <a:cs typeface="Calibri" panose="020F0502020204030204"/>
              </a:rPr>
              <a:t>many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times,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leading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to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increased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time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reduced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computationally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costly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step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because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large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dataset.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uses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concepts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Confidence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51130" indent="-139065">
              <a:lnSpc>
                <a:spcPct val="100000"/>
              </a:lnSpc>
              <a:buAutoNum type="arabicPeriod" startAt="2"/>
              <a:tabLst>
                <a:tab pos="151765" algn="l"/>
              </a:tabLst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AIS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29210">
              <a:lnSpc>
                <a:spcPct val="110000"/>
              </a:lnSpc>
              <a:spcBef>
                <a:spcPts val="80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 creates</a:t>
            </a:r>
            <a:r>
              <a:rPr sz="1100" dirty="0">
                <a:latin typeface="Calibri" panose="020F0502020204030204"/>
                <a:cs typeface="Calibri" panose="020F0502020204030204"/>
              </a:rPr>
              <a:t> multiple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passes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entire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database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transactional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data.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During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every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pass,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scans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all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transactions.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you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can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see, in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first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pass,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counts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1100" dirty="0">
                <a:latin typeface="Calibri" panose="020F0502020204030204"/>
                <a:cs typeface="Calibri" panose="020F0502020204030204"/>
              </a:rPr>
              <a:t> of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separate </a:t>
            </a:r>
            <a:r>
              <a:rPr sz="1100" dirty="0">
                <a:latin typeface="Calibri" panose="020F0502020204030204"/>
                <a:cs typeface="Calibri" panose="020F0502020204030204"/>
              </a:rPr>
              <a:t> items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determines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then </a:t>
            </a:r>
            <a:r>
              <a:rPr sz="11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them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database.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Huge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every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pass </a:t>
            </a:r>
            <a:r>
              <a:rPr sz="1100" spc="-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are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enlarged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 generate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candidate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After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each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scanning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common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11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previous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pass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</a:t>
            </a:r>
            <a:r>
              <a:rPr sz="1100" dirty="0">
                <a:latin typeface="Calibri" panose="020F0502020204030204"/>
                <a:cs typeface="Calibri" panose="020F0502020204030204"/>
              </a:rPr>
              <a:t> of this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are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determined.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was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first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published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developed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generate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all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large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transactional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database.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focused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on the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enhancement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databases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necessary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performance to</a:t>
            </a:r>
            <a:r>
              <a:rPr sz="1100" dirty="0">
                <a:latin typeface="Calibri" panose="020F0502020204030204"/>
                <a:cs typeface="Calibri" panose="020F0502020204030204"/>
              </a:rPr>
              <a:t> process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decision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technique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bounded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dirty="0">
                <a:latin typeface="Calibri" panose="020F0502020204030204"/>
                <a:cs typeface="Calibri" panose="020F0502020204030204"/>
              </a:rPr>
              <a:t> only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one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consequent.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104775">
              <a:lnSpc>
                <a:spcPct val="109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Advantage: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AIS algorithm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was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used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find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whether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was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</a:t>
            </a:r>
            <a:r>
              <a:rPr sz="1100" dirty="0">
                <a:latin typeface="Calibri" panose="020F0502020204030204"/>
                <a:cs typeface="Calibri" panose="020F0502020204030204"/>
              </a:rPr>
              <a:t> or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not.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02870">
              <a:lnSpc>
                <a:spcPct val="110000"/>
              </a:lnSpc>
              <a:spcBef>
                <a:spcPts val="80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Disadvantage:</a:t>
            </a:r>
            <a:r>
              <a:rPr sz="1100" dirty="0">
                <a:latin typeface="Calibri" panose="020F0502020204030204"/>
                <a:cs typeface="Calibri" panose="020F0502020204030204"/>
              </a:rPr>
              <a:t> The main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disadvantage</a:t>
            </a:r>
            <a:r>
              <a:rPr sz="1100" dirty="0">
                <a:latin typeface="Calibri" panose="020F0502020204030204"/>
                <a:cs typeface="Calibri" panose="020F0502020204030204"/>
              </a:rPr>
              <a:t> of 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AIS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that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generates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many candidates </a:t>
            </a:r>
            <a:r>
              <a:rPr sz="1100" spc="-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dirty="0">
                <a:latin typeface="Calibri" panose="020F0502020204030204"/>
                <a:cs typeface="Calibri" panose="020F0502020204030204"/>
              </a:rPr>
              <a:t> turn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out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small.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 well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data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structure</a:t>
            </a:r>
            <a:r>
              <a:rPr sz="1100" dirty="0">
                <a:latin typeface="Calibri" panose="020F0502020204030204"/>
                <a:cs typeface="Calibri" panose="020F0502020204030204"/>
              </a:rPr>
              <a:t> is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maintained.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51130" indent="-139065">
              <a:lnSpc>
                <a:spcPct val="100000"/>
              </a:lnSpc>
              <a:spcBef>
                <a:spcPts val="925"/>
              </a:spcBef>
              <a:buAutoNum type="arabicPeriod" startAt="3"/>
              <a:tabLst>
                <a:tab pos="151765" algn="l"/>
              </a:tabLst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SETM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216535">
              <a:lnSpc>
                <a:spcPct val="110000"/>
              </a:lnSpc>
              <a:spcBef>
                <a:spcPts val="79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quite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similar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 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SETM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creates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collective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passes </a:t>
            </a:r>
            <a:r>
              <a:rPr sz="1100" dirty="0">
                <a:latin typeface="Calibri" panose="020F0502020204030204"/>
                <a:cs typeface="Calibri" panose="020F0502020204030204"/>
              </a:rPr>
              <a:t> over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database.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 you can see, in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first pass, </a:t>
            </a:r>
            <a:r>
              <a:rPr sz="1100" dirty="0">
                <a:latin typeface="Calibri" panose="020F0502020204030204"/>
                <a:cs typeface="Calibri" panose="020F0502020204030204"/>
              </a:rPr>
              <a:t>it counts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single items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then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determines </a:t>
            </a:r>
            <a:r>
              <a:rPr sz="11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them </a:t>
            </a:r>
            <a:r>
              <a:rPr sz="1100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 the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database.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Then,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also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generates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candidate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enlarging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large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previous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pass.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addition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this,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SETM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 </a:t>
            </a:r>
            <a:r>
              <a:rPr sz="1100" dirty="0">
                <a:latin typeface="Calibri" panose="020F0502020204030204"/>
                <a:cs typeface="Calibri" panose="020F0502020204030204"/>
              </a:rPr>
              <a:t> recalls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TIDs(transaction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ids)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generating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transactions </a:t>
            </a:r>
            <a:r>
              <a:rPr sz="11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candidate itemsets.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135255">
              <a:lnSpc>
                <a:spcPct val="110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Advantage: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While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generating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candidate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itemsets,</a:t>
            </a:r>
            <a:r>
              <a:rPr sz="11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SETM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arranges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candidate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together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1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TID(transaction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Id)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 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sequential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manner.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75895">
              <a:lnSpc>
                <a:spcPct val="110000"/>
              </a:lnSpc>
              <a:spcBef>
                <a:spcPts val="79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Disadvantage:</a:t>
            </a:r>
            <a:r>
              <a:rPr sz="1100" dirty="0">
                <a:latin typeface="Calibri" panose="020F0502020204030204"/>
                <a:cs typeface="Calibri" panose="020F0502020204030204"/>
              </a:rPr>
              <a:t> For every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set,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Tid;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hence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requires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more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space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 </a:t>
            </a:r>
            <a:r>
              <a:rPr sz="1100" spc="-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store</a:t>
            </a:r>
            <a:r>
              <a:rPr sz="1100" dirty="0">
                <a:latin typeface="Calibri" panose="020F0502020204030204"/>
                <a:cs typeface="Calibri" panose="020F0502020204030204"/>
              </a:rPr>
              <a:t> a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huge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TIDs.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51130" indent="-139065">
              <a:lnSpc>
                <a:spcPct val="100000"/>
              </a:lnSpc>
              <a:spcBef>
                <a:spcPts val="935"/>
              </a:spcBef>
              <a:buAutoNum type="arabicPeriod" startAt="4"/>
              <a:tabLst>
                <a:tab pos="151765" algn="l"/>
              </a:tabLst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FP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Growth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8178"/>
            <a:ext cx="5744845" cy="683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FP</a:t>
            </a:r>
            <a:r>
              <a:rPr sz="1100" dirty="0">
                <a:latin typeface="Calibri" panose="020F0502020204030204"/>
                <a:cs typeface="Calibri" panose="020F0502020204030204"/>
              </a:rPr>
              <a:t> Growth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known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Pattern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Growth Algorithm.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FP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growth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concept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representing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 form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an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FP </a:t>
            </a:r>
            <a:r>
              <a:rPr sz="1100" dirty="0">
                <a:latin typeface="Calibri" panose="020F0502020204030204"/>
                <a:cs typeface="Calibri" panose="020F0502020204030204"/>
              </a:rPr>
              <a:t>tree or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 Pattern. Hence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FP </a:t>
            </a:r>
            <a:r>
              <a:rPr sz="1100" dirty="0">
                <a:latin typeface="Calibri" panose="020F0502020204030204"/>
                <a:cs typeface="Calibri" panose="020F0502020204030204"/>
              </a:rPr>
              <a:t>Growth is a method of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Mining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Itemsets.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advancement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Apriori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Algorithm.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no </a:t>
            </a:r>
            <a:r>
              <a:rPr sz="1100" dirty="0">
                <a:latin typeface="Calibri" panose="020F0502020204030204"/>
                <a:cs typeface="Calibri" panose="020F0502020204030204"/>
              </a:rPr>
              <a:t> need for candidate generation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 </a:t>
            </a:r>
            <a:r>
              <a:rPr sz="1100" dirty="0">
                <a:latin typeface="Calibri" panose="020F0502020204030204"/>
                <a:cs typeface="Calibri" panose="020F0502020204030204"/>
              </a:rPr>
              <a:t>generate a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 </a:t>
            </a:r>
            <a:r>
              <a:rPr sz="1100" dirty="0">
                <a:latin typeface="Calibri" panose="020F0502020204030204"/>
                <a:cs typeface="Calibri" panose="020F0502020204030204"/>
              </a:rPr>
              <a:t>pattern. This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 pattern tree structure </a:t>
            </a:r>
            <a:r>
              <a:rPr sz="1100" dirty="0">
                <a:latin typeface="Calibri" panose="020F0502020204030204"/>
                <a:cs typeface="Calibri" panose="020F0502020204030204"/>
              </a:rPr>
              <a:t> maintains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 association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between 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 marL="12700" marR="47625">
              <a:lnSpc>
                <a:spcPct val="110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A Frequent Pattern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Tree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a tree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structure that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made </a:t>
            </a:r>
            <a:r>
              <a:rPr sz="1100" dirty="0">
                <a:latin typeface="Calibri" panose="020F0502020204030204"/>
                <a:cs typeface="Calibri" panose="020F0502020204030204"/>
              </a:rPr>
              <a:t>with the earlier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itemsets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data. The </a:t>
            </a:r>
            <a:r>
              <a:rPr sz="1100" dirty="0">
                <a:latin typeface="Calibri" panose="020F0502020204030204"/>
                <a:cs typeface="Calibri" panose="020F0502020204030204"/>
              </a:rPr>
              <a:t> main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purpose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the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FP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tree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dirty="0">
                <a:latin typeface="Calibri" panose="020F0502020204030204"/>
                <a:cs typeface="Calibri" panose="020F0502020204030204"/>
              </a:rPr>
              <a:t> mine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most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patterns.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Every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node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FP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tree </a:t>
            </a:r>
            <a:r>
              <a:rPr sz="1100" dirty="0">
                <a:latin typeface="Calibri" panose="020F0502020204030204"/>
                <a:cs typeface="Calibri" panose="020F0502020204030204"/>
              </a:rPr>
              <a:t> represents an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that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itemset. The root node </a:t>
            </a:r>
            <a:r>
              <a:rPr sz="1100" dirty="0">
                <a:latin typeface="Calibri" panose="020F0502020204030204"/>
                <a:cs typeface="Calibri" panose="020F0502020204030204"/>
              </a:rPr>
              <a:t>represents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null </a:t>
            </a:r>
            <a:r>
              <a:rPr sz="1100" dirty="0">
                <a:latin typeface="Calibri" panose="020F0502020204030204"/>
                <a:cs typeface="Calibri" panose="020F0502020204030204"/>
              </a:rPr>
              <a:t>value,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whereas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 lower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nodes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represent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itemsets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data.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these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nodes</a:t>
            </a:r>
            <a:r>
              <a:rPr sz="1100" dirty="0">
                <a:latin typeface="Calibri" panose="020F0502020204030204"/>
                <a:cs typeface="Calibri" panose="020F0502020204030204"/>
              </a:rPr>
              <a:t> with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lower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nodes,</a:t>
            </a:r>
            <a:r>
              <a:rPr sz="1100" dirty="0">
                <a:latin typeface="Calibri" panose="020F0502020204030204"/>
                <a:cs typeface="Calibri" panose="020F0502020204030204"/>
              </a:rPr>
              <a:t> that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between itemsets,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maintained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while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creating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tree.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For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Example: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Frequent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Pattern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Tree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(FPT)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E5395"/>
                </a:solidFill>
                <a:latin typeface="Calibri Light" panose="020F0302020204030204"/>
                <a:cs typeface="Calibri Light" panose="020F0302020204030204"/>
              </a:rPr>
              <a:t>IMPLEMENTATION: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Implementing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Market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Basket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Using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Apriori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Method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72390">
              <a:lnSpc>
                <a:spcPct val="110000"/>
              </a:lnSpc>
              <a:spcBef>
                <a:spcPts val="79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Apriori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algorithm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frequently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 scientists.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import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necessary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libraries.</a:t>
            </a:r>
            <a:r>
              <a:rPr sz="1100" dirty="0">
                <a:latin typeface="Calibri" panose="020F0502020204030204"/>
                <a:cs typeface="Calibri" panose="020F0502020204030204"/>
              </a:rPr>
              <a:t> Python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provides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apyori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API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that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imported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run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Apriori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Algorithm.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4563745">
              <a:lnSpc>
                <a:spcPct val="17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import pandas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pd </a:t>
            </a:r>
            <a:r>
              <a:rPr sz="1100" spc="-2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import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numpy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np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apyori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import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apriori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Now we want to read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 dataset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that is downloaded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1100" dirty="0">
                <a:latin typeface="Calibri" panose="020F0502020204030204"/>
                <a:cs typeface="Calibri" panose="020F0502020204030204"/>
              </a:rPr>
              <a:t>Kaggle.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There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no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header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 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dataset;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hence,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first </a:t>
            </a:r>
            <a:r>
              <a:rPr sz="1100" dirty="0">
                <a:latin typeface="Calibri" panose="020F0502020204030204"/>
                <a:cs typeface="Calibri" panose="020F0502020204030204"/>
              </a:rPr>
              <a:t>row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contains</a:t>
            </a:r>
            <a:r>
              <a:rPr sz="11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first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transaction,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so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have </a:t>
            </a:r>
            <a:r>
              <a:rPr sz="1100" dirty="0">
                <a:latin typeface="Calibri" panose="020F0502020204030204"/>
                <a:cs typeface="Calibri" panose="020F0502020204030204"/>
              </a:rPr>
              <a:t>mentioned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header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None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here.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Python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Code: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363559"/>
            <a:ext cx="5716905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Once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have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read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completely,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required</a:t>
            </a:r>
            <a:r>
              <a:rPr sz="1100" dirty="0">
                <a:latin typeface="Calibri" panose="020F0502020204030204"/>
                <a:cs typeface="Calibri" panose="020F0502020204030204"/>
              </a:rPr>
              <a:t> to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get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list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</a:t>
            </a:r>
            <a:r>
              <a:rPr sz="1100" dirty="0">
                <a:latin typeface="Calibri" panose="020F0502020204030204"/>
                <a:cs typeface="Calibri" panose="020F0502020204030204"/>
              </a:rPr>
              <a:t> in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every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transaction.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So </a:t>
            </a:r>
            <a:r>
              <a:rPr sz="1100" dirty="0">
                <a:latin typeface="Calibri" panose="020F0502020204030204"/>
                <a:cs typeface="Calibri" panose="020F0502020204030204"/>
              </a:rPr>
              <a:t>we are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going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two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loops. One will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for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total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1100" dirty="0">
                <a:latin typeface="Calibri" panose="020F0502020204030204"/>
                <a:cs typeface="Calibri" panose="020F0502020204030204"/>
              </a:rPr>
              <a:t> of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transactions,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1100" dirty="0">
                <a:latin typeface="Calibri" panose="020F0502020204030204"/>
                <a:cs typeface="Calibri" panose="020F0502020204030204"/>
              </a:rPr>
              <a:t> will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1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total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1100" dirty="0">
                <a:latin typeface="Calibri" panose="020F0502020204030204"/>
                <a:cs typeface="Calibri" panose="020F0502020204030204"/>
              </a:rPr>
              <a:t> 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columns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every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transaction.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100" dirty="0">
                <a:latin typeface="Calibri" panose="020F0502020204030204"/>
                <a:cs typeface="Calibri" panose="020F0502020204030204"/>
              </a:rPr>
              <a:t>list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will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work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training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where </a:t>
            </a:r>
            <a:r>
              <a:rPr sz="1100" dirty="0">
                <a:latin typeface="Calibri" panose="020F0502020204030204"/>
                <a:cs typeface="Calibri" panose="020F0502020204030204"/>
              </a:rPr>
              <a:t>we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can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generate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list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Rules.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#converting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dataframe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into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list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lists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3"/>
            <a:ext cx="5758815" cy="882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l=[]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range(1,7501):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l.append([str(st_df.values[i,j])</a:t>
            </a:r>
            <a:r>
              <a:rPr sz="1100" dirty="0">
                <a:latin typeface="Calibri" panose="020F0502020204030204"/>
                <a:cs typeface="Calibri" panose="020F0502020204030204"/>
              </a:rPr>
              <a:t> for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j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range(0,20)])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So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ready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list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our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training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set,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need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apriori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algorithm, </a:t>
            </a:r>
            <a:r>
              <a:rPr sz="1100" dirty="0">
                <a:latin typeface="Calibri" panose="020F0502020204030204"/>
                <a:cs typeface="Calibri" panose="020F0502020204030204"/>
              </a:rPr>
              <a:t> which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will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learn</a:t>
            </a:r>
            <a:r>
              <a:rPr sz="11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list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rules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training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set,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i.e.,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list.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So,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minimum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 </a:t>
            </a:r>
            <a:r>
              <a:rPr sz="1100" dirty="0">
                <a:latin typeface="Calibri" panose="020F0502020204030204"/>
                <a:cs typeface="Calibri" panose="020F0502020204030204"/>
              </a:rPr>
              <a:t> here will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0.0045, </a:t>
            </a:r>
            <a:r>
              <a:rPr sz="1100" dirty="0">
                <a:latin typeface="Calibri" panose="020F0502020204030204"/>
                <a:cs typeface="Calibri" panose="020F0502020204030204"/>
              </a:rPr>
              <a:t>which is taken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here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support. Now let us </a:t>
            </a:r>
            <a:r>
              <a:rPr sz="1100" dirty="0">
                <a:latin typeface="Calibri" panose="020F0502020204030204"/>
                <a:cs typeface="Calibri" panose="020F0502020204030204"/>
              </a:rPr>
              <a:t>see that we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have </a:t>
            </a:r>
            <a:r>
              <a:rPr sz="1100" dirty="0">
                <a:latin typeface="Calibri" panose="020F0502020204030204"/>
                <a:cs typeface="Calibri" panose="020F0502020204030204"/>
              </a:rPr>
              <a:t>kept 0.2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as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 min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confidence.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minimum</a:t>
            </a:r>
            <a:r>
              <a:rPr sz="1100" dirty="0">
                <a:latin typeface="Calibri" panose="020F0502020204030204"/>
                <a:cs typeface="Calibri" panose="020F0502020204030204"/>
              </a:rPr>
              <a:t> lift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value is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taken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3,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minimum </a:t>
            </a:r>
            <a:r>
              <a:rPr sz="110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considered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as 2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because </a:t>
            </a:r>
            <a:r>
              <a:rPr sz="1100" spc="-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have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find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 </a:t>
            </a:r>
            <a:r>
              <a:rPr sz="1100" dirty="0">
                <a:latin typeface="Calibri" panose="020F0502020204030204"/>
                <a:cs typeface="Calibri" panose="020F0502020204030204"/>
              </a:rPr>
              <a:t>among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minimum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#applying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apriori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algorithm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45415">
              <a:lnSpc>
                <a:spcPct val="170000"/>
              </a:lnSpc>
              <a:spcBef>
                <a:spcPts val="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association_rules</a:t>
            </a:r>
            <a:r>
              <a:rPr sz="11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apriori(l,</a:t>
            </a:r>
            <a:r>
              <a:rPr sz="1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min_support=0.0045,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min_confidence=0.2,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min_lift=3,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min_length=2)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association_results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list(association_rules)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54305">
              <a:lnSpc>
                <a:spcPct val="110000"/>
              </a:lnSpc>
              <a:spcBef>
                <a:spcPts val="79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After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running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above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line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code,</a:t>
            </a:r>
            <a:r>
              <a:rPr sz="1100" dirty="0">
                <a:latin typeface="Calibri" panose="020F0502020204030204"/>
                <a:cs typeface="Calibri" panose="020F0502020204030204"/>
              </a:rPr>
              <a:t> we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generated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list</a:t>
            </a:r>
            <a:r>
              <a:rPr sz="1100" dirty="0">
                <a:latin typeface="Calibri" panose="020F0502020204030204"/>
                <a:cs typeface="Calibri" panose="020F0502020204030204"/>
              </a:rPr>
              <a:t> of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rules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items.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So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these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rules,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 below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line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code </a:t>
            </a:r>
            <a:r>
              <a:rPr sz="1100" dirty="0">
                <a:latin typeface="Calibri" panose="020F0502020204030204"/>
                <a:cs typeface="Calibri" panose="020F0502020204030204"/>
              </a:rPr>
              <a:t>needs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run.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40335" marR="3411855" indent="-128270">
              <a:lnSpc>
                <a:spcPct val="17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range(0,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len(association_results)):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print(association_results[i][0])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Output: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2978785">
              <a:lnSpc>
                <a:spcPct val="171000"/>
              </a:lnSpc>
              <a:spcBef>
                <a:spcPts val="91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frozenset({'light cream', 'chicken'})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frozenset({'mushroom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cream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sauce',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'escalope'})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frozenset({'pasta',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'escalope'})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3314065">
              <a:lnSpc>
                <a:spcPct val="170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frozenset({'herb </a:t>
            </a:r>
            <a:r>
              <a:rPr sz="1100" dirty="0">
                <a:latin typeface="Calibri" panose="020F0502020204030204"/>
                <a:cs typeface="Calibri" panose="020F0502020204030204"/>
              </a:rPr>
              <a:t>&amp; pepper',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 beef'})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frozenset({'tomato sauce',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beef'})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3324860">
              <a:lnSpc>
                <a:spcPct val="171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frozenset({'whole </a:t>
            </a:r>
            <a:r>
              <a:rPr sz="1100" dirty="0">
                <a:latin typeface="Calibri" panose="020F0502020204030204"/>
                <a:cs typeface="Calibri" panose="020F0502020204030204"/>
              </a:rPr>
              <a:t>wheat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pasta', 'olive oil'})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frozenset({'shrimp', 'pasta'})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frozenset({'nan',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'light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cream',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'chicken'})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frozenset({'shrimp',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'frozen </a:t>
            </a:r>
            <a:r>
              <a:rPr sz="1100" dirty="0">
                <a:latin typeface="Calibri" panose="020F0502020204030204"/>
                <a:cs typeface="Calibri" panose="020F0502020204030204"/>
              </a:rPr>
              <a:t>vegetables',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'chocolate'})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2482215">
              <a:lnSpc>
                <a:spcPct val="170000"/>
              </a:lnSpc>
              <a:spcBef>
                <a:spcPts val="1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'cooking</a:t>
            </a:r>
            <a:r>
              <a:rPr sz="1100" dirty="0">
                <a:latin typeface="Calibri" panose="020F0502020204030204"/>
                <a:cs typeface="Calibri" panose="020F0502020204030204"/>
              </a:rPr>
              <a:t> oil',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 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frozenset({'mushroom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cream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sauce',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'nan',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'escalope'})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frozenset({'nan',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'pasta',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'escalope'})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 'frozen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vegetables',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beef'})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frozenset({'olive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oil',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'frozen </a:t>
            </a:r>
            <a:r>
              <a:rPr sz="1100" dirty="0">
                <a:latin typeface="Calibri" panose="020F0502020204030204"/>
                <a:cs typeface="Calibri" panose="020F0502020204030204"/>
              </a:rPr>
              <a:t>vegetables',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'milk'})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3"/>
            <a:ext cx="3750945" cy="876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frozenset({'shrimp',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'frozen </a:t>
            </a:r>
            <a:r>
              <a:rPr sz="1100" dirty="0">
                <a:latin typeface="Calibri" panose="020F0502020204030204"/>
                <a:cs typeface="Calibri" panose="020F0502020204030204"/>
              </a:rPr>
              <a:t>vegetables',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'mineral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water'})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'olive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oil',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'frozen </a:t>
            </a:r>
            <a:r>
              <a:rPr sz="1100" dirty="0">
                <a:latin typeface="Calibri" panose="020F0502020204030204"/>
                <a:cs typeface="Calibri" panose="020F0502020204030204"/>
              </a:rPr>
              <a:t>vegetables'})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380365">
              <a:lnSpc>
                <a:spcPct val="170000"/>
              </a:lnSpc>
              <a:spcBef>
                <a:spcPts val="1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 </a:t>
            </a:r>
            <a:r>
              <a:rPr sz="1100" dirty="0">
                <a:latin typeface="Calibri" panose="020F0502020204030204"/>
                <a:cs typeface="Calibri" panose="020F0502020204030204"/>
              </a:rPr>
              <a:t>'shrimp', 'frozen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vegetables'})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 'frozen </a:t>
            </a:r>
            <a:r>
              <a:rPr sz="1100" dirty="0">
                <a:latin typeface="Calibri" panose="020F0502020204030204"/>
                <a:cs typeface="Calibri" panose="020F0502020204030204"/>
              </a:rPr>
              <a:t>vegetables',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'tomatoes'})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'grated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cheese',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frozenset({'herb </a:t>
            </a:r>
            <a:r>
              <a:rPr sz="1100" dirty="0">
                <a:latin typeface="Calibri" panose="020F0502020204030204"/>
                <a:cs typeface="Calibri" panose="020F0502020204030204"/>
              </a:rPr>
              <a:t>&amp; pepper', 'mineral water',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 beef'})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frozenset({'nan',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'herb</a:t>
            </a:r>
            <a:r>
              <a:rPr sz="1100" dirty="0">
                <a:latin typeface="Calibri" panose="020F0502020204030204"/>
                <a:cs typeface="Calibri" panose="020F0502020204030204"/>
              </a:rPr>
              <a:t> &amp;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pepper',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 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'herb</a:t>
            </a:r>
            <a:r>
              <a:rPr sz="1100" dirty="0">
                <a:latin typeface="Calibri" panose="020F0502020204030204"/>
                <a:cs typeface="Calibri" panose="020F0502020204030204"/>
              </a:rPr>
              <a:t> &amp;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pepper',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 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frozenset({'olive</a:t>
            </a:r>
            <a:r>
              <a:rPr sz="1100" dirty="0">
                <a:latin typeface="Calibri" panose="020F0502020204030204"/>
                <a:cs typeface="Calibri" panose="020F0502020204030204"/>
              </a:rPr>
              <a:t> oil',</a:t>
            </a:r>
            <a:r>
              <a:rPr sz="11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'milk', 'ground</a:t>
            </a:r>
            <a:r>
              <a:rPr sz="11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frozenset({'nan',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'tomato sauce',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 </a:t>
            </a:r>
            <a:r>
              <a:rPr sz="1100" dirty="0">
                <a:latin typeface="Calibri" panose="020F0502020204030204"/>
                <a:cs typeface="Calibri" panose="020F0502020204030204"/>
              </a:rPr>
              <a:t>'shrimp',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 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'olive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oil',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'milk'})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975995">
              <a:lnSpc>
                <a:spcPct val="170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frozenset({'soup', 'olive </a:t>
            </a:r>
            <a:r>
              <a:rPr sz="1100" dirty="0">
                <a:latin typeface="Calibri" panose="020F0502020204030204"/>
                <a:cs typeface="Calibri" panose="020F0502020204030204"/>
              </a:rPr>
              <a:t>oil', 'mineral water'})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frozenset({'whole </a:t>
            </a:r>
            <a:r>
              <a:rPr sz="1100" dirty="0">
                <a:latin typeface="Calibri" panose="020F0502020204030204"/>
                <a:cs typeface="Calibri" panose="020F0502020204030204"/>
              </a:rPr>
              <a:t>wheat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pasta',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'nan',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'olive oil'})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207135">
              <a:lnSpc>
                <a:spcPct val="170000"/>
              </a:lnSpc>
              <a:spcBef>
                <a:spcPts val="1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frozenset({'nan', </a:t>
            </a:r>
            <a:r>
              <a:rPr sz="1100" dirty="0">
                <a:latin typeface="Calibri" panose="020F0502020204030204"/>
                <a:cs typeface="Calibri" panose="020F0502020204030204"/>
              </a:rPr>
              <a:t>'shrimp',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'pasta'})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'olive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oil',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'pancakes'})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70000"/>
              </a:lnSpc>
              <a:spcBef>
                <a:spcPts val="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frozenset({'nan',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'shrimp',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'frozen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vegetables',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'chocolate'})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 'nan', </a:t>
            </a:r>
            <a:r>
              <a:rPr sz="1100" dirty="0">
                <a:latin typeface="Calibri" panose="020F0502020204030204"/>
                <a:cs typeface="Calibri" panose="020F0502020204030204"/>
              </a:rPr>
              <a:t>'cooking oil',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 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'nan',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'frozen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vegetables',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 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 'frozen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vegetables',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'milk',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'mineral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water'})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frozenset({'nan',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'frozen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vegetables',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'milk',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'olive oil'})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frozenset({'nan',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'shrimp',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'frozen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vegetables',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'mineral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water'})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 'nan', </a:t>
            </a:r>
            <a:r>
              <a:rPr sz="1100" dirty="0">
                <a:latin typeface="Calibri" panose="020F0502020204030204"/>
                <a:cs typeface="Calibri" panose="020F0502020204030204"/>
              </a:rPr>
              <a:t>'frozen vegetables',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'olive oil'})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'nan',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'shrimp',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'frozen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vegetables'})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 'nan', </a:t>
            </a:r>
            <a:r>
              <a:rPr sz="1100" dirty="0">
                <a:latin typeface="Calibri" panose="020F0502020204030204"/>
                <a:cs typeface="Calibri" panose="020F0502020204030204"/>
              </a:rPr>
              <a:t>'frozen vegetables',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'tomatoes'})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'nan',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'grated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cheese',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frozenset({'nan',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'herb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pepper',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'mineral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water',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'nan',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'herb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pepper',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frozenset({'nan', </a:t>
            </a:r>
            <a:r>
              <a:rPr sz="1100" dirty="0">
                <a:latin typeface="Calibri" panose="020F0502020204030204"/>
                <a:cs typeface="Calibri" panose="020F0502020204030204"/>
              </a:rPr>
              <a:t>'milk',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'olive </a:t>
            </a:r>
            <a:r>
              <a:rPr sz="1100" dirty="0">
                <a:latin typeface="Calibri" panose="020F0502020204030204"/>
                <a:cs typeface="Calibri" panose="020F0502020204030204"/>
              </a:rPr>
              <a:t>oil',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 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'nan',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'shrimp',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'ground beef'})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'nan',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'milk',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'olive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oil'})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8048355"/>
            <a:ext cx="2265045" cy="9525"/>
            <a:chOff x="914704" y="8048355"/>
            <a:chExt cx="2265045" cy="9525"/>
          </a:xfrm>
        </p:grpSpPr>
        <p:sp>
          <p:nvSpPr>
            <p:cNvPr id="3" name="object 3"/>
            <p:cNvSpPr/>
            <p:nvPr/>
          </p:nvSpPr>
          <p:spPr>
            <a:xfrm>
              <a:off x="914704" y="8053052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54902" y="8053052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53719" y="8053052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004" y="894333"/>
            <a:ext cx="5439410" cy="837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frozenset({'soup',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'nan',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'olive</a:t>
            </a:r>
            <a:r>
              <a:rPr sz="1100" dirty="0">
                <a:latin typeface="Calibri" panose="020F0502020204030204"/>
                <a:cs typeface="Calibri" panose="020F0502020204030204"/>
              </a:rPr>
              <a:t> oil',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'mineral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water'})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349375">
              <a:lnSpc>
                <a:spcPts val="2260"/>
              </a:lnSpc>
              <a:spcBef>
                <a:spcPts val="22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 'nan',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'olive</a:t>
            </a:r>
            <a:r>
              <a:rPr sz="1100" dirty="0">
                <a:latin typeface="Calibri" panose="020F0502020204030204"/>
                <a:cs typeface="Calibri" panose="020F0502020204030204"/>
              </a:rPr>
              <a:t> oil',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'pancakes'})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frozenset({'spaghetti',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'milk',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'mineral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water',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'nan',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'frozen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vegetables'})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10000"/>
              </a:lnSpc>
              <a:spcBef>
                <a:spcPts val="55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Here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are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going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to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display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Rule,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Support,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lift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ratio for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every </a:t>
            </a:r>
            <a:r>
              <a:rPr sz="1100" dirty="0">
                <a:latin typeface="Calibri" panose="020F0502020204030204"/>
                <a:cs typeface="Calibri" panose="020F0502020204030204"/>
              </a:rPr>
              <a:t>above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association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rule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by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for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loop.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40335" marR="3672205" indent="-128270">
              <a:lnSpc>
                <a:spcPct val="17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association_results: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#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first index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inner list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40335" marR="3325495">
              <a:lnSpc>
                <a:spcPct val="170000"/>
              </a:lnSpc>
              <a:spcBef>
                <a:spcPts val="1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#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Contains base item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add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pair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item[0]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items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[x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for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x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pair]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40335" marR="2872105">
              <a:lnSpc>
                <a:spcPct val="170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print("Rule: </a:t>
            </a:r>
            <a:r>
              <a:rPr sz="1100" dirty="0">
                <a:latin typeface="Calibri" panose="020F0502020204030204"/>
                <a:cs typeface="Calibri" panose="020F0502020204030204"/>
              </a:rPr>
              <a:t>" +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items[0] </a:t>
            </a:r>
            <a:r>
              <a:rPr sz="1100" dirty="0">
                <a:latin typeface="Calibri" panose="020F0502020204030204"/>
                <a:cs typeface="Calibri" panose="020F0502020204030204"/>
              </a:rPr>
              <a:t>+ "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 </a:t>
            </a:r>
            <a:r>
              <a:rPr sz="1100" dirty="0">
                <a:latin typeface="Calibri" panose="020F0502020204030204"/>
                <a:cs typeface="Calibri" panose="020F0502020204030204"/>
              </a:rPr>
              <a:t>" +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items[1])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#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second index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inner list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print("Support: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"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+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str(item[1]))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40335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#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third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index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list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located </a:t>
            </a:r>
            <a:r>
              <a:rPr sz="1100" dirty="0">
                <a:latin typeface="Calibri" panose="020F0502020204030204"/>
                <a:cs typeface="Calibri" panose="020F0502020204030204"/>
              </a:rPr>
              <a:t>at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0th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position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40335" marR="3012440">
              <a:lnSpc>
                <a:spcPct val="170000"/>
              </a:lnSpc>
              <a:spcBef>
                <a:spcPts val="1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# of the third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index </a:t>
            </a:r>
            <a:r>
              <a:rPr sz="1100" dirty="0">
                <a:latin typeface="Calibri" panose="020F0502020204030204"/>
                <a:cs typeface="Calibri" panose="020F0502020204030204"/>
              </a:rPr>
              <a:t>of the inner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list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print("Confidence:</a:t>
            </a:r>
            <a:r>
              <a:rPr sz="1100" dirty="0">
                <a:latin typeface="Calibri" panose="020F0502020204030204"/>
                <a:cs typeface="Calibri" panose="020F0502020204030204"/>
              </a:rPr>
              <a:t> "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+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str(item[2][0][2]))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print("Lift: </a:t>
            </a:r>
            <a:r>
              <a:rPr sz="1100" dirty="0">
                <a:latin typeface="Calibri" panose="020F0502020204030204"/>
                <a:cs typeface="Calibri" panose="020F0502020204030204"/>
              </a:rPr>
              <a:t>"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+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str(item[2][0][3]))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2554605" indent="127635">
              <a:lnSpc>
                <a:spcPct val="170000"/>
              </a:lnSpc>
              <a:tabLst>
                <a:tab pos="2777490" algn="l"/>
              </a:tabLst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dirty="0">
                <a:latin typeface="Calibri" panose="020F0502020204030204"/>
                <a:cs typeface="Calibri" panose="020F0502020204030204"/>
              </a:rPr>
              <a:t>ri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100" dirty="0">
                <a:latin typeface="Calibri" panose="020F0502020204030204"/>
                <a:cs typeface="Calibri" panose="020F0502020204030204"/>
              </a:rPr>
              <a:t>"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	</a:t>
            </a:r>
            <a:r>
              <a:rPr sz="1100" dirty="0">
                <a:latin typeface="Calibri" panose="020F0502020204030204"/>
                <a:cs typeface="Calibri" panose="020F0502020204030204"/>
              </a:rPr>
              <a:t>") 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Output: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3515360">
              <a:lnSpc>
                <a:spcPct val="171000"/>
              </a:lnSpc>
              <a:spcBef>
                <a:spcPts val="90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Rule: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light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cream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chicken 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0.004533333333333334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0.2905982905982906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4.843304843304844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3059430">
              <a:lnSpc>
                <a:spcPct val="171000"/>
              </a:lnSpc>
              <a:spcBef>
                <a:spcPts val="90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 mushroom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cream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sauce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escalope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0.005733333333333333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0.30069930069930073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3.7903273197390845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4704" y="9476292"/>
            <a:ext cx="2265045" cy="9525"/>
            <a:chOff x="914704" y="9476292"/>
            <a:chExt cx="2265045" cy="9525"/>
          </a:xfrm>
        </p:grpSpPr>
        <p:sp>
          <p:nvSpPr>
            <p:cNvPr id="8" name="object 8"/>
            <p:cNvSpPr/>
            <p:nvPr/>
          </p:nvSpPr>
          <p:spPr>
            <a:xfrm>
              <a:off x="914704" y="9480989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54902" y="9480989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53719" y="9480989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2150983"/>
            <a:ext cx="2265045" cy="9525"/>
            <a:chOff x="914704" y="2150983"/>
            <a:chExt cx="2265045" cy="9525"/>
          </a:xfrm>
        </p:grpSpPr>
        <p:sp>
          <p:nvSpPr>
            <p:cNvPr id="3" name="object 3"/>
            <p:cNvSpPr/>
            <p:nvPr/>
          </p:nvSpPr>
          <p:spPr>
            <a:xfrm>
              <a:off x="914704" y="2155680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54899" y="2155680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53716" y="2155680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14704" y="3579352"/>
            <a:ext cx="2265045" cy="9525"/>
            <a:chOff x="914704" y="3579352"/>
            <a:chExt cx="2265045" cy="9525"/>
          </a:xfrm>
        </p:grpSpPr>
        <p:sp>
          <p:nvSpPr>
            <p:cNvPr id="7" name="object 7"/>
            <p:cNvSpPr/>
            <p:nvPr/>
          </p:nvSpPr>
          <p:spPr>
            <a:xfrm>
              <a:off x="914704" y="3584049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54902" y="3584049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53719" y="3584049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14704" y="5007340"/>
            <a:ext cx="2265045" cy="9525"/>
            <a:chOff x="914704" y="5007340"/>
            <a:chExt cx="2265045" cy="9525"/>
          </a:xfrm>
        </p:grpSpPr>
        <p:sp>
          <p:nvSpPr>
            <p:cNvPr id="11" name="object 11"/>
            <p:cNvSpPr/>
            <p:nvPr/>
          </p:nvSpPr>
          <p:spPr>
            <a:xfrm>
              <a:off x="914704" y="5012037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54902" y="5012037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53719" y="5012037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914704" y="6435582"/>
            <a:ext cx="2265045" cy="9525"/>
            <a:chOff x="914704" y="6435582"/>
            <a:chExt cx="2265045" cy="9525"/>
          </a:xfrm>
        </p:grpSpPr>
        <p:sp>
          <p:nvSpPr>
            <p:cNvPr id="15" name="object 15"/>
            <p:cNvSpPr/>
            <p:nvPr/>
          </p:nvSpPr>
          <p:spPr>
            <a:xfrm>
              <a:off x="914704" y="6440279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54962" y="6440279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53779" y="6440279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14704" y="7863951"/>
            <a:ext cx="2265045" cy="9525"/>
            <a:chOff x="914704" y="7863951"/>
            <a:chExt cx="2265045" cy="9525"/>
          </a:xfrm>
        </p:grpSpPr>
        <p:sp>
          <p:nvSpPr>
            <p:cNvPr id="19" name="object 19"/>
            <p:cNvSpPr/>
            <p:nvPr/>
          </p:nvSpPr>
          <p:spPr>
            <a:xfrm>
              <a:off x="914704" y="7868648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54902" y="7868648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53719" y="7868648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914704" y="9291939"/>
            <a:ext cx="2265045" cy="9525"/>
            <a:chOff x="914704" y="9291939"/>
            <a:chExt cx="2265045" cy="9525"/>
          </a:xfrm>
        </p:grpSpPr>
        <p:sp>
          <p:nvSpPr>
            <p:cNvPr id="23" name="object 23"/>
            <p:cNvSpPr/>
            <p:nvPr/>
          </p:nvSpPr>
          <p:spPr>
            <a:xfrm>
              <a:off x="914704" y="9296636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54902" y="9296636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53719" y="9296636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902004" y="894333"/>
            <a:ext cx="2047875" cy="876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pasta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escalope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0.005866666666666667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0.37288135593220345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4.700185158809287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71000"/>
              </a:lnSpc>
              <a:spcBef>
                <a:spcPts val="90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 herb </a:t>
            </a:r>
            <a:r>
              <a:rPr sz="1100" dirty="0">
                <a:latin typeface="Calibri" panose="020F0502020204030204"/>
                <a:cs typeface="Calibri" panose="020F0502020204030204"/>
              </a:rPr>
              <a:t>&amp;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pepper -&gt; ground beef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0.016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0.3234501347708895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3.2915549671393096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60960">
              <a:lnSpc>
                <a:spcPct val="171000"/>
              </a:lnSpc>
              <a:spcBef>
                <a:spcPts val="9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tomato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sauce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ground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beef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0.005333333333333333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0.37735849056603776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3.840147461662528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2700">
              <a:lnSpc>
                <a:spcPct val="171000"/>
              </a:lnSpc>
              <a:spcBef>
                <a:spcPts val="9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 </a:t>
            </a:r>
            <a:r>
              <a:rPr sz="1100" dirty="0">
                <a:latin typeface="Calibri" panose="020F0502020204030204"/>
                <a:cs typeface="Calibri" panose="020F0502020204030204"/>
              </a:rPr>
              <a:t>whole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wheat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pasta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olive </a:t>
            </a:r>
            <a:r>
              <a:rPr sz="1100" dirty="0">
                <a:latin typeface="Calibri" panose="020F0502020204030204"/>
                <a:cs typeface="Calibri" panose="020F0502020204030204"/>
              </a:rPr>
              <a:t>oil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0.008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0.2714932126696833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4.130221288078346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shrimp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pasta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0.005066666666666666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0.3220338983050848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4.514493901473151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nan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light cream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0.004533333333333334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0.2905982905982906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4.843304843304844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shrimp -&gt;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frozen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vegetables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1864471"/>
            <a:ext cx="2265045" cy="9525"/>
            <a:chOff x="914704" y="1864471"/>
            <a:chExt cx="2265045" cy="9525"/>
          </a:xfrm>
        </p:grpSpPr>
        <p:sp>
          <p:nvSpPr>
            <p:cNvPr id="3" name="object 3"/>
            <p:cNvSpPr/>
            <p:nvPr/>
          </p:nvSpPr>
          <p:spPr>
            <a:xfrm>
              <a:off x="914704" y="1869168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54902" y="1869168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53719" y="1869168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14704" y="3292840"/>
            <a:ext cx="2265045" cy="9525"/>
            <a:chOff x="914704" y="3292840"/>
            <a:chExt cx="2265045" cy="9525"/>
          </a:xfrm>
        </p:grpSpPr>
        <p:sp>
          <p:nvSpPr>
            <p:cNvPr id="7" name="object 7"/>
            <p:cNvSpPr/>
            <p:nvPr/>
          </p:nvSpPr>
          <p:spPr>
            <a:xfrm>
              <a:off x="914704" y="3297537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54902" y="3297537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53719" y="3297537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14704" y="4720828"/>
            <a:ext cx="2265045" cy="9525"/>
            <a:chOff x="914704" y="4720828"/>
            <a:chExt cx="2265045" cy="9525"/>
          </a:xfrm>
        </p:grpSpPr>
        <p:sp>
          <p:nvSpPr>
            <p:cNvPr id="11" name="object 11"/>
            <p:cNvSpPr/>
            <p:nvPr/>
          </p:nvSpPr>
          <p:spPr>
            <a:xfrm>
              <a:off x="914704" y="4725525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54902" y="4725525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53719" y="4725525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914704" y="6150594"/>
            <a:ext cx="2265045" cy="9525"/>
            <a:chOff x="914704" y="6150594"/>
            <a:chExt cx="2265045" cy="9525"/>
          </a:xfrm>
        </p:grpSpPr>
        <p:sp>
          <p:nvSpPr>
            <p:cNvPr id="15" name="object 15"/>
            <p:cNvSpPr/>
            <p:nvPr/>
          </p:nvSpPr>
          <p:spPr>
            <a:xfrm>
              <a:off x="914704" y="6155291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54902" y="6155291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53719" y="6155291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14704" y="7578963"/>
            <a:ext cx="2265045" cy="9525"/>
            <a:chOff x="914704" y="7578963"/>
            <a:chExt cx="2265045" cy="9525"/>
          </a:xfrm>
        </p:grpSpPr>
        <p:sp>
          <p:nvSpPr>
            <p:cNvPr id="19" name="object 19"/>
            <p:cNvSpPr/>
            <p:nvPr/>
          </p:nvSpPr>
          <p:spPr>
            <a:xfrm>
              <a:off x="914704" y="7583660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54902" y="7583660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53719" y="7583660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914704" y="9006951"/>
            <a:ext cx="2265045" cy="9525"/>
            <a:chOff x="914704" y="9006951"/>
            <a:chExt cx="2265045" cy="9525"/>
          </a:xfrm>
        </p:grpSpPr>
        <p:sp>
          <p:nvSpPr>
            <p:cNvPr id="23" name="object 23"/>
            <p:cNvSpPr/>
            <p:nvPr/>
          </p:nvSpPr>
          <p:spPr>
            <a:xfrm>
              <a:off x="914704" y="9011648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9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54902" y="9011648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415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53719" y="9011648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5">
                  <a:moveTo>
                    <a:pt x="0" y="0"/>
                  </a:moveTo>
                  <a:lnTo>
                    <a:pt x="725432" y="0"/>
                  </a:lnTo>
                </a:path>
              </a:pathLst>
            </a:custGeom>
            <a:ln w="93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902004" y="894333"/>
            <a:ext cx="2100580" cy="876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0.005333333333333333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0.23255813953488372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3.260160834601174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442595">
              <a:lnSpc>
                <a:spcPct val="17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 spaghetti -&gt; cooking </a:t>
            </a:r>
            <a:r>
              <a:rPr sz="1100" dirty="0">
                <a:latin typeface="Calibri" panose="020F0502020204030204"/>
                <a:cs typeface="Calibri" panose="020F0502020204030204"/>
              </a:rPr>
              <a:t>oil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0.0048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0.5714285714285714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3.281557646029315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7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mushroom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cream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sauce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 </a:t>
            </a:r>
            <a:r>
              <a:rPr sz="1100" dirty="0">
                <a:latin typeface="Calibri" panose="020F0502020204030204"/>
                <a:cs typeface="Calibri" panose="020F0502020204030204"/>
              </a:rPr>
              <a:t>nan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0.005733333333333333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0.30069930069930073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3.7903273197390845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nan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pasta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0.005866666666666667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0.37288135593220345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4.700185158809287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48260">
              <a:lnSpc>
                <a:spcPct val="170000"/>
              </a:lnSpc>
              <a:spcBef>
                <a:spcPts val="91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spaghetti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vegetables </a:t>
            </a:r>
            <a:r>
              <a:rPr sz="1100" spc="-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0.008666666666666666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0.3110047846889952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3.164906221394116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36525">
              <a:lnSpc>
                <a:spcPct val="171000"/>
              </a:lnSpc>
              <a:spcBef>
                <a:spcPts val="90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olive </a:t>
            </a:r>
            <a:r>
              <a:rPr sz="1100" dirty="0">
                <a:latin typeface="Calibri" panose="020F0502020204030204"/>
                <a:cs typeface="Calibri" panose="020F0502020204030204"/>
              </a:rPr>
              <a:t>oil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frozen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vegetables </a:t>
            </a:r>
            <a:r>
              <a:rPr sz="1100" spc="-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0.0048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Confidence: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0.20338983050847456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Lift: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3.094165778526489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184150">
              <a:lnSpc>
                <a:spcPct val="171000"/>
              </a:lnSpc>
              <a:spcBef>
                <a:spcPts val="9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Rule: shrimp -&gt; </a:t>
            </a:r>
            <a:r>
              <a:rPr sz="1100" dirty="0">
                <a:latin typeface="Calibri" panose="020F0502020204030204"/>
                <a:cs typeface="Calibri" panose="020F0502020204030204"/>
              </a:rPr>
              <a:t>frozen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vegetables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Support: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0.0072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14629</Words>
  <Application>WPS Presentation</Application>
  <PresentationFormat>On-screen Show (4:3)</PresentationFormat>
  <Paragraphs>222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Cambria Math</vt:lpstr>
      <vt:lpstr>Microsoft YaHei</vt:lpstr>
      <vt:lpstr>Arial Unicode MS</vt:lpstr>
      <vt:lpstr>Office Theme</vt:lpstr>
      <vt:lpstr>MARKET BASKET INSIGHTS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INSIGHTS</dc:title>
  <dc:creator>nagaraveena42003@gmail.com</dc:creator>
  <cp:lastModifiedBy>Alisha</cp:lastModifiedBy>
  <cp:revision>1</cp:revision>
  <dcterms:created xsi:type="dcterms:W3CDTF">2023-10-10T13:46:31Z</dcterms:created>
  <dcterms:modified xsi:type="dcterms:W3CDTF">2023-10-10T13:46:31Z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2023-10-06T05:30:00Z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2023-10-10T05:30:00Z</vt:filetime>
  </property>
  <property fmtid="{D5CDD505-2E9C-101B-9397-08002B2CF9AE}" pid="5" name="ICV">
    <vt:lpwstr>774CC2A49B954CBDA18D1C48C3E6D74C_13</vt:lpwstr>
  </property>
  <property fmtid="{D5CDD505-2E9C-101B-9397-08002B2CF9AE}" pid="6" name="KSOProductBuildVer">
    <vt:lpwstr>1033-12.2.0.13215</vt:lpwstr>
  </property>
</Properties>
</file>