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81" r:id="rId9"/>
    <p:sldId id="282" r:id="rId10"/>
    <p:sldId id="263" r:id="rId11"/>
    <p:sldId id="264" r:id="rId12"/>
    <p:sldId id="265" r:id="rId13"/>
    <p:sldId id="266" r:id="rId14"/>
    <p:sldId id="272" r:id="rId15"/>
    <p:sldId id="267" r:id="rId16"/>
    <p:sldId id="273" r:id="rId17"/>
    <p:sldId id="268" r:id="rId18"/>
    <p:sldId id="276" r:id="rId19"/>
    <p:sldId id="270" r:id="rId20"/>
    <p:sldId id="277" r:id="rId21"/>
    <p:sldId id="284" r:id="rId22"/>
    <p:sldId id="278" r:id="rId23"/>
    <p:sldId id="279" r:id="rId24"/>
    <p:sldId id="285" r:id="rId25"/>
    <p:sldId id="274" r:id="rId26"/>
    <p:sldId id="275" r:id="rId27"/>
    <p:sldId id="286" r:id="rId28"/>
    <p:sldId id="287" r:id="rId29"/>
    <p:sldId id="300" r:id="rId30"/>
    <p:sldId id="301" r:id="rId31"/>
    <p:sldId id="305" r:id="rId32"/>
    <p:sldId id="299" r:id="rId33"/>
    <p:sldId id="302" r:id="rId34"/>
    <p:sldId id="303" r:id="rId35"/>
    <p:sldId id="304" r:id="rId36"/>
    <p:sldId id="306" r:id="rId37"/>
    <p:sldId id="307" r:id="rId38"/>
    <p:sldId id="31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2628"/>
  </p:normalViewPr>
  <p:slideViewPr>
    <p:cSldViewPr snapToGrid="0" showGuides="1">
      <p:cViewPr varScale="1">
        <p:scale>
          <a:sx n="97" d="100"/>
          <a:sy n="97" d="100"/>
        </p:scale>
        <p:origin x="944" y="184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E0E46-57CA-481B-89BF-5F4E81B63934}" type="datetimeFigureOut">
              <a:rPr lang="es-CL" smtClean="0"/>
              <a:t>17-08-20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2B28F-3846-4A65-A7CF-CEB88539B6A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844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orden de los números en las hojas es totalmente arbitrario ya que los lotes se definen haciendo pasar todas las ovejas en hilera, y las ovejas se ordenan como ellas quieren.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4111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Sencillo: simplemente </a:t>
            </a:r>
            <a:r>
              <a:rPr lang="es-CL" b="1" dirty="0"/>
              <a:t>inserta</a:t>
            </a:r>
            <a:r>
              <a:rPr lang="es-CL" dirty="0"/>
              <a:t> los elementos donde les corresponde 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867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253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601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957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856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problema de esto es como definimos la inserción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9097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 Sort in place,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practica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2261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¿Sirve esto para cuando hay elementos repetidos o los números no van del 1 al 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9082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6263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 Sort in place,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práctica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852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se hagan una idea del sistema.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84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dirty="0"/>
              <a:t>Claramente la solución está en tener los datos en orden. ¿Por qué?</a:t>
            </a:r>
            <a:endParaRPr lang="es-CL" dirty="0"/>
          </a:p>
          <a:p>
            <a:r>
              <a:rPr lang="es-CL" dirty="0"/>
              <a:t>- Revisar las hojas de los lotes una por una es lento y tedioso.</a:t>
            </a:r>
          </a:p>
          <a:p>
            <a:r>
              <a:rPr lang="es-CL" dirty="0"/>
              <a:t>- Don Juan está muy viejo para aprender nuevas tecnologías.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01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5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591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- Don Juan tiene su propio sistema para ordenar los números.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- Es obvio que el algoritmo de Don Juan es correcto. ¿Pero formalmente como se demuestra?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20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10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217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El algoritmo de Don Juan se conoce como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6296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5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5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183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F0A36-F8D9-4E17-A9C8-72A03F5E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Don Juan tiene 600 ovejas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Cada oveja tiene asignado un número único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El rebaño está dividido en 4 lotes de 150 ovejas c/u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Para cada lote, sus números están registrados en una hoja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Los números de un lote están en cualquier orden</a:t>
            </a:r>
          </a:p>
        </p:txBody>
      </p:sp>
    </p:spTree>
    <p:extLst>
      <p:ext uri="{BB962C8B-B14F-4D97-AF65-F5344CB8AC3E}">
        <p14:creationId xmlns:p14="http://schemas.microsoft.com/office/powerpoint/2010/main" val="326473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Buscar el menor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Sacar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 insertarlo al final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62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7345-C8BF-4A29-AB61-8CFA2E9B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¿Cuál es la complejidad de </a:t>
            </a:r>
            <a:r>
              <a:rPr lang="es-CL" sz="4000" i="1" dirty="0"/>
              <a:t>selection sort</a:t>
            </a:r>
            <a:r>
              <a:rPr lang="es-CL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700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019-89E1-4554-B240-6CBBD54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Raciocinio para determinar</a:t>
            </a:r>
            <a:br>
              <a:rPr lang="es-CL" sz="4000" dirty="0"/>
            </a:br>
            <a:r>
              <a:rPr lang="es-CL" sz="4000" dirty="0"/>
              <a:t>la complejidad de </a:t>
            </a:r>
            <a:r>
              <a:rPr lang="es-CL" sz="4000" i="1" dirty="0"/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Buscar el menor dato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significa revisar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entero: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Este proceso se hace una vez por cada dato: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veces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La complejidad es entonces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86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019-89E1-4554-B240-6CBBD54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Otra forma de calcular</a:t>
            </a:r>
            <a:br>
              <a:rPr lang="es-CL" sz="4000" dirty="0"/>
            </a:br>
            <a:r>
              <a:rPr lang="es-CL" sz="4000" dirty="0"/>
              <a:t>la complejidad de </a:t>
            </a:r>
            <a:r>
              <a:rPr lang="es-CL" sz="4000" i="1" dirty="0"/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También se puede hacer de manera explícita:</a:t>
                </a:r>
              </a:p>
              <a:p>
                <a:pPr marL="0" indent="0">
                  <a:buNone/>
                </a:pPr>
                <a:r>
                  <a:rPr lang="es-CL" dirty="0"/>
                  <a:t>Buscar el mínimo cuesta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, y el siguiente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s-CL" dirty="0"/>
                  <a:t>, y así: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b="-1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76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086B-81A0-4E53-B79B-725E74AF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Complejidad de memoria de </a:t>
            </a:r>
            <a:r>
              <a:rPr lang="es-CL" sz="4000" i="1" dirty="0"/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57DD2-7968-4C06-A9FA-C675217F8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404" y="1824419"/>
                <a:ext cx="9001596" cy="427322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Selection Sort se puede hacer en un solo </a:t>
                </a:r>
                <a:r>
                  <a:rPr lang="es-CL" b="1" dirty="0">
                    <a:solidFill>
                      <a:schemeClr val="accent2"/>
                    </a:solidFill>
                  </a:rPr>
                  <a:t>arreglo</a:t>
                </a:r>
                <a:r>
                  <a:rPr lang="es-CL" dirty="0"/>
                  <a:t>, ya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Eso significa que no necesita memoria adicional (excepto </a:t>
                </a:r>
                <a:r>
                  <a:rPr lang="es-CL" b="1" dirty="0"/>
                  <a:t>…</a:t>
                </a:r>
                <a:r>
                  <a:rPr lang="es-CL" dirty="0"/>
                  <a:t>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Los algoritmos que hacen esto se conocen como </a:t>
                </a:r>
                <a:r>
                  <a:rPr lang="es-CL" i="1" dirty="0"/>
                  <a:t>in place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57DD2-7968-4C06-A9FA-C675217F8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04" y="1824419"/>
                <a:ext cx="9001596" cy="4273222"/>
              </a:xfr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08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822-ACFB-4522-AD18-A9ECD230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Don Juan tiene ahora otro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68D7-88A4-4771-9626-28468097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Don Juan quiere cambiar 5 ovejas del lote A al lote B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Necesita actualizar el cambio en ambas hojas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¿Cómo lo hace para no tener que volver a ordenar todo?</a:t>
            </a:r>
          </a:p>
        </p:txBody>
      </p:sp>
    </p:spTree>
    <p:extLst>
      <p:ext uri="{BB962C8B-B14F-4D97-AF65-F5344CB8AC3E}">
        <p14:creationId xmlns:p14="http://schemas.microsoft.com/office/powerpoint/2010/main" val="354107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C656-F153-4D91-8E60-660910D1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Inserción en una lista ordenada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4A9-0899-4FF4-91ED-B66EF53E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b="1" dirty="0">
                <a:solidFill>
                  <a:schemeClr val="accent4"/>
                </a:solidFill>
              </a:rPr>
              <a:t>Insertar</a:t>
            </a:r>
            <a:r>
              <a:rPr lang="es-CL" dirty="0"/>
              <a:t> pocos elementos ordenadamente es … ¿barato?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podemos usar este hecho para ordenar?</a:t>
            </a:r>
          </a:p>
        </p:txBody>
      </p:sp>
    </p:spTree>
    <p:extLst>
      <p:ext uri="{BB962C8B-B14F-4D97-AF65-F5344CB8AC3E}">
        <p14:creationId xmlns:p14="http://schemas.microsoft.com/office/powerpoint/2010/main" val="51544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Tomar el primer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y sacarlo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manera que </a:t>
                </a:r>
                <a14:m>
                  <m:oMath xmlns:m="http://schemas.openxmlformats.org/officeDocument/2006/math">
                    <m:r>
                      <a:rPr lang="es-CL" i="1" dirty="0">
                        <a:solidFill>
                          <a:schemeClr val="tx1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quede ordenado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2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5831-E37D-4180-A88F-80168EF1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/>
              <a:t>¿Cómo se hace una inserción?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93FFC-207A-4FF8-B2AE-E9F5389A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Depende de la estructura de datos usada para almacenar la lista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Se suele usar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, pero también se puede usar </a:t>
            </a:r>
            <a:r>
              <a:rPr lang="es-CL" b="1" dirty="0">
                <a:solidFill>
                  <a:schemeClr val="accent2"/>
                </a:solidFill>
              </a:rPr>
              <a:t>listas ligadas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En cualquier caso, el algoritmo no necesita memoria adicional</a:t>
            </a:r>
          </a:p>
        </p:txBody>
      </p:sp>
    </p:spTree>
    <p:extLst>
      <p:ext uri="{BB962C8B-B14F-4D97-AF65-F5344CB8AC3E}">
        <p14:creationId xmlns:p14="http://schemas.microsoft.com/office/powerpoint/2010/main" val="236254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Los dos pasos de la inserción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B8916-898E-4B2B-AB71-2102EAA6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Primero, hay que buscar donde corresponde insertar el elemento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Luego, hay que llevar a cabo la inserción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¿Cuál es la complejidad usando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¿Y con </a:t>
            </a:r>
            <a:r>
              <a:rPr lang="es-CL" b="1" dirty="0">
                <a:solidFill>
                  <a:schemeClr val="accent2"/>
                </a:solidFill>
              </a:rPr>
              <a:t>listas ligadas</a:t>
            </a:r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823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896E5A-D565-4C7A-A653-68C94DBF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0320" y="-2857500"/>
            <a:ext cx="129540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1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02C-8C97-4950-BCC5-ACA34D3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Insertar en un arreglo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El primer paso podemos hacerlo en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dirty="0"/>
                  <a:t> con búsqueda binaria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insertar hay que desplazar todos los elementos, lo que es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Por lo tanto,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arreglos</a:t>
                </a:r>
                <a:r>
                  <a:rPr lang="es-CL" dirty="0">
                    <a:solidFill>
                      <a:schemeClr val="tx1"/>
                    </a:solidFill>
                  </a:rPr>
                  <a:t>,</a:t>
                </a:r>
                <a:r>
                  <a:rPr lang="es-CL" dirty="0"/>
                  <a:t> </a:t>
                </a:r>
                <a:r>
                  <a:rPr lang="es-CL" b="1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19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E027FD-1774-0A4A-8043-B991DD757FE6}"/>
              </a:ext>
            </a:extLst>
          </p:cNvPr>
          <p:cNvSpPr/>
          <p:nvPr/>
        </p:nvSpPr>
        <p:spPr>
          <a:xfrm>
            <a:off x="1452103" y="480642"/>
            <a:ext cx="6604624" cy="5709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2200" b="1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R  T  I  N  G  E  X  A  M  P  L  E</a:t>
            </a:r>
          </a:p>
          <a:p>
            <a:pPr algn="ctr">
              <a:spcBef>
                <a:spcPts val="300"/>
              </a:spcBef>
            </a:pP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T  I  N  G  E  X  A  M  P  L  E</a:t>
            </a: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I  N  G  E  X  A  M  P  L  E</a:t>
            </a: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  R  S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N  G  E  X  A  M  P  L  E</a:t>
            </a:r>
          </a:p>
          <a:p>
            <a:pPr algn="ctr">
              <a:spcBef>
                <a:spcPts val="300"/>
              </a:spcBef>
            </a:pP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  R  S  T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G  E  X  A  M  P  L  E</a:t>
            </a: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  R  S  T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E  X  A  M  P  L  E</a:t>
            </a:r>
          </a:p>
          <a:p>
            <a:pPr algn="ctr">
              <a:spcBef>
                <a:spcPts val="300"/>
              </a:spcBef>
            </a:pP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  N  O  R  S  T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X  A  M  P  L  E</a:t>
            </a:r>
          </a:p>
          <a:p>
            <a:pPr algn="ctr">
              <a:spcBef>
                <a:spcPts val="300"/>
              </a:spcBef>
            </a:pP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G  I  N  O  R  S  T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A  M  P  L  E</a:t>
            </a: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  G  I  N  O  R  S  T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M  P  L  E</a:t>
            </a:r>
          </a:p>
          <a:p>
            <a:pPr algn="ctr">
              <a:spcBef>
                <a:spcPts val="300"/>
              </a:spcBef>
            </a:pP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  G  I  N  O  R  S  T  X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P  L  E</a:t>
            </a: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  E  G  I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N  O  R  S  T  X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L  E</a:t>
            </a: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  E  G  I  M  N  O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R  S  T  X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L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E</a:t>
            </a: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  E  G  I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L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  N  O  P  R  S  T  X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</a:t>
            </a: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  E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G  I  L  M  N  O  P  R  S  T  X</a:t>
            </a:r>
            <a:endParaRPr lang="en-US" sz="2200">
              <a:solidFill>
                <a:srgbClr val="00B05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  E  E  G  I  L  M  N  O  P  R  S  T  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0367E2-DBED-8A48-81C5-855E1A7C19A5}"/>
              </a:ext>
            </a:extLst>
          </p:cNvPr>
          <p:cNvSpPr/>
          <p:nvPr/>
        </p:nvSpPr>
        <p:spPr>
          <a:xfrm>
            <a:off x="2297430" y="2297430"/>
            <a:ext cx="2148840" cy="468630"/>
          </a:xfrm>
          <a:prstGeom prst="ellipse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108C8-3BA9-D74E-8E24-16CD613EB757}"/>
              </a:ext>
            </a:extLst>
          </p:cNvPr>
          <p:cNvSpPr txBox="1"/>
          <p:nvPr/>
        </p:nvSpPr>
        <p:spPr>
          <a:xfrm>
            <a:off x="777240" y="868680"/>
            <a:ext cx="1249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datos</a:t>
            </a:r>
          </a:p>
          <a:p>
            <a:r>
              <a:rPr lang="en-US"/>
              <a:t>ordenados:</a:t>
            </a:r>
          </a:p>
          <a:p>
            <a:r>
              <a:rPr lang="en-US"/>
              <a:t>I N O R S 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04815D-A998-5143-A3F3-225303DF8E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401803" y="1792010"/>
            <a:ext cx="975637" cy="50542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503B6E-D363-7B45-BF17-F1463038ACA4}"/>
              </a:ext>
            </a:extLst>
          </p:cNvPr>
          <p:cNvSpPr txBox="1"/>
          <p:nvPr/>
        </p:nvSpPr>
        <p:spPr>
          <a:xfrm>
            <a:off x="268896" y="3200400"/>
            <a:ext cx="1959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último dato</a:t>
            </a:r>
          </a:p>
          <a:p>
            <a:r>
              <a:rPr lang="en-US"/>
              <a:t>insertado</a:t>
            </a:r>
          </a:p>
          <a:p>
            <a:r>
              <a:rPr lang="en-US"/>
              <a:t>ordenadamente: 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516971-0EB7-AE47-BC17-DCCCF2A83DC4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248620" y="2549380"/>
            <a:ext cx="1560554" cy="65102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8C960D-1139-9044-8BD6-54A4CC87828E}"/>
              </a:ext>
            </a:extLst>
          </p:cNvPr>
          <p:cNvSpPr txBox="1"/>
          <p:nvPr/>
        </p:nvSpPr>
        <p:spPr>
          <a:xfrm>
            <a:off x="7168798" y="1444555"/>
            <a:ext cx="1956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próximo dato</a:t>
            </a:r>
          </a:p>
          <a:p>
            <a:r>
              <a:rPr lang="en-US"/>
              <a:t>a ser insertado</a:t>
            </a:r>
          </a:p>
          <a:p>
            <a:r>
              <a:rPr lang="en-US"/>
              <a:t>ordenadamente: 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6AFABA-0405-584F-8FCD-4BD90FEA924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663440" y="1906220"/>
            <a:ext cx="2505358" cy="62552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39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02C-8C97-4950-BCC5-ACA34D3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Insertar en una lista (doblemente) ligada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el primer paso es necesario revisar toda la lista: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Teniendo el nodo donde corresponde insertar, hacerlo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Por lo tanto,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listas ligadas</a:t>
                </a:r>
                <a:r>
                  <a:rPr lang="es-CL" dirty="0">
                    <a:solidFill>
                      <a:schemeClr val="tx1"/>
                    </a:solidFill>
                  </a:rPr>
                  <a:t>,</a:t>
                </a:r>
                <a:r>
                  <a:rPr lang="es-CL" b="1" dirty="0">
                    <a:solidFill>
                      <a:schemeClr val="accent2"/>
                    </a:solidFill>
                  </a:rPr>
                  <a:t> </a:t>
                </a:r>
                <a:r>
                  <a:rPr lang="es-CL" b="1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069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31EE-9C00-4106-AF2D-C883AB04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i="1" dirty="0"/>
              <a:t>insertion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1B493-44E5-40B0-9DEF-50B8559C2A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Es necesario realizar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inserciones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Cada una cuesta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independiente de la estructura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Por lo que la complejidad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1B493-44E5-40B0-9DEF-50B8559C2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685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i</a:t>
            </a:r>
            <a:r>
              <a:rPr lang="es-CL" i="1" dirty="0" err="1"/>
              <a:t>nsertion</a:t>
            </a:r>
            <a:r>
              <a:rPr lang="es-CL" i="1" dirty="0"/>
              <a:t> s</a:t>
            </a:r>
            <a:r>
              <a:rPr lang="es-CL" i="1" dirty="0" err="1"/>
              <a:t>ort</a:t>
            </a:r>
            <a:endParaRPr lang="es-C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Tomar el primer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y sacarlo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Insertar </a:t>
                </a:r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manera que </a:t>
                </a:r>
                <a14:m>
                  <m:oMath xmlns:m="http://schemas.openxmlformats.org/officeDocument/2006/math">
                    <m:r>
                      <a:rPr lang="es-CL" i="1" dirty="0">
                        <a:solidFill>
                          <a:schemeClr val="tx1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quede ordenado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627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118A-2F9B-4293-8EA7-CC54AD5A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Demostración de finitud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5215C-8FC1-4DE1-A37C-15A1BFE21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dirty="0"/>
                  <a:t>En cada paso se saca un elemento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se inserta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/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Cuando no quedan elementos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, el algoritmo termina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La inserción requiere como máximo recorrer todo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/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Como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son finitos, el algoritmo termina en tiempo finito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5215C-8FC1-4DE1-A37C-15A1BFE21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t="-621" b="-335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938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3606-B8C8-425B-880B-0263BC41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/>
              <a:t>Demostración, por inducción,</a:t>
            </a:r>
            <a:br>
              <a:rPr lang="es-CL" sz="4000"/>
            </a:br>
            <a:r>
              <a:rPr lang="es-CL" sz="4000"/>
              <a:t>de que cumple con su propósito</a:t>
            </a:r>
            <a:endParaRPr lang="es-CL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B354F-97B7-429B-921B-785BCB9E0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48" y="1287532"/>
                <a:ext cx="8732741" cy="4904072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PD: Al terminar la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200" dirty="0"/>
                  <a:t>-</a:t>
                </a:r>
                <a:r>
                  <a:rPr lang="es-CL" sz="2200" dirty="0" err="1"/>
                  <a:t>ésima</a:t>
                </a:r>
                <a:r>
                  <a:rPr lang="es-CL" sz="2200" dirty="0"/>
                  <a:t> iteración, </a:t>
                </a:r>
                <a14:m>
                  <m:oMath xmlns:m="http://schemas.openxmlformats.org/officeDocument/2006/math">
                    <m:r>
                      <a:rPr lang="es-CL" sz="220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se encuentra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b="1" dirty="0"/>
                  <a:t>Caso Base</a:t>
                </a:r>
                <a:r>
                  <a:rPr lang="es-CL" sz="2200" dirty="0"/>
                  <a:t>: Después de la primera iteración,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tiene un solo dato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L" sz="2200" dirty="0"/>
                  <a:t> </a:t>
                </a:r>
                <a14:m>
                  <m:oMath xmlns:m="http://schemas.openxmlformats.org/officeDocument/2006/math">
                    <m:r>
                      <a:rPr lang="es-CL" sz="22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b="1" dirty="0"/>
                  <a:t>Hipótesis Inductiva: </a:t>
                </a:r>
                <a:r>
                  <a:rPr lang="es-CL" sz="2200" dirty="0"/>
                  <a:t>Después de la </a:t>
                </a:r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200" dirty="0"/>
                  <a:t>-</a:t>
                </a:r>
                <a:r>
                  <a:rPr lang="es-CL" sz="2200" dirty="0" err="1"/>
                  <a:t>ésima</a:t>
                </a:r>
                <a:r>
                  <a:rPr lang="es-CL" sz="2200" dirty="0"/>
                  <a:t> iteración</a:t>
                </a:r>
                <a:r>
                  <a:rPr lang="es-CL" sz="2200" b="1" dirty="0"/>
                  <a:t>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Demostraremos que después de la iteración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, </a:t>
                </a:r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Extraemos el primer elemento de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200" dirty="0"/>
                  <a:t>, y lo insertamos ordenadamente en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. Termina 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 y </a:t>
                </a:r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tiene </a:t>
                </a:r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s-CL" sz="2200" dirty="0"/>
                  <a:t> elementos ordenados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En particular, al terminar el algoritmo después del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200" dirty="0"/>
                  <a:t>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B354F-97B7-429B-921B-785BCB9E0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48" y="1287532"/>
                <a:ext cx="8732741" cy="4904072"/>
              </a:xfrm>
              <a:blipFill>
                <a:blip r:embed="rId3"/>
                <a:stretch>
                  <a:fillRect l="-726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184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A1E69C-8506-40BE-B94A-82931398AA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L" dirty="0"/>
                  <a:t>Vimos que </a:t>
                </a:r>
                <a:r>
                  <a:rPr lang="es-CL" i="1" dirty="0"/>
                  <a:t>i</a:t>
                </a:r>
                <a:r>
                  <a:rPr lang="es-CL" i="1" dirty="0" err="1"/>
                  <a:t>nsertion</a:t>
                </a:r>
                <a:r>
                  <a:rPr lang="es-CL" i="1" dirty="0"/>
                  <a:t> s</a:t>
                </a:r>
                <a:r>
                  <a:rPr lang="es-CL" i="1" dirty="0" err="1"/>
                  <a:t>ort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i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A1E69C-8506-40BE-B94A-82931398A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4" b="-1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35D7-4DE3-4F1F-8E81-AA500435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dirty="0"/>
              <a:t>Pero, ¿qué tiempo toma si los datos vienen ordenados?</a:t>
            </a:r>
          </a:p>
          <a:p>
            <a:pPr marL="0" indent="0">
              <a:buNone/>
            </a:pPr>
            <a:endParaRPr lang="es-CL" b="1" dirty="0"/>
          </a:p>
          <a:p>
            <a:pPr marL="0" indent="0" algn="ctr">
              <a:buNone/>
            </a:pPr>
            <a:r>
              <a:rPr lang="es-CL" b="1" dirty="0"/>
              <a:t> </a:t>
            </a:r>
            <a:r>
              <a:rPr lang="en-US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  E  E  G  I  L  M  N  O  P  R  S  T  X</a:t>
            </a:r>
          </a:p>
        </p:txBody>
      </p:sp>
    </p:spTree>
    <p:extLst>
      <p:ext uri="{BB962C8B-B14F-4D97-AF65-F5344CB8AC3E}">
        <p14:creationId xmlns:p14="http://schemas.microsoft.com/office/powerpoint/2010/main" val="1322666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776D8C-DEC8-4452-80FF-6D07F0A328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𝒊𝒏𝒔𝒆𝒓𝒕𝒊𝒐𝒏𝑺𝒐𝒓𝒕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..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Intercambiar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776D8C-DEC8-4452-80FF-6D07F0A32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57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E69C-8506-40BE-B94A-82931398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i="1" dirty="0"/>
              <a:t>i</a:t>
            </a:r>
            <a:r>
              <a:rPr lang="es-CL" i="1" dirty="0" err="1"/>
              <a:t>nsertion</a:t>
            </a:r>
            <a:r>
              <a:rPr lang="es-CL" i="1" dirty="0"/>
              <a:t> s</a:t>
            </a:r>
            <a:r>
              <a:rPr lang="es-CL" i="1" dirty="0" err="1"/>
              <a:t>ort</a:t>
            </a:r>
            <a:endParaRPr lang="es-CL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35D7-4DE3-4F1F-8E81-AA500435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Parecería que la complejidad de </a:t>
            </a:r>
            <a:r>
              <a:rPr lang="es-CL" i="1" dirty="0"/>
              <a:t>insertion sort</a:t>
            </a:r>
            <a:r>
              <a:rPr lang="es-CL" dirty="0"/>
              <a:t> depende de qué tan ordenados vienen los datos</a:t>
            </a:r>
          </a:p>
          <a:p>
            <a:endParaRPr lang="es-CL" b="1" dirty="0"/>
          </a:p>
          <a:p>
            <a:r>
              <a:rPr lang="es-CL" dirty="0"/>
              <a:t>¿Cómo podemos medir “qué tan ordenados vienen los datos”?</a:t>
            </a:r>
          </a:p>
        </p:txBody>
      </p:sp>
    </p:spTree>
    <p:extLst>
      <p:ext uri="{BB962C8B-B14F-4D97-AF65-F5344CB8AC3E}">
        <p14:creationId xmlns:p14="http://schemas.microsoft.com/office/powerpoint/2010/main" val="149281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130F-0010-4CAB-8DA6-A213132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2993-DE27-437B-A32D-99A8F613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Don Juan suele encontrar algunas ovejas separadas de sus lotes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puede saber fácilmente a qué lote pertenece una oveja?</a:t>
            </a:r>
          </a:p>
        </p:txBody>
      </p:sp>
    </p:spTree>
    <p:extLst>
      <p:ext uri="{BB962C8B-B14F-4D97-AF65-F5344CB8AC3E}">
        <p14:creationId xmlns:p14="http://schemas.microsoft.com/office/powerpoint/2010/main" val="735530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E69C-8506-40BE-B94A-82931398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Inversiones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35D7-4DE3-4F1F-8E81-AA5004355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48" y="1287532"/>
                <a:ext cx="9118452" cy="4904072"/>
              </a:xfrm>
            </p:spPr>
            <p:txBody>
              <a:bodyPr anchor="ctr">
                <a:normAutofit/>
              </a:bodyPr>
              <a:lstStyle/>
              <a:p>
                <a:r>
                  <a:rPr lang="es-CL" sz="2600" dirty="0"/>
                  <a:t>Sea </a:t>
                </a:r>
                <a14:m>
                  <m:oMath xmlns:m="http://schemas.openxmlformats.org/officeDocument/2006/math">
                    <m:r>
                      <a:rPr lang="es-CL" sz="260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600" dirty="0"/>
                  <a:t> un arreglo con </a:t>
                </a:r>
                <a14:m>
                  <m:oMath xmlns:m="http://schemas.openxmlformats.org/officeDocument/2006/math">
                    <m:r>
                      <a:rPr lang="es-CL" sz="26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600" dirty="0"/>
                  <a:t> números distintos de </a:t>
                </a:r>
                <a14:m>
                  <m:oMath xmlns:m="http://schemas.openxmlformats.org/officeDocument/2006/math">
                    <m:r>
                      <a:rPr lang="es-CL" sz="26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L" sz="2600" dirty="0"/>
                  <a:t> a </a:t>
                </a:r>
                <a14:m>
                  <m:oMath xmlns:m="http://schemas.openxmlformats.org/officeDocument/2006/math">
                    <m:r>
                      <a:rPr lang="es-CL" sz="26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sz="2600" dirty="0"/>
              </a:p>
              <a:p>
                <a:endParaRPr lang="es-CL" sz="2600" dirty="0"/>
              </a:p>
              <a:p>
                <a:r>
                  <a:rPr lang="es-CL" sz="2600" dirty="0"/>
                  <a:t>Si </a:t>
                </a:r>
                <a14:m>
                  <m:oMath xmlns:m="http://schemas.openxmlformats.org/officeDocument/2006/math">
                    <m:r>
                      <a:rPr lang="es-CL" sz="2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dirty="0"/>
                  <a:t> </a:t>
                </a:r>
                <a:r>
                  <a:rPr lang="es-CL" sz="2600" dirty="0"/>
                  <a:t>pero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6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600" b="0" i="0" smtClean="0">
                        <a:latin typeface="Cambria Math" panose="02040503050406030204" pitchFamily="18" charset="0"/>
                      </a:rPr>
                      <m:t>] &gt; </m:t>
                    </m:r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6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sz="26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CL" sz="2600" dirty="0"/>
                  <a:t>, entonces se dice que el par ordenado </a:t>
                </a:r>
                <a14:m>
                  <m:oMath xmlns:m="http://schemas.openxmlformats.org/officeDocument/2006/math">
                    <m:r>
                      <a:rPr lang="es-CL" sz="26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6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6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6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sz="26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600" dirty="0"/>
                  <a:t> es una </a:t>
                </a:r>
                <a:r>
                  <a:rPr lang="es-CL" sz="2600" b="1" dirty="0">
                    <a:solidFill>
                      <a:schemeClr val="accent2"/>
                    </a:solidFill>
                  </a:rPr>
                  <a:t>inversión</a:t>
                </a:r>
              </a:p>
              <a:p>
                <a:endParaRPr lang="es-CL" sz="2600" dirty="0"/>
              </a:p>
              <a:p>
                <a:r>
                  <a:rPr lang="es-CL" sz="2600" dirty="0"/>
                  <a:t>El número de inversiones es una métrica de </a:t>
                </a:r>
                <a:r>
                  <a:rPr lang="es-CL" sz="2600" b="1" dirty="0">
                    <a:solidFill>
                      <a:schemeClr val="accent2"/>
                    </a:solidFill>
                  </a:rPr>
                  <a:t>desorden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35D7-4DE3-4F1F-8E81-AA5004355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48" y="1287532"/>
                <a:ext cx="9118452" cy="4904072"/>
              </a:xfrm>
              <a:blipFill>
                <a:blip r:embed="rId3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554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8279-7FA6-924B-9C42-F61121A7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Inversiones: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177F-EAD5-FE4B-AF52-E58DD228B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P.ej., el arreglo</a:t>
            </a:r>
          </a:p>
          <a:p>
            <a:pPr algn="ctr"/>
            <a:r>
              <a:rPr lang="en-US" i="1"/>
              <a:t>A</a:t>
            </a:r>
            <a:r>
              <a:rPr lang="en-US"/>
              <a:t> = [ 34  8  64  51  32  21 ]</a:t>
            </a:r>
          </a:p>
          <a:p>
            <a:r>
              <a:rPr lang="en-US"/>
              <a:t>tiene 9 inversiones:</a:t>
            </a:r>
          </a:p>
          <a:p>
            <a:r>
              <a:rPr lang="en-US"/>
              <a:t>(34, 8),  (34, 32),  (34, 21),  (64, 51),  (64, 32),  (64, 21), (51, 32),  (51, 21),  (32, 21)</a:t>
            </a:r>
          </a:p>
        </p:txBody>
      </p:sp>
    </p:spTree>
    <p:extLst>
      <p:ext uri="{BB962C8B-B14F-4D97-AF65-F5344CB8AC3E}">
        <p14:creationId xmlns:p14="http://schemas.microsoft.com/office/powerpoint/2010/main" val="1895828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F9BC34-C9E7-4ECC-A115-680CFCE1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¿Cómo depende </a:t>
            </a:r>
            <a:r>
              <a:rPr lang="es-CL" sz="4000" i="1" dirty="0"/>
              <a:t>i</a:t>
            </a:r>
            <a:r>
              <a:rPr lang="es-CL" sz="4000" i="1" dirty="0" err="1"/>
              <a:t>nsertion</a:t>
            </a:r>
            <a:r>
              <a:rPr lang="es-CL" sz="4000" i="1" dirty="0"/>
              <a:t> s</a:t>
            </a:r>
            <a:r>
              <a:rPr lang="es-CL" sz="4000" i="1" dirty="0" err="1"/>
              <a:t>ort</a:t>
            </a:r>
            <a:br>
              <a:rPr lang="es-CL" sz="4000" dirty="0" err="1"/>
            </a:br>
            <a:r>
              <a:rPr lang="es-CL" sz="4000" dirty="0" err="1"/>
              <a:t>del número de inversiones?</a:t>
            </a:r>
            <a:endParaRPr lang="es-CL" sz="4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487F6F-94E9-4B3D-B664-6B65F79B9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s-CL" dirty="0"/>
                  <a:t>Tenemos un arreglo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de largo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que tiene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L" dirty="0"/>
                  <a:t> </a:t>
                </a:r>
                <a:r>
                  <a:rPr lang="es-CL" b="1" dirty="0">
                    <a:solidFill>
                      <a:schemeClr val="accent2"/>
                    </a:solidFill>
                  </a:rPr>
                  <a:t>inversiones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¿Cuánto tiempo toma </a:t>
                </a:r>
                <a:r>
                  <a:rPr lang="es-CL" i="1" dirty="0"/>
                  <a:t>i</a:t>
                </a:r>
                <a:r>
                  <a:rPr lang="es-CL" i="1" dirty="0" err="1"/>
                  <a:t>nsertion</a:t>
                </a:r>
                <a:r>
                  <a:rPr lang="es-CL" i="1" dirty="0"/>
                  <a:t> s</a:t>
                </a:r>
                <a:r>
                  <a:rPr lang="es-CL" i="1" dirty="0" err="1"/>
                  <a:t>ort</a:t>
                </a:r>
                <a:r>
                  <a:rPr lang="es-CL" dirty="0"/>
                  <a:t> en ordenar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?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¿Cuántas inversiones se arreglan con un intercambio?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487F6F-94E9-4B3D-B664-6B65F79B9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608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776D8C-DEC8-4452-80FF-6D07F0A328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𝒊𝒏𝒔𝒆𝒓𝒕𝒊𝒐𝒏𝑺𝒐𝒓𝒕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..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Intercambiar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776D8C-DEC8-4452-80FF-6D07F0A32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31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C1E62-5C03-46D3-91B8-70E9303B371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/>
                  <a:t>Antes de cada intercambio se hace una comparación</a:t>
                </a:r>
              </a:p>
              <a:p>
                <a:r>
                  <a:rPr lang="es-CL" dirty="0"/>
                  <a:t>… y esos datos se intercambian sólo si el par de índices </a:t>
                </a:r>
                <a14:m>
                  <m:oMath xmlns:m="http://schemas.openxmlformats.org/officeDocument/2006/math">
                    <m:r>
                      <a:rPr lang="es-CL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s-CL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es una inversión</a:t>
                </a:r>
              </a:p>
              <a:p>
                <a:endParaRPr lang="es-CL" dirty="0"/>
              </a:p>
              <a:p>
                <a:r>
                  <a:rPr lang="es-CL" dirty="0"/>
                  <a:t>Por lo tanto, </a:t>
                </a:r>
                <a:r>
                  <a:rPr lang="es-CL" b="1" dirty="0"/>
                  <a:t>cada intercambio de elementos adyacentes en el arreglo deshace exactamente una inversión</a:t>
                </a:r>
              </a:p>
              <a:p>
                <a:endParaRPr lang="es-CL" dirty="0"/>
              </a:p>
              <a:p>
                <a:r>
                  <a:rPr lang="es-CL" dirty="0"/>
                  <a:t>Además, cada elemento se compara al menos una vez</a:t>
                </a:r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C1E62-5C03-46D3-91B8-70E9303B3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92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67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3CA1-F83A-47EA-B55F-9B33DB03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i="1" dirty="0"/>
              <a:t>i</a:t>
            </a:r>
            <a:r>
              <a:rPr lang="es-CL" i="1" dirty="0" err="1"/>
              <a:t>nsertion</a:t>
            </a:r>
            <a:r>
              <a:rPr lang="es-CL" i="1" dirty="0"/>
              <a:t> s</a:t>
            </a:r>
            <a:r>
              <a:rPr lang="es-CL" i="1" dirty="0" err="1"/>
              <a:t>ort</a:t>
            </a:r>
            <a:endParaRPr lang="es-CL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35E0B-13AF-4C13-96CB-28427B1C9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362456"/>
                <a:ext cx="8641076" cy="48188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CL" dirty="0"/>
                  <a:t>La complejidad es entonces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¿Qué valor tiene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L" dirty="0"/>
                  <a:t> en el mejor caso? ¿Y el en peor?</a:t>
                </a:r>
              </a:p>
              <a:p>
                <a:endParaRPr lang="es-CL" dirty="0"/>
              </a:p>
              <a:p>
                <a:r>
                  <a:rPr lang="es-CL" dirty="0"/>
                  <a:t>¿Qué hay del </a:t>
                </a:r>
                <a:r>
                  <a:rPr lang="es-CL" i="1" dirty="0"/>
                  <a:t>caso promedio</a:t>
                </a:r>
                <a:r>
                  <a:rPr lang="es-CL" dirty="0"/>
                  <a:t>?</a:t>
                </a: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35E0B-13AF-4C13-96CB-28427B1C9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362456"/>
                <a:ext cx="8641076" cy="4818888"/>
              </a:xfrm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B4ED382-5AC4-114E-9141-41DA89C097AF}"/>
              </a:ext>
            </a:extLst>
          </p:cNvPr>
          <p:cNvSpPr txBox="1"/>
          <p:nvPr/>
        </p:nvSpPr>
        <p:spPr>
          <a:xfrm>
            <a:off x="1097280" y="2496312"/>
            <a:ext cx="2462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cada dato se compara</a:t>
            </a:r>
          </a:p>
          <a:p>
            <a:r>
              <a:rPr lang="en-US" sz="2000"/>
              <a:t>al menos una vez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97DCC-F31F-6C44-8A02-C154A3E2E96B}"/>
              </a:ext>
            </a:extLst>
          </p:cNvPr>
          <p:cNvSpPr txBox="1"/>
          <p:nvPr/>
        </p:nvSpPr>
        <p:spPr>
          <a:xfrm>
            <a:off x="6135624" y="2634811"/>
            <a:ext cx="2561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número de inversiones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EC0495-0CE4-DF49-A14D-0CB1B67A6D0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559877" y="2020824"/>
            <a:ext cx="1341307" cy="82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6B0B65-5C07-404D-B1F0-C0732B9235B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641848" y="2020825"/>
            <a:ext cx="493776" cy="8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9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459F-C30F-3643-9F40-E3ADE059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 caso promedio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CFC6-EE3D-8C49-9EEB-D48AB0AA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0160"/>
            <a:ext cx="8641076" cy="4919472"/>
          </a:xfrm>
        </p:spPr>
        <p:txBody>
          <a:bodyPr anchor="ctr">
            <a:normAutofit/>
          </a:bodyPr>
          <a:lstStyle/>
          <a:p>
            <a:pPr>
              <a:lnSpc>
                <a:spcPct val="135000"/>
              </a:lnSpc>
            </a:pPr>
            <a:r>
              <a:rPr lang="en-US"/>
              <a:t>¿Cuál es el número promedio de inversiones en un arreglo con </a:t>
            </a:r>
            <a:r>
              <a:rPr lang="en-US" i="1"/>
              <a:t>n</a:t>
            </a:r>
            <a:r>
              <a:rPr lang="en-US"/>
              <a:t> elementos?</a:t>
            </a:r>
          </a:p>
          <a:p>
            <a:pPr>
              <a:lnSpc>
                <a:spcPct val="135000"/>
              </a:lnSpc>
            </a:pPr>
            <a:r>
              <a:rPr lang="en-US"/>
              <a:t>Suponemos que no hay elementos repetidos</a:t>
            </a:r>
          </a:p>
          <a:p>
            <a:pPr>
              <a:lnSpc>
                <a:spcPct val="135000"/>
              </a:lnSpc>
            </a:pPr>
            <a:r>
              <a:rPr lang="en-US"/>
              <a:t>… y que todas las permutaciones de los </a:t>
            </a:r>
            <a:r>
              <a:rPr lang="en-US" i="1"/>
              <a:t>n</a:t>
            </a:r>
            <a:r>
              <a:rPr lang="en-US"/>
              <a:t> elementos son igualmente probables</a:t>
            </a:r>
          </a:p>
          <a:p>
            <a:pPr marL="0" indent="0">
              <a:lnSpc>
                <a:spcPct val="135000"/>
              </a:lnSpc>
              <a:spcBef>
                <a:spcPts val="3600"/>
              </a:spcBef>
              <a:buNone/>
            </a:pPr>
            <a:r>
              <a:rPr lang="en-US" sz="2200"/>
              <a:t>( podemos suponer que los </a:t>
            </a:r>
            <a:r>
              <a:rPr lang="en-US" sz="2200" i="1"/>
              <a:t>n</a:t>
            </a:r>
            <a:r>
              <a:rPr lang="en-US" sz="2200"/>
              <a:t> elementos son simplemente los </a:t>
            </a:r>
            <a:r>
              <a:rPr lang="en-US" sz="2200" i="1"/>
              <a:t>n</a:t>
            </a:r>
            <a:r>
              <a:rPr lang="en-US" sz="2200"/>
              <a:t> primeros números naturales: 1, 2, …, </a:t>
            </a:r>
            <a:r>
              <a:rPr lang="en-US" sz="2200" i="1"/>
              <a:t>n</a:t>
            </a:r>
            <a:r>
              <a:rPr lang="en-US" sz="220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929481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012A-6D02-4944-BEDC-668345A1DB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/>
              <a:t>Para cualquier permutación </a:t>
            </a:r>
            <a:r>
              <a:rPr lang="en-US" i="1"/>
              <a:t>L</a:t>
            </a:r>
            <a:r>
              <a:rPr lang="en-US"/>
              <a:t>, consideremos la permuta-ción inversa </a:t>
            </a:r>
            <a:r>
              <a:rPr lang="en-US" i="1"/>
              <a:t>Lr</a:t>
            </a:r>
            <a:endParaRPr lang="en-US"/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/>
              <a:t>Tomemos cualquier par de elementos 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con </a:t>
            </a:r>
            <a:r>
              <a:rPr lang="en-US" i="1"/>
              <a:t>y</a:t>
            </a:r>
            <a:r>
              <a:rPr lang="en-US"/>
              <a:t> ≠ </a:t>
            </a:r>
            <a:r>
              <a:rPr lang="en-US" i="1"/>
              <a:t>x</a:t>
            </a:r>
            <a:endParaRPr lang="en-US"/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/>
              <a:t>En exactamente una de </a:t>
            </a:r>
            <a:r>
              <a:rPr lang="en-US" i="1"/>
              <a:t>L</a:t>
            </a:r>
            <a:r>
              <a:rPr lang="en-US"/>
              <a:t> y </a:t>
            </a:r>
            <a:r>
              <a:rPr lang="en-US" i="1"/>
              <a:t>Lr</a:t>
            </a:r>
            <a:r>
              <a:rPr lang="en-US"/>
              <a:t> el par ordenado (de los índi-ces de </a:t>
            </a:r>
            <a:r>
              <a:rPr lang="en-US" i="1"/>
              <a:t>x</a:t>
            </a:r>
            <a:r>
              <a:rPr lang="en-US"/>
              <a:t> y </a:t>
            </a:r>
            <a:r>
              <a:rPr lang="en-US" i="1"/>
              <a:t>y</a:t>
            </a:r>
            <a:r>
              <a:rPr lang="en-US"/>
              <a:t>) representa una inversión</a:t>
            </a: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/>
              <a:t>El número total de estos pares en </a:t>
            </a:r>
            <a:r>
              <a:rPr lang="en-US" i="1"/>
              <a:t>L</a:t>
            </a:r>
            <a:r>
              <a:rPr lang="en-US"/>
              <a:t> más </a:t>
            </a:r>
            <a:r>
              <a:rPr lang="en-US" i="1"/>
              <a:t>Lr</a:t>
            </a:r>
            <a:r>
              <a:rPr lang="en-US"/>
              <a:t> es </a:t>
            </a:r>
            <a:r>
              <a:rPr lang="en-US" i="1"/>
              <a:t>n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–1)/2</a:t>
            </a: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/>
              <a:t>… por lo que una permutación promedio tiene la mitad de esta cantidad: </a:t>
            </a:r>
            <a:r>
              <a:rPr lang="en-US" i="1"/>
              <a:t>n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–1)/4</a:t>
            </a:r>
          </a:p>
        </p:txBody>
      </p:sp>
    </p:spTree>
    <p:extLst>
      <p:ext uri="{BB962C8B-B14F-4D97-AF65-F5344CB8AC3E}">
        <p14:creationId xmlns:p14="http://schemas.microsoft.com/office/powerpoint/2010/main" val="1354624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52CD-4FF4-4364-B77E-8A4532A0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i="1" dirty="0"/>
              <a:t>i</a:t>
            </a:r>
            <a:r>
              <a:rPr lang="es-CL" i="1" dirty="0" err="1"/>
              <a:t>nsertion</a:t>
            </a:r>
            <a:r>
              <a:rPr lang="es-CL" i="1" dirty="0"/>
              <a:t> s</a:t>
            </a:r>
            <a:r>
              <a:rPr lang="es-CL" i="1" dirty="0" err="1"/>
              <a:t>ort</a:t>
            </a:r>
            <a:endParaRPr lang="es-CL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0C41-EB4D-4663-9095-90823E89F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r>
                  <a:rPr lang="es-CL" dirty="0"/>
                  <a:t>La cantidad de inversiones promedio es entonces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Eso significa que </a:t>
                </a:r>
                <a:r>
                  <a:rPr lang="es-CL" i="1" dirty="0"/>
                  <a:t>i</a:t>
                </a:r>
                <a:r>
                  <a:rPr lang="es-CL" i="1" dirty="0" err="1"/>
                  <a:t>nsertion</a:t>
                </a:r>
                <a:r>
                  <a:rPr lang="es-CL" i="1" dirty="0"/>
                  <a:t> s</a:t>
                </a:r>
                <a:r>
                  <a:rPr lang="es-CL" i="1" dirty="0" err="1"/>
                  <a:t>ort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 en el caso promedio</a:t>
                </a:r>
              </a:p>
              <a:p>
                <a:endParaRPr lang="es-CL" dirty="0"/>
              </a:p>
              <a:p>
                <a:r>
                  <a:rPr lang="es-CL" dirty="0"/>
                  <a:t>Si un algoritmo sólo resuelve una inversión por intercambio, </a:t>
                </a:r>
                <a:r>
                  <a:rPr lang="es-CL" b="1" dirty="0"/>
                  <a:t>no puede ordenar más rápido</a:t>
                </a:r>
                <a:r>
                  <a:rPr lang="es-CL" dirty="0"/>
                  <a:t>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i="1" dirty="0"/>
                  <a:t> </a:t>
                </a:r>
                <a:r>
                  <a:rPr lang="es-CL" dirty="0"/>
                  <a:t>en promedio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0C41-EB4D-4663-9095-90823E89F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CD7FF89-B927-47DB-BB5D-F6BB3B7DF691}"/>
                  </a:ext>
                </a:extLst>
              </p:cNvPr>
              <p:cNvSpPr/>
              <p:nvPr/>
            </p:nvSpPr>
            <p:spPr>
              <a:xfrm>
                <a:off x="251457" y="4658062"/>
                <a:ext cx="8641076" cy="1409251"/>
              </a:xfrm>
              <a:prstGeom prst="roundRect">
                <a:avLst/>
              </a:prstGeom>
              <a:ln w="76200" cmpd="dbl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sz="2800" dirty="0"/>
                  <a:t>Si un algoritmo sólo resuelve una inversión por intercambio, no puede ordenar más rápido que </a:t>
                </a:r>
                <a14:m>
                  <m:oMath xmlns:m="http://schemas.openxmlformats.org/officeDocument/2006/math">
                    <m:r>
                      <a:rPr lang="es-CL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sz="2800" i="1" dirty="0"/>
                  <a:t> </a:t>
                </a:r>
                <a:r>
                  <a:rPr lang="es-CL" sz="2800" dirty="0"/>
                  <a:t>en promedio y por lo tanto en el peor caso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CD7FF89-B927-47DB-BB5D-F6BB3B7DF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7" y="4658062"/>
                <a:ext cx="8641076" cy="1409251"/>
              </a:xfrm>
              <a:prstGeom prst="roundRect">
                <a:avLst/>
              </a:prstGeom>
              <a:blipFill>
                <a:blip r:embed="rId3"/>
                <a:stretch>
                  <a:fillRect r="-699" b="-7787"/>
                </a:stretch>
              </a:blipFill>
              <a:ln w="76200" cmpd="dbl"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63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44CF-30FF-4412-B4D7-B6493DB4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Secuencias ordenadas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A56B-892C-452F-B533-04C61EA35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824419"/>
                <a:ext cx="8771515" cy="427322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Una secuencia de números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dirty="0"/>
                  <a:t>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ordenada</a:t>
                </a:r>
                <a:r>
                  <a:rPr lang="es-CL" dirty="0"/>
                  <a:t> (no decrecientemente) si cumple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¿Qué es entonces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ordenar</a:t>
                </a:r>
                <a:r>
                  <a:rPr lang="es-CL" dirty="0">
                    <a:solidFill>
                      <a:schemeClr val="tx1"/>
                    </a:solidFill>
                  </a:rPr>
                  <a:t> una secuencia de números?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A56B-892C-452F-B533-04C61EA35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824419"/>
                <a:ext cx="8771515" cy="4273222"/>
              </a:xfrm>
              <a:blipFill>
                <a:blip r:embed="rId3"/>
                <a:stretch>
                  <a:fillRect l="-1447" r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7939-1253-40DB-901D-C5244A7E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algoritmo de ordenación de Don 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F352-4E4C-4398-820D-53DE879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En la hoja original, encontrar el número más pequeño no tachado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Tacharlo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Escribirlo al final (en el primer espacio disponible) de la hoja nueva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Si quedan números sin tachar en la hoja original, volver al paso </a:t>
            </a:r>
            <a:r>
              <a:rPr lang="es-CL" dirty="0">
                <a:solidFill>
                  <a:schemeClr val="accent2"/>
                </a:solidFill>
              </a:rPr>
              <a:t>1.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s-CL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dirty="0">
                <a:solidFill>
                  <a:schemeClr val="tx1"/>
                </a:solidFill>
              </a:rPr>
              <a:t>¿Es correcto el algoritmo de Don Juan?</a:t>
            </a:r>
          </a:p>
        </p:txBody>
      </p:sp>
    </p:spTree>
    <p:extLst>
      <p:ext uri="{BB962C8B-B14F-4D97-AF65-F5344CB8AC3E}">
        <p14:creationId xmlns:p14="http://schemas.microsoft.com/office/powerpoint/2010/main" val="324309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F1F7-F756-4DAC-A0A2-5E9E875B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Ahora … a trabajar ustedes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FB6E-2230-49AB-8030-E0A1BE41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3200" b="1" dirty="0"/>
              <a:t>Demuestra que el algoritmo</a:t>
            </a:r>
            <a:r>
              <a:rPr lang="es-CL" sz="3200" dirty="0"/>
              <a:t> de Don Juan </a:t>
            </a:r>
            <a:r>
              <a:rPr lang="es-CL" sz="3200" b="1" dirty="0"/>
              <a:t>es correcto</a:t>
            </a:r>
            <a:r>
              <a:rPr lang="es-CL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s-CL" sz="2800" dirty="0"/>
              <a:t>termina en una cantidad finita de pasos</a:t>
            </a:r>
          </a:p>
          <a:p>
            <a:pPr lvl="1">
              <a:lnSpc>
                <a:spcPct val="100000"/>
              </a:lnSpc>
            </a:pPr>
            <a:r>
              <a:rPr lang="es-CL" sz="2800" dirty="0"/>
              <a:t>cumple su propósito, es decir, </a:t>
            </a:r>
            <a:r>
              <a:rPr lang="es-CL" sz="2800" b="1" dirty="0">
                <a:solidFill>
                  <a:schemeClr val="accent2"/>
                </a:solidFill>
              </a:rPr>
              <a:t>ordena</a:t>
            </a:r>
            <a:r>
              <a:rPr lang="es-CL" sz="2800" dirty="0">
                <a:solidFill>
                  <a:schemeClr val="accent2"/>
                </a:solidFill>
              </a:rPr>
              <a:t> </a:t>
            </a:r>
            <a:r>
              <a:rPr lang="es-CL" sz="2800" dirty="0">
                <a:solidFill>
                  <a:schemeClr val="tx1"/>
                </a:solidFill>
              </a:rPr>
              <a:t>los 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3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2117-C5BE-D14D-8463-832A8500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Termina en una cantidad finita de 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D26F-17E5-9349-A137-7EA44A79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/>
              <a:t>- La cantidad de números a ordenar es finita, digamos </a:t>
            </a:r>
            <a:r>
              <a:rPr lang="en-US" i="1"/>
              <a:t>n</a:t>
            </a:r>
            <a:endParaRPr lang="en-US"/>
          </a:p>
          <a:p>
            <a:pPr>
              <a:lnSpc>
                <a:spcPct val="125000"/>
              </a:lnSpc>
            </a:pPr>
            <a:r>
              <a:rPr lang="en-US"/>
              <a:t>- En cada vuelta, tachamos un número en la hoja original y lo escribimos en la hoja nueva</a:t>
            </a:r>
          </a:p>
          <a:p>
            <a:pPr>
              <a:lnSpc>
                <a:spcPct val="125000"/>
              </a:lnSpc>
            </a:pPr>
            <a:r>
              <a:rPr lang="en-US"/>
              <a:t>- Después de </a:t>
            </a:r>
            <a:r>
              <a:rPr lang="en-US" i="1"/>
              <a:t>n</a:t>
            </a:r>
            <a:r>
              <a:rPr lang="en-US"/>
              <a:t> vueltas, todos los números en la hoja original están tachados y, debido al paso 4, el algoritmo termina</a:t>
            </a:r>
          </a:p>
        </p:txBody>
      </p:sp>
    </p:spTree>
    <p:extLst>
      <p:ext uri="{BB962C8B-B14F-4D97-AF65-F5344CB8AC3E}">
        <p14:creationId xmlns:p14="http://schemas.microsoft.com/office/powerpoint/2010/main" val="161121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268F-1D84-6746-9193-14CB5B47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Cumple su propósito: ordena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15FF-F254-EB43-9676-223BAFE7CDB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25000"/>
              </a:lnSpc>
            </a:pPr>
            <a:r>
              <a:rPr lang="en-US"/>
              <a:t>Demostración </a:t>
            </a:r>
            <a:r>
              <a:rPr lang="en-US" b="1"/>
              <a:t>por inducción</a:t>
            </a:r>
            <a:r>
              <a:rPr lang="en-US"/>
              <a:t>:</a:t>
            </a:r>
          </a:p>
          <a:p>
            <a:pPr>
              <a:lnSpc>
                <a:spcPct val="125000"/>
              </a:lnSpc>
            </a:pPr>
            <a:r>
              <a:rPr lang="en-US"/>
              <a:t>- </a:t>
            </a:r>
            <a:r>
              <a:rPr lang="en-US" b="1"/>
              <a:t>Caso base</a:t>
            </a:r>
            <a:r>
              <a:rPr lang="en-US"/>
              <a:t>.  El primer número tachado en la hoja original y escrito en la hoja nueva es el menor de todos (criterio de selección) y está ordenado (único número en la hoja nueva): </a:t>
            </a:r>
            <a:r>
              <a:rPr lang="en-US" b="1">
                <a:solidFill>
                  <a:srgbClr val="00B050"/>
                </a:solidFill>
              </a:rPr>
              <a:t>✓</a:t>
            </a:r>
          </a:p>
          <a:p>
            <a:pPr>
              <a:lnSpc>
                <a:spcPct val="125000"/>
              </a:lnSpc>
            </a:pPr>
            <a:r>
              <a:rPr lang="en-US"/>
              <a:t>- </a:t>
            </a:r>
            <a:r>
              <a:rPr lang="en-US" b="1"/>
              <a:t>Hipótesis inductiva</a:t>
            </a:r>
            <a:r>
              <a:rPr lang="en-US"/>
              <a:t>.  Los </a:t>
            </a:r>
            <a:r>
              <a:rPr lang="en-US" i="1"/>
              <a:t>k</a:t>
            </a:r>
            <a:r>
              <a:rPr lang="en-US"/>
              <a:t> primeros números tachados en la hoja original y escritos en la hoja nueva son los </a:t>
            </a:r>
            <a:r>
              <a:rPr lang="en-US" i="1"/>
              <a:t>k</a:t>
            </a:r>
            <a:r>
              <a:rPr lang="en-US"/>
              <a:t> números más chicos y están ordenados</a:t>
            </a:r>
          </a:p>
          <a:p>
            <a:pPr>
              <a:lnSpc>
                <a:spcPct val="125000"/>
              </a:lnSpc>
            </a:pPr>
            <a:r>
              <a:rPr lang="en-US"/>
              <a:t>- </a:t>
            </a:r>
            <a:r>
              <a:rPr lang="en-US" b="1"/>
              <a:t>Por demostrar</a:t>
            </a:r>
            <a:r>
              <a:rPr lang="en-US"/>
              <a:t> (usando la hipótesis inductiva).  </a:t>
            </a:r>
            <a:r>
              <a:rPr lang="en-US" b="1">
                <a:solidFill>
                  <a:srgbClr val="00B050"/>
                </a:solidFill>
              </a:rPr>
              <a:t>…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439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268F-1D84-6746-9193-14CB5B47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Por demostrar,</a:t>
            </a:r>
            <a:br>
              <a:rPr lang="en-US" sz="3600"/>
            </a:br>
            <a:r>
              <a:rPr lang="en-US" sz="3600"/>
              <a:t>usando la hipótesis inductiva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15FF-F254-EB43-9676-223BAFE7CDB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sz="2400"/>
              <a:t>Los </a:t>
            </a:r>
            <a:r>
              <a:rPr lang="en-US" sz="2400" i="1"/>
              <a:t>k</a:t>
            </a:r>
            <a:r>
              <a:rPr lang="en-US" sz="2400"/>
              <a:t>+1 primeros números tachados en la hoja original y escritos en la hoja nueva son los </a:t>
            </a:r>
            <a:r>
              <a:rPr lang="en-US" sz="2400" i="1"/>
              <a:t>k</a:t>
            </a:r>
            <a:r>
              <a:rPr lang="en-US" sz="2400"/>
              <a:t>+1 números más chicos y están ordenados:</a:t>
            </a:r>
          </a:p>
          <a:p>
            <a:pPr>
              <a:lnSpc>
                <a:spcPct val="125000"/>
              </a:lnSpc>
            </a:pPr>
            <a:r>
              <a:rPr lang="en-US" sz="2400">
                <a:solidFill>
                  <a:srgbClr val="00B050"/>
                </a:solidFill>
              </a:rPr>
              <a:t>- los primeros </a:t>
            </a:r>
            <a:r>
              <a:rPr lang="en-US" sz="2400" i="1">
                <a:solidFill>
                  <a:srgbClr val="00B050"/>
                </a:solidFill>
              </a:rPr>
              <a:t>k</a:t>
            </a:r>
            <a:r>
              <a:rPr lang="en-US" sz="2400">
                <a:solidFill>
                  <a:srgbClr val="00B050"/>
                </a:solidFill>
              </a:rPr>
              <a:t> números en la hoja nueva son los </a:t>
            </a:r>
            <a:r>
              <a:rPr lang="en-US" sz="2400" i="1">
                <a:solidFill>
                  <a:srgbClr val="00B050"/>
                </a:solidFill>
              </a:rPr>
              <a:t>k</a:t>
            </a:r>
            <a:r>
              <a:rPr lang="en-US" sz="2400">
                <a:solidFill>
                  <a:srgbClr val="00B050"/>
                </a:solidFill>
              </a:rPr>
              <a:t> más chicos (por hipótesis inductiva) y están tachados en la hoja original (por paso 2); el siguiente número que pasa a la hoja nueva es el menor de los no tachados (por criterio de selección) </a:t>
            </a:r>
            <a:r>
              <a:rPr lang="en-US" sz="2400">
                <a:solidFill>
                  <a:srgbClr val="00B050"/>
                </a:solidFill>
                <a:sym typeface="Wingdings" pitchFamily="2" charset="2"/>
              </a:rPr>
              <a:t> el </a:t>
            </a:r>
            <a:r>
              <a:rPr lang="en-US" sz="2400" i="1">
                <a:solidFill>
                  <a:srgbClr val="00B050"/>
                </a:solidFill>
                <a:sym typeface="Wingdings" pitchFamily="2" charset="2"/>
              </a:rPr>
              <a:t>k</a:t>
            </a:r>
            <a:r>
              <a:rPr lang="en-US" sz="2400">
                <a:solidFill>
                  <a:srgbClr val="00B050"/>
                </a:solidFill>
                <a:sym typeface="Wingdings" pitchFamily="2" charset="2"/>
              </a:rPr>
              <a:t>+1 más chico</a:t>
            </a:r>
          </a:p>
          <a:p>
            <a:pPr>
              <a:lnSpc>
                <a:spcPct val="125000"/>
              </a:lnSpc>
            </a:pPr>
            <a:r>
              <a:rPr lang="en-US" sz="2400">
                <a:solidFill>
                  <a:srgbClr val="00B050"/>
                </a:solidFill>
                <a:sym typeface="Wingdings" pitchFamily="2" charset="2"/>
              </a:rPr>
              <a:t>- los primeros </a:t>
            </a:r>
            <a:r>
              <a:rPr lang="en-US" sz="2400" i="1">
                <a:solidFill>
                  <a:srgbClr val="00B050"/>
                </a:solidFill>
                <a:sym typeface="Wingdings" pitchFamily="2" charset="2"/>
              </a:rPr>
              <a:t>k</a:t>
            </a:r>
            <a:r>
              <a:rPr lang="en-US" sz="2400">
                <a:solidFill>
                  <a:srgbClr val="00B050"/>
                </a:solidFill>
                <a:sym typeface="Wingdings" pitchFamily="2" charset="2"/>
              </a:rPr>
              <a:t> números en la hoja nueva están ordenados (por hipótesis inductiva); el siguiente número que se escribe al final de la hoja nueva no es menor que ninguno de los </a:t>
            </a:r>
            <a:r>
              <a:rPr lang="en-US" sz="2400" i="1">
                <a:solidFill>
                  <a:srgbClr val="00B050"/>
                </a:solidFill>
                <a:sym typeface="Wingdings" pitchFamily="2" charset="2"/>
              </a:rPr>
              <a:t>k</a:t>
            </a:r>
            <a:r>
              <a:rPr lang="en-US" sz="2400">
                <a:solidFill>
                  <a:srgbClr val="00B050"/>
                </a:solidFill>
                <a:sym typeface="Wingdings" pitchFamily="2" charset="2"/>
              </a:rPr>
              <a:t> números que ya están en la hoja nueva (por criterio de selección)  queda ordenado</a:t>
            </a:r>
          </a:p>
        </p:txBody>
      </p:sp>
    </p:spTree>
    <p:extLst>
      <p:ext uri="{BB962C8B-B14F-4D97-AF65-F5344CB8AC3E}">
        <p14:creationId xmlns:p14="http://schemas.microsoft.com/office/powerpoint/2010/main" val="1014327536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4628</TotalTime>
  <Words>2199</Words>
  <Application>Microsoft Macintosh PowerPoint</Application>
  <PresentationFormat>On-screen Show (4:3)</PresentationFormat>
  <Paragraphs>263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ＭＳ Ｐゴシック</vt:lpstr>
      <vt:lpstr>Arial</vt:lpstr>
      <vt:lpstr>Calibri</vt:lpstr>
      <vt:lpstr>Calibri Light</vt:lpstr>
      <vt:lpstr>Cambria Math</vt:lpstr>
      <vt:lpstr>Trebuchet MS</vt:lpstr>
      <vt:lpstr>Wingdings</vt:lpstr>
      <vt:lpstr>IIC2133</vt:lpstr>
      <vt:lpstr>La pequeña ovejería</vt:lpstr>
      <vt:lpstr>PowerPoint Presentation</vt:lpstr>
      <vt:lpstr>La pequeña ovejería</vt:lpstr>
      <vt:lpstr>Secuencias ordenadas</vt:lpstr>
      <vt:lpstr>El algoritmo de ordenación de Don Juan</vt:lpstr>
      <vt:lpstr>Ahora … a trabajar ustedes</vt:lpstr>
      <vt:lpstr>Termina en una cantidad finita de pasos</vt:lpstr>
      <vt:lpstr>Cumple su propósito: ordena los datos</vt:lpstr>
      <vt:lpstr>Por demostrar, usando la hipótesis inductiva</vt:lpstr>
      <vt:lpstr>El algoritmo selection sort</vt:lpstr>
      <vt:lpstr>¿Cuál es la complejidad de selection sort?</vt:lpstr>
      <vt:lpstr>Raciocinio para determinar la complejidad de selection sort</vt:lpstr>
      <vt:lpstr>Otra forma de calcular la complejidad de selection sort</vt:lpstr>
      <vt:lpstr>Complejidad de memoria de selection sort</vt:lpstr>
      <vt:lpstr>Don Juan tiene ahora otro problema</vt:lpstr>
      <vt:lpstr>Inserción en una lista ordenada</vt:lpstr>
      <vt:lpstr>El algoritmo insertion sort</vt:lpstr>
      <vt:lpstr>¿Cómo se hace una inserción?</vt:lpstr>
      <vt:lpstr>Los dos pasos de la inserción</vt:lpstr>
      <vt:lpstr>Insertar en un arreglo</vt:lpstr>
      <vt:lpstr>PowerPoint Presentation</vt:lpstr>
      <vt:lpstr>Insertar en una lista (doblemente) ligada</vt:lpstr>
      <vt:lpstr>Complejidad de insertion sort</vt:lpstr>
      <vt:lpstr>El algoritmo insertion sort</vt:lpstr>
      <vt:lpstr>Demostración de finitud</vt:lpstr>
      <vt:lpstr>Demostración, por inducción, de que cumple con su propósito</vt:lpstr>
      <vt:lpstr>Vimos que insertion sort es O(n^2)</vt:lpstr>
      <vt:lpstr>PowerPoint Presentation</vt:lpstr>
      <vt:lpstr>Complejidad de insertion sort</vt:lpstr>
      <vt:lpstr>Inversiones</vt:lpstr>
      <vt:lpstr>Inversiones: ejemplo</vt:lpstr>
      <vt:lpstr>¿Cómo depende insertion sort del número de inversiones?</vt:lpstr>
      <vt:lpstr>PowerPoint Presentation</vt:lpstr>
      <vt:lpstr>PowerPoint Presentation</vt:lpstr>
      <vt:lpstr>Complejidad de insertion sort</vt:lpstr>
      <vt:lpstr>El caso promedio</vt:lpstr>
      <vt:lpstr>PowerPoint Presentation</vt:lpstr>
      <vt:lpstr>Complejidad de insertion sort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pequeña ovejería</dc:title>
  <dc:creator>Vicente Errázuriz Quiroga</dc:creator>
  <cp:lastModifiedBy>Yadran</cp:lastModifiedBy>
  <cp:revision>95</cp:revision>
  <dcterms:created xsi:type="dcterms:W3CDTF">2018-02-28T22:04:52Z</dcterms:created>
  <dcterms:modified xsi:type="dcterms:W3CDTF">2020-08-19T15:39:30Z</dcterms:modified>
</cp:coreProperties>
</file>