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3"/>
  </p:notesMasterIdLst>
  <p:handoutMasterIdLst>
    <p:handoutMasterId r:id="rId44"/>
  </p:handoutMasterIdLst>
  <p:sldIdLst>
    <p:sldId id="278" r:id="rId2"/>
    <p:sldId id="284" r:id="rId3"/>
    <p:sldId id="286" r:id="rId4"/>
    <p:sldId id="263" r:id="rId5"/>
    <p:sldId id="293" r:id="rId6"/>
    <p:sldId id="264" r:id="rId7"/>
    <p:sldId id="310" r:id="rId8"/>
    <p:sldId id="265" r:id="rId9"/>
    <p:sldId id="281" r:id="rId10"/>
    <p:sldId id="282" r:id="rId11"/>
    <p:sldId id="283" r:id="rId12"/>
    <p:sldId id="276" r:id="rId13"/>
    <p:sldId id="302" r:id="rId14"/>
    <p:sldId id="311" r:id="rId15"/>
    <p:sldId id="287" r:id="rId16"/>
    <p:sldId id="307" r:id="rId17"/>
    <p:sldId id="308" r:id="rId18"/>
    <p:sldId id="309" r:id="rId19"/>
    <p:sldId id="306" r:id="rId20"/>
    <p:sldId id="288" r:id="rId21"/>
    <p:sldId id="289" r:id="rId22"/>
    <p:sldId id="292" r:id="rId23"/>
    <p:sldId id="290" r:id="rId24"/>
    <p:sldId id="260" r:id="rId25"/>
    <p:sldId id="271" r:id="rId26"/>
    <p:sldId id="303" r:id="rId27"/>
    <p:sldId id="304" r:id="rId28"/>
    <p:sldId id="267" r:id="rId29"/>
    <p:sldId id="269" r:id="rId30"/>
    <p:sldId id="272" r:id="rId31"/>
    <p:sldId id="294" r:id="rId32"/>
    <p:sldId id="295" r:id="rId33"/>
    <p:sldId id="312" r:id="rId34"/>
    <p:sldId id="296" r:id="rId35"/>
    <p:sldId id="297" r:id="rId36"/>
    <p:sldId id="298" r:id="rId37"/>
    <p:sldId id="300" r:id="rId38"/>
    <p:sldId id="299" r:id="rId39"/>
    <p:sldId id="301" r:id="rId40"/>
    <p:sldId id="280" r:id="rId41"/>
    <p:sldId id="305" r:id="rId4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67" autoAdjust="0"/>
    <p:restoredTop sz="91084" autoAdjust="0"/>
  </p:normalViewPr>
  <p:slideViewPr>
    <p:cSldViewPr snapToGrid="0" showGuides="1">
      <p:cViewPr varScale="1">
        <p:scale>
          <a:sx n="114" d="100"/>
          <a:sy n="114" d="100"/>
        </p:scale>
        <p:origin x="59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7C2D8-961B-844D-BFCA-D0C8622264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1A6E-0776-C245-B64D-FBB196BE04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67F8D-DD9E-3943-AA21-46BF571A036C}" type="datetimeFigureOut"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45CBC-0C25-124A-B0E7-C8C0A237F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F43F-4EC6-7242-87D9-EB3B66E26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1D0C-69B8-884E-AB8F-21B0EC6634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10-08-20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Como podrán adivinar, en este curso estudiaremos distintos algoritmos y como implementarlos de manera eficiente usando estructuras de datos. Este curso busca estudiar de manera teórica y práctica los distintos contenidos.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797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038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748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960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demostraciones de esto deberían haberlas visto en Discretas.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01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 algoritmo toma al menos tanto tiempo como memoria que </a:t>
            </a:r>
            <a:r>
              <a:rPr lang="es-CL" b="1" dirty="0"/>
              <a:t>usa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731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3719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61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947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vayan adelantando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78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la nota de </a:t>
            </a:r>
            <a:r>
              <a:rPr lang="en-US" dirty="0" err="1"/>
              <a:t>asistencia</a:t>
            </a:r>
            <a:r>
              <a:rPr lang="en-US" dirty="0"/>
              <a:t> al taller </a:t>
            </a:r>
            <a:r>
              <a:rPr lang="en-US" dirty="0" err="1"/>
              <a:t>califica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tarea</a:t>
            </a:r>
            <a:r>
              <a:rPr lang="en-US" dirty="0"/>
              <a:t> y se borra la </a:t>
            </a:r>
            <a:r>
              <a:rPr lang="en-US" dirty="0" err="1"/>
              <a:t>peor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5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960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sepan exactamente como va a ser la cosa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2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73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49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339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Un algoritmo no necesariamente está ligado a un programa, y a veces ni siquiera a un computador.</a:t>
            </a:r>
          </a:p>
          <a:p>
            <a:r>
              <a:rPr lang="es-CL" b="0" dirty="0"/>
              <a:t>A veces verán código, a veces no. </a:t>
            </a:r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14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por esta razón que nos importa tanto trabajar con </a:t>
            </a:r>
            <a:r>
              <a:rPr lang="es-CL" b="1" dirty="0"/>
              <a:t>C</a:t>
            </a:r>
            <a:r>
              <a:rPr lang="es-CL" b="0" dirty="0"/>
              <a:t>, ya que se logra el mejor </a:t>
            </a:r>
            <a:r>
              <a:rPr lang="es-CL" b="1" dirty="0"/>
              <a:t>tiempo de ejecución.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34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.cl/codigodehonor/el-codig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184B9-292C-4A5A-AAD7-AABF1225CE76}"/>
              </a:ext>
            </a:extLst>
          </p:cNvPr>
          <p:cNvSpPr txBox="1"/>
          <p:nvPr/>
        </p:nvSpPr>
        <p:spPr>
          <a:xfrm>
            <a:off x="308758" y="1122909"/>
            <a:ext cx="8526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Estructuras de Datos y Algoritmos – </a:t>
            </a:r>
            <a:r>
              <a:rPr lang="es-CL" sz="6600" cap="small" dirty="0">
                <a:solidFill>
                  <a:schemeClr val="accent2"/>
                </a:solidFill>
                <a:latin typeface="+mj-lt"/>
              </a:rPr>
              <a:t>IIC</a:t>
            </a:r>
            <a:r>
              <a:rPr lang="es-CL" sz="6600" dirty="0">
                <a:solidFill>
                  <a:schemeClr val="accent2"/>
                </a:solidFill>
                <a:latin typeface="+mj-lt"/>
              </a:rPr>
              <a:t>2133</a:t>
            </a:r>
          </a:p>
        </p:txBody>
      </p:sp>
    </p:spTree>
    <p:extLst>
      <p:ext uri="{BB962C8B-B14F-4D97-AF65-F5344CB8AC3E}">
        <p14:creationId xmlns:p14="http://schemas.microsoft.com/office/powerpoint/2010/main" val="1040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478-6F77-4601-9461-B42F1CA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nota final, </a:t>
            </a:r>
            <a:r>
              <a:rPr lang="es-CL" b="1" i="1" dirty="0"/>
              <a:t>NF</a:t>
            </a:r>
            <a:r>
              <a:rPr lang="es-CL" b="1" dirty="0"/>
              <a:t>,</a:t>
            </a:r>
            <a:r>
              <a:rPr lang="es-CL" dirty="0"/>
              <a:t> se calcula así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𝑵𝑭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≥3.7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≥3.7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3.9, </m:t>
                                      </m:r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𝑁𝑇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FAE-FB0B-AD48-B09B-3105509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Código de Honor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3759-826A-C54B-A683-C71C5AD6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Este </a:t>
            </a:r>
            <a:r>
              <a:rPr lang="en-US" sz="3600" dirty="0" err="1"/>
              <a:t>curso</a:t>
            </a:r>
            <a:r>
              <a:rPr lang="en-US" sz="3600" dirty="0"/>
              <a:t> </a:t>
            </a:r>
            <a:r>
              <a:rPr lang="en-US" sz="3600" dirty="0" err="1"/>
              <a:t>suscribe</a:t>
            </a:r>
            <a:r>
              <a:rPr lang="en-US" sz="3600" dirty="0"/>
              <a:t> el </a:t>
            </a:r>
            <a:r>
              <a:rPr lang="en-US" sz="3600" b="1" dirty="0"/>
              <a:t>Código de Honor </a:t>
            </a:r>
            <a:r>
              <a:rPr lang="en-US" sz="3600" dirty="0"/>
              <a:t>de la </a:t>
            </a:r>
            <a:r>
              <a:rPr lang="en-US" sz="3600" dirty="0" err="1"/>
              <a:t>universidad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pl-PL" sz="3600" dirty="0">
                <a:latin typeface="Consolas"/>
                <a:cs typeface="Consolas"/>
                <a:hlinkClick r:id="rId2"/>
              </a:rPr>
              <a:t>http://www.uc.cl/codigo-de-honor/</a:t>
            </a:r>
            <a:endParaRPr lang="en-GB" sz="3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pl-PL" sz="3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3600" dirty="0">
                <a:latin typeface="Calibri" panose="020F0502020204030204" pitchFamily="34" charset="0"/>
                <a:cs typeface="Calibri" panose="020F0502020204030204" pitchFamily="34" charset="0"/>
              </a:rPr>
              <a:t>Copias y otros serán sancionados con nota final </a:t>
            </a:r>
            <a:r>
              <a:rPr lang="pl-PL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pl-PL" sz="3600" dirty="0">
                <a:latin typeface="Calibri" panose="020F0502020204030204" pitchFamily="34" charset="0"/>
                <a:cs typeface="Calibri" panose="020F0502020204030204" pitchFamily="34" charset="0"/>
              </a:rPr>
              <a:t> = 1.1 en el curso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GitHub: plataforma oficial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el GitHub del curso podrán encontrar: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Guías de instalación de C y algunas librerías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foro para dudas de tareas, materia,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Los enunciados de las tareas y las diapositivas de clases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Sus propios repositorios para entregar las tareas</a:t>
            </a:r>
          </a:p>
          <a:p>
            <a:pPr marL="0" indent="0">
              <a:buNone/>
            </a:pPr>
            <a:r>
              <a:rPr lang="es-CL" dirty="0"/>
              <a:t> Deben contestar la encuesta en el </a:t>
            </a:r>
            <a:r>
              <a:rPr lang="es-CL" b="1" dirty="0">
                <a:solidFill>
                  <a:srgbClr val="FFC000"/>
                </a:solidFill>
              </a:rPr>
              <a:t>SIDING</a:t>
            </a:r>
            <a:r>
              <a:rPr lang="es-CL" dirty="0"/>
              <a:t> para poder acceder</a:t>
            </a:r>
          </a:p>
        </p:txBody>
      </p:sp>
    </p:spTree>
    <p:extLst>
      <p:ext uri="{BB962C8B-B14F-4D97-AF65-F5344CB8AC3E}">
        <p14:creationId xmlns:p14="http://schemas.microsoft.com/office/powerpoint/2010/main" val="244744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Discord</a:t>
            </a:r>
            <a:r>
              <a:rPr lang="es-CL" dirty="0"/>
              <a:t>: punto de encuentro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s-CL" dirty="0"/>
              <a:t>Debido a la cuarentena, ya no existe la posibilidad de acercarse a los ayudantes en busca de ayuda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El punto de encuentro entre ayudantes y estudiantes será el servidor de </a:t>
            </a:r>
            <a:r>
              <a:rPr lang="es-CL" b="1" dirty="0" err="1">
                <a:solidFill>
                  <a:srgbClr val="7030A0"/>
                </a:solidFill>
              </a:rPr>
              <a:t>Discord</a:t>
            </a:r>
            <a:r>
              <a:rPr lang="es-CL" dirty="0"/>
              <a:t> del curso</a:t>
            </a:r>
          </a:p>
        </p:txBody>
      </p:sp>
    </p:spTree>
    <p:extLst>
      <p:ext uri="{BB962C8B-B14F-4D97-AF65-F5344CB8AC3E}">
        <p14:creationId xmlns:p14="http://schemas.microsoft.com/office/powerpoint/2010/main" val="203769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Problemas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El equipo docente del curso estamos aquí para ayudarlos a aprender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Si durante el semestre se les presentan problemas, a veces podemos ayudar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Comuníquense con nosotros: </a:t>
            </a:r>
            <a:r>
              <a:rPr lang="es-CL" sz="2400" dirty="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477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Prerrequisitos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Algoritmos y notación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1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Matemáticas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Exponentes</a:t>
            </a:r>
            <a:endParaRPr lang="es-CL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Logaritmos </a:t>
            </a:r>
            <a:endParaRPr lang="es-CL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b="1" i="1" dirty="0"/>
              <a:t> </a:t>
            </a:r>
            <a:r>
              <a:rPr lang="es-CL" dirty="0"/>
              <a:t>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Aritmética modular</a:t>
            </a:r>
          </a:p>
        </p:txBody>
      </p:sp>
    </p:spTree>
    <p:extLst>
      <p:ext uri="{BB962C8B-B14F-4D97-AF65-F5344CB8AC3E}">
        <p14:creationId xmlns:p14="http://schemas.microsoft.com/office/powerpoint/2010/main" val="335969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Por inducción</a:t>
            </a:r>
            <a:endParaRPr lang="es-CL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Por contradicción </a:t>
            </a:r>
            <a:endParaRPr lang="es-CL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b="1" i="1" dirty="0"/>
              <a:t> </a:t>
            </a:r>
            <a:r>
              <a:rPr lang="es-CL" dirty="0"/>
              <a:t>Por contraejemplo</a:t>
            </a:r>
          </a:p>
        </p:txBody>
      </p:sp>
    </p:spTree>
    <p:extLst>
      <p:ext uri="{BB962C8B-B14F-4D97-AF65-F5344CB8AC3E}">
        <p14:creationId xmlns:p14="http://schemas.microsoft.com/office/powerpoint/2010/main" val="406408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Algoritmos y programación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Recursión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7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Algoritmos</a:t>
            </a:r>
            <a:r>
              <a:rPr lang="en-US" sz="3200" dirty="0"/>
              <a:t> y </a:t>
            </a:r>
            <a:r>
              <a:rPr lang="en-US" sz="3200" dirty="0" err="1"/>
              <a:t>notación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8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/>
              <a:t>Programa</a:t>
            </a:r>
            <a:r>
              <a:rPr lang="en-US" sz="3200" dirty="0"/>
              <a:t> del </a:t>
            </a:r>
            <a:r>
              <a:rPr lang="es-CL" sz="3200" dirty="0"/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/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Algoritmos</a:t>
            </a:r>
            <a:r>
              <a:rPr lang="en-US" sz="3200" dirty="0"/>
              <a:t> y </a:t>
            </a:r>
            <a:r>
              <a:rPr lang="en-US" sz="3200" dirty="0" err="1"/>
              <a:t>notación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Memoria de un </a:t>
            </a:r>
            <a:r>
              <a:rPr lang="es-CL" sz="3200" dirty="0"/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Estructuras</a:t>
            </a:r>
            <a:r>
              <a:rPr lang="en-US" sz="3200" dirty="0"/>
              <a:t> </a:t>
            </a:r>
            <a:r>
              <a:rPr lang="en-US" sz="3200" dirty="0" err="1"/>
              <a:t>básicas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159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BB74-AFAD-48FC-B023-A7092FE6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Algoritmo: 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EC03-CEAB-40F5-A64D-98735965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L" i="1" dirty="0"/>
              <a:t>“Secuencia ordenada de pasos que permite hacer un cálculo o hallar la solución de un tipo de problemas”</a:t>
            </a:r>
          </a:p>
          <a:p>
            <a:pPr marL="0" indent="0" algn="ctr">
              <a:buNone/>
            </a:pPr>
            <a:endParaRPr lang="es-CL" i="1" dirty="0"/>
          </a:p>
          <a:p>
            <a:r>
              <a:rPr lang="es-CL" dirty="0"/>
              <a:t>Los algoritmos son </a:t>
            </a:r>
            <a:r>
              <a:rPr lang="es-CL" b="1" dirty="0">
                <a:solidFill>
                  <a:srgbClr val="FFC000"/>
                </a:solidFill>
              </a:rPr>
              <a:t>independientes</a:t>
            </a:r>
            <a:r>
              <a:rPr lang="es-CL" dirty="0"/>
              <a:t> de los lenguajes de programación</a:t>
            </a:r>
          </a:p>
          <a:p>
            <a:r>
              <a:rPr lang="es-CL" dirty="0"/>
              <a:t>Usaremos </a:t>
            </a:r>
            <a:r>
              <a:rPr lang="es-CL" b="1" dirty="0">
                <a:solidFill>
                  <a:schemeClr val="accent2"/>
                </a:solidFill>
              </a:rPr>
              <a:t>pseudocódigo</a:t>
            </a:r>
            <a:r>
              <a:rPr lang="es-CL" dirty="0"/>
              <a:t> para describirlos</a:t>
            </a:r>
          </a:p>
        </p:txBody>
      </p:sp>
    </p:spTree>
    <p:extLst>
      <p:ext uri="{BB962C8B-B14F-4D97-AF65-F5344CB8AC3E}">
        <p14:creationId xmlns:p14="http://schemas.microsoft.com/office/powerpoint/2010/main" val="310222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Notación para pseudocódigo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Control de flujo: </a:t>
            </a:r>
            <a:r>
              <a:rPr lang="es-CL" b="1" i="1" dirty="0" err="1">
                <a:solidFill>
                  <a:schemeClr val="accent2"/>
                </a:solidFill>
              </a:rPr>
              <a:t>if</a:t>
            </a:r>
            <a:r>
              <a:rPr lang="es-CL" dirty="0">
                <a:solidFill>
                  <a:schemeClr val="accent2"/>
                </a:solidFill>
              </a:rPr>
              <a:t>,</a:t>
            </a:r>
            <a:r>
              <a:rPr lang="es-CL" b="1" i="1" dirty="0">
                <a:solidFill>
                  <a:schemeClr val="accent2"/>
                </a:solidFill>
              </a:rPr>
              <a:t> </a:t>
            </a:r>
            <a:r>
              <a:rPr lang="es-CL" b="1" i="1" dirty="0" err="1">
                <a:solidFill>
                  <a:schemeClr val="accent2"/>
                </a:solidFill>
              </a:rPr>
              <a:t>else</a:t>
            </a:r>
            <a:r>
              <a:rPr lang="es-CL" dirty="0">
                <a:solidFill>
                  <a:schemeClr val="accent2"/>
                </a:solidFill>
              </a:rPr>
              <a:t>,</a:t>
            </a:r>
            <a:r>
              <a:rPr lang="es-CL" b="1" i="1" dirty="0">
                <a:solidFill>
                  <a:schemeClr val="accent2"/>
                </a:solidFill>
              </a:rPr>
              <a:t> </a:t>
            </a:r>
            <a:r>
              <a:rPr lang="es-CL" b="1" i="1" dirty="0" err="1">
                <a:solidFill>
                  <a:schemeClr val="accent2"/>
                </a:solidFill>
              </a:rPr>
              <a:t>while</a:t>
            </a:r>
            <a:r>
              <a:rPr lang="es-CL" dirty="0">
                <a:solidFill>
                  <a:schemeClr val="accent2"/>
                </a:solidFill>
              </a:rPr>
              <a:t>,</a:t>
            </a:r>
            <a:r>
              <a:rPr lang="es-CL" b="1" i="1" dirty="0">
                <a:solidFill>
                  <a:schemeClr val="accent2"/>
                </a:solidFill>
              </a:rPr>
              <a:t> </a:t>
            </a:r>
            <a:r>
              <a:rPr lang="es-CL" b="1" i="1" dirty="0" err="1">
                <a:solidFill>
                  <a:schemeClr val="accent2"/>
                </a:solidFill>
              </a:rPr>
              <a:t>for</a:t>
            </a:r>
            <a:r>
              <a:rPr lang="es-CL" dirty="0">
                <a:solidFill>
                  <a:schemeClr val="accent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Lenguaje matemático (operaciones lógicas, de conjuntos, vectoriales, etc.) </a:t>
            </a:r>
            <a:endParaRPr lang="es-CL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b="1" i="1" dirty="0"/>
              <a:t> </a:t>
            </a:r>
            <a:r>
              <a:rPr lang="es-CL" dirty="0"/>
              <a:t>Atributos, métodos y subíndices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Lenguaje natural, si es más claro que usando lo anterior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036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Algoritmo simple para identificar si un número es primo</a:t>
                </a: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𝒊𝒔𝒑𝒓𝒊𝒎𝒆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..√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6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En este caso puede ser más claro usar lenguaje natural:</a:t>
                </a:r>
              </a:p>
              <a:p>
                <a:pPr marL="0" indent="0">
                  <a:buNone/>
                </a:pP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𝒊𝒔𝒑𝒓𝒊𝒎𝒆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..√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divisible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6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B9B-3B66-4CE3-9204-1EC778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y su implementación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E60-6B75-45C4-BF68-D09531C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/>
          <a:lstStyle/>
          <a:p>
            <a:r>
              <a:rPr lang="es-CL" dirty="0"/>
              <a:t>Para un </a:t>
            </a:r>
            <a:r>
              <a:rPr lang="es-CL" b="1" dirty="0">
                <a:solidFill>
                  <a:schemeClr val="accent2"/>
                </a:solidFill>
              </a:rPr>
              <a:t>algoritmo</a:t>
            </a:r>
            <a:r>
              <a:rPr lang="es-CL" b="1" dirty="0"/>
              <a:t> </a:t>
            </a:r>
            <a:r>
              <a:rPr lang="es-CL" dirty="0"/>
              <a:t>no existe una única </a:t>
            </a:r>
            <a:r>
              <a:rPr lang="es-CL" b="1" dirty="0">
                <a:solidFill>
                  <a:schemeClr val="accent2"/>
                </a:solidFill>
              </a:rPr>
              <a:t>implementación</a:t>
            </a:r>
          </a:p>
          <a:p>
            <a:endParaRPr lang="es-CL" b="1" dirty="0"/>
          </a:p>
          <a:p>
            <a:r>
              <a:rPr lang="es-CL" dirty="0"/>
              <a:t>En clases veremos los algoritmos de manera conceptual</a:t>
            </a:r>
          </a:p>
          <a:p>
            <a:endParaRPr lang="es-CL" dirty="0"/>
          </a:p>
          <a:p>
            <a:r>
              <a:rPr lang="es-CL" dirty="0"/>
              <a:t>En las tareas tendrán que pensar cómo implementarlos</a:t>
            </a:r>
          </a:p>
        </p:txBody>
      </p:sp>
    </p:spTree>
    <p:extLst>
      <p:ext uri="{BB962C8B-B14F-4D97-AF65-F5344CB8AC3E}">
        <p14:creationId xmlns:p14="http://schemas.microsoft.com/office/powerpoint/2010/main" val="333339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992-7CF7-4525-830E-DB0FD2F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Buenos algoritmos, mejores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A0CB-57A2-453E-97E6-ADEFC1BB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dirty="0"/>
              <a:t>Además de que sea correcta</a:t>
            </a:r>
          </a:p>
          <a:p>
            <a:pPr marL="0" indent="0">
              <a:buNone/>
            </a:pPr>
            <a:r>
              <a:rPr lang="es-CL" dirty="0"/>
              <a:t>… en este curso nos interesa estudiar qué tan buena es una solución a un problema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La principal herramienta que usamos para esto es la de  </a:t>
            </a:r>
            <a:r>
              <a:rPr lang="es-CL" b="1" dirty="0">
                <a:solidFill>
                  <a:schemeClr val="accent2"/>
                </a:solidFill>
              </a:rPr>
              <a:t>complejidad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20473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B3FD2C-1193-42D9-B733-DFD0C7C69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67" y="2949390"/>
            <a:ext cx="3214260" cy="34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6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77788F8-2C7E-4E45-9396-160447145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67" y="2949389"/>
            <a:ext cx="3214266" cy="3489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145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table, computer, screen&#10;&#10;Description automatically generated">
            <a:extLst>
              <a:ext uri="{FF2B5EF4-FFF2-40B4-BE49-F238E27FC236}">
                <a16:creationId xmlns:a16="http://schemas.microsoft.com/office/drawing/2014/main" id="{70B4D0DB-DA2F-4BBA-9F12-7E402ACE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66" y="3002493"/>
            <a:ext cx="3214268" cy="3439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b="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3A8D2-4C81-409B-B58D-8EDAD473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Complejidad: resumen de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2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s-CL" dirty="0"/>
                  <a:t> Si un algoritmo tiene varias partes que se ejecutan una después de otra (secuencialmente), su complejidad es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</a:t>
                </a:r>
                <a:r>
                  <a:rPr lang="es-CL" dirty="0"/>
                  <a:t> de las complejidades de cada parte</a:t>
                </a:r>
              </a:p>
              <a:p>
                <a:pPr>
                  <a:lnSpc>
                    <a:spcPct val="112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Por lo tanto, si una parte se repite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 (p.ej., un </a:t>
                </a:r>
                <a:r>
                  <a:rPr lang="es-CL" i="1" dirty="0"/>
                  <a:t>loop</a:t>
                </a:r>
                <a:r>
                  <a:rPr lang="es-CL" dirty="0"/>
                  <a:t>), entonces (a veces) se puede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multiplicar</a:t>
                </a:r>
                <a:r>
                  <a:rPr lang="es-CL" dirty="0"/>
                  <a:t> su complejidad por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:r>
                  <a:rPr lang="es-CL"/>
                  <a:t>y luego sumar al resto del algoritmo</a:t>
                </a:r>
                <a:endParaRPr lang="es-CL" dirty="0"/>
              </a:p>
              <a:p>
                <a:pPr>
                  <a:lnSpc>
                    <a:spcPct val="112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Al final, sólo queda el término que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crece más rápido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7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Programa</a:t>
            </a:r>
            <a:r>
              <a:rPr lang="en-US" sz="3200" dirty="0"/>
              <a:t> del </a:t>
            </a:r>
            <a:r>
              <a:rPr lang="en-US" sz="3200" dirty="0" err="1"/>
              <a:t>curso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Memoria de un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computador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59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tiempo y memoria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Nos interesan dos tipos de complejidades para algoritmos: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tiempo: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memoria </a:t>
                </a:r>
                <a:r>
                  <a:rPr lang="es-CL" sz="2400" b="1" dirty="0"/>
                  <a:t>adicional</a:t>
                </a:r>
                <a:r>
                  <a:rPr lang="es-CL" sz="2400" dirty="0"/>
                  <a:t>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</a:t>
                </a:r>
              </a:p>
              <a:p>
                <a:pPr marL="0" indent="0">
                  <a:buNone/>
                </a:pPr>
                <a:r>
                  <a:rPr lang="es-CL" sz="2400" dirty="0"/>
                  <a:t> Ambos son relativos al </a:t>
                </a:r>
                <a:r>
                  <a:rPr lang="es-CL" sz="2400" b="1" dirty="0"/>
                  <a:t>tamaño del input </a:t>
                </a:r>
                <a:r>
                  <a:rPr lang="es-CL" sz="2400" dirty="0"/>
                  <a:t>(i.e., el número de datos de entrada),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 Si bien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es nuestra prioridad, nunca olvidar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46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Memoria de un </a:t>
            </a:r>
            <a:r>
              <a:rPr lang="es-CL" sz="3200" dirty="0">
                <a:solidFill>
                  <a:schemeClr val="tx1"/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2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RAM: Experimento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Abre una consola de Python en tu computador</a:t>
            </a:r>
          </a:p>
          <a:p>
            <a:r>
              <a:rPr lang="es-CL" sz="2400" dirty="0"/>
              <a:t>Ejecuta el siguiente código:</a:t>
            </a:r>
          </a:p>
          <a:p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>
                <a:latin typeface="Consolas" panose="020B0609020204030204" pitchFamily="49" charset="0"/>
              </a:rPr>
              <a:t>a = </a:t>
            </a:r>
            <a:r>
              <a:rPr lang="es-CL" sz="2400" dirty="0" err="1">
                <a:latin typeface="Consolas" panose="020B0609020204030204" pitchFamily="49" charset="0"/>
              </a:rPr>
              <a:t>object</a:t>
            </a:r>
            <a:r>
              <a:rPr lang="es-CL" sz="2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s-CL" sz="2400" dirty="0" err="1">
                <a:latin typeface="Consolas" panose="020B0609020204030204" pitchFamily="49" charset="0"/>
              </a:rPr>
              <a:t>print</a:t>
            </a:r>
            <a:r>
              <a:rPr lang="es-CL" sz="2400" dirty="0">
                <a:latin typeface="Consolas" panose="020B0609020204030204" pitchFamily="49" charset="0"/>
              </a:rPr>
              <a:t>(a)</a:t>
            </a:r>
          </a:p>
          <a:p>
            <a:endParaRPr lang="es-CL" sz="2400" dirty="0"/>
          </a:p>
          <a:p>
            <a:r>
              <a:rPr lang="es-CL" sz="2400" dirty="0"/>
              <a:t>¿Qué significa lo que aparece en consola?</a:t>
            </a:r>
          </a:p>
        </p:txBody>
      </p:sp>
    </p:spTree>
    <p:extLst>
      <p:ext uri="{BB962C8B-B14F-4D97-AF65-F5344CB8AC3E}">
        <p14:creationId xmlns:p14="http://schemas.microsoft.com/office/powerpoint/2010/main" val="2807604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s-CL" sz="2400" dirty="0"/>
              <a:t>La memoria principal (RAM) de un computador puede ser imaginada como una gran tabla, arreglo o matriz de bits:</a:t>
            </a:r>
          </a:p>
          <a:p>
            <a:pPr marL="635508" lvl="1" indent="-342900">
              <a:lnSpc>
                <a:spcPct val="125000"/>
              </a:lnSpc>
            </a:pPr>
            <a:r>
              <a:rPr lang="es-CL" sz="2000" dirty="0"/>
              <a:t> 32 columnas</a:t>
            </a:r>
          </a:p>
          <a:p>
            <a:pPr marL="635508" lvl="1" indent="-342900">
              <a:lnSpc>
                <a:spcPct val="125000"/>
              </a:lnSpc>
            </a:pPr>
            <a:r>
              <a:rPr lang="es-CL" sz="2000" dirty="0"/>
              <a:t> algunos miles de millones de filas</a:t>
            </a:r>
          </a:p>
          <a:p>
            <a:pPr marL="0" indent="0">
              <a:lnSpc>
                <a:spcPct val="125000"/>
              </a:lnSpc>
              <a:spcBef>
                <a:spcPts val="2400"/>
              </a:spcBef>
              <a:buNone/>
            </a:pPr>
            <a:r>
              <a:rPr lang="es-CL" sz="2400" dirty="0"/>
              <a:t>Cada fila tiene una dirección única:</a:t>
            </a:r>
          </a:p>
          <a:p>
            <a:pPr marL="635508" lvl="1" indent="-342900">
              <a:lnSpc>
                <a:spcPct val="125000"/>
              </a:lnSpc>
            </a:pPr>
            <a:r>
              <a:rPr lang="es-CL" sz="2000" dirty="0"/>
              <a:t>su posición relativa dentro de la tabla</a:t>
            </a:r>
          </a:p>
          <a:p>
            <a:pPr marL="635508" lvl="1" indent="-342900">
              <a:lnSpc>
                <a:spcPct val="125000"/>
              </a:lnSpc>
            </a:pPr>
            <a:r>
              <a:rPr lang="es-CL" sz="2000" dirty="0"/>
              <a:t>un número narural que parte en 0 (la dirección de la primera fila) y aumenta de 4 en 4</a:t>
            </a:r>
          </a:p>
        </p:txBody>
      </p:sp>
    </p:spTree>
    <p:extLst>
      <p:ext uri="{BB962C8B-B14F-4D97-AF65-F5344CB8AC3E}">
        <p14:creationId xmlns:p14="http://schemas.microsoft.com/office/powerpoint/2010/main" val="1906444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923212" cy="4904072"/>
          </a:xfrm>
        </p:spPr>
        <p:txBody>
          <a:bodyPr anchor="ctr">
            <a:normAutofit/>
          </a:bodyPr>
          <a:lstStyle/>
          <a:p>
            <a:r>
              <a:rPr lang="es-CL" sz="2400" dirty="0"/>
              <a:t>Cada variable de un programa tiene: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posición (dirección) en memoria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tamaño, en número de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valor</a:t>
            </a:r>
          </a:p>
          <a:p>
            <a:endParaRPr lang="es-C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6E603-06AF-4834-9516-24F09373861E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4EC69-DB0E-4CE4-A5B6-B0C67E7CDD9E}"/>
              </a:ext>
            </a:extLst>
          </p:cNvPr>
          <p:cNvSpPr/>
          <p:nvPr/>
        </p:nvSpPr>
        <p:spPr>
          <a:xfrm>
            <a:off x="6057900" y="2327564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3.76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1392C-204B-42F5-833C-6F238979F825}"/>
              </a:ext>
            </a:extLst>
          </p:cNvPr>
          <p:cNvSpPr/>
          <p:nvPr/>
        </p:nvSpPr>
        <p:spPr>
          <a:xfrm>
            <a:off x="6057900" y="3429000"/>
            <a:ext cx="1756064" cy="820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“hola mundo”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B7E30-70DE-4B8E-8CC5-C3BFF82E850A}"/>
              </a:ext>
            </a:extLst>
          </p:cNvPr>
          <p:cNvCxnSpPr/>
          <p:nvPr/>
        </p:nvCxnSpPr>
        <p:spPr>
          <a:xfrm>
            <a:off x="5694218" y="2327564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DC729C-072D-42AC-A6FD-480671DBBC54}"/>
              </a:ext>
            </a:extLst>
          </p:cNvPr>
          <p:cNvCxnSpPr/>
          <p:nvPr/>
        </p:nvCxnSpPr>
        <p:spPr>
          <a:xfrm>
            <a:off x="5694218" y="3429000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4610105-E741-42C9-AEC8-2AD8C2D4553B}"/>
              </a:ext>
            </a:extLst>
          </p:cNvPr>
          <p:cNvSpPr txBox="1"/>
          <p:nvPr/>
        </p:nvSpPr>
        <p:spPr>
          <a:xfrm>
            <a:off x="6343978" y="1519203"/>
            <a:ext cx="1183908" cy="3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542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 Prerrequisitos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Estructuras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básicas</a:t>
            </a:r>
            <a:endParaRPr lang="es-C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6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6CA-336C-4EC7-84E0-9EF86E1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BBF6-60BF-470F-988D-67D18F99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5079073" cy="4904072"/>
          </a:xfrm>
        </p:spPr>
        <p:txBody>
          <a:bodyPr anchor="ctr">
            <a:normAutofit fontScale="77500" lnSpcReduction="20000"/>
          </a:bodyPr>
          <a:lstStyle/>
          <a:p>
            <a:r>
              <a:rPr lang="es-CL" sz="3300" dirty="0"/>
              <a:t>Secuencia de </a:t>
            </a:r>
            <a:r>
              <a:rPr lang="es-CL" sz="3300" b="1" dirty="0">
                <a:solidFill>
                  <a:schemeClr val="accent2"/>
                </a:solidFill>
              </a:rPr>
              <a:t>largo</a:t>
            </a:r>
            <a:r>
              <a:rPr lang="es-CL" sz="3300" dirty="0">
                <a:solidFill>
                  <a:schemeClr val="accent2"/>
                </a:solidFill>
              </a:rPr>
              <a:t> </a:t>
            </a:r>
            <a:r>
              <a:rPr lang="es-CL" sz="3300" b="1" dirty="0">
                <a:solidFill>
                  <a:schemeClr val="accent2"/>
                </a:solidFill>
              </a:rPr>
              <a:t>fijo</a:t>
            </a:r>
            <a:r>
              <a:rPr lang="es-CL" sz="3300" dirty="0"/>
              <a:t> de celdas del mismo tamaño</a:t>
            </a:r>
          </a:p>
          <a:p>
            <a:endParaRPr lang="es-CL" sz="3300" dirty="0"/>
          </a:p>
          <a:p>
            <a:r>
              <a:rPr lang="es-CL" sz="3300" dirty="0"/>
              <a:t>Se almacena de manera </a:t>
            </a:r>
            <a:r>
              <a:rPr lang="es-CL" sz="3300" b="1" dirty="0">
                <a:solidFill>
                  <a:schemeClr val="accent2"/>
                </a:solidFill>
              </a:rPr>
              <a:t>contigua</a:t>
            </a:r>
            <a:r>
              <a:rPr lang="es-CL" sz="3300" dirty="0"/>
              <a:t> en memoria</a:t>
            </a:r>
          </a:p>
          <a:p>
            <a:endParaRPr lang="es-CL" sz="3300" dirty="0"/>
          </a:p>
          <a:p>
            <a:r>
              <a:rPr lang="es-CL" sz="3300" dirty="0"/>
              <a:t>Permite acceso por índice en O(1)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10679-0CED-4168-8709-7874B1BC128C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825EF-9919-45FD-B8FE-FD104B87AEEF}"/>
              </a:ext>
            </a:extLst>
          </p:cNvPr>
          <p:cNvSpPr/>
          <p:nvPr/>
        </p:nvSpPr>
        <p:spPr>
          <a:xfrm>
            <a:off x="6057900" y="2327564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2.47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335ECD-B4A4-45BD-8A7A-F181DB80FC8E}"/>
              </a:ext>
            </a:extLst>
          </p:cNvPr>
          <p:cNvCxnSpPr/>
          <p:nvPr/>
        </p:nvCxnSpPr>
        <p:spPr>
          <a:xfrm>
            <a:off x="5694218" y="2327564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F0001F5-EFCF-4BA5-BF91-9F2FF27E8D61}"/>
              </a:ext>
            </a:extLst>
          </p:cNvPr>
          <p:cNvSpPr/>
          <p:nvPr/>
        </p:nvSpPr>
        <p:spPr>
          <a:xfrm>
            <a:off x="6057900" y="2674551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3.76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F29C5-5B9E-44AC-B808-D66A10A542FC}"/>
              </a:ext>
            </a:extLst>
          </p:cNvPr>
          <p:cNvSpPr/>
          <p:nvPr/>
        </p:nvSpPr>
        <p:spPr>
          <a:xfrm>
            <a:off x="6057900" y="3015233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0.35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AA7C1-46A9-4867-AEDA-1089300DAF22}"/>
              </a:ext>
            </a:extLst>
          </p:cNvPr>
          <p:cNvSpPr/>
          <p:nvPr/>
        </p:nvSpPr>
        <p:spPr>
          <a:xfrm>
            <a:off x="6057900" y="3362220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–2.0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/>
              <p:nvPr/>
            </p:nvSpPr>
            <p:spPr>
              <a:xfrm>
                <a:off x="5330535" y="2065954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5" y="2065954"/>
                <a:ext cx="36368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/>
              <p:nvPr/>
            </p:nvSpPr>
            <p:spPr>
              <a:xfrm>
                <a:off x="7808767" y="2239448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7" y="2239448"/>
                <a:ext cx="363683" cy="523220"/>
              </a:xfrm>
              <a:prstGeom prst="rect">
                <a:avLst/>
              </a:prstGeom>
              <a:blipFill>
                <a:blip r:embed="rId3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/>
              <p:nvPr/>
            </p:nvSpPr>
            <p:spPr>
              <a:xfrm>
                <a:off x="7808767" y="2573826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7" y="2573826"/>
                <a:ext cx="363683" cy="523220"/>
              </a:xfrm>
              <a:prstGeom prst="rect">
                <a:avLst/>
              </a:prstGeom>
              <a:blipFill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/>
              <p:nvPr/>
            </p:nvSpPr>
            <p:spPr>
              <a:xfrm>
                <a:off x="7808766" y="2905780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6" y="2905780"/>
                <a:ext cx="363683" cy="523220"/>
              </a:xfrm>
              <a:prstGeom prst="rect">
                <a:avLst/>
              </a:prstGeom>
              <a:blipFill>
                <a:blip r:embed="rId5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/>
              <p:nvPr/>
            </p:nvSpPr>
            <p:spPr>
              <a:xfrm>
                <a:off x="7808765" y="3276843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5" y="3276843"/>
                <a:ext cx="363683" cy="523220"/>
              </a:xfrm>
              <a:prstGeom prst="rect">
                <a:avLst/>
              </a:prstGeom>
              <a:blipFill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94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407D1-8C89-4737-BA50-C9AAD6DF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Arreglo: Ejemplo abstracto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0524A83-6E7E-4CF6-89AC-745F0E642F24}"/>
              </a:ext>
            </a:extLst>
          </p:cNvPr>
          <p:cNvGrpSpPr/>
          <p:nvPr/>
        </p:nvGrpSpPr>
        <p:grpSpPr>
          <a:xfrm>
            <a:off x="3046393" y="3047599"/>
            <a:ext cx="3051208" cy="762802"/>
            <a:chOff x="1902187" y="3047599"/>
            <a:chExt cx="3051208" cy="76280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213DFB1-D416-434A-800F-DEE8359D0843}"/>
                </a:ext>
              </a:extLst>
            </p:cNvPr>
            <p:cNvSpPr/>
            <p:nvPr/>
          </p:nvSpPr>
          <p:spPr>
            <a:xfrm>
              <a:off x="1902187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2.47</a:t>
              </a:r>
              <a:endParaRPr lang="es-CL" sz="2800" b="1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786E758-3ABF-4316-984C-B82758AFD7DD}"/>
                </a:ext>
              </a:extLst>
            </p:cNvPr>
            <p:cNvSpPr/>
            <p:nvPr/>
          </p:nvSpPr>
          <p:spPr>
            <a:xfrm>
              <a:off x="2664989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3.76</a:t>
              </a:r>
              <a:endParaRPr lang="es-CL" sz="2800" b="1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5F3C069-E2AA-4AE1-A0E8-00BB1AB43D2E}"/>
                </a:ext>
              </a:extLst>
            </p:cNvPr>
            <p:cNvSpPr/>
            <p:nvPr/>
          </p:nvSpPr>
          <p:spPr>
            <a:xfrm>
              <a:off x="3427791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0.35</a:t>
              </a:r>
              <a:endParaRPr lang="es-CL" sz="2800" b="1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A9B458C-B84F-4C56-8B59-5EF31080111C}"/>
                </a:ext>
              </a:extLst>
            </p:cNvPr>
            <p:cNvSpPr/>
            <p:nvPr/>
          </p:nvSpPr>
          <p:spPr>
            <a:xfrm>
              <a:off x="4190593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–2.0</a:t>
              </a:r>
              <a:endParaRPr lang="es-CL" sz="2800" b="1" dirty="0"/>
            </a:p>
          </p:txBody>
        </p:sp>
      </p:grp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2838602-C4F5-40DF-81EC-3D8C2C8B28F8}"/>
              </a:ext>
            </a:extLst>
          </p:cNvPr>
          <p:cNvCxnSpPr>
            <a:cxnSpLocks/>
          </p:cNvCxnSpPr>
          <p:nvPr/>
        </p:nvCxnSpPr>
        <p:spPr>
          <a:xfrm flipH="1">
            <a:off x="971997" y="3047599"/>
            <a:ext cx="720000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6D0C801-7177-41E5-9EF8-3737A20963BB}"/>
              </a:ext>
            </a:extLst>
          </p:cNvPr>
          <p:cNvCxnSpPr>
            <a:cxnSpLocks/>
          </p:cNvCxnSpPr>
          <p:nvPr/>
        </p:nvCxnSpPr>
        <p:spPr>
          <a:xfrm flipH="1">
            <a:off x="971997" y="3810401"/>
            <a:ext cx="720000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7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6CA-336C-4EC7-84E0-9EF86E1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Listas ligadas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BBF6-60BF-470F-988D-67D18F99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5079073" cy="4904072"/>
          </a:xfrm>
        </p:spPr>
        <p:txBody>
          <a:bodyPr anchor="ctr">
            <a:normAutofit fontScale="70000" lnSpcReduction="20000"/>
          </a:bodyPr>
          <a:lstStyle/>
          <a:p>
            <a:r>
              <a:rPr lang="es-CL" sz="3300" dirty="0"/>
              <a:t>Secuencia de </a:t>
            </a:r>
            <a:r>
              <a:rPr lang="es-CL" sz="3300" b="1" dirty="0">
                <a:solidFill>
                  <a:schemeClr val="accent2"/>
                </a:solidFill>
              </a:rPr>
              <a:t>largo</a:t>
            </a:r>
            <a:r>
              <a:rPr lang="es-CL" sz="3300" dirty="0">
                <a:solidFill>
                  <a:schemeClr val="accent2"/>
                </a:solidFill>
              </a:rPr>
              <a:t> </a:t>
            </a:r>
            <a:r>
              <a:rPr lang="es-CL" sz="3300" b="1" dirty="0">
                <a:solidFill>
                  <a:schemeClr val="accent2"/>
                </a:solidFill>
              </a:rPr>
              <a:t>variable</a:t>
            </a:r>
            <a:r>
              <a:rPr lang="es-CL" sz="3300" dirty="0"/>
              <a:t> de celdas del mismo tamaño</a:t>
            </a:r>
          </a:p>
          <a:p>
            <a:endParaRPr lang="es-CL" sz="3300" dirty="0"/>
          </a:p>
          <a:p>
            <a:r>
              <a:rPr lang="es-CL" sz="3300" dirty="0"/>
              <a:t>Se almacena de manera </a:t>
            </a:r>
            <a:r>
              <a:rPr lang="es-CL" sz="3300" b="1" dirty="0">
                <a:solidFill>
                  <a:schemeClr val="accent2"/>
                </a:solidFill>
              </a:rPr>
              <a:t>aleatoria</a:t>
            </a:r>
            <a:r>
              <a:rPr lang="es-CL" sz="3300" dirty="0"/>
              <a:t> en memoria conectada mediante punteros</a:t>
            </a:r>
          </a:p>
          <a:p>
            <a:endParaRPr lang="es-CL" sz="3300" dirty="0"/>
          </a:p>
          <a:p>
            <a:r>
              <a:rPr lang="es-CL" sz="3300" dirty="0"/>
              <a:t>No permite acceso eficiente por índice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10679-0CED-4168-8709-7874B1BC128C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335ECD-B4A4-45BD-8A7A-F181DB80FC8E}"/>
              </a:ext>
            </a:extLst>
          </p:cNvPr>
          <p:cNvCxnSpPr/>
          <p:nvPr/>
        </p:nvCxnSpPr>
        <p:spPr>
          <a:xfrm>
            <a:off x="5694218" y="3372611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/>
              <p:nvPr/>
            </p:nvSpPr>
            <p:spPr>
              <a:xfrm>
                <a:off x="5335732" y="3111001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32" y="3111001"/>
                <a:ext cx="363683" cy="523220"/>
              </a:xfrm>
              <a:prstGeom prst="rect">
                <a:avLst/>
              </a:prstGeom>
              <a:blipFill>
                <a:blip r:embed="rId2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/>
              <p:nvPr/>
            </p:nvSpPr>
            <p:spPr>
              <a:xfrm>
                <a:off x="7808764" y="3277255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4" y="3277255"/>
                <a:ext cx="363683" cy="523220"/>
              </a:xfrm>
              <a:prstGeom prst="rect">
                <a:avLst/>
              </a:prstGeom>
              <a:blipFill>
                <a:blip r:embed="rId3"/>
                <a:stretch>
                  <a:fillRect l="-6897" r="-4137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/>
              <p:nvPr/>
            </p:nvSpPr>
            <p:spPr>
              <a:xfrm>
                <a:off x="7808763" y="4709331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3" y="4709331"/>
                <a:ext cx="363683" cy="523220"/>
              </a:xfrm>
              <a:prstGeom prst="rect">
                <a:avLst/>
              </a:prstGeom>
              <a:blipFill>
                <a:blip r:embed="rId4"/>
                <a:stretch>
                  <a:fillRect l="-6897" r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/>
              <p:nvPr/>
            </p:nvSpPr>
            <p:spPr>
              <a:xfrm>
                <a:off x="7808764" y="2242599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4" y="2242599"/>
                <a:ext cx="363683" cy="523220"/>
              </a:xfrm>
              <a:prstGeom prst="rect">
                <a:avLst/>
              </a:prstGeom>
              <a:blipFill>
                <a:blip r:embed="rId5"/>
                <a:stretch>
                  <a:fillRect l="-6897"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/>
              <p:nvPr/>
            </p:nvSpPr>
            <p:spPr>
              <a:xfrm>
                <a:off x="7808765" y="4011145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5" y="4011145"/>
                <a:ext cx="363683" cy="523220"/>
              </a:xfrm>
              <a:prstGeom prst="rect">
                <a:avLst/>
              </a:prstGeom>
              <a:blipFill>
                <a:blip r:embed="rId6"/>
                <a:stretch>
                  <a:fillRect l="-6897" r="-4137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32CC84B-5BCF-4845-BF48-11AAC1635050}"/>
              </a:ext>
            </a:extLst>
          </p:cNvPr>
          <p:cNvCxnSpPr>
            <a:cxnSpLocks/>
            <a:stCxn id="37" idx="0"/>
            <a:endCxn id="34" idx="1"/>
          </p:cNvCxnSpPr>
          <p:nvPr/>
        </p:nvCxnSpPr>
        <p:spPr>
          <a:xfrm rot="16200000" flipV="1">
            <a:off x="6414525" y="2153588"/>
            <a:ext cx="870838" cy="1584088"/>
          </a:xfrm>
          <a:prstGeom prst="curvedConnector4">
            <a:avLst>
              <a:gd name="adj1" fmla="val 39858"/>
              <a:gd name="adj2" fmla="val 11443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C6C05EE-40B5-49A6-A048-0B14309F1FD2}"/>
              </a:ext>
            </a:extLst>
          </p:cNvPr>
          <p:cNvCxnSpPr>
            <a:cxnSpLocks/>
            <a:stCxn id="33" idx="0"/>
            <a:endCxn id="44" idx="1"/>
          </p:cNvCxnSpPr>
          <p:nvPr/>
        </p:nvCxnSpPr>
        <p:spPr>
          <a:xfrm rot="16200000" flipH="1" flipV="1">
            <a:off x="5529764" y="2856503"/>
            <a:ext cx="2635160" cy="1589289"/>
          </a:xfrm>
          <a:prstGeom prst="curvedConnector4">
            <a:avLst>
              <a:gd name="adj1" fmla="val -28034"/>
              <a:gd name="adj2" fmla="val 1470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AF882C8-98A9-4AED-8166-08C53C5241FF}"/>
              </a:ext>
            </a:extLst>
          </p:cNvPr>
          <p:cNvCxnSpPr>
            <a:cxnSpLocks/>
            <a:stCxn id="43" idx="0"/>
            <a:endCxn id="41" idx="1"/>
          </p:cNvCxnSpPr>
          <p:nvPr/>
        </p:nvCxnSpPr>
        <p:spPr>
          <a:xfrm rot="16200000" flipV="1">
            <a:off x="6600607" y="3751226"/>
            <a:ext cx="498151" cy="1583564"/>
          </a:xfrm>
          <a:prstGeom prst="curvedConnector4">
            <a:avLst>
              <a:gd name="adj1" fmla="val 32270"/>
              <a:gd name="adj2" fmla="val 11443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BC94815-9B24-47D2-96E0-FCD35011A5DD}"/>
              </a:ext>
            </a:extLst>
          </p:cNvPr>
          <p:cNvGrpSpPr/>
          <p:nvPr/>
        </p:nvGrpSpPr>
        <p:grpSpPr>
          <a:xfrm>
            <a:off x="6057900" y="2333567"/>
            <a:ext cx="1761255" cy="353292"/>
            <a:chOff x="3693967" y="3252353"/>
            <a:chExt cx="1756064" cy="353292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BCD05855-22AF-476A-B355-DF39EDC1B374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9714746D-435C-4DB2-A82F-D6BE9C48BABE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3.76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3E138E2-6B4E-4B8F-AF1D-EE373B1EB5EF}"/>
              </a:ext>
            </a:extLst>
          </p:cNvPr>
          <p:cNvGrpSpPr/>
          <p:nvPr/>
        </p:nvGrpSpPr>
        <p:grpSpPr>
          <a:xfrm>
            <a:off x="6057900" y="3381050"/>
            <a:ext cx="1761255" cy="353292"/>
            <a:chOff x="3693967" y="3252353"/>
            <a:chExt cx="1756064" cy="353292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98F500BB-AE8A-4CDE-9856-104DB887BB69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B04C0CA4-02EE-4E5C-9AD3-1B24D817189C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2.47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D18624B-5820-48C1-8EE8-5A636F3B1989}"/>
              </a:ext>
            </a:extLst>
          </p:cNvPr>
          <p:cNvGrpSpPr/>
          <p:nvPr/>
        </p:nvGrpSpPr>
        <p:grpSpPr>
          <a:xfrm>
            <a:off x="6057900" y="4117286"/>
            <a:ext cx="1761255" cy="353292"/>
            <a:chOff x="3693967" y="3252353"/>
            <a:chExt cx="1756064" cy="353292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10E8BA5C-99B4-4A58-A163-F530046F88C2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2A071C18-0915-4910-B1DD-49BC85DC9A26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–2.0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9AC7815-3E1B-4E2D-8E44-D612E19287F6}"/>
              </a:ext>
            </a:extLst>
          </p:cNvPr>
          <p:cNvGrpSpPr/>
          <p:nvPr/>
        </p:nvGrpSpPr>
        <p:grpSpPr>
          <a:xfrm>
            <a:off x="6052699" y="4792082"/>
            <a:ext cx="1766456" cy="353292"/>
            <a:chOff x="3693967" y="3252353"/>
            <a:chExt cx="1756064" cy="353292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9C30D1EE-3577-462F-9611-CF46B395C3FA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11D0891-BB47-419A-9A6A-470905AA2FA2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0.35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882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55FD8-3BD3-40F2-9E21-FD95C7F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 ligada: Ejemplo abstracto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8F39A25-CE8B-43DE-AD23-2B741E0E94CD}"/>
              </a:ext>
            </a:extLst>
          </p:cNvPr>
          <p:cNvCxnSpPr>
            <a:cxnSpLocks/>
          </p:cNvCxnSpPr>
          <p:nvPr/>
        </p:nvCxnSpPr>
        <p:spPr>
          <a:xfrm>
            <a:off x="6478997" y="3429000"/>
            <a:ext cx="762802" cy="7628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E7CB34C-B55F-4E15-B42E-E87061C4D6B7}"/>
              </a:ext>
            </a:extLst>
          </p:cNvPr>
          <p:cNvCxnSpPr>
            <a:cxnSpLocks/>
          </p:cNvCxnSpPr>
          <p:nvPr/>
        </p:nvCxnSpPr>
        <p:spPr>
          <a:xfrm flipV="1">
            <a:off x="6478997" y="3429000"/>
            <a:ext cx="762802" cy="7628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E4B73F1C-02BB-4CB8-80AB-12AE151688E5}"/>
              </a:ext>
            </a:extLst>
          </p:cNvPr>
          <p:cNvSpPr/>
          <p:nvPr/>
        </p:nvSpPr>
        <p:spPr>
          <a:xfrm>
            <a:off x="1902194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2.47</a:t>
            </a:r>
            <a:endParaRPr lang="es-CL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DCFC70-94B7-48C8-A346-3CC558367DB2}"/>
              </a:ext>
            </a:extLst>
          </p:cNvPr>
          <p:cNvSpPr/>
          <p:nvPr/>
        </p:nvSpPr>
        <p:spPr>
          <a:xfrm>
            <a:off x="1902194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06D8585-6848-4D87-AF39-6757151B6753}"/>
              </a:ext>
            </a:extLst>
          </p:cNvPr>
          <p:cNvSpPr/>
          <p:nvPr/>
        </p:nvSpPr>
        <p:spPr>
          <a:xfrm>
            <a:off x="3427795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3.76</a:t>
            </a:r>
            <a:endParaRPr lang="es-CL" sz="28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BFA2453-FCB5-4DA1-A44E-CF3F68BA6B49}"/>
              </a:ext>
            </a:extLst>
          </p:cNvPr>
          <p:cNvSpPr/>
          <p:nvPr/>
        </p:nvSpPr>
        <p:spPr>
          <a:xfrm>
            <a:off x="3427795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9CBDBF5-1387-4CE3-91F0-818A0F3B52B0}"/>
              </a:ext>
            </a:extLst>
          </p:cNvPr>
          <p:cNvSpPr/>
          <p:nvPr/>
        </p:nvSpPr>
        <p:spPr>
          <a:xfrm>
            <a:off x="4953396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0.35</a:t>
            </a:r>
            <a:endParaRPr lang="es-CL" sz="2800" b="1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11A8048-8EA8-48FC-A827-ECB0E2B82C76}"/>
              </a:ext>
            </a:extLst>
          </p:cNvPr>
          <p:cNvSpPr/>
          <p:nvPr/>
        </p:nvSpPr>
        <p:spPr>
          <a:xfrm>
            <a:off x="4953396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DCC877C-467F-4F57-89AE-5C1E5DFE4D9A}"/>
              </a:ext>
            </a:extLst>
          </p:cNvPr>
          <p:cNvSpPr/>
          <p:nvPr/>
        </p:nvSpPr>
        <p:spPr>
          <a:xfrm>
            <a:off x="6478997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–2.0</a:t>
            </a:r>
            <a:endParaRPr lang="es-CL" sz="2800" b="1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3E8051B-0CA7-4215-BCB9-2097960E8351}"/>
              </a:ext>
            </a:extLst>
          </p:cNvPr>
          <p:cNvSpPr/>
          <p:nvPr/>
        </p:nvSpPr>
        <p:spPr>
          <a:xfrm>
            <a:off x="6478997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67A9DC4-2E5A-4552-B30F-7AF104E2D4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283626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319CC3A-2082-4D4F-AE99-25E816654A5C}"/>
              </a:ext>
            </a:extLst>
          </p:cNvPr>
          <p:cNvCxnSpPr>
            <a:cxnSpLocks/>
          </p:cNvCxnSpPr>
          <p:nvPr/>
        </p:nvCxnSpPr>
        <p:spPr>
          <a:xfrm flipV="1">
            <a:off x="3814180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668240F-4921-4C3B-A11D-753D05734F21}"/>
              </a:ext>
            </a:extLst>
          </p:cNvPr>
          <p:cNvCxnSpPr>
            <a:cxnSpLocks/>
          </p:cNvCxnSpPr>
          <p:nvPr/>
        </p:nvCxnSpPr>
        <p:spPr>
          <a:xfrm flipV="1">
            <a:off x="5334828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s-CL" sz="2400" b="1" dirty="0"/>
              <a:t>Estructuras fundamentales</a:t>
            </a:r>
            <a:r>
              <a:rPr lang="en-US" sz="2400" dirty="0"/>
              <a:t>: </a:t>
            </a:r>
            <a:r>
              <a:rPr lang="en-US" sz="2400" dirty="0" err="1"/>
              <a:t>arreglos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ligadas</a:t>
            </a:r>
            <a:r>
              <a:rPr lang="en-US" sz="2400" dirty="0"/>
              <a:t>, stacks, colas, </a:t>
            </a:r>
            <a:r>
              <a:rPr lang="en-US" sz="2400" dirty="0" err="1"/>
              <a:t>tablas</a:t>
            </a:r>
            <a:r>
              <a:rPr lang="en-US" sz="2400" dirty="0"/>
              <a:t> de hash, colas </a:t>
            </a:r>
            <a:r>
              <a:rPr lang="en-US" sz="2400" dirty="0" err="1"/>
              <a:t>priorizadas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Árboles</a:t>
            </a:r>
            <a:r>
              <a:rPr lang="en-US" sz="2400" b="1" dirty="0"/>
              <a:t> de </a:t>
            </a:r>
            <a:r>
              <a:rPr lang="en-US" sz="2400" b="1" dirty="0" err="1"/>
              <a:t>búsqueda</a:t>
            </a:r>
            <a:r>
              <a:rPr lang="en-US" sz="2400" dirty="0"/>
              <a:t>: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 </a:t>
            </a:r>
            <a:r>
              <a:rPr lang="en-US" sz="2400" dirty="0" err="1"/>
              <a:t>balanceados</a:t>
            </a:r>
            <a:r>
              <a:rPr lang="en-US" sz="2400" dirty="0"/>
              <a:t>, </a:t>
            </a:r>
            <a:r>
              <a:rPr lang="en-US" sz="2400" dirty="0" err="1"/>
              <a:t>árboles 2-3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Algoritmos</a:t>
            </a:r>
            <a:r>
              <a:rPr lang="en-US" sz="2400" b="1" dirty="0"/>
              <a:t> de </a:t>
            </a:r>
            <a:r>
              <a:rPr lang="en-US" sz="2400" b="1" dirty="0" err="1"/>
              <a:t>ordenación</a:t>
            </a:r>
            <a:r>
              <a:rPr lang="en-US" sz="2400" dirty="0"/>
              <a:t>: </a:t>
            </a:r>
            <a:r>
              <a:rPr lang="en-US" sz="2400" i="1" dirty="0" err="1"/>
              <a:t>insertionsort</a:t>
            </a:r>
            <a:r>
              <a:rPr lang="en-US" sz="2400" dirty="0"/>
              <a:t>, </a:t>
            </a:r>
            <a:r>
              <a:rPr lang="en-US" sz="2400" i="1" dirty="0"/>
              <a:t>heapsort,</a:t>
            </a:r>
            <a:r>
              <a:rPr lang="en-US" sz="2400" dirty="0"/>
              <a:t> </a:t>
            </a:r>
            <a:r>
              <a:rPr lang="en-US" sz="2400" i="1" dirty="0"/>
              <a:t>quicksort</a:t>
            </a:r>
            <a:r>
              <a:rPr lang="en-US" sz="2400" dirty="0"/>
              <a:t>, </a:t>
            </a:r>
            <a:r>
              <a:rPr lang="en-US" sz="2400" i="1" dirty="0"/>
              <a:t>mergesort</a:t>
            </a:r>
            <a:r>
              <a:rPr lang="en-US" sz="2400" dirty="0"/>
              <a:t>, </a:t>
            </a:r>
            <a:r>
              <a:rPr lang="en-US" sz="2400" i="1" dirty="0"/>
              <a:t>countingsort</a:t>
            </a:r>
            <a:r>
              <a:rPr lang="en-US" sz="2400" dirty="0"/>
              <a:t>,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desempeño, propiedades de ordenación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Técnicas</a:t>
            </a:r>
            <a:r>
              <a:rPr lang="en-US" sz="2400" b="1" dirty="0"/>
              <a:t> </a:t>
            </a:r>
            <a:r>
              <a:rPr lang="en-US" sz="2400" b="1" dirty="0" err="1"/>
              <a:t>algorítmicas</a:t>
            </a:r>
            <a:r>
              <a:rPr lang="en-US" sz="2400" dirty="0"/>
              <a:t>: </a:t>
            </a:r>
            <a:r>
              <a:rPr lang="en-US" sz="2400" dirty="0" err="1"/>
              <a:t>dividir</a:t>
            </a:r>
            <a:r>
              <a:rPr lang="en-US" sz="2400" dirty="0"/>
              <a:t> para </a:t>
            </a:r>
            <a:r>
              <a:rPr lang="en-US" sz="2400" dirty="0" err="1"/>
              <a:t>conquistar</a:t>
            </a:r>
            <a:r>
              <a:rPr lang="en-US" sz="2400" dirty="0"/>
              <a:t>, </a:t>
            </a:r>
            <a:r>
              <a:rPr lang="en-US" sz="2400" i="1" dirty="0"/>
              <a:t>backtracking</a:t>
            </a:r>
            <a:r>
              <a:rPr lang="en-US" sz="2400" dirty="0"/>
              <a:t>, </a:t>
            </a:r>
            <a:r>
              <a:rPr lang="en-US" sz="2400" dirty="0" err="1"/>
              <a:t>programación</a:t>
            </a:r>
            <a:r>
              <a:rPr lang="en-US" sz="2400" dirty="0"/>
              <a:t> </a:t>
            </a:r>
            <a:r>
              <a:rPr lang="en-US" sz="2400" dirty="0" err="1"/>
              <a:t>dinámica</a:t>
            </a:r>
            <a:r>
              <a:rPr lang="en-US" sz="2400" dirty="0"/>
              <a:t>,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codiciosos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Grafos</a:t>
            </a:r>
            <a:r>
              <a:rPr lang="en-US" sz="2400" dirty="0"/>
              <a:t>: </a:t>
            </a:r>
            <a:r>
              <a:rPr lang="en-US" sz="2400" dirty="0" err="1"/>
              <a:t>representación</a:t>
            </a:r>
            <a:r>
              <a:rPr lang="en-US" sz="2400" dirty="0"/>
              <a:t>, </a:t>
            </a:r>
            <a:r>
              <a:rPr lang="en-US" sz="2400" dirty="0" err="1"/>
              <a:t>exploración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</a:t>
            </a:r>
            <a:r>
              <a:rPr lang="en-US" sz="2400" dirty="0" err="1"/>
              <a:t>topológica, componentes fuertemente conectadas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de </a:t>
            </a:r>
            <a:r>
              <a:rPr lang="en-US" sz="2400" dirty="0" err="1"/>
              <a:t>cobertura</a:t>
            </a:r>
            <a:r>
              <a:rPr lang="en-US" sz="2400" dirty="0"/>
              <a:t> </a:t>
            </a:r>
            <a:r>
              <a:rPr lang="en-US" sz="2400" dirty="0" err="1"/>
              <a:t>mínimos</a:t>
            </a:r>
            <a:r>
              <a:rPr lang="en-US" sz="2400" dirty="0"/>
              <a:t>, </a:t>
            </a: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8971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Lenguaje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s-CL" sz="2300" dirty="0"/>
              <a:t>Este miércoles y viernes estudiaremos </a:t>
            </a:r>
            <a:r>
              <a:rPr lang="es-CL" sz="2300" b="1" dirty="0">
                <a:solidFill>
                  <a:schemeClr val="accent2"/>
                </a:solidFill>
              </a:rPr>
              <a:t>C</a:t>
            </a:r>
          </a:p>
          <a:p>
            <a:pPr>
              <a:lnSpc>
                <a:spcPct val="200000"/>
              </a:lnSpc>
            </a:pPr>
            <a:r>
              <a:rPr lang="es-CL" sz="2300" dirty="0"/>
              <a:t>Esta actividad será muy relevante para las tareas del curso</a:t>
            </a:r>
          </a:p>
          <a:p>
            <a:pPr>
              <a:lnSpc>
                <a:spcPct val="200000"/>
              </a:lnSpc>
            </a:pPr>
            <a:endParaRPr lang="es-CL" sz="2300" dirty="0"/>
          </a:p>
          <a:p>
            <a:pPr>
              <a:lnSpc>
                <a:spcPct val="200000"/>
              </a:lnSpc>
            </a:pPr>
            <a:r>
              <a:rPr lang="es-CL" sz="2300" dirty="0"/>
              <a:t>Les llegará un correo con las instrucciones que deberán seguir para acceder al material</a:t>
            </a:r>
          </a:p>
        </p:txBody>
      </p:sp>
    </p:spTree>
    <p:extLst>
      <p:ext uri="{BB962C8B-B14F-4D97-AF65-F5344CB8AC3E}">
        <p14:creationId xmlns:p14="http://schemas.microsoft.com/office/powerpoint/2010/main" val="1789350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F945-9FD5-104B-8DE1-49D19003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D33C-F9C6-C24E-AE74-748C84C7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sz="2400"/>
              <a:t>T. Cormen, C. Leiserson, R. Rivest, C. Stein, “Introduction to Algorithms” 3</a:t>
            </a:r>
            <a:r>
              <a:rPr lang="en-US" sz="2400" baseline="30000"/>
              <a:t>rd</a:t>
            </a:r>
            <a:r>
              <a:rPr lang="en-US" sz="2400"/>
              <a:t> ed., The MIT Press 2009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sz="2400"/>
              <a:t>R. Sedgewick, K. Wayne, “Algorithms” 4</a:t>
            </a:r>
            <a:r>
              <a:rPr lang="en-US" sz="2400" baseline="30000"/>
              <a:t>th</a:t>
            </a:r>
            <a:r>
              <a:rPr lang="en-US" sz="2400"/>
              <a:t> ed., Addison-Wesley 2011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sz="2400"/>
              <a:t>M. Weiss, “Data Structures and Algorithm Analysis in C++”4</a:t>
            </a:r>
            <a:r>
              <a:rPr lang="en-US" sz="2400" baseline="30000"/>
              <a:t>th</a:t>
            </a:r>
            <a:r>
              <a:rPr lang="en-US" sz="2400"/>
              <a:t> ed., Pearson 2014</a:t>
            </a:r>
          </a:p>
        </p:txBody>
      </p:sp>
    </p:spTree>
    <p:extLst>
      <p:ext uri="{BB962C8B-B14F-4D97-AF65-F5344CB8AC3E}">
        <p14:creationId xmlns:p14="http://schemas.microsoft.com/office/powerpoint/2010/main" val="386896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AA2-6690-4E9E-8243-377B1A9A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5A0A-9385-43D8-B328-FE665007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sz="3200" b="1" dirty="0"/>
              <a:t>Lunes y Miércoles: </a:t>
            </a:r>
            <a:r>
              <a:rPr lang="es-CL" sz="3200" dirty="0"/>
              <a:t>Clases expositivas online</a:t>
            </a:r>
          </a:p>
          <a:p>
            <a:pPr marL="0" indent="0">
              <a:buNone/>
            </a:pPr>
            <a:endParaRPr lang="es-CL" sz="3200" dirty="0"/>
          </a:p>
          <a:p>
            <a:pPr marL="0" indent="0">
              <a:buNone/>
            </a:pPr>
            <a:r>
              <a:rPr lang="es-CL" sz="3200" b="1" dirty="0"/>
              <a:t>Viernes:</a:t>
            </a:r>
            <a:r>
              <a:rPr lang="es-CL" sz="3200" dirty="0"/>
              <a:t> Ayudantías o talleres</a:t>
            </a:r>
          </a:p>
        </p:txBody>
      </p:sp>
    </p:spTree>
    <p:extLst>
      <p:ext uri="{BB962C8B-B14F-4D97-AF65-F5344CB8AC3E}">
        <p14:creationId xmlns:p14="http://schemas.microsoft.com/office/powerpoint/2010/main" val="347320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Las clases serán por videoconferencia (Zoom)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Tendremos espacios donde se discuta la materia y se resuelvan dudas:</a:t>
            </a:r>
          </a:p>
          <a:p>
            <a:pPr lvl="1">
              <a:lnSpc>
                <a:spcPct val="125000"/>
              </a:lnSpc>
            </a:pPr>
            <a:r>
              <a:rPr lang="es-CL" dirty="0"/>
              <a:t>en particular, las clases de los miércoles 30 sept. y 11 nov. van a ser repaso de la materia para la I1 e I2, respectivamente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Haremos un break de 5 minutos a los 30 – 40 minutos de clase</a:t>
            </a:r>
          </a:p>
        </p:txBody>
      </p:sp>
    </p:spTree>
    <p:extLst>
      <p:ext uri="{BB962C8B-B14F-4D97-AF65-F5344CB8AC3E}">
        <p14:creationId xmlns:p14="http://schemas.microsoft.com/office/powerpoint/2010/main" val="159927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5000"/>
              </a:lnSpc>
              <a:spcBef>
                <a:spcPts val="2400"/>
              </a:spcBef>
              <a:buNone/>
            </a:pPr>
            <a:r>
              <a:rPr lang="es-CL" dirty="0"/>
              <a:t>Para terminar la clase puntualmente, avísenme cuando falten 3 – 5 minutos (para las 3.20)</a:t>
            </a:r>
          </a:p>
          <a:p>
            <a:pPr marL="0" indent="0">
              <a:lnSpc>
                <a:spcPct val="125000"/>
              </a:lnSpc>
              <a:spcBef>
                <a:spcPts val="2400"/>
              </a:spcBef>
              <a:buNone/>
            </a:pPr>
            <a:r>
              <a:rPr lang="es-CL" dirty="0"/>
              <a:t>Todo el material de clases (y la clase misma) será subido a la página del curso en </a:t>
            </a:r>
            <a:r>
              <a:rPr lang="es-CL" dirty="0" err="1"/>
              <a:t>Github</a:t>
            </a:r>
            <a:endParaRPr lang="es-CL" dirty="0"/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s-CL" dirty="0"/>
              <a:t>Aún estamos aprendiendo a hacer clases online: cualquier sugerencia (herramienta, metodología, etc.) es bienvenida</a:t>
            </a:r>
          </a:p>
        </p:txBody>
      </p:sp>
    </p:spTree>
    <p:extLst>
      <p:ext uri="{BB962C8B-B14F-4D97-AF65-F5344CB8AC3E}">
        <p14:creationId xmlns:p14="http://schemas.microsoft.com/office/powerpoint/2010/main" val="33034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C9A2-3652-4ED0-912E-5EEFC76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tareas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Durante el semestre habrá 5 tareas de programación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C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 </a:t>
                </a:r>
                <a:r>
                  <a:rPr lang="es-CL" b="1" dirty="0"/>
                  <a:t>nota de tareas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𝑵𝑻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CL" dirty="0"/>
                  <a:t>se calcula de la siguiente manera: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>
                          <a:latin typeface="Cambria Math" panose="02040503050406030204" pitchFamily="18" charset="0"/>
                        </a:rPr>
                        <m:t>𝑵𝑻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6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98B-C95A-4670-AAF4-5907133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interrogaciones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s-CL" sz="3200" dirty="0"/>
                  <a:t>Tres interrogaciones —dos </a:t>
                </a:r>
                <a:r>
                  <a:rPr lang="es-CL" sz="3300" dirty="0"/>
                  <a:t>en horario de clases y la tercera en el horario del examen:</a:t>
                </a:r>
              </a:p>
              <a:p>
                <a:pPr marL="0" indent="0" algn="ctr">
                  <a:buNone/>
                </a:pPr>
                <a:r>
                  <a:rPr lang="es-CL" sz="3300" dirty="0">
                    <a:solidFill>
                      <a:srgbClr val="0070C0"/>
                    </a:solidFill>
                  </a:rPr>
                  <a:t>I1: lunes 5 octubre    </a:t>
                </a:r>
                <a:r>
                  <a:rPr lang="es-CL" sz="3300" dirty="0"/>
                  <a:t> </a:t>
                </a:r>
                <a:r>
                  <a:rPr lang="es-CL" sz="3300" dirty="0">
                    <a:solidFill>
                      <a:srgbClr val="00B050"/>
                    </a:solidFill>
                  </a:rPr>
                  <a:t>I2: lunes 16 noviembre   </a:t>
                </a:r>
                <a:r>
                  <a:rPr lang="es-CL" sz="3300" dirty="0"/>
                  <a:t> </a:t>
                </a:r>
                <a:r>
                  <a:rPr lang="es-CL" sz="3300" dirty="0">
                    <a:solidFill>
                      <a:srgbClr val="7030A0"/>
                    </a:solidFill>
                  </a:rPr>
                  <a:t>I3: viernes 11 diciembre   </a:t>
                </a:r>
              </a:p>
              <a:p>
                <a:pPr marL="0" indent="0">
                  <a:buNone/>
                </a:pPr>
                <a:r>
                  <a:rPr lang="es-CL" sz="3300" dirty="0"/>
                  <a:t>Cada interrogación tendrá 4 preguntas, de las cuales ustedes deberán contestar tres</a:t>
                </a:r>
              </a:p>
              <a:p>
                <a:pPr marL="0" indent="0">
                  <a:buNone/>
                </a:pPr>
                <a:r>
                  <a:rPr lang="es-CL" sz="3300" b="1" dirty="0"/>
                  <a:t>No hay examen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3300" dirty="0"/>
                  <a:t>La </a:t>
                </a:r>
                <a:r>
                  <a:rPr lang="es-CL" sz="3300" b="1" dirty="0"/>
                  <a:t>nota de interrogaciones </a:t>
                </a:r>
                <a14:m>
                  <m:oMath xmlns:m="http://schemas.openxmlformats.org/officeDocument/2006/math">
                    <m:r>
                      <a:rPr lang="es-CL" sz="33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3300" b="1" i="1" dirty="0">
                        <a:latin typeface="Cambria Math" panose="02040503050406030204" pitchFamily="18" charset="0"/>
                      </a:rPr>
                      <m:t>𝑵𝑰</m:t>
                    </m:r>
                    <m:r>
                      <a:rPr lang="es-CL" sz="33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3300" b="1" dirty="0"/>
                  <a:t> </a:t>
                </a:r>
                <a:r>
                  <a:rPr lang="es-CL" sz="3300" dirty="0"/>
                  <a:t>se calcula así: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CL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53208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7245</TotalTime>
  <Words>1584</Words>
  <Application>Microsoft Macintosh PowerPoint</Application>
  <PresentationFormat>On-screen Show (4:3)</PresentationFormat>
  <Paragraphs>266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Wingdings</vt:lpstr>
      <vt:lpstr>IIC2133</vt:lpstr>
      <vt:lpstr>PowerPoint Presentation</vt:lpstr>
      <vt:lpstr>Outline</vt:lpstr>
      <vt:lpstr>Outline</vt:lpstr>
      <vt:lpstr>Contenidos</vt:lpstr>
      <vt:lpstr>Metodología</vt:lpstr>
      <vt:lpstr>Las clases</vt:lpstr>
      <vt:lpstr>Las clases</vt:lpstr>
      <vt:lpstr>Las tareas</vt:lpstr>
      <vt:lpstr>Las interrogaciones</vt:lpstr>
      <vt:lpstr>La nota final, NF, se calcula así</vt:lpstr>
      <vt:lpstr>Código de Honor</vt:lpstr>
      <vt:lpstr>GitHub: plataforma oficial del curso</vt:lpstr>
      <vt:lpstr>Discord: punto de encuentro</vt:lpstr>
      <vt:lpstr>Problemas</vt:lpstr>
      <vt:lpstr>Outline</vt:lpstr>
      <vt:lpstr>Matemáticas</vt:lpstr>
      <vt:lpstr>Demostraciones</vt:lpstr>
      <vt:lpstr>Algoritmos y programación</vt:lpstr>
      <vt:lpstr>Outline</vt:lpstr>
      <vt:lpstr>Algoritmo: Definición</vt:lpstr>
      <vt:lpstr>Notación para pseudocódigo</vt:lpstr>
      <vt:lpstr>PowerPoint Presentation</vt:lpstr>
      <vt:lpstr>PowerPoint Presentation</vt:lpstr>
      <vt:lpstr>Algoritmos y su implementación</vt:lpstr>
      <vt:lpstr>Buenos algoritmos, mejores algoritmos</vt:lpstr>
      <vt:lpstr>Complejidad</vt:lpstr>
      <vt:lpstr>Complejidad</vt:lpstr>
      <vt:lpstr>Complejidad</vt:lpstr>
      <vt:lpstr>Complejidad: resumen de cálculo</vt:lpstr>
      <vt:lpstr>Complejidad de tiempo y memoria</vt:lpstr>
      <vt:lpstr>Outline</vt:lpstr>
      <vt:lpstr>Memoria RAM: Experimento</vt:lpstr>
      <vt:lpstr>Memoria RAM</vt:lpstr>
      <vt:lpstr>Memoria RAM</vt:lpstr>
      <vt:lpstr>Outline</vt:lpstr>
      <vt:lpstr>Arreglos</vt:lpstr>
      <vt:lpstr>Arreglo: Ejemplo abstracto</vt:lpstr>
      <vt:lpstr>Listas ligadas</vt:lpstr>
      <vt:lpstr>Lista ligada: Ejemplo abstracto</vt:lpstr>
      <vt:lpstr> Lenguaje C</vt:lpstr>
      <vt:lpstr>Bibliografía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Yadran</cp:lastModifiedBy>
  <cp:revision>169</cp:revision>
  <cp:lastPrinted>2019-03-06T13:05:17Z</cp:lastPrinted>
  <dcterms:created xsi:type="dcterms:W3CDTF">2018-02-12T03:24:41Z</dcterms:created>
  <dcterms:modified xsi:type="dcterms:W3CDTF">2020-08-10T16:36:45Z</dcterms:modified>
</cp:coreProperties>
</file>