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3"/>
  </p:notesMasterIdLst>
  <p:sldIdLst>
    <p:sldId id="258" r:id="rId2"/>
    <p:sldId id="304" r:id="rId3"/>
    <p:sldId id="305" r:id="rId4"/>
    <p:sldId id="306" r:id="rId5"/>
    <p:sldId id="307" r:id="rId6"/>
    <p:sldId id="308" r:id="rId7"/>
    <p:sldId id="260" r:id="rId8"/>
    <p:sldId id="261" r:id="rId9"/>
    <p:sldId id="262" r:id="rId10"/>
    <p:sldId id="263" r:id="rId11"/>
    <p:sldId id="264" r:id="rId12"/>
    <p:sldId id="266" r:id="rId13"/>
    <p:sldId id="277" r:id="rId14"/>
    <p:sldId id="278" r:id="rId15"/>
    <p:sldId id="280" r:id="rId16"/>
    <p:sldId id="279" r:id="rId17"/>
    <p:sldId id="274" r:id="rId18"/>
    <p:sldId id="303" r:id="rId19"/>
    <p:sldId id="268" r:id="rId20"/>
    <p:sldId id="276" r:id="rId21"/>
    <p:sldId id="269" r:id="rId22"/>
    <p:sldId id="271" r:id="rId23"/>
    <p:sldId id="284" r:id="rId24"/>
    <p:sldId id="272" r:id="rId25"/>
    <p:sldId id="267" r:id="rId26"/>
    <p:sldId id="282" r:id="rId27"/>
    <p:sldId id="286" r:id="rId28"/>
    <p:sldId id="288" r:id="rId29"/>
    <p:sldId id="287" r:id="rId30"/>
    <p:sldId id="289" r:id="rId31"/>
    <p:sldId id="299" r:id="rId32"/>
    <p:sldId id="300" r:id="rId33"/>
    <p:sldId id="301" r:id="rId34"/>
    <p:sldId id="285" r:id="rId35"/>
    <p:sldId id="292" r:id="rId36"/>
    <p:sldId id="293" r:id="rId37"/>
    <p:sldId id="290" r:id="rId38"/>
    <p:sldId id="302" r:id="rId39"/>
    <p:sldId id="283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E6E6E6"/>
    <a:srgbClr val="FFCC99"/>
    <a:srgbClr val="FFCC00"/>
    <a:srgbClr val="2683C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 autoAdjust="0"/>
    <p:restoredTop sz="89401"/>
  </p:normalViewPr>
  <p:slideViewPr>
    <p:cSldViewPr snapToGrid="0" showGuides="1">
      <p:cViewPr varScale="1">
        <p:scale>
          <a:sx n="95" d="100"/>
          <a:sy n="95" d="100"/>
        </p:scale>
        <p:origin x="15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192BA-6304-4AA5-A97E-7308F0EA400F}" type="datetimeFigureOut">
              <a:rPr lang="es-CL" smtClean="0"/>
              <a:t>06-09-20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9AF07-D5FD-4DCC-8A21-CB8F135A0F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8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La relación es igual que en un árbol genealógico:</a:t>
            </a:r>
          </a:p>
          <a:p>
            <a:r>
              <a:rPr lang="es-CL" b="0" dirty="0"/>
              <a:t>C es padre de G</a:t>
            </a:r>
          </a:p>
          <a:p>
            <a:r>
              <a:rPr lang="es-CL" b="0" dirty="0"/>
              <a:t>G es hermano de F</a:t>
            </a:r>
          </a:p>
          <a:p>
            <a:r>
              <a:rPr lang="es-CL" b="0" dirty="0"/>
              <a:t>F es sobrino de B</a:t>
            </a:r>
          </a:p>
          <a:p>
            <a:r>
              <a:rPr lang="es-CL" b="0" dirty="0"/>
              <a:t>Y así…</a:t>
            </a:r>
          </a:p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763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765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43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388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31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3207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74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estamos reemplazando el valor de la clave, pero eso lo puedes manejar tu como quieras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5680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 el nodo más cercano, es decir, el que viene justo después o el que viene justo antes. Estos se conocen como </a:t>
            </a:r>
            <a:r>
              <a:rPr lang="es-CL" b="1" dirty="0"/>
              <a:t>antecesor </a:t>
            </a:r>
            <a:r>
              <a:rPr lang="es-CL" b="0" dirty="0"/>
              <a:t>y </a:t>
            </a:r>
            <a:r>
              <a:rPr lang="es-CL" b="1" dirty="0"/>
              <a:t>sucesor.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067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194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764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483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765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198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1812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16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9832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6926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3182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máximo se define de manera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9010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antecesor se define de manera totalmente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3435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última parte es legal SÓLO porque sabemos que el nodo tiene dos hijos, por lo que el sucesor es una hoja!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86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5280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268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02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93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83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64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02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650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retorna el nodo ya que se necesita para todas las otras operaciones.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285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C54-CF5B-42DE-B1ED-EE14D66B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b="1" dirty="0"/>
              <a:t>Diccionario</a:t>
            </a:r>
            <a:r>
              <a:rPr lang="es-CL" sz="4000" dirty="0"/>
              <a:t>: estructura de datos con las siguientes operaciones</a:t>
            </a:r>
            <a:endParaRPr lang="es-CL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BFD1-8D82-4E58-A37A-C30AAFD0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b="1" dirty="0"/>
              <a:t>Asociar</a:t>
            </a:r>
            <a:r>
              <a:rPr lang="es-CL" dirty="0"/>
              <a:t> un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b="1" dirty="0"/>
              <a:t> </a:t>
            </a:r>
            <a:r>
              <a:rPr lang="es-CL" dirty="0"/>
              <a:t>(p.ej., un archivo con la solución de la tarea 1) 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 (p.ej., un rut o número de alumno)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dirty="0"/>
              <a:t>… o </a:t>
            </a:r>
            <a:r>
              <a:rPr lang="es-CL" b="1" dirty="0"/>
              <a:t>actualizar</a:t>
            </a:r>
            <a:r>
              <a:rPr lang="es-CL" dirty="0"/>
              <a:t> el valor asociado a la clave (p.ej., cambiar el archivo)</a:t>
            </a:r>
            <a:endParaRPr lang="es-CL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b="1" dirty="0"/>
              <a:t>Obtener</a:t>
            </a:r>
            <a:r>
              <a:rPr lang="es-CL" dirty="0"/>
              <a:t> el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 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dirty="0"/>
              <a:t>(… y para ciertos casos de uso)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L" b="1" dirty="0"/>
              <a:t>Eliminar</a:t>
            </a:r>
            <a:r>
              <a:rPr lang="es-CL" dirty="0"/>
              <a:t> del diccionario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 y su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</a:t>
            </a:r>
          </a:p>
        </p:txBody>
      </p:sp>
    </p:spTree>
    <p:extLst>
      <p:ext uri="{BB962C8B-B14F-4D97-AF65-F5344CB8AC3E}">
        <p14:creationId xmlns:p14="http://schemas.microsoft.com/office/powerpoint/2010/main" val="42193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… está compuesto por (sub) árboles binarios de búsqueda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&lt; 3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b="1" dirty="0">
              <a:solidFill>
                <a:srgbClr val="7030A0"/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b="1" dirty="0">
              <a:solidFill>
                <a:schemeClr val="tx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b="1" dirty="0">
              <a:solidFill>
                <a:srgbClr val="FF99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86120-3EE5-49F5-97DA-1B2E87B00509}"/>
              </a:ext>
            </a:extLst>
          </p:cNvPr>
          <p:cNvSpPr txBox="1"/>
          <p:nvPr/>
        </p:nvSpPr>
        <p:spPr>
          <a:xfrm>
            <a:off x="3740030" y="42405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&gt; 3</a:t>
            </a:r>
            <a:endParaRPr lang="es-CL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61681-0AAE-4471-A783-E2870038F0E3}"/>
              </a:ext>
            </a:extLst>
          </p:cNvPr>
          <p:cNvSpPr txBox="1"/>
          <p:nvPr/>
        </p:nvSpPr>
        <p:spPr>
          <a:xfrm>
            <a:off x="4917132" y="42405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8</a:t>
            </a:r>
            <a:endParaRPr lang="es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AEF80-56B4-4006-B8D5-28E60E3405FD}"/>
              </a:ext>
            </a:extLst>
          </p:cNvPr>
          <p:cNvSpPr txBox="1"/>
          <p:nvPr/>
        </p:nvSpPr>
        <p:spPr>
          <a:xfrm>
            <a:off x="6094234" y="42405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CC"/>
                </a:solidFill>
              </a:rPr>
              <a:t>&gt; 8</a:t>
            </a:r>
            <a:endParaRPr lang="es-CL" dirty="0">
              <a:solidFill>
                <a:srgbClr val="FF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así hasta las hojas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1182-56E2-46D3-A31C-7C47FA46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ABB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9D8C-B565-493C-86DB-0188B7F1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¿Cómo se busca un elemento en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Tratemos de aprovechar que la estructura es recursiva</a:t>
            </a:r>
          </a:p>
        </p:txBody>
      </p:sp>
    </p:spTree>
    <p:extLst>
      <p:ext uri="{BB962C8B-B14F-4D97-AF65-F5344CB8AC3E}">
        <p14:creationId xmlns:p14="http://schemas.microsoft.com/office/powerpoint/2010/main" val="260014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7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325561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AB370-E633-4BDF-A3D4-B291CED97144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</p:spTree>
    <p:extLst>
      <p:ext uri="{BB962C8B-B14F-4D97-AF65-F5344CB8AC3E}">
        <p14:creationId xmlns:p14="http://schemas.microsoft.com/office/powerpoint/2010/main" val="2467355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0139B-0BAB-4A6A-80BA-DAE93BF3C510}"/>
              </a:ext>
            </a:extLst>
          </p:cNvPr>
          <p:cNvSpPr txBox="1"/>
          <p:nvPr/>
        </p:nvSpPr>
        <p:spPr>
          <a:xfrm>
            <a:off x="4832172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=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A9782-748B-4AFC-9779-2A505F3DDFED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2064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𝒔𝒆𝒂𝒓𝒄𝒉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charset="0"/>
                          </a:rPr>
                          <m:t>.</m:t>
                        </m:r>
                        <m:r>
                          <a:rPr lang="en-US" b="1" i="1">
                            <a:latin typeface="Cambria Math" charset="0"/>
                          </a:rPr>
                          <m:t>𝒍𝒆𝒇𝒕</m:t>
                        </m:r>
                        <m:r>
                          <m:rPr>
                            <m:nor/>
                          </m:rPr>
                          <a:rPr lang="es-CL" b="1" dirty="0"/>
                          <m:t>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4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51F8-AA28-0948-9C5E-C275C6C7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Operaciones que modifican el árbol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94D2-9364-E446-8BA9-487388B6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12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Insertar una nueva </a:t>
            </a:r>
            <a:r>
              <a:rPr lang="en-US" i="1"/>
              <a:t>key</a:t>
            </a:r>
            <a:r>
              <a:rPr lang="en-US"/>
              <a:t> (y su </a:t>
            </a:r>
            <a:r>
              <a:rPr lang="en-US" i="1"/>
              <a:t>value</a:t>
            </a:r>
            <a:r>
              <a:rPr lang="en-US"/>
              <a:t> asociado) produce un cambio en la estructura del árbol</a:t>
            </a:r>
          </a:p>
          <a:p>
            <a:pPr>
              <a:lnSpc>
                <a:spcPct val="112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Eliminar una </a:t>
            </a:r>
            <a:r>
              <a:rPr lang="en-US" i="1"/>
              <a:t>key</a:t>
            </a:r>
            <a:r>
              <a:rPr lang="en-US"/>
              <a:t> (y su </a:t>
            </a:r>
            <a:r>
              <a:rPr lang="en-US" i="1"/>
              <a:t>value</a:t>
            </a:r>
            <a:r>
              <a:rPr lang="en-US"/>
              <a:t> asociado) produce un cambio en la estructura del árbol</a:t>
            </a:r>
          </a:p>
          <a:p>
            <a:pPr>
              <a:lnSpc>
                <a:spcPct val="112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Ambas operaciones hay que realizarlas de modo de que, una vez terminadas, el árbol sea efectivamente un ABB </a:t>
            </a:r>
            <a:r>
              <a:rPr lang="en-US">
                <a:sym typeface="Wingdings" pitchFamily="2" charset="2"/>
              </a:rPr>
              <a:t> si es necesario, hay que restaurar la propiedad de ABB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4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4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E8A3-8638-B647-ACE4-0C28300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Así, la idea de un diccionario 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2D20-FE4E-564F-B118-FD9C10E8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(la clave), entonces yo quiero encontrar el archivo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…. si me dan el rut y me doy cuenta de que ese rut no está en mis registros (el diccionario), entonces ingresar el rut a mis registros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y me doy cuenta de que no hay un archivo asociado, entonces asociar un archivo al rut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y me doy cuenta de que tiene un archivo asociado, entonces cambiar el archivo por uno más actual</a:t>
            </a:r>
          </a:p>
        </p:txBody>
      </p:sp>
    </p:spTree>
    <p:extLst>
      <p:ext uri="{BB962C8B-B14F-4D97-AF65-F5344CB8AC3E}">
        <p14:creationId xmlns:p14="http://schemas.microsoft.com/office/powerpoint/2010/main" val="344967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</p:spTree>
    <p:extLst>
      <p:ext uri="{BB962C8B-B14F-4D97-AF65-F5344CB8AC3E}">
        <p14:creationId xmlns:p14="http://schemas.microsoft.com/office/powerpoint/2010/main" val="188587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</p:spTree>
    <p:extLst>
      <p:ext uri="{BB962C8B-B14F-4D97-AF65-F5344CB8AC3E}">
        <p14:creationId xmlns:p14="http://schemas.microsoft.com/office/powerpoint/2010/main" val="369924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</p:spTree>
    <p:extLst>
      <p:ext uri="{BB962C8B-B14F-4D97-AF65-F5344CB8AC3E}">
        <p14:creationId xmlns:p14="http://schemas.microsoft.com/office/powerpoint/2010/main" val="2051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3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738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5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EDE9-1395-4FB6-9F79-4FF0F033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8D54-4BCD-4847-9DB0-BCA3BD1C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s-CL" dirty="0"/>
              <a:t>Queremos eliminar un dato (una </a:t>
            </a:r>
            <a:r>
              <a:rPr lang="es-CL" i="1" dirty="0"/>
              <a:t>key</a:t>
            </a:r>
            <a:r>
              <a:rPr lang="es-CL" dirty="0"/>
              <a:t> y su </a:t>
            </a:r>
            <a:r>
              <a:rPr lang="es-CL" i="1" dirty="0"/>
              <a:t>value</a:t>
            </a:r>
            <a:r>
              <a:rPr lang="es-CL" dirty="0"/>
              <a:t>) del árbol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Si el dato está en una hoja, o tiene un solo hijo, eliminarlo es trivial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Si no, ¿cómo podemos eliminarlo sin romper la estructura?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¿Podremos reemplazarlo por otro nodo del árbol? ¿Cuál?</a:t>
            </a:r>
          </a:p>
        </p:txBody>
      </p:sp>
    </p:spTree>
    <p:extLst>
      <p:ext uri="{BB962C8B-B14F-4D97-AF65-F5344CB8AC3E}">
        <p14:creationId xmlns:p14="http://schemas.microsoft.com/office/powerpoint/2010/main" val="266993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68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56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6387-E5D7-5B4D-BEBE-58269F01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búsqueda es lo primero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BADA-29E3-F946-AABF-85CED01C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2000"/>
              </a:lnSpc>
            </a:pPr>
            <a:r>
              <a:rPr lang="en-US"/>
              <a:t>O sea, a partir del rut, lo primero es buscarlo en el diccionario (y encontrarlo o estar seguros de que no está)</a:t>
            </a:r>
          </a:p>
          <a:p>
            <a:pPr>
              <a:lnSpc>
                <a:spcPct val="112000"/>
              </a:lnSpc>
            </a:pPr>
            <a:r>
              <a:rPr lang="en-US"/>
              <a:t>… y por “buscarlo” queremos decir buscarlo rápidamente, eficientemente</a:t>
            </a:r>
          </a:p>
          <a:p>
            <a:pPr>
              <a:lnSpc>
                <a:spcPct val="112000"/>
              </a:lnSpc>
            </a:pPr>
            <a:endParaRPr lang="en-US"/>
          </a:p>
          <a:p>
            <a:pPr algn="ctr">
              <a:lnSpc>
                <a:spcPct val="112000"/>
              </a:lnSpc>
            </a:pPr>
            <a:r>
              <a:rPr lang="en-US" b="1"/>
              <a:t>¿Cómo logramos esto?</a:t>
            </a:r>
            <a:r>
              <a:rPr lang="en-US"/>
              <a:t> es decir </a:t>
            </a:r>
            <a:r>
              <a:rPr lang="en-US" b="1"/>
              <a:t>¿qué estructura de datos nos conviene usar para lograrlo?</a:t>
            </a:r>
          </a:p>
          <a:p>
            <a:pPr>
              <a:lnSpc>
                <a:spcPct val="112000"/>
              </a:lnSpc>
            </a:pPr>
            <a:endParaRPr lang="en-US"/>
          </a:p>
          <a:p>
            <a:pPr>
              <a:lnSpc>
                <a:spcPct val="112000"/>
              </a:lnSpc>
            </a:pPr>
            <a:r>
              <a:rPr lang="en-US" sz="2200" b="1"/>
              <a:t>(</a:t>
            </a:r>
            <a:r>
              <a:rPr lang="en-US" sz="2200"/>
              <a:t> en los ejemplos, vamos a mostrar sólo las claves, no los valores, y las claves van a ser números enteros no muy grandes o las letras del abecedario o similar </a:t>
            </a:r>
            <a:r>
              <a:rPr lang="en-US" sz="22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6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2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el 6… no es tan fácil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76163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 remplaza por el sucesor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C3C78-D3D8-4BC7-8D0D-AA4FDC6AD138}"/>
              </a:ext>
            </a:extLst>
          </p:cNvPr>
          <p:cNvSpPr txBox="1"/>
          <p:nvPr/>
        </p:nvSpPr>
        <p:spPr>
          <a:xfrm>
            <a:off x="5443961" y="5476875"/>
            <a:ext cx="332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(También puede ser el antecesor)</a:t>
            </a:r>
          </a:p>
        </p:txBody>
      </p:sp>
    </p:spTree>
    <p:extLst>
      <p:ext uri="{BB962C8B-B14F-4D97-AF65-F5344CB8AC3E}">
        <p14:creationId xmlns:p14="http://schemas.microsoft.com/office/powerpoint/2010/main" val="3038402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 remplaza por el sucesor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EB1C0-5F8B-43BF-84B3-D8621F2CDE0A}"/>
              </a:ext>
            </a:extLst>
          </p:cNvPr>
          <p:cNvSpPr txBox="1"/>
          <p:nvPr/>
        </p:nvSpPr>
        <p:spPr>
          <a:xfrm>
            <a:off x="5443961" y="5476875"/>
            <a:ext cx="332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(También puede ser el antecesor)</a:t>
            </a:r>
          </a:p>
        </p:txBody>
      </p:sp>
    </p:spTree>
    <p:extLst>
      <p:ext uri="{BB962C8B-B14F-4D97-AF65-F5344CB8AC3E}">
        <p14:creationId xmlns:p14="http://schemas.microsoft.com/office/powerpoint/2010/main" val="86138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A149B-E83C-4E01-9E69-07948F52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Antecesor y sucesor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Si los nodos estuvieran ordenados en una lista según su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s-CL" dirty="0"/>
                  <a:t>: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sucesor</a:t>
                </a:r>
                <a:r>
                  <a:rPr lang="es-CL" dirty="0"/>
                  <a:t> de un nodo es el siguiente en la lista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antecesor</a:t>
                </a:r>
                <a:r>
                  <a:rPr lang="es-CL" dirty="0"/>
                  <a:t> de un nodo es el anterior en la lista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¿Cómo podemos encontrar estos elementos dentro del árbol?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29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8903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64AF5-E16D-423C-9D0B-42C8DDC04912}"/>
              </a:ext>
            </a:extLst>
          </p:cNvPr>
          <p:cNvSpPr txBox="1"/>
          <p:nvPr/>
        </p:nvSpPr>
        <p:spPr>
          <a:xfrm>
            <a:off x="153876" y="5808201"/>
            <a:ext cx="886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Ya no es tan sencillo… pero no lo necesitamos para eliminar</a:t>
            </a:r>
          </a:p>
        </p:txBody>
      </p:sp>
    </p:spTree>
    <p:extLst>
      <p:ext uri="{BB962C8B-B14F-4D97-AF65-F5344CB8AC3E}">
        <p14:creationId xmlns:p14="http://schemas.microsoft.com/office/powerpoint/2010/main" val="489175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𝒍𝒆𝒇𝒕</m:t>
                    </m:r>
                    <m:r>
                      <a:rPr lang="en-US" b="1" i="1" smtClean="0">
                        <a:latin typeface="Cambria Math" charset="0"/>
                      </a:rPr>
                      <m:t>=∅: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𝒍𝒆𝒇𝒕</m:t>
                        </m:r>
                      </m:e>
                    </m:d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31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𝒔𝒖𝒄𝒄𝒆𝒔𝒐𝒓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  <m:r>
                      <a:rPr lang="en-US" b="1" i="1" smtClean="0">
                        <a:latin typeface="Cambria Math" charset="0"/>
                      </a:rPr>
                      <m:t>≠∅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𝒓𝒊𝒈𝒉𝒕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∅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08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𝒅𝒆𝒍𝒆𝒕𝒆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𝒉𝒐𝒋𝒂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𝒔𝒐𝒍𝒐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𝒔𝒖𝒄𝒄𝒆𝒔𝒐𝒓</m:t>
                    </m:r>
                    <m:d>
                      <m:d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67B49F0-D823-3D45-BC48-6EF5224EE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1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BB7F-44B2-944C-8BF6-410D41D6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Recordemos lo que sabemos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4187-6FB9-E04C-9555-6D9952A4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12000"/>
              </a:lnSpc>
            </a:pPr>
            <a:r>
              <a:rPr lang="en-US"/>
              <a:t>Recurramos primero a nuestras opciones fundamentales de organización de información en memoria principal</a:t>
            </a:r>
          </a:p>
          <a:p>
            <a:pPr>
              <a:lnSpc>
                <a:spcPct val="112000"/>
              </a:lnSpc>
            </a:pPr>
            <a:r>
              <a:rPr lang="en-US"/>
              <a:t>¿Recuerdan cuáles son?</a:t>
            </a:r>
          </a:p>
          <a:p>
            <a:pPr>
              <a:lnSpc>
                <a:spcPct val="112000"/>
              </a:lnSpc>
            </a:pPr>
            <a:r>
              <a:rPr lang="en-US"/>
              <a:t>¿Cuáles son las ventajas y limitaciones de c/u?</a:t>
            </a:r>
          </a:p>
        </p:txBody>
      </p:sp>
    </p:spTree>
    <p:extLst>
      <p:ext uri="{BB962C8B-B14F-4D97-AF65-F5344CB8AC3E}">
        <p14:creationId xmlns:p14="http://schemas.microsoft.com/office/powerpoint/2010/main" val="348688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bueno, el malo y el feo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¿Hay algunas raíces más convenientes que otras?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con el árbol si no queda un dato conveniente como raíz?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1161373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Mismos datos, distinto árbol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D8088-90AD-41F8-A8D8-19FF8D3F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2471"/>
            <a:ext cx="8641076" cy="66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2200" dirty="0"/>
              <a:t>Debemos intentar que el árbol sea lo más balanceado posible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6225-35E0-5C4C-AC1A-F3D44E78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lista ligada frente al arreglo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A693-F703-E843-80D7-14C8027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2000"/>
              </a:lnSpc>
            </a:pPr>
            <a:r>
              <a:rPr lang="en-US" sz="2400"/>
              <a:t>La limitación para buscar eficientemente una clave en una lista ligada de claves ordenadas —comparando con un arreglo— es que no tenemos cómo “ir” en un paso a la mitad de la lista (algo que sí podemos hacer en un arreglo)</a:t>
            </a:r>
          </a:p>
          <a:p>
            <a:pPr>
              <a:lnSpc>
                <a:spcPct val="112000"/>
              </a:lnSpc>
            </a:pPr>
            <a:endParaRPr lang="en-US" sz="2400"/>
          </a:p>
          <a:p>
            <a:pPr>
              <a:lnSpc>
                <a:spcPct val="112000"/>
              </a:lnSpc>
            </a:pPr>
            <a:r>
              <a:rPr lang="en-US" sz="2400"/>
              <a:t>Por su parte, la limitación del arreglo —comparando con una lista ligada— no está en la búsqueda, sino en la inserción de una nueva clave ordenadamente con respecto a las claves que ya están:</a:t>
            </a:r>
          </a:p>
          <a:p>
            <a:pPr lvl="1">
              <a:lnSpc>
                <a:spcPct val="112000"/>
              </a:lnSpc>
            </a:pPr>
            <a:r>
              <a:rPr lang="en-US" sz="2000"/>
              <a:t>exige desplazar, en promedio, la mitad de los elementos del arreglo (en una lista, no es necesario desplazar nada)</a:t>
            </a:r>
          </a:p>
        </p:txBody>
      </p:sp>
    </p:spTree>
    <p:extLst>
      <p:ext uri="{BB962C8B-B14F-4D97-AF65-F5344CB8AC3E}">
        <p14:creationId xmlns:p14="http://schemas.microsoft.com/office/powerpoint/2010/main" val="190480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E38A876-8B3B-6948-B3FF-926C597B6EA7}"/>
              </a:ext>
            </a:extLst>
          </p:cNvPr>
          <p:cNvSpPr/>
          <p:nvPr/>
        </p:nvSpPr>
        <p:spPr>
          <a:xfrm>
            <a:off x="3662688" y="1592531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1F3ACD-E93E-204E-A22A-E5D26E21F078}"/>
              </a:ext>
            </a:extLst>
          </p:cNvPr>
          <p:cNvSpPr/>
          <p:nvPr/>
        </p:nvSpPr>
        <p:spPr>
          <a:xfrm>
            <a:off x="4872449" y="208396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231459-F6D2-DC47-BF32-F18CF9F896B8}"/>
              </a:ext>
            </a:extLst>
          </p:cNvPr>
          <p:cNvSpPr/>
          <p:nvPr/>
        </p:nvSpPr>
        <p:spPr>
          <a:xfrm>
            <a:off x="4288791" y="208396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838C82-7F68-5F4B-9AF1-FAD8A9F5B0CC}"/>
              </a:ext>
            </a:extLst>
          </p:cNvPr>
          <p:cNvSpPr/>
          <p:nvPr/>
        </p:nvSpPr>
        <p:spPr>
          <a:xfrm>
            <a:off x="5456107" y="208333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28BEF4-E644-F944-9132-1E47A76CCD9A}"/>
              </a:ext>
            </a:extLst>
          </p:cNvPr>
          <p:cNvSpPr/>
          <p:nvPr/>
        </p:nvSpPr>
        <p:spPr>
          <a:xfrm>
            <a:off x="2527230" y="208396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922EB4-F478-5746-97D5-C97602D517BD}"/>
              </a:ext>
            </a:extLst>
          </p:cNvPr>
          <p:cNvSpPr/>
          <p:nvPr/>
        </p:nvSpPr>
        <p:spPr>
          <a:xfrm>
            <a:off x="1359914" y="208333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75FB3-D7AC-344A-9F90-4D5FED632045}"/>
              </a:ext>
            </a:extLst>
          </p:cNvPr>
          <p:cNvSpPr/>
          <p:nvPr/>
        </p:nvSpPr>
        <p:spPr>
          <a:xfrm>
            <a:off x="765669" y="208973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7211CF-E3FC-2C45-8341-DAF12F2B1376}"/>
              </a:ext>
            </a:extLst>
          </p:cNvPr>
          <p:cNvSpPr/>
          <p:nvPr/>
        </p:nvSpPr>
        <p:spPr>
          <a:xfrm>
            <a:off x="1954159" y="208973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A1B4BE-F84E-7B4C-B9DC-12B88F9F355E}"/>
              </a:ext>
            </a:extLst>
          </p:cNvPr>
          <p:cNvSpPr/>
          <p:nvPr/>
        </p:nvSpPr>
        <p:spPr>
          <a:xfrm>
            <a:off x="3110888" y="208973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C5F4ED0-B387-EC47-98E4-339F8642C74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3481" y="1183000"/>
            <a:ext cx="3601036" cy="409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4AF92D2-A98F-DD4B-9A39-E76344B7CA5B}"/>
              </a:ext>
            </a:extLst>
          </p:cNvPr>
          <p:cNvSpPr/>
          <p:nvPr/>
        </p:nvSpPr>
        <p:spPr>
          <a:xfrm>
            <a:off x="3588035" y="23182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6D3744-2AF1-6A41-8E9C-9176C105BED8}"/>
              </a:ext>
            </a:extLst>
          </p:cNvPr>
          <p:cNvSpPr/>
          <p:nvPr/>
        </p:nvSpPr>
        <p:spPr>
          <a:xfrm>
            <a:off x="4765938" y="23822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EAFBAB-5AB8-9E44-BB38-D18ECB5FD293}"/>
              </a:ext>
            </a:extLst>
          </p:cNvPr>
          <p:cNvSpPr/>
          <p:nvPr/>
        </p:nvSpPr>
        <p:spPr>
          <a:xfrm>
            <a:off x="4182280" y="23822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AB2B8C-7EAC-5541-B50A-3C58D81B523D}"/>
              </a:ext>
            </a:extLst>
          </p:cNvPr>
          <p:cNvSpPr/>
          <p:nvPr/>
        </p:nvSpPr>
        <p:spPr>
          <a:xfrm>
            <a:off x="5349596" y="23759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35AEE8-0F53-6B40-B7F0-B31C15423103}"/>
              </a:ext>
            </a:extLst>
          </p:cNvPr>
          <p:cNvSpPr/>
          <p:nvPr/>
        </p:nvSpPr>
        <p:spPr>
          <a:xfrm>
            <a:off x="2420719" y="23822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FE0DEA-C1CC-C349-81DF-B9D755CC1E7F}"/>
              </a:ext>
            </a:extLst>
          </p:cNvPr>
          <p:cNvSpPr/>
          <p:nvPr/>
        </p:nvSpPr>
        <p:spPr>
          <a:xfrm>
            <a:off x="1253403" y="23759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244BB1-97F2-7F4D-8361-8BB1111CA829}"/>
              </a:ext>
            </a:extLst>
          </p:cNvPr>
          <p:cNvSpPr/>
          <p:nvPr/>
        </p:nvSpPr>
        <p:spPr>
          <a:xfrm>
            <a:off x="659158" y="24399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A9A936-E274-1148-BC4D-53560C6AADDF}"/>
              </a:ext>
            </a:extLst>
          </p:cNvPr>
          <p:cNvSpPr/>
          <p:nvPr/>
        </p:nvSpPr>
        <p:spPr>
          <a:xfrm>
            <a:off x="1847648" y="24399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A390B6-5350-CE4D-A023-4BA718440235}"/>
              </a:ext>
            </a:extLst>
          </p:cNvPr>
          <p:cNvSpPr/>
          <p:nvPr/>
        </p:nvSpPr>
        <p:spPr>
          <a:xfrm>
            <a:off x="3004377" y="24399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F2453F-8158-B54E-97D1-3A50098B9CF6}"/>
              </a:ext>
            </a:extLst>
          </p:cNvPr>
          <p:cNvSpPr/>
          <p:nvPr/>
        </p:nvSpPr>
        <p:spPr>
          <a:xfrm>
            <a:off x="3662688" y="368685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8BAC0A-F7C8-8345-8781-A28F517E47B0}"/>
              </a:ext>
            </a:extLst>
          </p:cNvPr>
          <p:cNvSpPr/>
          <p:nvPr/>
        </p:nvSpPr>
        <p:spPr>
          <a:xfrm>
            <a:off x="4872449" y="440486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A55D31-6E14-9149-8E73-6801D51DE65C}"/>
              </a:ext>
            </a:extLst>
          </p:cNvPr>
          <p:cNvSpPr/>
          <p:nvPr/>
        </p:nvSpPr>
        <p:spPr>
          <a:xfrm>
            <a:off x="4311439" y="500509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44CF54-0315-EA44-BF3B-20A637F094EA}"/>
              </a:ext>
            </a:extLst>
          </p:cNvPr>
          <p:cNvSpPr/>
          <p:nvPr/>
        </p:nvSpPr>
        <p:spPr>
          <a:xfrm>
            <a:off x="5478755" y="500446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E7D1A4-CA1A-F844-AD6D-F0EC2CDD60F1}"/>
              </a:ext>
            </a:extLst>
          </p:cNvPr>
          <p:cNvSpPr/>
          <p:nvPr/>
        </p:nvSpPr>
        <p:spPr>
          <a:xfrm>
            <a:off x="2527230" y="440486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DF7773-8FD5-654A-B503-F3708F2B757D}"/>
              </a:ext>
            </a:extLst>
          </p:cNvPr>
          <p:cNvSpPr/>
          <p:nvPr/>
        </p:nvSpPr>
        <p:spPr>
          <a:xfrm>
            <a:off x="1382562" y="500446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FAD50C-FA59-C842-BF55-3D8D0AE42C7E}"/>
              </a:ext>
            </a:extLst>
          </p:cNvPr>
          <p:cNvSpPr/>
          <p:nvPr/>
        </p:nvSpPr>
        <p:spPr>
          <a:xfrm>
            <a:off x="782553" y="55881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FFCA58-6D02-E447-91F1-794301FE8485}"/>
              </a:ext>
            </a:extLst>
          </p:cNvPr>
          <p:cNvSpPr/>
          <p:nvPr/>
        </p:nvSpPr>
        <p:spPr>
          <a:xfrm>
            <a:off x="1971043" y="55881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76A280-26C7-0A40-A4FC-0878E02D3B7A}"/>
              </a:ext>
            </a:extLst>
          </p:cNvPr>
          <p:cNvSpPr/>
          <p:nvPr/>
        </p:nvSpPr>
        <p:spPr>
          <a:xfrm>
            <a:off x="3133536" y="501086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AFF4C45-72C4-0F4C-A7C6-0CC322B34F5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53481" y="3277322"/>
            <a:ext cx="3601036" cy="409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F743A7B-CE6B-6D4E-8339-63522F24AEE1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 rot="10800000" flipV="1">
            <a:off x="2819060" y="3978681"/>
            <a:ext cx="843629" cy="42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5913A539-02FC-8641-87F0-5C02E3AC1785}"/>
              </a:ext>
            </a:extLst>
          </p:cNvPr>
          <p:cNvCxnSpPr>
            <a:stCxn id="26" idx="6"/>
            <a:endCxn id="27" idx="0"/>
          </p:cNvCxnSpPr>
          <p:nvPr/>
        </p:nvCxnSpPr>
        <p:spPr>
          <a:xfrm>
            <a:off x="4246346" y="3978682"/>
            <a:ext cx="917932" cy="42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14CE697-D5A6-2A4C-B563-5F921DCDB924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0800000" flipV="1">
            <a:off x="1674392" y="4696695"/>
            <a:ext cx="852839" cy="307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B98F6F5-82E0-5E4F-B51A-73305E6CF998}"/>
              </a:ext>
            </a:extLst>
          </p:cNvPr>
          <p:cNvCxnSpPr>
            <a:stCxn id="30" idx="6"/>
            <a:endCxn id="34" idx="0"/>
          </p:cNvCxnSpPr>
          <p:nvPr/>
        </p:nvCxnSpPr>
        <p:spPr>
          <a:xfrm>
            <a:off x="3110888" y="4696696"/>
            <a:ext cx="314477" cy="31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D5F103E-E189-5D48-BBD1-2C447D2E3F8C}"/>
              </a:ext>
            </a:extLst>
          </p:cNvPr>
          <p:cNvCxnSpPr>
            <a:stCxn id="27" idx="6"/>
            <a:endCxn id="29" idx="0"/>
          </p:cNvCxnSpPr>
          <p:nvPr/>
        </p:nvCxnSpPr>
        <p:spPr>
          <a:xfrm>
            <a:off x="5456107" y="4696696"/>
            <a:ext cx="314477" cy="307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BE934FA-5AE6-8F45-A443-84C5973C8F8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10800000" flipV="1">
            <a:off x="4603269" y="4696695"/>
            <a:ext cx="269181" cy="308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333170F-CC12-E74D-91E0-08E83BC51EB2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10800000" flipV="1">
            <a:off x="1074382" y="5296295"/>
            <a:ext cx="308180" cy="291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0E84C2-DE81-6A4A-9D34-10CF4B11420C}"/>
              </a:ext>
            </a:extLst>
          </p:cNvPr>
          <p:cNvCxnSpPr>
            <a:stCxn id="31" idx="6"/>
            <a:endCxn id="33" idx="0"/>
          </p:cNvCxnSpPr>
          <p:nvPr/>
        </p:nvCxnSpPr>
        <p:spPr>
          <a:xfrm>
            <a:off x="1966220" y="5296296"/>
            <a:ext cx="296652" cy="291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80E7F1-C389-3742-BB3C-B6BF3E896264}"/>
              </a:ext>
            </a:extLst>
          </p:cNvPr>
          <p:cNvSpPr txBox="1"/>
          <p:nvPr/>
        </p:nvSpPr>
        <p:spPr>
          <a:xfrm>
            <a:off x="5921413" y="1048046"/>
            <a:ext cx="29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Podemos tener un puntero a</a:t>
            </a:r>
          </a:p>
          <a:p>
            <a:r>
              <a:rPr lang="en-US"/>
              <a:t>un elemento más o menos en</a:t>
            </a:r>
          </a:p>
          <a:p>
            <a:r>
              <a:rPr lang="en-US"/>
              <a:t>el centro de la lista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3AE48-309F-1B4F-970E-1B85A236E8C8}"/>
              </a:ext>
            </a:extLst>
          </p:cNvPr>
          <p:cNvSpPr txBox="1"/>
          <p:nvPr/>
        </p:nvSpPr>
        <p:spPr>
          <a:xfrm>
            <a:off x="5921412" y="2869179"/>
            <a:ext cx="2969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 y ese elemento puede</a:t>
            </a:r>
          </a:p>
          <a:p>
            <a:r>
              <a:rPr lang="en-US"/>
              <a:t>tener punteros a elementos</a:t>
            </a:r>
          </a:p>
          <a:p>
            <a:r>
              <a:rPr lang="en-US"/>
              <a:t>más o menos en el centro de</a:t>
            </a:r>
          </a:p>
          <a:p>
            <a:r>
              <a:rPr lang="en-US"/>
              <a:t>cada una de las dos sublistas,</a:t>
            </a:r>
          </a:p>
          <a:p>
            <a:r>
              <a:rPr lang="en-US"/>
              <a:t>a su izquierda y a su derecha;</a:t>
            </a:r>
          </a:p>
          <a:p>
            <a:r>
              <a:rPr lang="en-US"/>
              <a:t>… y así recursivamente</a:t>
            </a:r>
          </a:p>
        </p:txBody>
      </p:sp>
    </p:spTree>
    <p:extLst>
      <p:ext uri="{BB962C8B-B14F-4D97-AF65-F5344CB8AC3E}">
        <p14:creationId xmlns:p14="http://schemas.microsoft.com/office/powerpoint/2010/main" val="344595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749-253D-4085-B73A-31F43956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</a:t>
            </a:r>
            <a:r>
              <a:rPr lang="es-CL" b="1" dirty="0"/>
              <a:t>árbol binario de búsqueda</a:t>
            </a:r>
            <a:r>
              <a:rPr lang="es-CL" dirty="0"/>
              <a:t> (</a:t>
            </a:r>
            <a:r>
              <a:rPr lang="es-CL" cap="small" dirty="0"/>
              <a:t>abb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19E7-2A27-4001-BE93-F9CBC19E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sz="2400" dirty="0"/>
              <a:t>Es una estructura de datos que guarda tuplas —pares </a:t>
            </a:r>
            <a:r>
              <a:rPr lang="es-CL" sz="2400" i="1" dirty="0"/>
              <a:t>(</a:t>
            </a:r>
            <a:r>
              <a:rPr lang="es-CL" sz="2400" i="1" dirty="0" err="1"/>
              <a:t>key</a:t>
            </a:r>
            <a:r>
              <a:rPr lang="es-CL" sz="2400" i="1" dirty="0"/>
              <a:t>, </a:t>
            </a:r>
            <a:r>
              <a:rPr lang="es-CL" sz="2400" i="1" dirty="0" err="1"/>
              <a:t>value</a:t>
            </a:r>
            <a:r>
              <a:rPr lang="es-CL" sz="2400" i="1" dirty="0"/>
              <a:t>)—</a:t>
            </a:r>
            <a:r>
              <a:rPr lang="es-CL" sz="2400" dirty="0"/>
              <a:t> organizadas en nodos de forma recursiva:</a:t>
            </a:r>
          </a:p>
          <a:p>
            <a:pPr lvl="1">
              <a:lnSpc>
                <a:spcPct val="120000"/>
              </a:lnSpc>
            </a:pPr>
            <a:r>
              <a:rPr lang="es-CL" sz="2000" dirty="0"/>
              <a:t>en las figuras, mostramos sólo las </a:t>
            </a:r>
            <a:r>
              <a:rPr lang="es-CL" sz="2000" i="1" dirty="0"/>
              <a:t>keys</a:t>
            </a:r>
            <a:endParaRPr lang="es-CL" sz="2000" dirty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sz="2400" dirty="0"/>
              <a:t>La raíz del árbol almacena una tupla y el resto se organiza recursi-vamente en uno o dos ABBs como hijos (izquierdo y/o derecho) de la raíz:</a:t>
            </a:r>
          </a:p>
          <a:p>
            <a:pPr lvl="1">
              <a:lnSpc>
                <a:spcPct val="120000"/>
              </a:lnSpc>
            </a:pPr>
            <a:r>
              <a:rPr lang="es-CL" sz="2000" dirty="0"/>
              <a:t>la estrategia dividir para reinar aplicada a la estructura de datos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sz="2400" b="1" dirty="0">
                <a:solidFill>
                  <a:srgbClr val="0070C0"/>
                </a:solidFill>
              </a:rPr>
              <a:t>Propiedad ABB</a:t>
            </a:r>
            <a:r>
              <a:rPr lang="es-CL" sz="2400" dirty="0">
                <a:solidFill>
                  <a:srgbClr val="0070C0"/>
                </a:solidFill>
              </a:rPr>
              <a:t>: Los </a:t>
            </a:r>
            <a:r>
              <a:rPr lang="es-CL" sz="2400" i="1" dirty="0">
                <a:solidFill>
                  <a:srgbClr val="0070C0"/>
                </a:solidFill>
              </a:rPr>
              <a:t>keys</a:t>
            </a:r>
            <a:r>
              <a:rPr lang="es-CL" sz="2400" dirty="0">
                <a:solidFill>
                  <a:srgbClr val="0070C0"/>
                </a:solidFill>
              </a:rPr>
              <a:t> menores que la raíz cuelgan del hijo izquierdo, y los </a:t>
            </a:r>
            <a:r>
              <a:rPr lang="es-CL" sz="2400" i="1" dirty="0">
                <a:solidFill>
                  <a:srgbClr val="0070C0"/>
                </a:solidFill>
              </a:rPr>
              <a:t>keys</a:t>
            </a:r>
            <a:r>
              <a:rPr lang="es-CL" sz="2400" dirty="0">
                <a:solidFill>
                  <a:srgbClr val="0070C0"/>
                </a:solidFill>
              </a:rPr>
              <a:t> mayores, del hijo derecho … </a:t>
            </a:r>
            <a:r>
              <a:rPr lang="es-CL" sz="2400" b="1" dirty="0">
                <a:solidFill>
                  <a:srgbClr val="0070C0"/>
                </a:solidFill>
              </a:rPr>
              <a:t>recursivamente</a:t>
            </a:r>
          </a:p>
        </p:txBody>
      </p:sp>
    </p:spTree>
    <p:extLst>
      <p:ext uri="{BB962C8B-B14F-4D97-AF65-F5344CB8AC3E}">
        <p14:creationId xmlns:p14="http://schemas.microsoft.com/office/powerpoint/2010/main" val="246925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955347-DC1A-4629-BADD-30834A28F572}"/>
              </a:ext>
            </a:extLst>
          </p:cNvPr>
          <p:cNvCxnSpPr>
            <a:cxnSpLocks/>
          </p:cNvCxnSpPr>
          <p:nvPr/>
        </p:nvCxnSpPr>
        <p:spPr>
          <a:xfrm>
            <a:off x="0" y="3652340"/>
            <a:ext cx="716021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8997D-DD0D-466A-93D6-FAF447551FCB}"/>
              </a:ext>
            </a:extLst>
          </p:cNvPr>
          <p:cNvCxnSpPr>
            <a:cxnSpLocks/>
          </p:cNvCxnSpPr>
          <p:nvPr/>
        </p:nvCxnSpPr>
        <p:spPr>
          <a:xfrm>
            <a:off x="0" y="2485027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dirty="0"/>
              <a:t>Anatomía de un árbol binario</a:t>
            </a:r>
            <a:br>
              <a:rPr lang="es-CL" sz="3600" dirty="0"/>
            </a:br>
            <a:r>
              <a:rPr lang="es-CL" sz="3600" dirty="0"/>
              <a:t>(mostramos solo las </a:t>
            </a:r>
            <a:r>
              <a:rPr lang="es-CL" sz="3600" i="1" dirty="0"/>
              <a:t>keys</a:t>
            </a:r>
            <a:r>
              <a:rPr lang="es-CL" sz="3600" dirty="0"/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82D82-7E39-4AA6-AF8C-A5F9C3818A95}"/>
              </a:ext>
            </a:extLst>
          </p:cNvPr>
          <p:cNvSpPr txBox="1"/>
          <p:nvPr/>
        </p:nvSpPr>
        <p:spPr>
          <a:xfrm>
            <a:off x="4266859" y="12334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Raíz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DD3AEE-5AF8-4068-B606-9EB2B2B5FB11}"/>
              </a:ext>
            </a:extLst>
          </p:cNvPr>
          <p:cNvCxnSpPr>
            <a:cxnSpLocks/>
          </p:cNvCxnSpPr>
          <p:nvPr/>
        </p:nvCxnSpPr>
        <p:spPr>
          <a:xfrm>
            <a:off x="0" y="4822544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B384D-CDE9-4B36-8CA8-1247B459AD3B}"/>
              </a:ext>
            </a:extLst>
          </p:cNvPr>
          <p:cNvSpPr txBox="1"/>
          <p:nvPr/>
        </p:nvSpPr>
        <p:spPr>
          <a:xfrm>
            <a:off x="303965" y="1763746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66CA2A-F3EA-432D-8C42-87CE38F3B5A5}"/>
              </a:ext>
            </a:extLst>
          </p:cNvPr>
          <p:cNvSpPr txBox="1"/>
          <p:nvPr/>
        </p:nvSpPr>
        <p:spPr>
          <a:xfrm>
            <a:off x="290839" y="2933162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915B08-0850-4140-9D12-0D70B92BF085}"/>
              </a:ext>
            </a:extLst>
          </p:cNvPr>
          <p:cNvSpPr txBox="1"/>
          <p:nvPr/>
        </p:nvSpPr>
        <p:spPr>
          <a:xfrm>
            <a:off x="277713" y="4089134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E13CD1-E58C-4816-9A4E-943E1ADD632A}"/>
              </a:ext>
            </a:extLst>
          </p:cNvPr>
          <p:cNvSpPr txBox="1"/>
          <p:nvPr/>
        </p:nvSpPr>
        <p:spPr>
          <a:xfrm>
            <a:off x="277713" y="5267159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B4501B-78B5-47A9-B5BA-30B0D2B47C83}"/>
              </a:ext>
            </a:extLst>
          </p:cNvPr>
          <p:cNvSpPr/>
          <p:nvPr/>
        </p:nvSpPr>
        <p:spPr>
          <a:xfrm>
            <a:off x="6911605" y="1652280"/>
            <a:ext cx="248613" cy="4091374"/>
          </a:xfrm>
          <a:prstGeom prst="rightBrace">
            <a:avLst>
              <a:gd name="adj1" fmla="val 144443"/>
              <a:gd name="adj2" fmla="val 48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8A03F-0464-499A-B7F7-1662414121A5}"/>
              </a:ext>
            </a:extLst>
          </p:cNvPr>
          <p:cNvSpPr txBox="1"/>
          <p:nvPr/>
        </p:nvSpPr>
        <p:spPr>
          <a:xfrm>
            <a:off x="7143938" y="3190675"/>
            <a:ext cx="1124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Altura =</a:t>
            </a:r>
          </a:p>
          <a:p>
            <a:r>
              <a:rPr lang="es-CL" dirty="0"/>
              <a:t>número</a:t>
            </a:r>
          </a:p>
          <a:p>
            <a:r>
              <a:rPr lang="es-CL" dirty="0"/>
              <a:t>de niveles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574F6A-E756-4D78-AD8F-E81845A9A86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326877" y="1915059"/>
            <a:ext cx="0" cy="3828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F4B85-0D98-41C5-8A50-2F51A8AD99E7}"/>
              </a:ext>
            </a:extLst>
          </p:cNvPr>
          <p:cNvSpPr txBox="1"/>
          <p:nvPr/>
        </p:nvSpPr>
        <p:spPr>
          <a:xfrm>
            <a:off x="7654513" y="1268728"/>
            <a:ext cx="134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Profundidad</a:t>
            </a:r>
          </a:p>
          <a:p>
            <a:r>
              <a:rPr lang="es-CL" dirty="0"/>
              <a:t>= nivel –1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árbol binario de búsqueda 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&gt; 6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&lt; 6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16588</TotalTime>
  <Words>1437</Words>
  <Application>Microsoft Macintosh PowerPoint</Application>
  <PresentationFormat>On-screen Show (4:3)</PresentationFormat>
  <Paragraphs>410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IIC2133</vt:lpstr>
      <vt:lpstr>Diccionario: estructura de datos con las siguientes operaciones</vt:lpstr>
      <vt:lpstr>Así, la idea de un diccionario es:</vt:lpstr>
      <vt:lpstr>La búsqueda es lo primero</vt:lpstr>
      <vt:lpstr>Recordemos lo que sabemos</vt:lpstr>
      <vt:lpstr>La lista ligada frente al arreglo</vt:lpstr>
      <vt:lpstr>PowerPoint Presentation</vt:lpstr>
      <vt:lpstr>El árbol binario de búsqueda (abb)</vt:lpstr>
      <vt:lpstr>Anatomía de un árbol binario (mostramos solo las keys)</vt:lpstr>
      <vt:lpstr>El árbol binario de búsqueda …</vt:lpstr>
      <vt:lpstr>… está compuesto por (sub) árboles binarios de búsqueda</vt:lpstr>
      <vt:lpstr>… y así hasta las hojas</vt:lpstr>
      <vt:lpstr>Operaciones del ABB</vt:lpstr>
      <vt:lpstr>Busquemos el 7</vt:lpstr>
      <vt:lpstr>Busquemos el 7</vt:lpstr>
      <vt:lpstr>Busquemos el 7</vt:lpstr>
      <vt:lpstr>Busquemos el 7</vt:lpstr>
      <vt:lpstr>PowerPoint Presentation</vt:lpstr>
      <vt:lpstr>Operaciones que modifican el árbol</vt:lpstr>
      <vt:lpstr>Insertemos el 4</vt:lpstr>
      <vt:lpstr>Insertemos el 4</vt:lpstr>
      <vt:lpstr>Insertemos el 4</vt:lpstr>
      <vt:lpstr>Insertemos el 4</vt:lpstr>
      <vt:lpstr>Insertemos el 4</vt:lpstr>
      <vt:lpstr>Insertemos el 4</vt:lpstr>
      <vt:lpstr>PowerPoint Presentation</vt:lpstr>
      <vt:lpstr>Eliminación</vt:lpstr>
      <vt:lpstr>Eliminemos el 4</vt:lpstr>
      <vt:lpstr>Eliminemos el 4</vt:lpstr>
      <vt:lpstr>Eliminemos el 5</vt:lpstr>
      <vt:lpstr>Eliminemos el 5</vt:lpstr>
      <vt:lpstr>Ahora el 6… no es tan fácil</vt:lpstr>
      <vt:lpstr>Se remplaza por el sucesor</vt:lpstr>
      <vt:lpstr>Se remplaza por el sucesor</vt:lpstr>
      <vt:lpstr>Antecesor y sucesor</vt:lpstr>
      <vt:lpstr>Busquemos el sucesor del 6</vt:lpstr>
      <vt:lpstr>Busquemos el sucesor del 5</vt:lpstr>
      <vt:lpstr>PowerPoint Presentation</vt:lpstr>
      <vt:lpstr>PowerPoint Presentation</vt:lpstr>
      <vt:lpstr>PowerPoint Presentation</vt:lpstr>
      <vt:lpstr>El bueno, el malo y el feo</vt:lpstr>
      <vt:lpstr>Mismos datos, distinto árbol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conteo de votos</dc:title>
  <dc:creator>Vicente Errázuriz Quiroga</dc:creator>
  <cp:lastModifiedBy>Yadran</cp:lastModifiedBy>
  <cp:revision>117</cp:revision>
  <dcterms:created xsi:type="dcterms:W3CDTF">2018-03-20T12:52:32Z</dcterms:created>
  <dcterms:modified xsi:type="dcterms:W3CDTF">2020-09-07T16:35:43Z</dcterms:modified>
</cp:coreProperties>
</file>