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ocuments\COURSES\Advanced%20Scholarship%20x%20Udacity\PROJECTS\Project%202%20NYSE%20datan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cuments\COURSES\Advanced%20Scholarship%20x%20Udacity\PROJECTS\Project%202%20NYSE%20data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'projectdata-nyse'!$A$2:$A$1711</cx:f>
        <cx:lvl ptCount="62">
          <cx:pt idx="0">3</cx:pt>
          <cx:pt idx="1">83</cx:pt>
          <cx:pt idx="2">91</cx:pt>
          <cx:pt idx="3">103</cx:pt>
          <cx:pt idx="4">155</cx:pt>
          <cx:pt idx="5">181</cx:pt>
          <cx:pt idx="6">189</cx:pt>
          <cx:pt idx="7">265</cx:pt>
          <cx:pt idx="8">309</cx:pt>
          <cx:pt idx="9">345</cx:pt>
          <cx:pt idx="10">369</cx:pt>
          <cx:pt idx="11">399</cx:pt>
          <cx:pt idx="12">403</cx:pt>
          <cx:pt idx="13">435</cx:pt>
          <cx:pt idx="14">443</cx:pt>
          <cx:pt idx="15">463</cx:pt>
          <cx:pt idx="16">491</cx:pt>
          <cx:pt idx="17">495</cx:pt>
          <cx:pt idx="18">535</cx:pt>
          <cx:pt idx="19">551</cx:pt>
          <cx:pt idx="20">583</cx:pt>
          <cx:pt idx="21">599</cx:pt>
          <cx:pt idx="22">615</cx:pt>
          <cx:pt idx="23">623</cx:pt>
          <cx:pt idx="24">631</cx:pt>
          <cx:pt idx="25">659</cx:pt>
          <cx:pt idx="26">663</cx:pt>
          <cx:pt idx="27">683</cx:pt>
          <cx:pt idx="28">727</cx:pt>
          <cx:pt idx="29">783</cx:pt>
          <cx:pt idx="30">866</cx:pt>
          <cx:pt idx="31">874</cx:pt>
          <cx:pt idx="32">878</cx:pt>
          <cx:pt idx="33">938</cx:pt>
          <cx:pt idx="34">946</cx:pt>
          <cx:pt idx="35">962</cx:pt>
          <cx:pt idx="36">974</cx:pt>
          <cx:pt idx="37">994</cx:pt>
          <cx:pt idx="38">1026</cx:pt>
          <cx:pt idx="39">1078</cx:pt>
          <cx:pt idx="40">1163</cx:pt>
          <cx:pt idx="41">1171</cx:pt>
          <cx:pt idx="42">1231</cx:pt>
          <cx:pt idx="43">1235</cx:pt>
          <cx:pt idx="44">1275</cx:pt>
          <cx:pt idx="45">1295</cx:pt>
          <cx:pt idx="46">1323</cx:pt>
          <cx:pt idx="47">1341</cx:pt>
          <cx:pt idx="48">1353</cx:pt>
          <cx:pt idx="49">1365</cx:pt>
          <cx:pt idx="50">1369</cx:pt>
          <cx:pt idx="51">1381</cx:pt>
          <cx:pt idx="52">1445</cx:pt>
          <cx:pt idx="53">1509</cx:pt>
          <cx:pt idx="54">1569</cx:pt>
          <cx:pt idx="55">1581</cx:pt>
          <cx:pt idx="56">1605</cx:pt>
          <cx:pt idx="57">1609</cx:pt>
          <cx:pt idx="58">1621</cx:pt>
          <cx:pt idx="59">1653</cx:pt>
          <cx:pt idx="60">1701</cx:pt>
          <cx:pt idx="61">1760</cx:pt>
        </cx:lvl>
      </cx:strDim>
      <cx:numDim type="val">
        <cx:f>'projectdata-nyse'!$P$2:$P$1711</cx:f>
        <cx:lvl ptCount="62" formatCode="&quot;$&quot;#,##0.00_);[Red]\(&quot;$&quot;#,##0.00\)">
          <cx:pt idx="0">40.990000000000002</cx:pt>
          <cx:pt idx="1">5.5979999999999999</cx:pt>
          <cx:pt idx="2">2.238</cx:pt>
          <cx:pt idx="3">3.9742950000000001</cx:pt>
          <cx:pt idx="4">22.533999999999999</cx:pt>
          <cx:pt idx="5">3.2913000000000001</cx:pt>
          <cx:pt idx="6">94.570999999999998</cx:pt>
          <cx:pt idx="7">38.536999999999999</cx:pt>
          <cx:pt idx="8">13.476084</cx:pt>
          <cx:pt idx="9">17.509</cx:pt>
          <cx:pt idx="10">5.2590000000000003</cx:pt>
          <cx:pt idx="11">11.069000000000001</cx:pt>
          <cx:pt idx="12">4.9054580000000003</cx:pt>
          <cx:pt idx="13">39.639000000000003</cx:pt>
          <cx:pt idx="14">26.643999999999998</cx:pt>
          <cx:pt idx="15">20.563099999999999</cx:pt>
          <cx:pt idx="16">1.6371</cx:pt>
          <cx:pt idx="17">6.7943420000000003</cx:pt>
          <cx:pt idx="18">2.6636000000000002</cx:pt>
          <cx:pt idx="19">14.522</cx:pt>
          <cx:pt idx="20">20.855</cx:pt>
          <cx:pt idx="21">6.6166320000000001</cx:pt>
          <cx:pt idx="22">3.9620359999999999</cx:pt>
          <cx:pt idx="23">4.5793999999999997</cx:pt>
          <cx:pt idx="24">50.365000000000002</cx:pt>
          <cx:pt idx="25">19.036525000000001</cx:pt>
          <cx:pt idx="26">3.9914619999999998</cx:pt>
          <cx:pt idx="27">31.353000000000002</cx:pt>
          <cx:pt idx="28">9.9733839999999994</cx:pt>
          <cx:pt idx="29">39.302</cx:pt>
          <cx:pt idx="30">13.599</cx:pt>
          <cx:pt idx="31">6.187646</cx:pt>
          <cx:pt idx="32">10.964157</cx:pt>
          <cx:pt idx="33">2.3342000000000001</cx:pt>
          <cx:pt idx="34">3.9171999999999998</cx:pt>
          <cx:pt idx="35">10.465999999999999</cx:pt>
          <cx:pt idx="36">47.247999999999998</cx:pt>
          <cx:pt idx="37">20.425000000000001</cx:pt>
          <cx:pt idx="38">7.3570000000000002</cx:pt>
          <cx:pt idx="39">30.109000000000002</cx:pt>
          <cx:pt idx="40">6.3090000000000002</cx:pt>
          <cx:pt idx="41">9.8879999999999999</cx:pt>
          <cx:pt idx="42">3.5780599999999998</cx:pt>
          <cx:pt idx="43">18.671299999999999</cx:pt>
          <cx:pt idx="44">11.360753000000001</cx:pt>
          <cx:pt idx="45">6.4489999999999998</cx:pt>
          <cx:pt idx="46">7.5724359999999997</cx:pt>
          <cx:pt idx="47">6.7869840000000003</cx:pt>
          <cx:pt idx="48">5.2503989999999998</cx:pt>
          <cx:pt idx="49">5.8795000000000002</cx:pt>
          <cx:pt idx="50">3.582395</cx:pt>
          <cx:pt idx="51">9.3877000000000006</cx:pt>
          <cx:pt idx="52">2.9859079999999998</cx:pt>
          <cx:pt idx="53">3.171411</cx:pt>
          <cx:pt idx="54">13.423</cx:pt>
          <cx:pt idx="55">37.863999999999997</cx:pt>
          <cx:pt idx="56">19.940999999999999</cx:pt>
          <cx:pt idx="57">58.363</cx:pt>
          <cx:pt idx="58">57.244</cx:pt>
          <cx:pt idx="59">2.0680100000000001</cx:pt>
          <cx:pt idx="60">13.609</cx:pt>
          <cx:pt idx="61">3.653</cx:pt>
        </cx:lvl>
      </cx:numDim>
    </cx:data>
    <cx:data id="1">
      <cx:strDim type="cat">
        <cx:f>'projectdata-nyse'!$A$2:$A$1711</cx:f>
        <cx:lvl ptCount="62">
          <cx:pt idx="0">3</cx:pt>
          <cx:pt idx="1">83</cx:pt>
          <cx:pt idx="2">91</cx:pt>
          <cx:pt idx="3">103</cx:pt>
          <cx:pt idx="4">155</cx:pt>
          <cx:pt idx="5">181</cx:pt>
          <cx:pt idx="6">189</cx:pt>
          <cx:pt idx="7">265</cx:pt>
          <cx:pt idx="8">309</cx:pt>
          <cx:pt idx="9">345</cx:pt>
          <cx:pt idx="10">369</cx:pt>
          <cx:pt idx="11">399</cx:pt>
          <cx:pt idx="12">403</cx:pt>
          <cx:pt idx="13">435</cx:pt>
          <cx:pt idx="14">443</cx:pt>
          <cx:pt idx="15">463</cx:pt>
          <cx:pt idx="16">491</cx:pt>
          <cx:pt idx="17">495</cx:pt>
          <cx:pt idx="18">535</cx:pt>
          <cx:pt idx="19">551</cx:pt>
          <cx:pt idx="20">583</cx:pt>
          <cx:pt idx="21">599</cx:pt>
          <cx:pt idx="22">615</cx:pt>
          <cx:pt idx="23">623</cx:pt>
          <cx:pt idx="24">631</cx:pt>
          <cx:pt idx="25">659</cx:pt>
          <cx:pt idx="26">663</cx:pt>
          <cx:pt idx="27">683</cx:pt>
          <cx:pt idx="28">727</cx:pt>
          <cx:pt idx="29">783</cx:pt>
          <cx:pt idx="30">866</cx:pt>
          <cx:pt idx="31">874</cx:pt>
          <cx:pt idx="32">878</cx:pt>
          <cx:pt idx="33">938</cx:pt>
          <cx:pt idx="34">946</cx:pt>
          <cx:pt idx="35">962</cx:pt>
          <cx:pt idx="36">974</cx:pt>
          <cx:pt idx="37">994</cx:pt>
          <cx:pt idx="38">1026</cx:pt>
          <cx:pt idx="39">1078</cx:pt>
          <cx:pt idx="40">1163</cx:pt>
          <cx:pt idx="41">1171</cx:pt>
          <cx:pt idx="42">1231</cx:pt>
          <cx:pt idx="43">1235</cx:pt>
          <cx:pt idx="44">1275</cx:pt>
          <cx:pt idx="45">1295</cx:pt>
          <cx:pt idx="46">1323</cx:pt>
          <cx:pt idx="47">1341</cx:pt>
          <cx:pt idx="48">1353</cx:pt>
          <cx:pt idx="49">1365</cx:pt>
          <cx:pt idx="50">1369</cx:pt>
          <cx:pt idx="51">1381</cx:pt>
          <cx:pt idx="52">1445</cx:pt>
          <cx:pt idx="53">1509</cx:pt>
          <cx:pt idx="54">1569</cx:pt>
          <cx:pt idx="55">1581</cx:pt>
          <cx:pt idx="56">1605</cx:pt>
          <cx:pt idx="57">1609</cx:pt>
          <cx:pt idx="58">1621</cx:pt>
          <cx:pt idx="59">1653</cx:pt>
          <cx:pt idx="60">1701</cx:pt>
          <cx:pt idx="61">1760</cx:pt>
        </cx:lvl>
      </cx:strDim>
      <cx:numDim type="val">
        <cx:f>'projectdata-nyse'!$J$2:$J$1711</cx:f>
        <cx:lvl ptCount="62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</cx:lvl>
      </cx:numDim>
    </cx:data>
  </cx:chartData>
  <cx:chart>
    <cx:title pos="t" align="ctr" overlay="0">
      <cx:tx>
        <cx:txData>
          <cx:v>Financials Sector Total Revenue for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Financials Sector Total Revenue for Year 4</a:t>
          </a:r>
        </a:p>
      </cx:txPr>
    </cx:title>
    <cx:plotArea>
      <cx:plotAreaRegion>
        <cx:series layoutId="clusteredColumn" uniqueId="{18634854-0B03-4C2E-8790-5CF85FF62E03}" formatIdx="3">
          <cx:tx>
            <cx:txData>
              <cx:f>'projectdata-nyse'!$P$1</cx:f>
              <cx:v>Reven</cx:v>
            </cx:txData>
          </cx:tx>
          <cx:dataId val="0"/>
          <cx:layoutPr>
            <cx:binning intervalClosed="r" underflow="5" overflow="100">
              <cx:binSize val="10"/>
            </cx:binning>
          </cx:layoutPr>
        </cx:series>
        <cx:series layoutId="clusteredColumn" hidden="1" uniqueId="{9A1E2087-407B-43D2-A8B7-3FBB1B2A0C66}" formatIdx="8">
          <cx:tx>
            <cx:txData>
              <cx:f>'projectdata-nyse'!$J$1</cx:f>
              <cx:v>GICS Sector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Total Revenue (in Billions 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 (in Billions $)</a:t>
              </a:r>
            </a:p>
          </cx:txPr>
        </cx:title>
        <cx:tickLabels/>
        <cx:numFmt formatCode="#,##0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'projectdata-nyse'!$A$2:$A$1711</cx:f>
        <cx:lvl ptCount="62">
          <cx:pt idx="0">3</cx:pt>
          <cx:pt idx="1">83</cx:pt>
          <cx:pt idx="2">91</cx:pt>
          <cx:pt idx="3">103</cx:pt>
          <cx:pt idx="4">155</cx:pt>
          <cx:pt idx="5">181</cx:pt>
          <cx:pt idx="6">189</cx:pt>
          <cx:pt idx="7">265</cx:pt>
          <cx:pt idx="8">309</cx:pt>
          <cx:pt idx="9">345</cx:pt>
          <cx:pt idx="10">369</cx:pt>
          <cx:pt idx="11">399</cx:pt>
          <cx:pt idx="12">403</cx:pt>
          <cx:pt idx="13">435</cx:pt>
          <cx:pt idx="14">443</cx:pt>
          <cx:pt idx="15">463</cx:pt>
          <cx:pt idx="16">491</cx:pt>
          <cx:pt idx="17">495</cx:pt>
          <cx:pt idx="18">535</cx:pt>
          <cx:pt idx="19">551</cx:pt>
          <cx:pt idx="20">583</cx:pt>
          <cx:pt idx="21">599</cx:pt>
          <cx:pt idx="22">615</cx:pt>
          <cx:pt idx="23">623</cx:pt>
          <cx:pt idx="24">631</cx:pt>
          <cx:pt idx="25">659</cx:pt>
          <cx:pt idx="26">663</cx:pt>
          <cx:pt idx="27">683</cx:pt>
          <cx:pt idx="28">727</cx:pt>
          <cx:pt idx="29">783</cx:pt>
          <cx:pt idx="30">866</cx:pt>
          <cx:pt idx="31">874</cx:pt>
          <cx:pt idx="32">878</cx:pt>
          <cx:pt idx="33">938</cx:pt>
          <cx:pt idx="34">946</cx:pt>
          <cx:pt idx="35">962</cx:pt>
          <cx:pt idx="36">974</cx:pt>
          <cx:pt idx="37">994</cx:pt>
          <cx:pt idx="38">1026</cx:pt>
          <cx:pt idx="39">1078</cx:pt>
          <cx:pt idx="40">1163</cx:pt>
          <cx:pt idx="41">1171</cx:pt>
          <cx:pt idx="42">1231</cx:pt>
          <cx:pt idx="43">1235</cx:pt>
          <cx:pt idx="44">1275</cx:pt>
          <cx:pt idx="45">1295</cx:pt>
          <cx:pt idx="46">1323</cx:pt>
          <cx:pt idx="47">1341</cx:pt>
          <cx:pt idx="48">1353</cx:pt>
          <cx:pt idx="49">1365</cx:pt>
          <cx:pt idx="50">1369</cx:pt>
          <cx:pt idx="51">1381</cx:pt>
          <cx:pt idx="52">1445</cx:pt>
          <cx:pt idx="53">1509</cx:pt>
          <cx:pt idx="54">1569</cx:pt>
          <cx:pt idx="55">1581</cx:pt>
          <cx:pt idx="56">1605</cx:pt>
          <cx:pt idx="57">1609</cx:pt>
          <cx:pt idx="58">1621</cx:pt>
          <cx:pt idx="59">1653</cx:pt>
          <cx:pt idx="60">1701</cx:pt>
          <cx:pt idx="61">1760</cx:pt>
        </cx:lvl>
      </cx:strDim>
      <cx:numDim type="val">
        <cx:f>'projectdata-nyse'!$P$2:$P$1711</cx:f>
        <cx:lvl ptCount="62" formatCode="&quot;$&quot;#,##0.00_);[Red]\(&quot;$&quot;#,##0.00\)">
          <cx:pt idx="0">40.990000000000002</cx:pt>
          <cx:pt idx="1">5.5979999999999999</cx:pt>
          <cx:pt idx="2">2.238</cx:pt>
          <cx:pt idx="3">3.9742950000000001</cx:pt>
          <cx:pt idx="4">22.533999999999999</cx:pt>
          <cx:pt idx="5">3.2913000000000001</cx:pt>
          <cx:pt idx="6">94.570999999999998</cx:pt>
          <cx:pt idx="7">38.536999999999999</cx:pt>
          <cx:pt idx="8">13.476084</cx:pt>
          <cx:pt idx="9">17.509</cx:pt>
          <cx:pt idx="10">5.2590000000000003</cx:pt>
          <cx:pt idx="11">11.069000000000001</cx:pt>
          <cx:pt idx="12">4.9054580000000003</cx:pt>
          <cx:pt idx="13">39.639000000000003</cx:pt>
          <cx:pt idx="14">26.643999999999998</cx:pt>
          <cx:pt idx="15">20.563099999999999</cx:pt>
          <cx:pt idx="16">1.6371</cx:pt>
          <cx:pt idx="17">6.7943420000000003</cx:pt>
          <cx:pt idx="18">2.6636000000000002</cx:pt>
          <cx:pt idx="19">14.522</cx:pt>
          <cx:pt idx="20">20.855</cx:pt>
          <cx:pt idx="21">6.6166320000000001</cx:pt>
          <cx:pt idx="22">3.9620359999999999</cx:pt>
          <cx:pt idx="23">4.5793999999999997</cx:pt>
          <cx:pt idx="24">50.365000000000002</cx:pt>
          <cx:pt idx="25">19.036525000000001</cx:pt>
          <cx:pt idx="26">3.9914619999999998</cx:pt>
          <cx:pt idx="27">31.353000000000002</cx:pt>
          <cx:pt idx="28">9.9733839999999994</cx:pt>
          <cx:pt idx="29">39.302</cx:pt>
          <cx:pt idx="30">13.599</cx:pt>
          <cx:pt idx="31">6.187646</cx:pt>
          <cx:pt idx="32">10.964157</cx:pt>
          <cx:pt idx="33">2.3342000000000001</cx:pt>
          <cx:pt idx="34">3.9171999999999998</cx:pt>
          <cx:pt idx="35">10.465999999999999</cx:pt>
          <cx:pt idx="36">47.247999999999998</cx:pt>
          <cx:pt idx="37">20.425000000000001</cx:pt>
          <cx:pt idx="38">7.3570000000000002</cx:pt>
          <cx:pt idx="39">30.109000000000002</cx:pt>
          <cx:pt idx="40">6.3090000000000002</cx:pt>
          <cx:pt idx="41">9.8879999999999999</cx:pt>
          <cx:pt idx="42">3.5780599999999998</cx:pt>
          <cx:pt idx="43">18.671299999999999</cx:pt>
          <cx:pt idx="44">11.360753000000001</cx:pt>
          <cx:pt idx="45">6.4489999999999998</cx:pt>
          <cx:pt idx="46">7.5724359999999997</cx:pt>
          <cx:pt idx="47">6.7869840000000003</cx:pt>
          <cx:pt idx="48">5.2503989999999998</cx:pt>
          <cx:pt idx="49">5.8795000000000002</cx:pt>
          <cx:pt idx="50">3.582395</cx:pt>
          <cx:pt idx="51">9.3877000000000006</cx:pt>
          <cx:pt idx="52">2.9859079999999998</cx:pt>
          <cx:pt idx="53">3.171411</cx:pt>
          <cx:pt idx="54">13.423</cx:pt>
          <cx:pt idx="55">37.863999999999997</cx:pt>
          <cx:pt idx="56">19.940999999999999</cx:pt>
          <cx:pt idx="57">58.363</cx:pt>
          <cx:pt idx="58">57.244</cx:pt>
          <cx:pt idx="59">2.0680100000000001</cx:pt>
          <cx:pt idx="60">13.609</cx:pt>
          <cx:pt idx="61">3.653</cx:pt>
        </cx:lvl>
      </cx:numDim>
    </cx:data>
    <cx:data id="1">
      <cx:strDim type="cat">
        <cx:f>'projectdata-nyse'!$A$2:$A$1711</cx:f>
        <cx:lvl ptCount="62">
          <cx:pt idx="0">3</cx:pt>
          <cx:pt idx="1">83</cx:pt>
          <cx:pt idx="2">91</cx:pt>
          <cx:pt idx="3">103</cx:pt>
          <cx:pt idx="4">155</cx:pt>
          <cx:pt idx="5">181</cx:pt>
          <cx:pt idx="6">189</cx:pt>
          <cx:pt idx="7">265</cx:pt>
          <cx:pt idx="8">309</cx:pt>
          <cx:pt idx="9">345</cx:pt>
          <cx:pt idx="10">369</cx:pt>
          <cx:pt idx="11">399</cx:pt>
          <cx:pt idx="12">403</cx:pt>
          <cx:pt idx="13">435</cx:pt>
          <cx:pt idx="14">443</cx:pt>
          <cx:pt idx="15">463</cx:pt>
          <cx:pt idx="16">491</cx:pt>
          <cx:pt idx="17">495</cx:pt>
          <cx:pt idx="18">535</cx:pt>
          <cx:pt idx="19">551</cx:pt>
          <cx:pt idx="20">583</cx:pt>
          <cx:pt idx="21">599</cx:pt>
          <cx:pt idx="22">615</cx:pt>
          <cx:pt idx="23">623</cx:pt>
          <cx:pt idx="24">631</cx:pt>
          <cx:pt idx="25">659</cx:pt>
          <cx:pt idx="26">663</cx:pt>
          <cx:pt idx="27">683</cx:pt>
          <cx:pt idx="28">727</cx:pt>
          <cx:pt idx="29">783</cx:pt>
          <cx:pt idx="30">866</cx:pt>
          <cx:pt idx="31">874</cx:pt>
          <cx:pt idx="32">878</cx:pt>
          <cx:pt idx="33">938</cx:pt>
          <cx:pt idx="34">946</cx:pt>
          <cx:pt idx="35">962</cx:pt>
          <cx:pt idx="36">974</cx:pt>
          <cx:pt idx="37">994</cx:pt>
          <cx:pt idx="38">1026</cx:pt>
          <cx:pt idx="39">1078</cx:pt>
          <cx:pt idx="40">1163</cx:pt>
          <cx:pt idx="41">1171</cx:pt>
          <cx:pt idx="42">1231</cx:pt>
          <cx:pt idx="43">1235</cx:pt>
          <cx:pt idx="44">1275</cx:pt>
          <cx:pt idx="45">1295</cx:pt>
          <cx:pt idx="46">1323</cx:pt>
          <cx:pt idx="47">1341</cx:pt>
          <cx:pt idx="48">1353</cx:pt>
          <cx:pt idx="49">1365</cx:pt>
          <cx:pt idx="50">1369</cx:pt>
          <cx:pt idx="51">1381</cx:pt>
          <cx:pt idx="52">1445</cx:pt>
          <cx:pt idx="53">1509</cx:pt>
          <cx:pt idx="54">1569</cx:pt>
          <cx:pt idx="55">1581</cx:pt>
          <cx:pt idx="56">1605</cx:pt>
          <cx:pt idx="57">1609</cx:pt>
          <cx:pt idx="58">1621</cx:pt>
          <cx:pt idx="59">1653</cx:pt>
          <cx:pt idx="60">1701</cx:pt>
          <cx:pt idx="61">1760</cx:pt>
        </cx:lvl>
      </cx:strDim>
      <cx:numDim type="val">
        <cx:f>'projectdata-nyse'!$J$2:$J$1711</cx:f>
        <cx:lvl ptCount="62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</cx:lvl>
      </cx:numDim>
    </cx:data>
  </cx:chartData>
  <cx:chart>
    <cx:title pos="t" align="ctr" overlay="0">
      <cx:tx>
        <cx:txData>
          <cx:v>Industrials Sector Total Revenue for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Industrials Sector Total Revenue for Year 4</a:t>
          </a:r>
        </a:p>
      </cx:txPr>
    </cx:title>
    <cx:plotArea>
      <cx:plotAreaRegion>
        <cx:series layoutId="clusteredColumn" uniqueId="{18634854-0B03-4C2E-8790-5CF85FF62E03}" formatIdx="3">
          <cx:tx>
            <cx:txData>
              <cx:f>'projectdata-nyse'!$P$1</cx:f>
              <cx:v>Reven</cx:v>
            </cx:txData>
          </cx:tx>
          <cx:dataId val="0"/>
          <cx:layoutPr>
            <cx:binning intervalClosed="r" underflow="5" overflow="100">
              <cx:binSize val="10"/>
            </cx:binning>
          </cx:layoutPr>
        </cx:series>
        <cx:series layoutId="clusteredColumn" hidden="1" uniqueId="{9A1E2087-407B-43D2-A8B7-3FBB1B2A0C66}" formatIdx="8">
          <cx:tx>
            <cx:txData>
              <cx:f>'projectdata-nyse'!$J$1</cx:f>
              <cx:v>GICS Sector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Total Revenue (in Billions 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 (in Billions $)</a:t>
              </a:r>
            </a:p>
          </cx:txPr>
        </cx:title>
        <cx:tickLabels/>
        <cx:numFmt formatCode="#,##0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CE18-8923-ADC2-F1A1-0CADBE21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A314-B823-BA6E-7A99-6F69B617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C93C-50E7-9D65-D3DF-EAFABC05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CF1D-D67A-CE9D-16C3-EAB8683E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A391-D996-A5BA-CB9E-D0503C30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A6A-4EA3-348B-37C7-859AE15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9D36D-499A-18AB-CB84-A09F43CE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6228-FB87-1FF4-AD14-585AF8EB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F26C-C021-75A9-DE9B-4EADBAE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75B7-EEF8-EB87-DE03-F13FFDB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AC74C-14AD-6794-5B22-87E192EF1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09CC5-1A54-6D8E-79CF-89231476B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5EFC-ADEE-B788-551F-5D89FD00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C5D8-6E18-C2D6-5F49-A293476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B794-D24B-76DA-010F-4F218E40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9F18-AD5F-890C-6E6B-637836DA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70A0-81F9-C2F3-B42F-2C62A54A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75AB-B99F-E199-259F-89B4E4DD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35E7-5559-004A-153C-8B1B917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D6A7-8D8A-7719-35DD-2F3B896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46D-4227-9D1D-63A3-95B84C53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CC13-C4AA-A9BB-620B-51DACCD6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1CCB-AD05-2B9C-43E6-905C2A2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8F5B-3046-1BF3-59A9-BD0D7F9F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2631-44AD-3956-4551-F582190A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92DD-879A-A2E2-BEE9-F23C233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969A-D43A-7FBC-6955-9837BA927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0464-8592-B859-D634-136EC535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F5AB-7CBF-B87D-496C-87A7166D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9084-62E9-075E-FD4B-367129D5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22D6-9D15-4795-F6DE-095B10C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CBAB-0BC7-D40D-8E32-393E76E6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4C4FF-C915-5578-224F-8E13E99B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359C-BDE4-E76B-43EF-C057AC707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829AE-E91A-4975-A9E2-29A371E5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60A60-83DF-D5E8-66C0-5DB960103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FF39A-94AE-8488-E807-0AC72FD6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057C6-2536-86B1-5653-C314045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F96A5-8E55-8929-DCB0-0132451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3A42-CD3A-451E-2271-3804589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17AEE-4A92-87A6-44FB-CC9C1518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2047B-527C-FF6C-353C-1273A00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E959D-7388-6C37-7622-92741DE1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A04F9-4B6D-BAE2-F1F4-1A1C07B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085C7-D7AC-F13B-8916-FB77867C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A7B6E-96ED-BD56-05FE-EE53D17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42F4-B889-6F06-A99A-9869612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5ECE-4035-FA4A-B17F-FCBAB370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BF93-30B4-5763-2112-06CC1F62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4BE5-6BDF-10C5-37BC-B8894BB2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2B90E-3089-2D1A-D68A-FCC1D5C1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952D-DAEC-2F0E-9DE0-4CFA8A21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6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EFA5-A102-466A-61FA-785B6FE1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38B41-3A4E-F96D-01F9-40CEF48E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180B-DFA6-5F7C-C824-B346BD09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BE54-D854-F19C-B70E-117653EC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5A24-3FCF-D665-A661-9DD36EED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CAB86-8F86-759E-A0CB-F3415260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638D0-9EA3-B0F5-0007-891A5F4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B5B7A-35CA-D136-0D83-2BC62B20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2850-40B6-9589-1F14-A07F1F49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8032-FB8D-490F-9F01-DF6632B8CF3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6908-4A7F-94AC-B909-895BAD034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347F-F830-D853-799E-8E4A6889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F0F4-D707-4656-B1DC-5E659140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tel:10.3" TargetMode="External"/><Relationship Id="rId12" Type="http://schemas.openxmlformats.org/officeDocument/2006/relationships/hyperlink" Target="tel:20.5" TargetMode="External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11" Type="http://schemas.openxmlformats.org/officeDocument/2006/relationships/hyperlink" Target="tel:20.8" TargetMode="External"/><Relationship Id="rId10" Type="http://schemas.openxmlformats.org/officeDocument/2006/relationships/image" Target="../media/image2.png"/><Relationship Id="rId9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F45CB0-0053-67BC-7D80-91FCE61CF5FC}"/>
              </a:ext>
            </a:extLst>
          </p:cNvPr>
          <p:cNvSpPr/>
          <p:nvPr/>
        </p:nvSpPr>
        <p:spPr>
          <a:xfrm>
            <a:off x="0" y="0"/>
            <a:ext cx="12191999" cy="9356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5877F-515D-8720-6BB8-31A33646DA69}"/>
              </a:ext>
            </a:extLst>
          </p:cNvPr>
          <p:cNvSpPr txBox="1"/>
          <p:nvPr/>
        </p:nvSpPr>
        <p:spPr>
          <a:xfrm flipH="1">
            <a:off x="637952" y="52333"/>
            <a:ext cx="1095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Does the Total Revenue of the Industrials Sector exceed that of the Financial Sector for Year 4? 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93DC8C8-95FF-BA99-FA2D-F1DCEBE84D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0142556"/>
                  </p:ext>
                </p:extLst>
              </p:nvPr>
            </p:nvGraphicFramePr>
            <p:xfrm>
              <a:off x="627318" y="1224833"/>
              <a:ext cx="5174513" cy="3160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93DC8C8-95FF-BA99-FA2D-F1DCEBE84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318" y="1224833"/>
                <a:ext cx="5174513" cy="3160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493DC8C8-95FF-BA99-FA2D-F1DCEBE84D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2980003"/>
                  </p:ext>
                </p:extLst>
              </p:nvPr>
            </p:nvGraphicFramePr>
            <p:xfrm>
              <a:off x="6319283" y="1224833"/>
              <a:ext cx="4823637" cy="3160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493DC8C8-95FF-BA99-FA2D-F1DCEBE84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9283" y="1224833"/>
                <a:ext cx="4823637" cy="3160788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9DE485A-6B28-8340-1E7C-5F14D99C6DD5}"/>
              </a:ext>
            </a:extLst>
          </p:cNvPr>
          <p:cNvGrpSpPr/>
          <p:nvPr/>
        </p:nvGrpSpPr>
        <p:grpSpPr>
          <a:xfrm>
            <a:off x="637952" y="5895084"/>
            <a:ext cx="10926730" cy="590358"/>
            <a:chOff x="-228721" y="22657"/>
            <a:chExt cx="10926730" cy="6062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FA95A3-54C2-EBB2-DA41-0FA3CF59FF98}"/>
                </a:ext>
              </a:extLst>
            </p:cNvPr>
            <p:cNvSpPr/>
            <p:nvPr/>
          </p:nvSpPr>
          <p:spPr>
            <a:xfrm>
              <a:off x="196405" y="22657"/>
              <a:ext cx="9912813" cy="50501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A7285C-86F0-C206-5756-261250E39F2B}"/>
                </a:ext>
              </a:extLst>
            </p:cNvPr>
            <p:cNvSpPr txBox="1"/>
            <p:nvPr/>
          </p:nvSpPr>
          <p:spPr>
            <a:xfrm>
              <a:off x="-228721" y="123930"/>
              <a:ext cx="10926730" cy="5050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The Industrials sector companies has a slightly higher range of $92.9 billion compared to the financials sector companies of $91.7 billion for Year 4.  This means that industrials sector companies has more spread than the financials sector companies being that the </a:t>
              </a:r>
              <a:r>
                <a:rPr lang="en-US" sz="1400" b="1" dirty="0"/>
                <a:t>industrial sector companies </a:t>
              </a:r>
              <a:r>
                <a:rPr lang="en-US" sz="1400" b="1" kern="1200" dirty="0"/>
                <a:t>has a count of 62 while the financial sector companies is 41 companies.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5FF8E4-A6F4-3A39-2590-4B7895EB47AA}"/>
              </a:ext>
            </a:extLst>
          </p:cNvPr>
          <p:cNvSpPr txBox="1"/>
          <p:nvPr/>
        </p:nvSpPr>
        <p:spPr>
          <a:xfrm>
            <a:off x="645351" y="4439411"/>
            <a:ext cx="1020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Total Revenue for both Financials and Industrials Sector companies for Year 4 are being reported in the histogram charts above.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BC664-F265-6E28-9F75-9FA4FC3EAFAA}"/>
              </a:ext>
            </a:extLst>
          </p:cNvPr>
          <p:cNvSpPr txBox="1"/>
          <p:nvPr/>
        </p:nvSpPr>
        <p:spPr>
          <a:xfrm>
            <a:off x="627318" y="4790671"/>
            <a:ext cx="10965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From the charts above, both sector companies are rightly(positively) skewed and this simply means that each of their mean is higher than their median. The mean </a:t>
            </a:r>
            <a:r>
              <a:rPr lang="en-US" sz="1400" b="1" i="0" dirty="0"/>
              <a:t>of the financials sector companies($</a:t>
            </a:r>
            <a:r>
              <a:rPr lang="en-US" sz="1400" b="1" i="0" dirty="0">
                <a:hlinkClick r:id="rId11"/>
              </a:rPr>
              <a:t>20.6</a:t>
            </a:r>
            <a:r>
              <a:rPr lang="en-US" sz="1400" b="1" i="0" dirty="0"/>
              <a:t> billion) is higher than that of the industrials sector companies which is around $16</a:t>
            </a:r>
            <a:r>
              <a:rPr lang="en-US" sz="1400" b="1" i="0" dirty="0">
                <a:hlinkClick r:id="rId12"/>
              </a:rPr>
              <a:t>.</a:t>
            </a:r>
            <a:r>
              <a:rPr lang="en-US" sz="1400" b="1" i="0" dirty="0"/>
              <a:t>5 billion. The median of the financial sector ($</a:t>
            </a:r>
            <a:r>
              <a:rPr lang="en-US" sz="1400" b="1" i="0" dirty="0">
                <a:hlinkClick r:id="rId13"/>
              </a:rPr>
              <a:t>10.3</a:t>
            </a:r>
            <a:r>
              <a:rPr lang="en-US" sz="1400" b="1" i="0" dirty="0"/>
              <a:t> billion) slightly exceeds that of the industrial sector ($9.9 billion).</a:t>
            </a:r>
            <a:r>
              <a:rPr lang="en-US" sz="1400" b="1" dirty="0"/>
              <a:t> L</a:t>
            </a:r>
            <a:r>
              <a:rPr lang="en-US" sz="1400" b="1" i="0" dirty="0"/>
              <a:t>ikewise, the financial sector has a standard deviation of $25.6 billion whereas that of the industrial sector is $17.8 billion. This simply means that there is high variability in total revenue for the financial sector companies than the industrials sector companies.</a:t>
            </a:r>
            <a:endParaRPr lang="en-US" sz="1400" b="1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038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Glory Arowojolu</dc:creator>
  <cp:lastModifiedBy>USER</cp:lastModifiedBy>
  <cp:revision>23</cp:revision>
  <dcterms:created xsi:type="dcterms:W3CDTF">2023-08-30T14:13:08Z</dcterms:created>
  <dcterms:modified xsi:type="dcterms:W3CDTF">2024-01-27T16:00:55Z</dcterms:modified>
</cp:coreProperties>
</file>