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aebed48ae_0_3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daebed48ae_0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aebed48ae_0_3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aebed48ae_0_3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daebed48ae_0_3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aebed48ae_0_3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aebed48ae_0_3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daebed48ae_0_3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aebed48ae_0_3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aebed48ae_0_3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daebed48ae_0_3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aebed48ae_0_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aebed48ae_0_3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daebed48ae_0_3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aebed48ae_0_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aebed48ae_0_3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aebed48ae_0_3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aebed48ae_0_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aebed48ae_0_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daebed48ae_0_4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aebed48ae_0_4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aebed48ae_0_4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daebed48ae_0_4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aebed48ae_0_4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aebed48ae_0_4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daebed48ae_0_4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aebed48ae_0_4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aebed48ae_0_4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daebed48ae_0_4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aebed48ae_0_4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aebed48ae_0_4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daebed48ae_0_4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aebed48ae_0_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aebed48ae_0_3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daebed48ae_0_3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aebed48ae_0_4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aebed48ae_0_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daebed48ae_0_4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aebed48ae_0_4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aebed48ae_0_4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daebed48ae_0_4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aebed48ae_0_4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aebed48ae_0_4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daebed48ae_0_4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aebed48ae_0_4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aebed48ae_0_4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daebed48ae_0_4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aebed48ae_0_4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daebed48ae_0_4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aebed48ae_0_4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aebed48ae_0_4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daebed48ae_0_4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aebed48ae_0_4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aebed48ae_0_4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daebed48ae_0_4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aebed48ae_0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aebed48ae_0_3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daebed48ae_0_3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aebed48ae_0_3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aebed48ae_0_3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daebed48ae_0_3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aebed48ae_0_3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aebed48ae_0_3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daebed48ae_0_3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aebed48ae_0_3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aebed48ae_0_3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Bir sinir ağındaki bir etkinleştirme işlevi, girdinin ağırlıklı toplamının ağın bir katmanındaki bir düğümden veya düğümlerden bir çıktıya nasıl dönüştürüldüğünü </a:t>
            </a:r>
            <a:r>
              <a:rPr lang="tr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tanımlar</a:t>
            </a:r>
            <a:r>
              <a:rPr lang="tr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daebed48ae_0_3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aebed48ae_0_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aebed48ae_0_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daebed48ae_0_3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aebed48ae_0_3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aebed48ae_0_3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daebed48ae_0_3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aebed48ae_0_3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aebed48ae_0_3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daebed48ae_0_3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entury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8820" y="4767263"/>
            <a:ext cx="718462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8820" y="4767263"/>
            <a:ext cx="718462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888" y="1947638"/>
            <a:ext cx="78867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entury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8820" y="4767263"/>
            <a:ext cx="718462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8820" y="4767263"/>
            <a:ext cx="718462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8820" y="4767263"/>
            <a:ext cx="718462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8820" y="4767263"/>
            <a:ext cx="718462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8820" y="4767263"/>
            <a:ext cx="718462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8820" y="4767263"/>
            <a:ext cx="718462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8820" y="4767263"/>
            <a:ext cx="718462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"/>
              <a:buNone/>
              <a:defRPr>
                <a:latin typeface="Century"/>
                <a:ea typeface="Century"/>
                <a:cs typeface="Century"/>
                <a:sym typeface="Centur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"/>
              <a:buNone/>
              <a:defRPr>
                <a:latin typeface="Century"/>
                <a:ea typeface="Century"/>
                <a:cs typeface="Century"/>
                <a:sym typeface="Centur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"/>
              <a:buNone/>
              <a:defRPr b="0" i="0" sz="33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"/>
                <a:ea typeface="Century"/>
                <a:cs typeface="Century"/>
                <a:sym typeface="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"/>
                <a:ea typeface="Century"/>
                <a:cs typeface="Century"/>
                <a:sym typeface="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"/>
                <a:ea typeface="Century"/>
                <a:cs typeface="Century"/>
                <a:sym typeface="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"/>
                <a:ea typeface="Century"/>
                <a:cs typeface="Century"/>
                <a:sym typeface="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"/>
                <a:ea typeface="Century"/>
                <a:cs typeface="Century"/>
                <a:sym typeface="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"/>
                <a:ea typeface="Century"/>
                <a:cs typeface="Century"/>
                <a:sym typeface="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"/>
                <a:ea typeface="Century"/>
                <a:cs typeface="Century"/>
                <a:sym typeface="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"/>
                <a:ea typeface="Century"/>
                <a:cs typeface="Century"/>
                <a:sym typeface="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gif"/><Relationship Id="rId4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entury"/>
              <a:buNone/>
            </a:pPr>
            <a:r>
              <a:rPr lang="tr"/>
              <a:t>Day 2</a:t>
            </a:r>
            <a:endParaRPr/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"/>
              <a:t>Derin Öğrenme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Weight, Bias, Input, Output Kavramları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256" y="1369219"/>
            <a:ext cx="5487487" cy="310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tr"/>
              <a:t>Weight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628650" y="1369219"/>
            <a:ext cx="3569100" cy="325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Öznitelik katsayısıdır.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700"/>
          </a:p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Modelimiz bu katsayıları öğrenir.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700"/>
          </a:p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Eğer katsayı 0 ise öznitelik modele hiç katkıda bulunmuyor demektir.</a:t>
            </a:r>
            <a:endParaRPr sz="1700"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600" y="1369219"/>
            <a:ext cx="4734132" cy="267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Bias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628650" y="1369219"/>
            <a:ext cx="3953400" cy="326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Bias, eğitilen modelin doğruluğuna katkıda bulunan ve her katmanda bulunan bir sabittir. Temel matematikte orijine olan uzaklığı temsil eder.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106" y="1369219"/>
            <a:ext cx="3610313" cy="260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tr" sz="3000"/>
              <a:t>Input - Output</a:t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469" y="1268119"/>
            <a:ext cx="5975682" cy="3380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Neural Network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38" y="1336069"/>
            <a:ext cx="6204129" cy="3462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623888" y="1947638"/>
            <a:ext cx="7886700" cy="129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Matris Cebri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Matris Cebri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"/>
              <a:buChar char="●"/>
            </a:pPr>
            <a:r>
              <a:rPr lang="tr" sz="1700">
                <a:solidFill>
                  <a:srgbClr val="000000"/>
                </a:solidFill>
              </a:rPr>
              <a:t>Matrisler, dikdörtgen bir dizi oluşturacak şekilde satır ve sütunlar halinde düzenlenmiş bir sayı kümesidir.</a:t>
            </a:r>
            <a:endParaRPr sz="1700"/>
          </a:p>
        </p:txBody>
      </p:sp>
      <p:sp>
        <p:nvSpPr>
          <p:cNvPr id="265" name="Google Shape;265;p4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387" y="1369228"/>
            <a:ext cx="3847725" cy="2725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Gerçek Hayatta Matrisler</a:t>
            </a: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159" y="1320131"/>
            <a:ext cx="5165680" cy="352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Matris Operasyonları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r"/>
              <a:t>Toplama</a:t>
            </a:r>
            <a:endParaRPr/>
          </a:p>
        </p:txBody>
      </p:sp>
      <p:sp>
        <p:nvSpPr>
          <p:cNvPr id="281" name="Google Shape;281;p44"/>
          <p:cNvSpPr txBox="1"/>
          <p:nvPr>
            <p:ph idx="2" type="body"/>
          </p:nvPr>
        </p:nvSpPr>
        <p:spPr>
          <a:xfrm>
            <a:off x="629850" y="1878806"/>
            <a:ext cx="3868500" cy="99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r" sz="1700"/>
              <a:t>Matrislerin boyutu aynı olmalıdır.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r"/>
              <a:t>Skaler Çarpım</a:t>
            </a:r>
            <a:endParaRPr/>
          </a:p>
        </p:txBody>
      </p:sp>
      <p:sp>
        <p:nvSpPr>
          <p:cNvPr id="283" name="Google Shape;283;p44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entury"/>
              <a:buChar char="●"/>
            </a:pPr>
            <a:r>
              <a:rPr lang="tr" sz="1700"/>
              <a:t>Skaler bir sayının bir matrisle çarpılmasına denir</a:t>
            </a:r>
            <a:endParaRPr sz="1700"/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entury"/>
              <a:buChar char="●"/>
            </a:pPr>
            <a:r>
              <a:rPr lang="tr" sz="1700"/>
              <a:t>Skaler değer matrisin tüm elemanlarıyla çarpılır. Çarpım sonucu matrisin boyutu değişmez.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84" name="Google Shape;284;p44"/>
          <p:cNvPicPr preferRelativeResize="0"/>
          <p:nvPr/>
        </p:nvPicPr>
        <p:blipFill rotWithShape="1">
          <a:blip r:embed="rId3">
            <a:alphaModFix/>
          </a:blip>
          <a:srcRect b="33416" l="0" r="0" t="33040"/>
          <a:stretch/>
        </p:blipFill>
        <p:spPr>
          <a:xfrm>
            <a:off x="629850" y="2206791"/>
            <a:ext cx="3868425" cy="72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4"/>
          <p:cNvPicPr preferRelativeResize="0"/>
          <p:nvPr/>
        </p:nvPicPr>
        <p:blipFill rotWithShape="1">
          <a:blip r:embed="rId4">
            <a:alphaModFix/>
          </a:blip>
          <a:srcRect b="31646" l="0" r="0" t="34092"/>
          <a:stretch/>
        </p:blipFill>
        <p:spPr>
          <a:xfrm>
            <a:off x="4629150" y="3329493"/>
            <a:ext cx="4368844" cy="8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Matris Operasyonları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r"/>
              <a:t>İç (Dot) Çarpım</a:t>
            </a:r>
            <a:endParaRPr/>
          </a:p>
        </p:txBody>
      </p:sp>
      <p:sp>
        <p:nvSpPr>
          <p:cNvPr id="293" name="Google Shape;293;p45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entury"/>
              <a:buChar char="●"/>
            </a:pPr>
            <a:r>
              <a:rPr lang="tr" sz="1700"/>
              <a:t>Matrisin boyutları mxn * nxm olmalı.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entury"/>
              <a:buChar char="●"/>
            </a:pPr>
            <a:r>
              <a:rPr lang="tr" sz="1700"/>
              <a:t>mxn * nxm = mxm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r"/>
              <a:t>Transpose</a:t>
            </a:r>
            <a:endParaRPr/>
          </a:p>
        </p:txBody>
      </p:sp>
      <p:sp>
        <p:nvSpPr>
          <p:cNvPr id="295" name="Google Shape;295;p45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7305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tr" sz="1700"/>
              <a:t>mxn bir matrisin transpose işleminde sonraki boyut değerleri nxm olur.</a:t>
            </a:r>
            <a:endParaRPr sz="1700"/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tr" sz="1700"/>
              <a:t>Transpose işleminden sonra matrisin satırları sütun, sütunları satır olur.</a:t>
            </a:r>
            <a:endParaRPr sz="1700"/>
          </a:p>
        </p:txBody>
      </p:sp>
      <p:pic>
        <p:nvPicPr>
          <p:cNvPr id="296" name="Google Shape;296;p45"/>
          <p:cNvPicPr preferRelativeResize="0"/>
          <p:nvPr/>
        </p:nvPicPr>
        <p:blipFill rotWithShape="1">
          <a:blip r:embed="rId3">
            <a:alphaModFix/>
          </a:blip>
          <a:srcRect b="5526" l="13035" r="0" t="0"/>
          <a:stretch/>
        </p:blipFill>
        <p:spPr>
          <a:xfrm>
            <a:off x="733988" y="2765553"/>
            <a:ext cx="3660151" cy="197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406" y="3008381"/>
            <a:ext cx="2601029" cy="17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Temel Regresyon Matematiği</a:t>
            </a:r>
            <a:endParaRPr/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/>
              <a:t>Lineer regresyon, Lojistik Regresyon, Aktivasyon fonksiyonu</a:t>
            </a:r>
            <a:endParaRPr sz="17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623888" y="1947638"/>
            <a:ext cx="7886700" cy="129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Yapay Sinir Ağlarında Notasyon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Yapay Sinir Ağlarında Notasyon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r" sz="1400"/>
              <a:t>x	: </a:t>
            </a:r>
            <a:r>
              <a:rPr lang="tr" sz="1400"/>
              <a:t>input (örnek)</a:t>
            </a:r>
            <a:endParaRPr sz="1400"/>
          </a:p>
          <a:p>
            <a:pPr indent="3429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r" sz="1400"/>
              <a:t>x</a:t>
            </a:r>
            <a:r>
              <a:rPr baseline="-25000" lang="tr" sz="1400"/>
              <a:t>1</a:t>
            </a:r>
            <a:r>
              <a:rPr baseline="30000" lang="tr" sz="1400"/>
              <a:t>(i) </a:t>
            </a:r>
            <a:r>
              <a:rPr lang="tr" sz="1400"/>
              <a:t>: i. örnek</a:t>
            </a:r>
            <a:endParaRPr sz="1400"/>
          </a:p>
          <a:p>
            <a:pPr indent="3429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r" sz="1400"/>
              <a:t>a	: </a:t>
            </a:r>
            <a:r>
              <a:rPr lang="tr" sz="1400"/>
              <a:t>aktivasyon fonksiyonu</a:t>
            </a:r>
            <a:endParaRPr sz="1400"/>
          </a:p>
          <a:p>
            <a:pPr indent="3429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r" sz="1400"/>
              <a:t>a</a:t>
            </a:r>
            <a:r>
              <a:rPr baseline="-25000" lang="tr" sz="1400"/>
              <a:t>1</a:t>
            </a:r>
            <a:r>
              <a:rPr baseline="30000" lang="tr" sz="1400"/>
              <a:t>[2]</a:t>
            </a:r>
            <a:r>
              <a:rPr lang="tr" sz="1400"/>
              <a:t>: 2. katmandaki 1.aktivasyon düğümü</a:t>
            </a:r>
            <a:endParaRPr sz="1400"/>
          </a:p>
          <a:p>
            <a:pPr indent="3429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r" sz="1400"/>
              <a:t>a</a:t>
            </a:r>
            <a:r>
              <a:rPr baseline="-25000" lang="tr" sz="1400"/>
              <a:t>2</a:t>
            </a:r>
            <a:r>
              <a:rPr baseline="30000" lang="tr" sz="1400"/>
              <a:t>[2]</a:t>
            </a:r>
            <a:r>
              <a:rPr lang="tr" sz="1400"/>
              <a:t>: 2.katmandaki 2.aktivasyon düğümü</a:t>
            </a:r>
            <a:endParaRPr sz="1400"/>
          </a:p>
          <a:p>
            <a:pPr indent="3429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tr" sz="1400"/>
              <a:t>Y	:</a:t>
            </a:r>
            <a:r>
              <a:rPr lang="tr" sz="1400"/>
              <a:t> Label Matrisi</a:t>
            </a:r>
            <a:endParaRPr sz="1400"/>
          </a:p>
          <a:p>
            <a:pPr indent="3429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tr" sz="1400"/>
              <a:t>y </a:t>
            </a:r>
            <a:r>
              <a:rPr baseline="30000" lang="tr" sz="1400"/>
              <a:t>(i) </a:t>
            </a:r>
            <a:r>
              <a:rPr lang="tr" sz="1400"/>
              <a:t>: i. örnek için gerçek label değeri</a:t>
            </a:r>
            <a:endParaRPr sz="1400"/>
          </a:p>
          <a:p>
            <a:pPr indent="3429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r" sz="1400"/>
              <a:t>yˆ</a:t>
            </a:r>
            <a:r>
              <a:rPr baseline="30000" lang="tr" sz="1400"/>
              <a:t>(i) </a:t>
            </a:r>
            <a:r>
              <a:rPr lang="tr" sz="1400"/>
              <a:t>: i. örnek için tahmin edilen label değeri</a:t>
            </a:r>
            <a:endParaRPr sz="1400"/>
          </a:p>
        </p:txBody>
      </p:sp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850" y="1752094"/>
            <a:ext cx="4000499" cy="2382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Yapay Sinir Ağlarında Notasyon</a:t>
            </a:r>
            <a:endParaRPr/>
          </a:p>
        </p:txBody>
      </p:sp>
      <p:sp>
        <p:nvSpPr>
          <p:cNvPr id="319" name="Google Shape;319;p48"/>
          <p:cNvSpPr txBox="1"/>
          <p:nvPr>
            <p:ph idx="1" type="body"/>
          </p:nvPr>
        </p:nvSpPr>
        <p:spPr>
          <a:xfrm>
            <a:off x="628650" y="1369219"/>
            <a:ext cx="42684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r" sz="1600"/>
              <a:t>W</a:t>
            </a:r>
            <a:r>
              <a:rPr b="1" baseline="30000" lang="tr" sz="1600"/>
              <a:t>[l]		</a:t>
            </a:r>
            <a:r>
              <a:rPr lang="tr" sz="1600"/>
              <a:t>: l. katmandaki ağırlık matrisi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r" sz="1600"/>
              <a:t>b</a:t>
            </a:r>
            <a:r>
              <a:rPr b="1" baseline="30000" lang="tr" sz="1600"/>
              <a:t>[l]		</a:t>
            </a:r>
            <a:r>
              <a:rPr lang="tr" sz="1600"/>
              <a:t>: l. katmandaki bias değeri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r" sz="1600"/>
              <a:t>J(yˆ, y)	</a:t>
            </a:r>
            <a:r>
              <a:rPr lang="tr" sz="1600"/>
              <a:t>: hata fonksiyonu</a:t>
            </a:r>
            <a:endParaRPr sz="1600"/>
          </a:p>
          <a:p>
            <a:pPr indent="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r" sz="1600"/>
              <a:t>a</a:t>
            </a:r>
            <a:r>
              <a:rPr baseline="-25000" lang="tr" sz="1600"/>
              <a:t>j</a:t>
            </a:r>
            <a:r>
              <a:rPr baseline="30000" lang="tr" sz="1600"/>
              <a:t>[l] </a:t>
            </a:r>
            <a:r>
              <a:rPr lang="tr" sz="1600"/>
              <a:t>= g</a:t>
            </a:r>
            <a:r>
              <a:rPr baseline="30000" lang="tr" sz="1600"/>
              <a:t>[l]</a:t>
            </a:r>
            <a:r>
              <a:rPr lang="tr" sz="1600"/>
              <a:t> ( </a:t>
            </a:r>
            <a:r>
              <a:rPr lang="tr" sz="1600">
                <a:solidFill>
                  <a:srgbClr val="202124"/>
                </a:solidFill>
                <a:highlight>
                  <a:srgbClr val="FFFFFF"/>
                </a:highlight>
              </a:rPr>
              <a:t>∑ </a:t>
            </a:r>
            <a:r>
              <a:rPr baseline="-25000" lang="tr" sz="1600"/>
              <a:t>k</a:t>
            </a:r>
            <a:r>
              <a:rPr lang="tr" sz="1600"/>
              <a:t>w</a:t>
            </a:r>
            <a:r>
              <a:rPr baseline="-25000" lang="tr" sz="1600"/>
              <a:t>jk</a:t>
            </a:r>
            <a:r>
              <a:rPr baseline="30000" lang="tr" sz="1600"/>
              <a:t>[l]</a:t>
            </a:r>
            <a:r>
              <a:rPr lang="tr" sz="1600"/>
              <a:t>a</a:t>
            </a:r>
            <a:r>
              <a:rPr baseline="-25000" lang="tr" sz="1600"/>
              <a:t>k</a:t>
            </a:r>
            <a:r>
              <a:rPr baseline="30000" lang="tr" sz="1600"/>
              <a:t>[l−1]</a:t>
            </a:r>
            <a:r>
              <a:rPr lang="tr" sz="1600"/>
              <a:t> + b</a:t>
            </a:r>
            <a:r>
              <a:rPr baseline="-25000" lang="tr" sz="1600"/>
              <a:t>j</a:t>
            </a:r>
            <a:r>
              <a:rPr baseline="30000" lang="tr" sz="1600"/>
              <a:t>[l]</a:t>
            </a:r>
            <a:r>
              <a:rPr lang="tr" sz="1600"/>
              <a:t>) = g</a:t>
            </a:r>
            <a:r>
              <a:rPr baseline="30000" lang="tr" sz="1600"/>
              <a:t>[l]</a:t>
            </a:r>
            <a:r>
              <a:rPr lang="tr" sz="1600"/>
              <a:t>(z</a:t>
            </a:r>
            <a:r>
              <a:rPr baseline="-25000" lang="tr" sz="1600"/>
              <a:t>j</a:t>
            </a:r>
            <a:r>
              <a:rPr baseline="30000" lang="tr" sz="1600"/>
              <a:t>[l]</a:t>
            </a:r>
            <a:r>
              <a:rPr lang="tr" sz="1600"/>
              <a:t>)</a:t>
            </a:r>
            <a:endParaRPr sz="1600"/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419" y="1369209"/>
            <a:ext cx="3983830" cy="2591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Yapay Sinir Ağları Notasyonu - Boyutlar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628650" y="1369219"/>
            <a:ext cx="44361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r" sz="1700"/>
              <a:t>m	:</a:t>
            </a:r>
            <a:r>
              <a:rPr lang="tr" sz="1700"/>
              <a:t> Veri setindeki örnek sayısı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r" sz="1700"/>
              <a:t>nx	:</a:t>
            </a:r>
            <a:r>
              <a:rPr lang="tr" sz="1700"/>
              <a:t> Input boyutu 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r" sz="1700"/>
              <a:t>ny	:</a:t>
            </a:r>
            <a:r>
              <a:rPr lang="tr" sz="1700"/>
              <a:t> Output boyutu (veya sınıf sayısı) 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r" sz="1700"/>
              <a:t>n</a:t>
            </a:r>
            <a:r>
              <a:rPr b="1" baseline="-25000" lang="tr" sz="1700"/>
              <a:t>h</a:t>
            </a:r>
            <a:r>
              <a:rPr b="1" baseline="30000" lang="tr" sz="1700"/>
              <a:t>[l]	</a:t>
            </a:r>
            <a:r>
              <a:rPr b="1" lang="tr" sz="1700"/>
              <a:t>:</a:t>
            </a:r>
            <a:r>
              <a:rPr lang="tr" sz="1700"/>
              <a:t> l. katmandaki nöron sayısı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r" sz="1700"/>
              <a:t>L	:</a:t>
            </a:r>
            <a:r>
              <a:rPr lang="tr" sz="1700"/>
              <a:t> Yapay Sinir Ağındaki toplam nöron sayısı</a:t>
            </a:r>
            <a:endParaRPr sz="1700"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881" y="1369209"/>
            <a:ext cx="4079250" cy="2591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"/>
              <a:buNone/>
            </a:pPr>
            <a:r>
              <a:rPr lang="tr"/>
              <a:t>Fonksiyonlar</a:t>
            </a:r>
            <a:endParaRPr/>
          </a:p>
        </p:txBody>
      </p:sp>
      <p:pic>
        <p:nvPicPr>
          <p:cNvPr id="334" name="Google Shape;33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4063" y="999918"/>
            <a:ext cx="3615873" cy="357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Neuron Math</a:t>
            </a:r>
            <a:endParaRPr/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6581531" y="1268119"/>
            <a:ext cx="2325900" cy="207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tr" sz="1400"/>
              <a:t>z	: </a:t>
            </a:r>
            <a:r>
              <a:rPr lang="tr" sz="1400"/>
              <a:t>‘network input’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tr" sz="1400"/>
              <a:t>b	: </a:t>
            </a:r>
            <a:r>
              <a:rPr lang="tr" sz="1400"/>
              <a:t>‘bias term’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tr" sz="1400"/>
              <a:t>f	:</a:t>
            </a:r>
            <a:r>
              <a:rPr lang="tr" sz="1400"/>
              <a:t> activation function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r" sz="1400"/>
              <a:t>a	:</a:t>
            </a:r>
            <a:r>
              <a:rPr lang="tr" sz="1400"/>
              <a:t> output to next layer</a:t>
            </a:r>
            <a:endParaRPr sz="1400"/>
          </a:p>
        </p:txBody>
      </p:sp>
      <p:pic>
        <p:nvPicPr>
          <p:cNvPr id="342" name="Google Shape;342;p51"/>
          <p:cNvPicPr preferRelativeResize="0"/>
          <p:nvPr/>
        </p:nvPicPr>
        <p:blipFill rotWithShape="1">
          <a:blip r:embed="rId3">
            <a:alphaModFix/>
          </a:blip>
          <a:srcRect b="0" l="6473" r="5093" t="0"/>
          <a:stretch/>
        </p:blipFill>
        <p:spPr>
          <a:xfrm>
            <a:off x="628650" y="1268119"/>
            <a:ext cx="3305927" cy="2178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1"/>
          <p:cNvPicPr preferRelativeResize="0"/>
          <p:nvPr/>
        </p:nvPicPr>
        <p:blipFill rotWithShape="1">
          <a:blip r:embed="rId4">
            <a:alphaModFix/>
          </a:blip>
          <a:srcRect b="0" l="61770" r="0" t="0"/>
          <a:stretch/>
        </p:blipFill>
        <p:spPr>
          <a:xfrm>
            <a:off x="4074272" y="1268119"/>
            <a:ext cx="2507267" cy="2322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Sigmoid Function</a:t>
            </a:r>
            <a:endParaRPr/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tr" sz="1400"/>
              <a:t>Sigmoid function,</a:t>
            </a:r>
            <a:r>
              <a:rPr lang="tr" sz="1400"/>
              <a:t> bu lineer regresyon lojistik regresyon bağıntısını neural net’te nasıl anlatıldığını göstermek için buraya eklendi, aktivasyon fonksiyonlarında bir daha gösterilecek.</a:t>
            </a:r>
            <a:endParaRPr sz="1400"/>
          </a:p>
        </p:txBody>
      </p:sp>
      <p:pic>
        <p:nvPicPr>
          <p:cNvPr id="351" name="Google Shape;3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256" y="1912650"/>
            <a:ext cx="5019488" cy="291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682706" y="3749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Lineer Regresyon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628650" y="1369219"/>
            <a:ext cx="42621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Doğrusal Regresyon, Denetimli Öğrenme tekniği kapsamında gelen ve regresyon problemlerini çözmek için kullanılan en basit Makine öğrenme algoritmalarından biridir</a:t>
            </a:r>
            <a:endParaRPr sz="1400"/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Bağımsız değişkenler yardımıyla sürekli bağımlı değişkeni tahmin etmek için kullanılır.</a:t>
            </a:r>
            <a:endParaRPr sz="1400"/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Tahmin için tek bağımsız değişken kullanılırsa, buna Basit Doğrusal Regresyon denir ve ikiden fazla bağımsız değişken varsa, bu tür regresyon Çoklu Doğrusal Regresyon olarak adlandırılır.</a:t>
            </a:r>
            <a:endParaRPr sz="1400"/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Doğrusal regresyon için çıktı, yalnızca fiyat, yaş, maaş vb. gibi sürekli değerler olmalıdır</a:t>
            </a:r>
            <a:endParaRPr sz="1400"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177" y="579244"/>
            <a:ext cx="2877563" cy="23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6105056" y="2881294"/>
            <a:ext cx="2050200" cy="17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tr" sz="15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y= a</a:t>
            </a:r>
            <a:r>
              <a:rPr baseline="-25000" lang="tr" sz="15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0</a:t>
            </a:r>
            <a:r>
              <a:rPr lang="tr" sz="15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+a</a:t>
            </a:r>
            <a:r>
              <a:rPr baseline="-25000" lang="tr" sz="15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1</a:t>
            </a:r>
            <a:r>
              <a:rPr lang="tr" sz="15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x+ ε</a:t>
            </a:r>
            <a:endParaRPr sz="15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76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"/>
              <a:buChar char="●"/>
            </a:pPr>
            <a:r>
              <a:rPr lang="tr" sz="15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a</a:t>
            </a:r>
            <a:r>
              <a:rPr baseline="-25000" lang="tr" sz="15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0 </a:t>
            </a:r>
            <a:r>
              <a:rPr lang="tr" sz="15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= bias unit</a:t>
            </a:r>
            <a:endParaRPr sz="15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"/>
              <a:buChar char="●"/>
            </a:pPr>
            <a:r>
              <a:rPr lang="tr" sz="15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a</a:t>
            </a:r>
            <a:r>
              <a:rPr baseline="-25000" lang="tr" sz="15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1 </a:t>
            </a:r>
            <a:r>
              <a:rPr lang="tr" sz="15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= weight değeri</a:t>
            </a:r>
            <a:endParaRPr sz="15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"/>
              <a:buChar char="●"/>
            </a:pPr>
            <a:r>
              <a:rPr lang="tr" sz="15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x = feature</a:t>
            </a:r>
            <a:endParaRPr sz="15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"/>
              <a:buChar char="●"/>
            </a:pPr>
            <a:r>
              <a:rPr lang="tr" sz="15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ε = Hata terimi</a:t>
            </a:r>
            <a:endParaRPr sz="15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Lojistik Regresyon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628650" y="1369219"/>
            <a:ext cx="42621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Lojistik regresyon, Denetimli Öğrenme tekniklerinin kapsamına giren en popüler Makine öğrenimi algoritmalarından biridir.</a:t>
            </a:r>
            <a:endParaRPr sz="1400"/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Esas olarak Sınıflandırma problemleri için kullanılır.</a:t>
            </a:r>
            <a:endParaRPr sz="1400"/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Lojistik regresyon, kategorik bağımlı değişkeni bağımsız değişkenler yardımıyla tahmin etmek için kullanılır.</a:t>
            </a:r>
            <a:endParaRPr sz="1400"/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sz="1400"/>
              <a:t>Lojistik Regresyon probleminin çıktısı sadece 0 ile 1 arasında olabilir.</a:t>
            </a:r>
            <a:endParaRPr sz="1400"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168" y="1268119"/>
            <a:ext cx="3497850" cy="209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 rotWithShape="1">
          <a:blip r:embed="rId4">
            <a:alphaModFix/>
          </a:blip>
          <a:srcRect b="0" l="12503" r="0" t="0"/>
          <a:stretch/>
        </p:blipFill>
        <p:spPr>
          <a:xfrm>
            <a:off x="5046347" y="3575681"/>
            <a:ext cx="3533495" cy="58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Lineer vs. Lojistik Regresyon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r"/>
              <a:t>Lineer </a:t>
            </a:r>
            <a:endParaRPr/>
          </a:p>
        </p:txBody>
      </p:sp>
      <p:sp>
        <p:nvSpPr>
          <p:cNvPr id="181" name="Google Shape;181;p31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tr" sz="1400">
                <a:highlight>
                  <a:schemeClr val="lt1"/>
                </a:highlight>
              </a:rPr>
              <a:t>Regresyon problemleri için kullanılır.</a:t>
            </a:r>
            <a:endParaRPr sz="1400">
              <a:highlight>
                <a:schemeClr val="lt1"/>
              </a:highlight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tr" sz="1400">
                <a:highlight>
                  <a:schemeClr val="lt1"/>
                </a:highlight>
              </a:rPr>
              <a:t>Doğrusal regresyonda, çıktıyı kolayca tahmin edebileceğimiz en uygun çizgiyi buluruz.</a:t>
            </a:r>
            <a:endParaRPr sz="1400">
              <a:highlight>
                <a:schemeClr val="lt1"/>
              </a:highlight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tr" sz="1400">
                <a:highlight>
                  <a:schemeClr val="lt1"/>
                </a:highlight>
              </a:rPr>
              <a:t>Doğrusal Regresyon çıktısı, fiyat, yaş vb. gibi sürekli bir değer olmalıdır.</a:t>
            </a:r>
            <a:endParaRPr sz="1400">
              <a:highlight>
                <a:schemeClr val="lt1"/>
              </a:highlight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tr" sz="1400">
                <a:highlight>
                  <a:schemeClr val="lt1"/>
                </a:highlight>
              </a:rPr>
              <a:t>Doğrusal regresyonda, bağımlı değişken ile bağımsız değişken arasındaki ilişkinin doğrusal olması gerekir.</a:t>
            </a:r>
            <a:endParaRPr sz="1400"/>
          </a:p>
        </p:txBody>
      </p:sp>
      <p:sp>
        <p:nvSpPr>
          <p:cNvPr id="182" name="Google Shape;182;p3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r"/>
              <a:t>Lojistik</a:t>
            </a:r>
            <a:endParaRPr/>
          </a:p>
        </p:txBody>
      </p:sp>
      <p:sp>
        <p:nvSpPr>
          <p:cNvPr id="183" name="Google Shape;183;p31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tr" sz="1400">
                <a:highlight>
                  <a:schemeClr val="lt1"/>
                </a:highlight>
              </a:rPr>
              <a:t>Sınıflandırma problemleri için kullanılır.</a:t>
            </a:r>
            <a:endParaRPr sz="1400">
              <a:highlight>
                <a:schemeClr val="lt1"/>
              </a:highlight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tr" sz="1400">
                <a:highlight>
                  <a:schemeClr val="lt1"/>
                </a:highlight>
              </a:rPr>
              <a:t>Lojistik Regresyonda, örnekleri sınıflandırabileceğimiz S-eğrisini buluruz.</a:t>
            </a:r>
            <a:endParaRPr sz="1400">
              <a:highlight>
                <a:schemeClr val="lt1"/>
              </a:highlight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tr" sz="1400">
                <a:highlight>
                  <a:schemeClr val="lt1"/>
                </a:highlight>
              </a:rPr>
              <a:t>Lojistik Regresyon çıktısı 0 veya 1 gibi Kategorik bir değer olmalıdır.</a:t>
            </a:r>
            <a:endParaRPr sz="1400">
              <a:highlight>
                <a:schemeClr val="lt1"/>
              </a:highlight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tr" sz="1400">
                <a:highlight>
                  <a:schemeClr val="lt1"/>
                </a:highlight>
              </a:rPr>
              <a:t>Lojistik regresyonda, bağımlı ve bağımsız değişken arasında doğrusal bir ilişkinin olması gerekli değildir.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 b="0" l="61770" r="0" t="0"/>
          <a:stretch/>
        </p:blipFill>
        <p:spPr>
          <a:xfrm>
            <a:off x="4790297" y="1504284"/>
            <a:ext cx="2507267" cy="232213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Aktivasyon Fonksiyonları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4">
            <a:alphaModFix/>
          </a:blip>
          <a:srcRect b="0" l="6473" r="5093" t="0"/>
          <a:stretch/>
        </p:blipFill>
        <p:spPr>
          <a:xfrm>
            <a:off x="628650" y="2954588"/>
            <a:ext cx="3305927" cy="208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>
            <p:ph type="title"/>
          </p:nvPr>
        </p:nvSpPr>
        <p:spPr>
          <a:xfrm>
            <a:off x="567769" y="1013794"/>
            <a:ext cx="7152000" cy="490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/>
              <a:t>Yapay sinir ağındaki bir nörona gelen ağırlıkların çıktıya nasıl dönüşeceğini belirler.</a:t>
            </a:r>
            <a:endParaRPr sz="1500"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567769" y="1387631"/>
            <a:ext cx="2936400" cy="166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r" sz="1800"/>
              <a:t>z = ‘network input’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r" sz="1800"/>
              <a:t>b = ‘bias term’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r" sz="1800"/>
              <a:t>f = activation function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r" sz="1800"/>
              <a:t>a = output to next layer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Sigmoid Function</a:t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881" y="1324969"/>
            <a:ext cx="5968236" cy="347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06" y="1338413"/>
            <a:ext cx="6962345" cy="329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Yapay Sinir Ağlarının Matematiği</a:t>
            </a:r>
            <a:endParaRPr/>
          </a:p>
        </p:txBody>
      </p:sp>
      <p:sp>
        <p:nvSpPr>
          <p:cNvPr id="213" name="Google Shape;213;p3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/>
              <a:t>Weight, bias, input, output kavramları, Lojistik Regresyon, Aktivasyon fonksiyonu kavrami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