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d6e9a8ef2_0_2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dd6e9a8ef2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6e9a8ef2_0_2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dd6e9a8ef2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6e9a8ef2_0_3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dd6e9a8ef2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d6e9a8ef2_0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d6e9a8ef2_0_3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dd6e9a8ef2_0_31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d6e9a8ef2_0_3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dd6e9a8ef2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e54886c3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e54886c3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e54886c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e54886c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d6e9a8ef2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dd6e9a8ef2_0_3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dd6e9a8ef2_0_3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e54886c3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e54886c3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d6e9a8ef2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d6e9a8ef2_0_3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dd6e9a8ef2_0_33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t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d6e9a8ef2_0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d6e9a8ef2_0_3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dd6e9a8ef2_0_34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d6e9a8ef2_0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d6e9a8ef2_0_2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dd6e9a8ef2_0_26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e54886c3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e54886c3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54886c3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54886c3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d6e9a8ef2_0_3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dd6e9a8ef2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d6e9a8ef2_0_3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dd6e9a8ef2_0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d6e9a8ef2_0_3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dd6e9a8ef2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d6e9a8ef2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d6e9a8ef2_0_3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dd6e9a8ef2_0_36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d6e9a8ef2_0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d6e9a8ef2_0_3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dd6e9a8ef2_0_37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e54886c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e54886c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d6e9a8ef2_0_2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dd6e9a8ef2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d6e9a8ef2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d6e9a8ef2_0_2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dd6e9a8ef2_0_27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6e9a8ef2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d6e9a8ef2_0_28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dd6e9a8ef2_0_28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54886c3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e54886c3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e54886c3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e54886c3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e54886c3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e54886c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entur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62" name="Google Shape;62;p14"/>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800"/>
              </a:spcBef>
              <a:spcAft>
                <a:spcPts val="0"/>
              </a:spcAft>
              <a:buClr>
                <a:schemeClr val="dk1"/>
              </a:buClr>
              <a:buSzPts val="2100"/>
              <a:buChar char="•"/>
              <a:defRPr/>
            </a:lvl1pPr>
            <a:lvl2pPr indent="-342900" lvl="1" marL="914400" rtl="0" algn="l">
              <a:lnSpc>
                <a:spcPct val="100000"/>
              </a:lnSpc>
              <a:spcBef>
                <a:spcPts val="400"/>
              </a:spcBef>
              <a:spcAft>
                <a:spcPts val="0"/>
              </a:spcAft>
              <a:buClr>
                <a:schemeClr val="dk1"/>
              </a:buClr>
              <a:buSzPts val="1800"/>
              <a:buChar char="•"/>
              <a:defRPr/>
            </a:lvl2pPr>
            <a:lvl3pPr indent="-323850" lvl="2" marL="1371600" rtl="0" algn="l">
              <a:lnSpc>
                <a:spcPct val="100000"/>
              </a:lnSpc>
              <a:spcBef>
                <a:spcPts val="400"/>
              </a:spcBef>
              <a:spcAft>
                <a:spcPts val="0"/>
              </a:spcAft>
              <a:buClr>
                <a:schemeClr val="dk1"/>
              </a:buClr>
              <a:buSzPts val="1500"/>
              <a:buChar char="•"/>
              <a:defRPr/>
            </a:lvl3pPr>
            <a:lvl4pPr indent="-317500" lvl="3" marL="1828800" rtl="0" algn="l">
              <a:lnSpc>
                <a:spcPct val="100000"/>
              </a:lnSpc>
              <a:spcBef>
                <a:spcPts val="400"/>
              </a:spcBef>
              <a:spcAft>
                <a:spcPts val="0"/>
              </a:spcAft>
              <a:buClr>
                <a:schemeClr val="dk1"/>
              </a:buClr>
              <a:buSzPts val="1400"/>
              <a:buChar char="•"/>
              <a:defRPr/>
            </a:lvl4pPr>
            <a:lvl5pPr indent="-317500" lvl="4" marL="2286000" rtl="0" algn="l">
              <a:lnSpc>
                <a:spcPct val="10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69" name="Google Shape;69;p15"/>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623888" y="1947638"/>
            <a:ext cx="7886700" cy="129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entur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3" name="Google Shape;7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76" name="Google Shape;76;p16"/>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84" name="Google Shape;84;p17"/>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94" name="Google Shape;94;p18"/>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00" name="Google Shape;100;p19"/>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05" name="Google Shape;105;p20"/>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entur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9" name="Google Shape;109;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13" name="Google Shape;113;p21"/>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entur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a:ea typeface="Century"/>
                <a:cs typeface="Century"/>
                <a:sym typeface="Century"/>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a:ea typeface="Century"/>
                <a:cs typeface="Century"/>
                <a:sym typeface="Century"/>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a:ea typeface="Century"/>
                <a:cs typeface="Century"/>
                <a:sym typeface="Century"/>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a:ea typeface="Century"/>
                <a:cs typeface="Century"/>
                <a:sym typeface="Century"/>
              </a:defRPr>
            </a:lvl9pPr>
          </a:lstStyle>
          <a:p/>
        </p:txBody>
      </p:sp>
      <p:sp>
        <p:nvSpPr>
          <p:cNvPr id="117" name="Google Shape;11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8" name="Google Shape;118;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pic>
        <p:nvPicPr>
          <p:cNvPr id="121" name="Google Shape;121;p22"/>
          <p:cNvPicPr preferRelativeResize="0"/>
          <p:nvPr/>
        </p:nvPicPr>
        <p:blipFill>
          <a:blip r:embed="rId2">
            <a:alphaModFix/>
          </a:blip>
          <a:stretch>
            <a:fillRect/>
          </a:stretch>
        </p:blipFill>
        <p:spPr>
          <a:xfrm>
            <a:off x="8308820" y="4767263"/>
            <a:ext cx="718462" cy="27384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5" name="Google Shape;125;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1" name="Google Shape;131;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Font typeface="Century"/>
              <a:buNone/>
              <a:defRPr>
                <a:latin typeface="Century"/>
                <a:ea typeface="Century"/>
                <a:cs typeface="Century"/>
                <a:sym typeface="Century"/>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6" name="Google Shape;13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37" name="Google Shape;13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Font typeface="Century"/>
              <a:buNone/>
              <a:defRPr>
                <a:latin typeface="Century"/>
                <a:ea typeface="Century"/>
                <a:cs typeface="Century"/>
                <a:sym typeface="Century"/>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0" name="Google Shape;140;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1" name="Google Shape;141;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2" name="Google Shape;1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entury"/>
              <a:buNone/>
              <a:defRPr b="0" i="0" sz="3300" u="none" cap="none" strike="noStrike">
                <a:solidFill>
                  <a:schemeClr val="dk1"/>
                </a:solidFill>
                <a:latin typeface="Century"/>
                <a:ea typeface="Century"/>
                <a:cs typeface="Century"/>
                <a:sym typeface="Centur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entury"/>
                <a:ea typeface="Century"/>
                <a:cs typeface="Century"/>
                <a:sym typeface="Century"/>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entury"/>
                <a:ea typeface="Century"/>
                <a:cs typeface="Century"/>
                <a:sym typeface="Century"/>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entury"/>
                <a:ea typeface="Century"/>
                <a:cs typeface="Century"/>
                <a:sym typeface="Century"/>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a:ea typeface="Century"/>
                <a:cs typeface="Century"/>
                <a:sym typeface="Century"/>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entury"/>
                <a:ea typeface="Century"/>
                <a:cs typeface="Century"/>
                <a:sym typeface="Century"/>
              </a:defRPr>
            </a:lvl1pPr>
            <a:lvl2pPr lvl="1"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2pPr>
            <a:lvl3pPr lvl="2"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3pPr>
            <a:lvl4pPr lvl="3"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4pPr>
            <a:lvl5pPr lvl="4"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5pPr>
            <a:lvl6pPr lvl="5"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6pPr>
            <a:lvl7pPr lvl="6"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7pPr>
            <a:lvl8pPr lvl="7"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8pPr>
            <a:lvl9pPr lvl="8"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entury"/>
                <a:ea typeface="Century"/>
                <a:cs typeface="Century"/>
                <a:sym typeface="Century"/>
              </a:defRPr>
            </a:lvl1pPr>
            <a:lvl2pPr lvl="1"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2pPr>
            <a:lvl3pPr lvl="2"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3pPr>
            <a:lvl4pPr lvl="3"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4pPr>
            <a:lvl5pPr lvl="4"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5pPr>
            <a:lvl6pPr lvl="5"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6pPr>
            <a:lvl7pPr lvl="6"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7pPr>
            <a:lvl8pPr lvl="7"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8pPr>
            <a:lvl9pPr lvl="8" marR="0" rtl="0" algn="l">
              <a:spcBef>
                <a:spcPts val="0"/>
              </a:spcBef>
              <a:spcAft>
                <a:spcPts val="0"/>
              </a:spcAft>
              <a:buSzPts val="1100"/>
              <a:buNone/>
              <a:defRPr b="0" i="0" sz="1400" u="none" cap="none" strike="noStrike">
                <a:solidFill>
                  <a:schemeClr val="dk1"/>
                </a:solidFill>
                <a:latin typeface="Century"/>
                <a:ea typeface="Century"/>
                <a:cs typeface="Century"/>
                <a:sym typeface="Century"/>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entury"/>
                <a:ea typeface="Century"/>
                <a:cs typeface="Century"/>
                <a:sym typeface="Century"/>
              </a:defRPr>
            </a:lvl1pPr>
            <a:lvl2pPr indent="0" lvl="1" marL="0" marR="0" rtl="0" algn="r">
              <a:spcBef>
                <a:spcPts val="0"/>
              </a:spcBef>
              <a:buNone/>
              <a:defRPr b="0" i="0" sz="900" u="none" cap="none" strike="noStrike">
                <a:solidFill>
                  <a:srgbClr val="888888"/>
                </a:solidFill>
                <a:latin typeface="Century"/>
                <a:ea typeface="Century"/>
                <a:cs typeface="Century"/>
                <a:sym typeface="Century"/>
              </a:defRPr>
            </a:lvl2pPr>
            <a:lvl3pPr indent="0" lvl="2" marL="0" marR="0" rtl="0" algn="r">
              <a:spcBef>
                <a:spcPts val="0"/>
              </a:spcBef>
              <a:buNone/>
              <a:defRPr b="0" i="0" sz="900" u="none" cap="none" strike="noStrike">
                <a:solidFill>
                  <a:srgbClr val="888888"/>
                </a:solidFill>
                <a:latin typeface="Century"/>
                <a:ea typeface="Century"/>
                <a:cs typeface="Century"/>
                <a:sym typeface="Century"/>
              </a:defRPr>
            </a:lvl3pPr>
            <a:lvl4pPr indent="0" lvl="3" marL="0" marR="0" rtl="0" algn="r">
              <a:spcBef>
                <a:spcPts val="0"/>
              </a:spcBef>
              <a:buNone/>
              <a:defRPr b="0" i="0" sz="900" u="none" cap="none" strike="noStrike">
                <a:solidFill>
                  <a:srgbClr val="888888"/>
                </a:solidFill>
                <a:latin typeface="Century"/>
                <a:ea typeface="Century"/>
                <a:cs typeface="Century"/>
                <a:sym typeface="Century"/>
              </a:defRPr>
            </a:lvl4pPr>
            <a:lvl5pPr indent="0" lvl="4" marL="0" marR="0" rtl="0" algn="r">
              <a:spcBef>
                <a:spcPts val="0"/>
              </a:spcBef>
              <a:buNone/>
              <a:defRPr b="0" i="0" sz="900" u="none" cap="none" strike="noStrike">
                <a:solidFill>
                  <a:srgbClr val="888888"/>
                </a:solidFill>
                <a:latin typeface="Century"/>
                <a:ea typeface="Century"/>
                <a:cs typeface="Century"/>
                <a:sym typeface="Century"/>
              </a:defRPr>
            </a:lvl5pPr>
            <a:lvl6pPr indent="0" lvl="5" marL="0" marR="0" rtl="0" algn="r">
              <a:spcBef>
                <a:spcPts val="0"/>
              </a:spcBef>
              <a:buNone/>
              <a:defRPr b="0" i="0" sz="900" u="none" cap="none" strike="noStrike">
                <a:solidFill>
                  <a:srgbClr val="888888"/>
                </a:solidFill>
                <a:latin typeface="Century"/>
                <a:ea typeface="Century"/>
                <a:cs typeface="Century"/>
                <a:sym typeface="Century"/>
              </a:defRPr>
            </a:lvl6pPr>
            <a:lvl7pPr indent="0" lvl="6" marL="0" marR="0" rtl="0" algn="r">
              <a:spcBef>
                <a:spcPts val="0"/>
              </a:spcBef>
              <a:buNone/>
              <a:defRPr b="0" i="0" sz="900" u="none" cap="none" strike="noStrike">
                <a:solidFill>
                  <a:srgbClr val="888888"/>
                </a:solidFill>
                <a:latin typeface="Century"/>
                <a:ea typeface="Century"/>
                <a:cs typeface="Century"/>
                <a:sym typeface="Century"/>
              </a:defRPr>
            </a:lvl7pPr>
            <a:lvl8pPr indent="0" lvl="7" marL="0" marR="0" rtl="0" algn="r">
              <a:spcBef>
                <a:spcPts val="0"/>
              </a:spcBef>
              <a:buNone/>
              <a:defRPr b="0" i="0" sz="900" u="none" cap="none" strike="noStrike">
                <a:solidFill>
                  <a:srgbClr val="888888"/>
                </a:solidFill>
                <a:latin typeface="Century"/>
                <a:ea typeface="Century"/>
                <a:cs typeface="Century"/>
                <a:sym typeface="Century"/>
              </a:defRPr>
            </a:lvl8pPr>
            <a:lvl9pPr indent="0" lvl="8" marL="0" marR="0" rtl="0" algn="r">
              <a:spcBef>
                <a:spcPts val="0"/>
              </a:spcBef>
              <a:buNone/>
              <a:defRPr b="0" i="0" sz="900" u="none" cap="none" strike="noStrike">
                <a:solidFill>
                  <a:srgbClr val="888888"/>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a:buNone/>
            </a:pPr>
            <a:r>
              <a:rPr lang="tr"/>
              <a:t>Day 3</a:t>
            </a:r>
            <a:endParaRPr/>
          </a:p>
        </p:txBody>
      </p:sp>
      <p:sp>
        <p:nvSpPr>
          <p:cNvPr id="148" name="Google Shape;148;p2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tr"/>
              <a:t>Derin Öğrenme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a:buNone/>
            </a:pPr>
            <a:r>
              <a:rPr lang="tr"/>
              <a:t>Backpropagation</a:t>
            </a:r>
            <a:endParaRPr/>
          </a:p>
        </p:txBody>
      </p:sp>
      <p:sp>
        <p:nvSpPr>
          <p:cNvPr id="209" name="Google Shape;209;p3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just">
              <a:lnSpc>
                <a:spcPct val="100000"/>
              </a:lnSpc>
              <a:spcBef>
                <a:spcPts val="0"/>
              </a:spcBef>
              <a:spcAft>
                <a:spcPts val="0"/>
              </a:spcAft>
              <a:buClr>
                <a:schemeClr val="dk1"/>
              </a:buClr>
              <a:buSzPts val="1400"/>
              <a:buNone/>
            </a:pPr>
            <a:r>
              <a:rPr b="1" lang="tr" sz="1400"/>
              <a:t>Geri yayılım,</a:t>
            </a:r>
            <a:r>
              <a:rPr lang="tr" sz="1400"/>
              <a:t> asıl çıktıyı ve istenen çıktıyı dikkate alarak sinir ağındaki ağırlıkları güncellemek için kullanılan bir yöntemdir. Her bir ağırlığa göre türev, zincir kuralı kullanılarak hesaplanır.</a:t>
            </a:r>
            <a:endParaRPr/>
          </a:p>
        </p:txBody>
      </p:sp>
      <p:pic>
        <p:nvPicPr>
          <p:cNvPr id="210" name="Google Shape;210;p36"/>
          <p:cNvPicPr preferRelativeResize="0"/>
          <p:nvPr/>
        </p:nvPicPr>
        <p:blipFill rotWithShape="1">
          <a:blip r:embed="rId3">
            <a:alphaModFix/>
          </a:blip>
          <a:srcRect b="0" l="0" r="0" t="0"/>
          <a:stretch/>
        </p:blipFill>
        <p:spPr>
          <a:xfrm>
            <a:off x="5242294" y="2024363"/>
            <a:ext cx="3621024" cy="1225463"/>
          </a:xfrm>
          <a:prstGeom prst="rect">
            <a:avLst/>
          </a:prstGeom>
          <a:noFill/>
          <a:ln>
            <a:noFill/>
          </a:ln>
        </p:spPr>
      </p:pic>
      <p:sp>
        <p:nvSpPr>
          <p:cNvPr id="211" name="Google Shape;211;p36"/>
          <p:cNvSpPr txBox="1"/>
          <p:nvPr/>
        </p:nvSpPr>
        <p:spPr>
          <a:xfrm>
            <a:off x="628650" y="2024366"/>
            <a:ext cx="4529400" cy="13158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b="1" lang="tr" sz="1400">
                <a:solidFill>
                  <a:schemeClr val="dk1"/>
                </a:solidFill>
                <a:latin typeface="Century"/>
                <a:ea typeface="Century"/>
                <a:cs typeface="Century"/>
                <a:sym typeface="Century"/>
              </a:rPr>
              <a:t>Adım 1:</a:t>
            </a:r>
            <a:r>
              <a:rPr lang="tr" sz="1400">
                <a:solidFill>
                  <a:schemeClr val="dk1"/>
                </a:solidFill>
                <a:latin typeface="Century"/>
                <a:ea typeface="Century"/>
                <a:cs typeface="Century"/>
                <a:sym typeface="Century"/>
              </a:rPr>
              <a:t> Bir küme eğitim verisi alın ve kaybı hesaplamak için ileriye doğru ilerleyin.</a:t>
            </a:r>
            <a:endParaRPr sz="1400">
              <a:solidFill>
                <a:schemeClr val="dk1"/>
              </a:solidFill>
              <a:latin typeface="Century"/>
              <a:ea typeface="Century"/>
              <a:cs typeface="Century"/>
              <a:sym typeface="Century"/>
            </a:endParaRPr>
          </a:p>
          <a:p>
            <a:pPr indent="0" lvl="0" marL="0" marR="0" rtl="0" algn="just">
              <a:spcBef>
                <a:spcPts val="0"/>
              </a:spcBef>
              <a:spcAft>
                <a:spcPts val="0"/>
              </a:spcAft>
              <a:buNone/>
            </a:pPr>
            <a:r>
              <a:rPr b="1" lang="tr" sz="1400">
                <a:solidFill>
                  <a:schemeClr val="dk1"/>
                </a:solidFill>
                <a:latin typeface="Century"/>
                <a:ea typeface="Century"/>
                <a:cs typeface="Century"/>
                <a:sym typeface="Century"/>
              </a:rPr>
              <a:t>Adım 2:</a:t>
            </a:r>
            <a:r>
              <a:rPr lang="tr" sz="1400">
                <a:solidFill>
                  <a:schemeClr val="dk1"/>
                </a:solidFill>
                <a:latin typeface="Century"/>
                <a:ea typeface="Century"/>
                <a:cs typeface="Century"/>
                <a:sym typeface="Century"/>
              </a:rPr>
              <a:t> Her ağırlığa göre kaybın derecesini elde etmek için kaybı tekrar geriye doğru yayın.</a:t>
            </a:r>
            <a:br>
              <a:rPr lang="tr" sz="1400">
                <a:solidFill>
                  <a:schemeClr val="dk1"/>
                </a:solidFill>
                <a:latin typeface="Century"/>
                <a:ea typeface="Century"/>
                <a:cs typeface="Century"/>
                <a:sym typeface="Century"/>
              </a:rPr>
            </a:br>
            <a:r>
              <a:rPr b="1" lang="tr" sz="1400">
                <a:solidFill>
                  <a:schemeClr val="dk1"/>
                </a:solidFill>
                <a:latin typeface="Century"/>
                <a:ea typeface="Century"/>
                <a:cs typeface="Century"/>
                <a:sym typeface="Century"/>
              </a:rPr>
              <a:t>Adım 3: </a:t>
            </a:r>
            <a:r>
              <a:rPr lang="tr" sz="1400">
                <a:solidFill>
                  <a:schemeClr val="dk1"/>
                </a:solidFill>
                <a:latin typeface="Century"/>
                <a:ea typeface="Century"/>
                <a:cs typeface="Century"/>
                <a:sym typeface="Century"/>
              </a:rPr>
              <a:t>Ağın ağırlıklarını güncellemek için gradyanları kullanın.</a:t>
            </a:r>
            <a:endParaRPr sz="1400">
              <a:latin typeface="Century"/>
              <a:ea typeface="Century"/>
              <a:cs typeface="Century"/>
              <a:sym typeface="Century"/>
            </a:endParaRPr>
          </a:p>
        </p:txBody>
      </p:sp>
      <p:pic>
        <p:nvPicPr>
          <p:cNvPr id="212" name="Google Shape;212;p36"/>
          <p:cNvPicPr preferRelativeResize="0"/>
          <p:nvPr/>
        </p:nvPicPr>
        <p:blipFill rotWithShape="1">
          <a:blip r:embed="rId4">
            <a:alphaModFix/>
          </a:blip>
          <a:srcRect b="0" l="0" r="0" t="0"/>
          <a:stretch/>
        </p:blipFill>
        <p:spPr>
          <a:xfrm>
            <a:off x="703847" y="3379267"/>
            <a:ext cx="7736305" cy="15472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a:buNone/>
            </a:pPr>
            <a:r>
              <a:rPr lang="tr"/>
              <a:t>Gradient Descent</a:t>
            </a:r>
            <a:endParaRPr/>
          </a:p>
        </p:txBody>
      </p:sp>
      <p:pic>
        <p:nvPicPr>
          <p:cNvPr id="218" name="Google Shape;218;p37"/>
          <p:cNvPicPr preferRelativeResize="0"/>
          <p:nvPr/>
        </p:nvPicPr>
        <p:blipFill rotWithShape="1">
          <a:blip r:embed="rId3">
            <a:alphaModFix/>
          </a:blip>
          <a:srcRect b="0" l="0" r="0" t="0"/>
          <a:stretch/>
        </p:blipFill>
        <p:spPr>
          <a:xfrm>
            <a:off x="337766" y="1893202"/>
            <a:ext cx="4337268" cy="2347545"/>
          </a:xfrm>
          <a:prstGeom prst="rect">
            <a:avLst/>
          </a:prstGeom>
          <a:noFill/>
          <a:ln>
            <a:noFill/>
          </a:ln>
        </p:spPr>
      </p:pic>
      <p:pic>
        <p:nvPicPr>
          <p:cNvPr id="219" name="Google Shape;219;p37"/>
          <p:cNvPicPr preferRelativeResize="0"/>
          <p:nvPr/>
        </p:nvPicPr>
        <p:blipFill rotWithShape="1">
          <a:blip r:embed="rId4">
            <a:alphaModFix/>
          </a:blip>
          <a:srcRect b="0" l="45247" r="0" t="0"/>
          <a:stretch/>
        </p:blipFill>
        <p:spPr>
          <a:xfrm>
            <a:off x="4950619" y="1493044"/>
            <a:ext cx="3386136" cy="2959245"/>
          </a:xfrm>
          <a:prstGeom prst="rect">
            <a:avLst/>
          </a:prstGeom>
          <a:noFill/>
          <a:ln>
            <a:noFill/>
          </a:ln>
        </p:spPr>
      </p:pic>
      <p:sp>
        <p:nvSpPr>
          <p:cNvPr id="220" name="Google Shape;220;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623888" y="1947638"/>
            <a:ext cx="7886700" cy="129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tr"/>
              <a:t>Overfitting, Underfitting</a:t>
            </a:r>
            <a:endParaRPr/>
          </a:p>
        </p:txBody>
      </p:sp>
      <p:sp>
        <p:nvSpPr>
          <p:cNvPr id="227" name="Google Shape;227;p38"/>
          <p:cNvSpPr txBox="1"/>
          <p:nvPr>
            <p:ph idx="1" type="body"/>
          </p:nvPr>
        </p:nvSpPr>
        <p:spPr>
          <a:xfrm>
            <a:off x="623888" y="3442097"/>
            <a:ext cx="7886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Sinir aglarinin zayif noktalari ve en kritik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a:buNone/>
            </a:pPr>
            <a:r>
              <a:rPr lang="tr"/>
              <a:t>Overfitting</a:t>
            </a:r>
            <a:endParaRPr/>
          </a:p>
        </p:txBody>
      </p:sp>
      <p:pic>
        <p:nvPicPr>
          <p:cNvPr id="233" name="Google Shape;233;p39"/>
          <p:cNvPicPr preferRelativeResize="0"/>
          <p:nvPr/>
        </p:nvPicPr>
        <p:blipFill rotWithShape="1">
          <a:blip r:embed="rId3">
            <a:alphaModFix/>
          </a:blip>
          <a:srcRect b="0" l="0" r="0" t="0"/>
          <a:stretch/>
        </p:blipFill>
        <p:spPr>
          <a:xfrm>
            <a:off x="2286000" y="1354277"/>
            <a:ext cx="4572000" cy="1300163"/>
          </a:xfrm>
          <a:prstGeom prst="rect">
            <a:avLst/>
          </a:prstGeom>
          <a:noFill/>
          <a:ln>
            <a:noFill/>
          </a:ln>
        </p:spPr>
      </p:pic>
      <p:pic>
        <p:nvPicPr>
          <p:cNvPr id="234" name="Google Shape;234;p39"/>
          <p:cNvPicPr preferRelativeResize="0"/>
          <p:nvPr/>
        </p:nvPicPr>
        <p:blipFill rotWithShape="1">
          <a:blip r:embed="rId4">
            <a:alphaModFix/>
          </a:blip>
          <a:srcRect b="0" l="0" r="0" t="0"/>
          <a:stretch/>
        </p:blipFill>
        <p:spPr>
          <a:xfrm>
            <a:off x="2701528" y="2740701"/>
            <a:ext cx="3740944" cy="1998420"/>
          </a:xfrm>
          <a:prstGeom prst="rect">
            <a:avLst/>
          </a:prstGeom>
          <a:noFill/>
          <a:ln>
            <a:noFill/>
          </a:ln>
        </p:spPr>
      </p:pic>
      <p:sp>
        <p:nvSpPr>
          <p:cNvPr id="235" name="Google Shape;235;p3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Overfitting</a:t>
            </a:r>
            <a:endParaRPr/>
          </a:p>
        </p:txBody>
      </p:sp>
      <p:sp>
        <p:nvSpPr>
          <p:cNvPr id="241" name="Google Shape;241;p40"/>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Overfitting</a:t>
            </a:r>
            <a:r>
              <a:rPr lang="tr"/>
              <a:t>, verileri öğrenmek yerine ezberlemek olarak tanımlanabilir.</a:t>
            </a:r>
            <a:endParaRPr/>
          </a:p>
        </p:txBody>
      </p:sp>
      <p:pic>
        <p:nvPicPr>
          <p:cNvPr id="242" name="Google Shape;242;p40"/>
          <p:cNvPicPr preferRelativeResize="0"/>
          <p:nvPr/>
        </p:nvPicPr>
        <p:blipFill>
          <a:blip r:embed="rId3">
            <a:alphaModFix/>
          </a:blip>
          <a:stretch>
            <a:fillRect/>
          </a:stretch>
        </p:blipFill>
        <p:spPr>
          <a:xfrm>
            <a:off x="4437425" y="1369226"/>
            <a:ext cx="4588698" cy="211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Underfitting</a:t>
            </a:r>
            <a:endParaRPr/>
          </a:p>
        </p:txBody>
      </p:sp>
      <p:sp>
        <p:nvSpPr>
          <p:cNvPr id="248" name="Google Shape;248;p41"/>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Underfitting</a:t>
            </a:r>
            <a:r>
              <a:rPr lang="tr"/>
              <a:t>, düşük eğitim örneklerinden kaynaklanan öğrenme verilerinin olmaması olarak tanımlanabilir.</a:t>
            </a:r>
            <a:endParaRPr/>
          </a:p>
        </p:txBody>
      </p:sp>
      <p:pic>
        <p:nvPicPr>
          <p:cNvPr id="249" name="Google Shape;249;p41"/>
          <p:cNvPicPr preferRelativeResize="0"/>
          <p:nvPr/>
        </p:nvPicPr>
        <p:blipFill>
          <a:blip r:embed="rId3">
            <a:alphaModFix/>
          </a:blip>
          <a:stretch>
            <a:fillRect/>
          </a:stretch>
        </p:blipFill>
        <p:spPr>
          <a:xfrm>
            <a:off x="4437425" y="1369226"/>
            <a:ext cx="4588698" cy="211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2"/>
          <p:cNvPicPr preferRelativeResize="0"/>
          <p:nvPr>
            <p:ph idx="1" type="body"/>
          </p:nvPr>
        </p:nvPicPr>
        <p:blipFill rotWithShape="1">
          <a:blip r:embed="rId3">
            <a:alphaModFix/>
          </a:blip>
          <a:srcRect b="0" l="0" r="0" t="0"/>
          <a:stretch/>
        </p:blipFill>
        <p:spPr>
          <a:xfrm>
            <a:off x="2841250" y="1313925"/>
            <a:ext cx="3329400" cy="3398100"/>
          </a:xfrm>
          <a:prstGeom prst="rect">
            <a:avLst/>
          </a:prstGeom>
          <a:noFill/>
          <a:ln>
            <a:noFill/>
          </a:ln>
        </p:spPr>
      </p:pic>
      <p:sp>
        <p:nvSpPr>
          <p:cNvPr id="256" name="Google Shape;256;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Overfitting vs Underfitting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628650" y="273848"/>
            <a:ext cx="7886700" cy="710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Overfitting vs Underfitting</a:t>
            </a:r>
            <a:endParaRPr/>
          </a:p>
        </p:txBody>
      </p:sp>
      <p:pic>
        <p:nvPicPr>
          <p:cNvPr id="262" name="Google Shape;262;p43"/>
          <p:cNvPicPr preferRelativeResize="0"/>
          <p:nvPr>
            <p:ph idx="1" type="body"/>
          </p:nvPr>
        </p:nvPicPr>
        <p:blipFill rotWithShape="1">
          <a:blip r:embed="rId3">
            <a:alphaModFix/>
          </a:blip>
          <a:srcRect b="0" l="0" r="0" t="0"/>
          <a:stretch/>
        </p:blipFill>
        <p:spPr>
          <a:xfrm>
            <a:off x="1913600" y="1039750"/>
            <a:ext cx="4988700" cy="387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623888" y="1947638"/>
            <a:ext cx="7886700" cy="129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tr"/>
              <a:t>Regularization</a:t>
            </a:r>
            <a:endParaRPr/>
          </a:p>
        </p:txBody>
      </p:sp>
      <p:sp>
        <p:nvSpPr>
          <p:cNvPr id="269" name="Google Shape;269;p44"/>
          <p:cNvSpPr txBox="1"/>
          <p:nvPr>
            <p:ph idx="1" type="body"/>
          </p:nvPr>
        </p:nvSpPr>
        <p:spPr>
          <a:xfrm>
            <a:off x="623888" y="3442097"/>
            <a:ext cx="7886700" cy="11253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tr">
                <a:solidFill>
                  <a:schemeClr val="dk1"/>
                </a:solidFill>
              </a:rPr>
              <a:t>Overfitting Problemini Nasıl Çözeriz</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L1, L2, Elastic Net Regularization</a:t>
            </a:r>
            <a:endParaRPr/>
          </a:p>
        </p:txBody>
      </p:sp>
      <p:sp>
        <p:nvSpPr>
          <p:cNvPr id="276" name="Google Shape;276;p45"/>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L1 - Ridge</a:t>
            </a:r>
            <a:endParaRPr/>
          </a:p>
        </p:txBody>
      </p:sp>
      <p:sp>
        <p:nvSpPr>
          <p:cNvPr id="277" name="Google Shape;277;p45"/>
          <p:cNvSpPr txBox="1"/>
          <p:nvPr>
            <p:ph idx="2" type="body"/>
          </p:nvPr>
        </p:nvSpPr>
        <p:spPr>
          <a:xfrm>
            <a:off x="46291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L2 - Lasso</a:t>
            </a:r>
            <a:endParaRPr/>
          </a:p>
        </p:txBody>
      </p:sp>
      <p:sp>
        <p:nvSpPr>
          <p:cNvPr id="278" name="Google Shape;278;p45"/>
          <p:cNvSpPr txBox="1"/>
          <p:nvPr>
            <p:ph idx="2" type="body"/>
          </p:nvPr>
        </p:nvSpPr>
        <p:spPr>
          <a:xfrm>
            <a:off x="6323138" y="1369219"/>
            <a:ext cx="2627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Elastic 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623888" y="1947638"/>
            <a:ext cx="7886700" cy="129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tr"/>
              <a:t>Aktivasyon Fonksiyonları</a:t>
            </a:r>
            <a:endParaRPr/>
          </a:p>
        </p:txBody>
      </p:sp>
      <p:sp>
        <p:nvSpPr>
          <p:cNvPr id="155" name="Google Shape;155;p28"/>
          <p:cNvSpPr txBox="1"/>
          <p:nvPr>
            <p:ph idx="1" type="body"/>
          </p:nvPr>
        </p:nvSpPr>
        <p:spPr>
          <a:xfrm>
            <a:off x="623888" y="3442097"/>
            <a:ext cx="7886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L1 - Ridge</a:t>
            </a:r>
            <a:endParaRPr/>
          </a:p>
        </p:txBody>
      </p:sp>
      <p:sp>
        <p:nvSpPr>
          <p:cNvPr id="284" name="Google Shape;284;p46"/>
          <p:cNvSpPr txBox="1"/>
          <p:nvPr>
            <p:ph idx="1" type="body"/>
          </p:nvPr>
        </p:nvSpPr>
        <p:spPr>
          <a:xfrm>
            <a:off x="628650" y="1369225"/>
            <a:ext cx="3943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L1 Düzenlemede ağırlıkların mutlak değerini cezalandırıyoruz. Ağırlıklar burada sıfıra indirilebilir. Bu nedenle, modelimizi sıkıştırmaya çalışırken çok kullanışlıdır.</a:t>
            </a:r>
            <a:endParaRPr/>
          </a:p>
        </p:txBody>
      </p:sp>
      <p:pic>
        <p:nvPicPr>
          <p:cNvPr id="285" name="Google Shape;285;p46"/>
          <p:cNvPicPr preferRelativeResize="0"/>
          <p:nvPr/>
        </p:nvPicPr>
        <p:blipFill>
          <a:blip r:embed="rId3">
            <a:alphaModFix/>
          </a:blip>
          <a:stretch>
            <a:fillRect/>
          </a:stretch>
        </p:blipFill>
        <p:spPr>
          <a:xfrm>
            <a:off x="4571850" y="2195675"/>
            <a:ext cx="4401476" cy="75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L2 - Lasso</a:t>
            </a:r>
            <a:endParaRPr/>
          </a:p>
        </p:txBody>
      </p:sp>
      <p:sp>
        <p:nvSpPr>
          <p:cNvPr id="291" name="Google Shape;291;p47"/>
          <p:cNvSpPr txBox="1"/>
          <p:nvPr>
            <p:ph idx="1" type="body"/>
          </p:nvPr>
        </p:nvSpPr>
        <p:spPr>
          <a:xfrm>
            <a:off x="628650" y="1369225"/>
            <a:ext cx="39435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L2 Regularizasyonda ağırlıkların karesini cezalandırıyoruz. L2 Regresyonu, ağırlıkları sıfıra (tam olarak sıfıra değil) azalmaya zorladığı için ağırlık azalması olarak da bilinir.</a:t>
            </a:r>
            <a:endParaRPr/>
          </a:p>
        </p:txBody>
      </p:sp>
      <p:pic>
        <p:nvPicPr>
          <p:cNvPr id="292" name="Google Shape;292;p47"/>
          <p:cNvPicPr preferRelativeResize="0"/>
          <p:nvPr/>
        </p:nvPicPr>
        <p:blipFill>
          <a:blip r:embed="rId3">
            <a:alphaModFix/>
          </a:blip>
          <a:stretch>
            <a:fillRect/>
          </a:stretch>
        </p:blipFill>
        <p:spPr>
          <a:xfrm>
            <a:off x="4572150" y="2176075"/>
            <a:ext cx="4233699" cy="791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a:buNone/>
            </a:pPr>
            <a:r>
              <a:rPr lang="tr"/>
              <a:t>Dropout</a:t>
            </a:r>
            <a:endParaRPr/>
          </a:p>
        </p:txBody>
      </p:sp>
      <p:pic>
        <p:nvPicPr>
          <p:cNvPr id="298" name="Google Shape;298;p48"/>
          <p:cNvPicPr preferRelativeResize="0"/>
          <p:nvPr>
            <p:ph idx="1" type="body"/>
          </p:nvPr>
        </p:nvPicPr>
        <p:blipFill rotWithShape="1">
          <a:blip r:embed="rId3">
            <a:alphaModFix/>
          </a:blip>
          <a:srcRect b="0" l="0" r="0" t="0"/>
          <a:stretch/>
        </p:blipFill>
        <p:spPr>
          <a:xfrm>
            <a:off x="628650" y="1260450"/>
            <a:ext cx="7886700" cy="2622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a:buNone/>
            </a:pPr>
            <a:r>
              <a:rPr lang="tr"/>
              <a:t>Erken Durdurma</a:t>
            </a:r>
            <a:endParaRPr/>
          </a:p>
        </p:txBody>
      </p:sp>
      <p:pic>
        <p:nvPicPr>
          <p:cNvPr id="304" name="Google Shape;304;p49"/>
          <p:cNvPicPr preferRelativeResize="0"/>
          <p:nvPr>
            <p:ph idx="1" type="body"/>
          </p:nvPr>
        </p:nvPicPr>
        <p:blipFill rotWithShape="1">
          <a:blip r:embed="rId3">
            <a:alphaModFix/>
          </a:blip>
          <a:srcRect b="0" l="0" r="0" t="0"/>
          <a:stretch/>
        </p:blipFill>
        <p:spPr>
          <a:xfrm>
            <a:off x="628650" y="1369219"/>
            <a:ext cx="7886700" cy="3263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0"/>
          <p:cNvPicPr preferRelativeResize="0"/>
          <p:nvPr/>
        </p:nvPicPr>
        <p:blipFill rotWithShape="1">
          <a:blip r:embed="rId3">
            <a:alphaModFix/>
          </a:blip>
          <a:srcRect b="0" l="0" r="0" t="0"/>
          <a:stretch/>
        </p:blipFill>
        <p:spPr>
          <a:xfrm>
            <a:off x="4496063" y="747374"/>
            <a:ext cx="4308263" cy="3648749"/>
          </a:xfrm>
          <a:prstGeom prst="rect">
            <a:avLst/>
          </a:prstGeom>
          <a:noFill/>
          <a:ln>
            <a:noFill/>
          </a:ln>
        </p:spPr>
      </p:pic>
      <p:sp>
        <p:nvSpPr>
          <p:cNvPr id="310" name="Google Shape;310;p5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Data Augmentation</a:t>
            </a:r>
            <a:endParaRPr/>
          </a:p>
        </p:txBody>
      </p:sp>
      <p:sp>
        <p:nvSpPr>
          <p:cNvPr id="311" name="Google Shape;311;p50"/>
          <p:cNvSpPr txBox="1"/>
          <p:nvPr>
            <p:ph idx="1" type="body"/>
          </p:nvPr>
        </p:nvSpPr>
        <p:spPr>
          <a:xfrm>
            <a:off x="628650" y="1369219"/>
            <a:ext cx="3668100" cy="3263400"/>
          </a:xfrm>
          <a:prstGeom prst="rect">
            <a:avLst/>
          </a:prstGeom>
        </p:spPr>
        <p:txBody>
          <a:bodyPr anchorCtr="0" anchor="t" bIns="34275" lIns="68575" spcFirstLastPara="1" rIns="68575" wrap="square" tIns="34275">
            <a:normAutofit/>
          </a:bodyPr>
          <a:lstStyle/>
          <a:p>
            <a:pPr indent="0" lvl="0" marL="0" rtl="0" algn="just">
              <a:lnSpc>
                <a:spcPct val="110000"/>
              </a:lnSpc>
              <a:spcBef>
                <a:spcPts val="0"/>
              </a:spcBef>
              <a:spcAft>
                <a:spcPts val="0"/>
              </a:spcAft>
              <a:buNone/>
            </a:pPr>
            <a:r>
              <a:rPr b="1" lang="tr" sz="1400"/>
              <a:t>Veri artırma</a:t>
            </a:r>
            <a:r>
              <a:rPr lang="tr" sz="1400"/>
              <a:t> ― Derin öğrenme modelleri genellikle uygun şekilde eğitilmek için çok fazla veriye ihtiyaç duyar. Veri artırma tekniklerini kullanarak mevcut verilerden daha fazla veri üretmek genellikle yararlıdır. Temel işlemler aşağıdaki tabloda özetlenmiştir. Daha doğrusu, aşağıdaki girdi görüntüsüne bakıldığında, uygulayabileceğimiz teknikler şunlardır.</a:t>
            </a:r>
            <a:endParaRPr/>
          </a:p>
          <a:p>
            <a:pPr indent="0" lvl="0" marL="0" rtl="0" algn="just">
              <a:lnSpc>
                <a:spcPct val="110000"/>
              </a:lnSpc>
              <a:spcBef>
                <a:spcPts val="800"/>
              </a:spcBef>
              <a:spcAft>
                <a:spcPts val="0"/>
              </a:spcAft>
              <a:buNone/>
            </a:pPr>
            <a:r>
              <a:t/>
            </a:r>
            <a:endParaRPr sz="1400"/>
          </a:p>
          <a:p>
            <a:pPr indent="0" lvl="0" marL="0" rtl="0" algn="l">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623888" y="1947638"/>
            <a:ext cx="7886700" cy="1294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tr"/>
              <a:t>Hyperparameter Optimization</a:t>
            </a:r>
            <a:endParaRPr/>
          </a:p>
        </p:txBody>
      </p:sp>
      <p:sp>
        <p:nvSpPr>
          <p:cNvPr id="318" name="Google Shape;318;p51"/>
          <p:cNvSpPr txBox="1"/>
          <p:nvPr>
            <p:ph idx="1" type="body"/>
          </p:nvPr>
        </p:nvSpPr>
        <p:spPr>
          <a:xfrm>
            <a:off x="623888" y="3442097"/>
            <a:ext cx="7886700" cy="112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629841"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800"/>
              <a:buFont typeface="Arial"/>
              <a:buNone/>
            </a:pPr>
            <a:r>
              <a:rPr lang="tr"/>
              <a:t>Optimization Algorithms</a:t>
            </a:r>
            <a:endParaRPr/>
          </a:p>
          <a:p>
            <a:pPr indent="0" lvl="0" marL="0" rtl="0" algn="l">
              <a:spcBef>
                <a:spcPts val="0"/>
              </a:spcBef>
              <a:spcAft>
                <a:spcPts val="0"/>
              </a:spcAft>
              <a:buNone/>
            </a:pPr>
            <a:r>
              <a:t/>
            </a:r>
            <a:endParaRPr/>
          </a:p>
        </p:txBody>
      </p:sp>
      <p:sp>
        <p:nvSpPr>
          <p:cNvPr id="325" name="Google Shape;325;p52"/>
          <p:cNvSpPr txBox="1"/>
          <p:nvPr>
            <p:ph idx="1" type="body"/>
          </p:nvPr>
        </p:nvSpPr>
        <p:spPr>
          <a:xfrm>
            <a:off x="629841" y="1260872"/>
            <a:ext cx="38685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tr"/>
              <a:t>Adam</a:t>
            </a:r>
            <a:endParaRPr/>
          </a:p>
        </p:txBody>
      </p:sp>
      <p:sp>
        <p:nvSpPr>
          <p:cNvPr id="326" name="Google Shape;326;p52"/>
          <p:cNvSpPr txBox="1"/>
          <p:nvPr>
            <p:ph idx="2" type="body"/>
          </p:nvPr>
        </p:nvSpPr>
        <p:spPr>
          <a:xfrm>
            <a:off x="629841" y="1878806"/>
            <a:ext cx="3868500" cy="2763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Adam, eğitim verilerine dayalı yinelemeli ağ ağırlıklarını güncellemek için klasik SGD prosedürü yerine kullanılabilen bir optimizasyon algoritmasıdır.</a:t>
            </a:r>
            <a:endParaRPr/>
          </a:p>
        </p:txBody>
      </p:sp>
      <p:sp>
        <p:nvSpPr>
          <p:cNvPr id="327" name="Google Shape;327;p52"/>
          <p:cNvSpPr txBox="1"/>
          <p:nvPr>
            <p:ph idx="3" type="body"/>
          </p:nvPr>
        </p:nvSpPr>
        <p:spPr>
          <a:xfrm>
            <a:off x="4629150" y="1260872"/>
            <a:ext cx="38874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tr"/>
              <a:t>SGD</a:t>
            </a:r>
            <a:endParaRPr/>
          </a:p>
        </p:txBody>
      </p:sp>
      <p:sp>
        <p:nvSpPr>
          <p:cNvPr id="328" name="Google Shape;328;p52"/>
          <p:cNvSpPr txBox="1"/>
          <p:nvPr>
            <p:ph idx="4" type="body"/>
          </p:nvPr>
        </p:nvSpPr>
        <p:spPr>
          <a:xfrm>
            <a:off x="4629150" y="1878806"/>
            <a:ext cx="3887400" cy="2763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SGD, her eğitim örneği için Gradient Descent olan bir parametre güncellemesi gerçekleştirir.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tr"/>
              <a:t>Neden </a:t>
            </a:r>
            <a:r>
              <a:rPr lang="tr"/>
              <a:t>non-lineerite</a:t>
            </a:r>
            <a:endParaRPr/>
          </a:p>
        </p:txBody>
      </p:sp>
      <p:sp>
        <p:nvSpPr>
          <p:cNvPr id="161" name="Google Shape;161;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tr"/>
              <a:t>Non-lineerite</a:t>
            </a:r>
            <a:r>
              <a:rPr lang="tr"/>
              <a:t>, açıklayıcı değişkenleriyle doğrusal olmayan bir şekilde değişen bir yanıt değişkenini (diğer adıyla hedef değişken, sınıf etiketi veya puan) modellemenize olanak tanır.</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tr"/>
              <a:t>Non-lineerite</a:t>
            </a:r>
            <a:r>
              <a:rPr lang="tr"/>
              <a:t> çıktının girdilerin doğrusal bir kombinasyonundan yeniden üretilemeyeceği anlamına gelir (bu, çıktının düz bir çizgiye dönüşmesiyle aynı değildir).</a:t>
            </a:r>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a:buNone/>
            </a:pPr>
            <a:r>
              <a:rPr lang="tr"/>
              <a:t>Aktivasyon Fonksiyonları</a:t>
            </a:r>
            <a:endParaRPr/>
          </a:p>
        </p:txBody>
      </p:sp>
      <p:sp>
        <p:nvSpPr>
          <p:cNvPr id="167" name="Google Shape;167;p30"/>
          <p:cNvSpPr txBox="1"/>
          <p:nvPr/>
        </p:nvSpPr>
        <p:spPr>
          <a:xfrm>
            <a:off x="628649" y="1268016"/>
            <a:ext cx="78867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tr" sz="1400">
                <a:solidFill>
                  <a:schemeClr val="dk1"/>
                </a:solidFill>
                <a:latin typeface="Century"/>
                <a:ea typeface="Century"/>
                <a:cs typeface="Century"/>
                <a:sym typeface="Century"/>
              </a:rPr>
              <a:t>Etkinleştirme fonksiyonu</a:t>
            </a:r>
            <a:r>
              <a:rPr lang="tr" sz="1400">
                <a:solidFill>
                  <a:schemeClr val="dk1"/>
                </a:solidFill>
                <a:latin typeface="Century"/>
                <a:ea typeface="Century"/>
                <a:cs typeface="Century"/>
                <a:sym typeface="Century"/>
              </a:rPr>
              <a:t> ― Etkinleştirme fonksiyonları gizli birimlerin sonunda, modele lineer olmayan karmaşıklıklar katmak için kullanılır. Aşağıda en yaygın kullanılanlarını görebilirsiniz.</a:t>
            </a:r>
            <a:endParaRPr sz="1400">
              <a:solidFill>
                <a:schemeClr val="dk1"/>
              </a:solidFill>
              <a:latin typeface="Century"/>
              <a:ea typeface="Century"/>
              <a:cs typeface="Century"/>
              <a:sym typeface="Century"/>
            </a:endParaRPr>
          </a:p>
        </p:txBody>
      </p:sp>
      <p:pic>
        <p:nvPicPr>
          <p:cNvPr id="168" name="Google Shape;168;p30"/>
          <p:cNvPicPr preferRelativeResize="0"/>
          <p:nvPr/>
        </p:nvPicPr>
        <p:blipFill rotWithShape="1">
          <a:blip r:embed="rId3">
            <a:alphaModFix/>
          </a:blip>
          <a:srcRect b="0" l="0" r="0" t="0"/>
          <a:stretch/>
        </p:blipFill>
        <p:spPr>
          <a:xfrm>
            <a:off x="780810" y="1998558"/>
            <a:ext cx="7472871" cy="27298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ReLU</a:t>
            </a:r>
            <a:endParaRPr/>
          </a:p>
        </p:txBody>
      </p:sp>
      <p:pic>
        <p:nvPicPr>
          <p:cNvPr id="175" name="Google Shape;175;p31"/>
          <p:cNvPicPr preferRelativeResize="0"/>
          <p:nvPr/>
        </p:nvPicPr>
        <p:blipFill>
          <a:blip r:embed="rId3">
            <a:alphaModFix/>
          </a:blip>
          <a:stretch>
            <a:fillRect/>
          </a:stretch>
        </p:blipFill>
        <p:spPr>
          <a:xfrm>
            <a:off x="518738" y="1268119"/>
            <a:ext cx="6329223" cy="3263398"/>
          </a:xfrm>
          <a:prstGeom prst="rect">
            <a:avLst/>
          </a:prstGeom>
          <a:noFill/>
          <a:ln>
            <a:noFill/>
          </a:ln>
        </p:spPr>
      </p:pic>
      <p:pic>
        <p:nvPicPr>
          <p:cNvPr id="176" name="Google Shape;176;p31"/>
          <p:cNvPicPr preferRelativeResize="0"/>
          <p:nvPr/>
        </p:nvPicPr>
        <p:blipFill>
          <a:blip r:embed="rId4">
            <a:alphaModFix/>
          </a:blip>
          <a:stretch>
            <a:fillRect/>
          </a:stretch>
        </p:blipFill>
        <p:spPr>
          <a:xfrm>
            <a:off x="4861519" y="1268119"/>
            <a:ext cx="3912673" cy="20174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Softmax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tr"/>
              <a:t>ReLU</a:t>
            </a:r>
            <a:endParaRPr/>
          </a:p>
        </p:txBody>
      </p:sp>
      <p:sp>
        <p:nvSpPr>
          <p:cNvPr id="188" name="Google Shape;188;p33"/>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lnSpc>
                <a:spcPct val="100000"/>
              </a:lnSpc>
              <a:spcBef>
                <a:spcPts val="800"/>
              </a:spcBef>
              <a:spcAft>
                <a:spcPts val="0"/>
              </a:spcAft>
              <a:buClr>
                <a:schemeClr val="dk1"/>
              </a:buClr>
              <a:buSzPts val="1100"/>
              <a:buFont typeface="Arial"/>
              <a:buNone/>
            </a:pPr>
            <a:r>
              <a:rPr lang="tr"/>
              <a:t>ReLU, pozitif ise girişi doğrudan çıkaracak, aksi takdirde sıfır verecek olan parçalı lineer bir fonksiyondur.</a:t>
            </a:r>
            <a:endParaRPr/>
          </a:p>
          <a:p>
            <a:pPr indent="0" lvl="0" marL="0" rtl="0" algn="l">
              <a:spcBef>
                <a:spcPts val="800"/>
              </a:spcBef>
              <a:spcAft>
                <a:spcPts val="0"/>
              </a:spcAft>
              <a:buNone/>
            </a:pPr>
            <a:r>
              <a:t/>
            </a:r>
            <a:endParaRPr/>
          </a:p>
        </p:txBody>
      </p:sp>
      <p:pic>
        <p:nvPicPr>
          <p:cNvPr id="189" name="Google Shape;189;p33"/>
          <p:cNvPicPr preferRelativeResize="0"/>
          <p:nvPr/>
        </p:nvPicPr>
        <p:blipFill>
          <a:blip r:embed="rId3">
            <a:alphaModFix/>
          </a:blip>
          <a:stretch>
            <a:fillRect/>
          </a:stretch>
        </p:blipFill>
        <p:spPr>
          <a:xfrm>
            <a:off x="5364137" y="816175"/>
            <a:ext cx="3062738" cy="336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Softmax</a:t>
            </a:r>
            <a:endParaRPr/>
          </a:p>
        </p:txBody>
      </p:sp>
      <p:sp>
        <p:nvSpPr>
          <p:cNvPr id="195" name="Google Shape;195;p34"/>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lang="tr"/>
              <a:t>Softmax, bir sayı vektörünü bir olasılık vektörüne dönüştüren matematiksel bir fonksiyondur; burada her bir değerin olasılığı, vektördeki her bir değerin göreli ölçeğiyle orantılıdır.</a:t>
            </a:r>
            <a:endParaRPr/>
          </a:p>
          <a:p>
            <a:pPr indent="0" lvl="0" marL="0" rtl="0" algn="l">
              <a:spcBef>
                <a:spcPts val="800"/>
              </a:spcBef>
              <a:spcAft>
                <a:spcPts val="0"/>
              </a:spcAft>
              <a:buNone/>
            </a:pPr>
            <a:r>
              <a:t/>
            </a:r>
            <a:endParaRPr/>
          </a:p>
        </p:txBody>
      </p:sp>
      <p:pic>
        <p:nvPicPr>
          <p:cNvPr id="196" name="Google Shape;196;p34"/>
          <p:cNvPicPr preferRelativeResize="0"/>
          <p:nvPr/>
        </p:nvPicPr>
        <p:blipFill>
          <a:blip r:embed="rId3">
            <a:alphaModFix/>
          </a:blip>
          <a:stretch>
            <a:fillRect/>
          </a:stretch>
        </p:blipFill>
        <p:spPr>
          <a:xfrm>
            <a:off x="4719950" y="1504324"/>
            <a:ext cx="4176726" cy="161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tr"/>
              <a:t>Forward Propagation</a:t>
            </a:r>
            <a:endParaRPr/>
          </a:p>
        </p:txBody>
      </p:sp>
      <p:sp>
        <p:nvSpPr>
          <p:cNvPr id="202" name="Google Shape;202;p35"/>
          <p:cNvSpPr txBox="1"/>
          <p:nvPr>
            <p:ph idx="1" type="body"/>
          </p:nvPr>
        </p:nvSpPr>
        <p:spPr>
          <a:xfrm>
            <a:off x="628650" y="1369219"/>
            <a:ext cx="3886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tr"/>
              <a:t>Giriş verileri ağ üzerinden ileri yönde beslenir.</a:t>
            </a:r>
            <a:endParaRPr/>
          </a:p>
        </p:txBody>
      </p:sp>
      <p:pic>
        <p:nvPicPr>
          <p:cNvPr id="203" name="Google Shape;203;p35"/>
          <p:cNvPicPr preferRelativeResize="0"/>
          <p:nvPr/>
        </p:nvPicPr>
        <p:blipFill>
          <a:blip r:embed="rId3">
            <a:alphaModFix/>
          </a:blip>
          <a:stretch>
            <a:fillRect/>
          </a:stretch>
        </p:blipFill>
        <p:spPr>
          <a:xfrm>
            <a:off x="5220325" y="1268050"/>
            <a:ext cx="3197325" cy="3049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