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Long_short-term_memory"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d8078c8f1_0_3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dd8078c8f1_0_3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d8078c8f1_0_3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d8078c8f1_0_3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dd8078c8f1_0_37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d8078c8f1_0_3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d8078c8f1_0_3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dd8078c8f1_0_38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d8078c8f1_0_3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d8078c8f1_0_3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dd8078c8f1_0_39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t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d8078c8f1_0_3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d8078c8f1_0_3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dd8078c8f1_0_399: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d8078c8f1_0_4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d8078c8f1_0_40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dd8078c8f1_0_40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d8078c8f1_0_4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d8078c8f1_0_4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dd8078c8f1_0_41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t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d8078c8f1_0_4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d8078c8f1_0_4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dd8078c8f1_0_41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d8078c8f1_0_4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d8078c8f1_0_4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dd8078c8f1_0_42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d8078c8f1_0_4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d8078c8f1_0_4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dd8078c8f1_0_43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d8078c8f1_0_4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d8078c8f1_0_4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dd8078c8f1_0_43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t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d8078c8f1_0_3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d8078c8f1_0_3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dd8078c8f1_0_31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t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d8078c8f1_0_4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d8078c8f1_0_4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dd8078c8f1_0_44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t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d8078c8f1_0_4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dd8078c8f1_0_4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dd8078c8f1_0_45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t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d8078c8f1_0_4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d8078c8f1_0_45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dd8078c8f1_0_45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d8078c8f1_0_4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d8078c8f1_0_4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dd8078c8f1_0_46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d8078c8f1_0_4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dd8078c8f1_0_4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600">
                <a:solidFill>
                  <a:srgbClr val="292929"/>
                </a:solidFill>
                <a:highlight>
                  <a:srgbClr val="FFFFFF"/>
                </a:highlight>
                <a:latin typeface="Georgia"/>
                <a:ea typeface="Georgia"/>
                <a:cs typeface="Georgia"/>
                <a:sym typeface="Georgia"/>
              </a:rPr>
              <a:t>Encoder kısmındaki RNN modeli eğitildiğinde, çıktı olarak üretilen Hidden Layer, Decoder bileşenine aktarılıyor. Bütün sistemi tek bir parça olarak düşünecek olursak Encoder’dan gelen bu Hidden Layer’ı, Decodar’daki ilk Hidden Layer olarak ve gelen bütün verinin özeti olarak da düşünebiliriz. Decoder’dan üretilen çıktı da probleme göre değişkenlik gösterip, girdi cümlenin başka bir dile çeviri, kategorisi ya da soru ise cevabı olabilir.</a:t>
            </a:r>
            <a:endParaRPr/>
          </a:p>
          <a:p>
            <a:pPr indent="0" lvl="0" marL="0" rtl="0" algn="l">
              <a:spcBef>
                <a:spcPts val="0"/>
              </a:spcBef>
              <a:spcAft>
                <a:spcPts val="0"/>
              </a:spcAft>
              <a:buNone/>
            </a:pPr>
            <a:r>
              <a:t/>
            </a:r>
            <a:endParaRPr/>
          </a:p>
        </p:txBody>
      </p:sp>
      <p:sp>
        <p:nvSpPr>
          <p:cNvPr id="331" name="Google Shape;331;gdd8078c8f1_0_47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t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d8078c8f1_0_4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dd8078c8f1_0_4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600">
                <a:solidFill>
                  <a:srgbClr val="292929"/>
                </a:solidFill>
                <a:highlight>
                  <a:srgbClr val="FFFFFF"/>
                </a:highlight>
                <a:latin typeface="Georgia"/>
                <a:ea typeface="Georgia"/>
                <a:cs typeface="Georgia"/>
                <a:sym typeface="Georgia"/>
              </a:rPr>
              <a:t>Çığır açan bir teknoloji olan Encoder-Decoder mimarisi, ortaya koyduğu başarılı performansa rağmen çok uzun girdi ile sorunlar yaşayabiliyor. Örneğin, 100 kelimeden oluşan bir cümlenin başka bir dile çevrildiği bir problem düşünün. 100 kelimeyi, tek bir vektörle ifade etmek, cümledeki ilk kelimelerin önemini ister istemez azaltabiliyor. Long Short Term Memory (LSTM) ile bu hatırlama problemi “unutma kapıları” ile çözülmeye </a:t>
            </a:r>
            <a:r>
              <a:rPr lang="tr" sz="1600" u="sng">
                <a:solidFill>
                  <a:schemeClr val="hlink"/>
                </a:solidFill>
                <a:highlight>
                  <a:srgbClr val="FFFFFF"/>
                </a:highlight>
                <a:latin typeface="Georgia"/>
                <a:ea typeface="Georgia"/>
                <a:cs typeface="Georgia"/>
                <a:sym typeface="Georgia"/>
                <a:hlinkClick r:id="rId2"/>
              </a:rPr>
              <a:t>çalışılıyor</a:t>
            </a:r>
            <a:r>
              <a:rPr lang="tr" sz="1600">
                <a:solidFill>
                  <a:srgbClr val="292929"/>
                </a:solidFill>
                <a:highlight>
                  <a:srgbClr val="FFFFFF"/>
                </a:highlight>
                <a:latin typeface="Georgia"/>
                <a:ea typeface="Georgia"/>
                <a:cs typeface="Georgia"/>
                <a:sym typeface="Georgia"/>
              </a:rPr>
              <a:t>. Daha yakın zamanda ortaya çıkan, Attention adını verdiğimiz ve Encoder’daki bütün bilginin sabit uzunluktaki bir vektörle ifade edilmesi ile hatırlama problemi kısmen de olsa ortadan kalkıyor diyebiliriz. Attention mekanizması, geleneksel RNN mimarisindeki gibi sadece en son Hidden Layer’ı Decoder’a göndermek yerine, bütün oluşan Hidden Layer’ları bir arada Decoder’a gönderiyor Attention. Bu sayede verideki ilk kelimelerin önemi, son kelimelerde olduğu gibi korunuyor ve bilgi bütünlüğü seçici olarak daha iyi korunuyor. Decoder’da, her bir adımda oluşturulan Hidden Layer’ların oluşturduğu matrix’ten o adım için bir vektör oluşturuluyor. Bu vektör Decoder’daki Hidden Layer’la bir arada işlenerek o adımın çıktısı meydana geliyor.</a:t>
            </a:r>
            <a:endParaRPr/>
          </a:p>
        </p:txBody>
      </p:sp>
      <p:sp>
        <p:nvSpPr>
          <p:cNvPr id="339" name="Google Shape;339;gdd8078c8f1_0_48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t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d8078c8f1_0_4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dd8078c8f1_0_48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600">
                <a:solidFill>
                  <a:srgbClr val="292929"/>
                </a:solidFill>
                <a:highlight>
                  <a:srgbClr val="FFFFFF"/>
                </a:highlight>
                <a:latin typeface="Georgia"/>
                <a:ea typeface="Georgia"/>
                <a:cs typeface="Georgia"/>
                <a:sym typeface="Georgia"/>
              </a:rPr>
              <a:t>Transformer’lar, operasyonları paralel olarak gerçekleştirebildiği için training zamanını da düşürüyor. Büyük resimde temel olarak Encoder-Decoder mekanizması olarak gözükse de, aslında 6'şar tane Encoder ve Decoder’dan oluşan bir kapalı bir sistem diyebiliriz bu karakutuya. (6 sayısı ile ilgili geniş bir detay verilmiyor, magic number olarak düşünebiliriz). Mimaride kullanılan 6 Encoder ve 6 Decoder birbirinin aynı kopyası. Aralarındaki tek fark, en alttaki Encoder’a gelen input </a:t>
            </a:r>
            <a:r>
              <a:rPr b="1" lang="tr" sz="1600">
                <a:solidFill>
                  <a:srgbClr val="292929"/>
                </a:solidFill>
                <a:highlight>
                  <a:srgbClr val="FFFFFF"/>
                </a:highlight>
                <a:latin typeface="Georgia"/>
                <a:ea typeface="Georgia"/>
                <a:cs typeface="Georgia"/>
                <a:sym typeface="Georgia"/>
              </a:rPr>
              <a:t>word-embedding</a:t>
            </a:r>
            <a:r>
              <a:rPr lang="tr" sz="1600">
                <a:solidFill>
                  <a:srgbClr val="292929"/>
                </a:solidFill>
                <a:highlight>
                  <a:srgbClr val="FFFFFF"/>
                </a:highlight>
                <a:latin typeface="Georgia"/>
                <a:ea typeface="Georgia"/>
                <a:cs typeface="Georgia"/>
                <a:sym typeface="Georgia"/>
              </a:rPr>
              <a:t> dediğimiz nümerikleştirilmiş kelime vektörlerine dönüştürülüyor. Buna benzer bir şekilde kelime pozisyonlarını nümerik olarak kodlayan </a:t>
            </a:r>
            <a:r>
              <a:rPr b="1" lang="tr" sz="1600">
                <a:solidFill>
                  <a:srgbClr val="292929"/>
                </a:solidFill>
                <a:highlight>
                  <a:srgbClr val="FFFFFF"/>
                </a:highlight>
                <a:latin typeface="Georgia"/>
                <a:ea typeface="Georgia"/>
                <a:cs typeface="Georgia"/>
                <a:sym typeface="Georgia"/>
              </a:rPr>
              <a:t>position-embedding </a:t>
            </a:r>
            <a:r>
              <a:rPr lang="tr" sz="1600">
                <a:solidFill>
                  <a:srgbClr val="292929"/>
                </a:solidFill>
                <a:highlight>
                  <a:srgbClr val="FFFFFF"/>
                </a:highlight>
                <a:latin typeface="Georgia"/>
                <a:ea typeface="Georgia"/>
                <a:cs typeface="Georgia"/>
                <a:sym typeface="Georgia"/>
              </a:rPr>
              <a:t>adında bir yapı daha bulunuyor. Bu vektör de word-embedding vektörü ile aynı uzunlukta, ve bu sayede word-embedding vektörleriyle toplanarak kelimelerin pozisyon bilgisi korunabiliyor.</a:t>
            </a:r>
            <a:endParaRPr/>
          </a:p>
        </p:txBody>
      </p:sp>
      <p:sp>
        <p:nvSpPr>
          <p:cNvPr id="347" name="Google Shape;347;gdd8078c8f1_0_489: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t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dd8078c8f1_0_4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dd8078c8f1_0_4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600">
                <a:solidFill>
                  <a:srgbClr val="292929"/>
                </a:solidFill>
                <a:highlight>
                  <a:srgbClr val="FFFFFF"/>
                </a:highlight>
                <a:latin typeface="Georgia"/>
                <a:ea typeface="Georgia"/>
                <a:cs typeface="Georgia"/>
                <a:sym typeface="Georgia"/>
              </a:rPr>
              <a:t>2018 yılında, Google Bidirectional Encoder Representations from Transformers, bizim kısaca BERT olarak bahsettiğimiz modeli duyurdu. İsminden de anlaşılacağı üzere, diğer modellerden farklı olarak cümleyi hem soldan sağa hem de sağdan sola olarak değerlendiriyor. Bu sayede anlamı ve kelimelerin birbiriyle olan ilişkileri daha iyi çıkarmayı planlıyor ve sonuçlarda da bunun karşılığını alıyor. </a:t>
            </a:r>
            <a:endParaRPr/>
          </a:p>
        </p:txBody>
      </p:sp>
      <p:sp>
        <p:nvSpPr>
          <p:cNvPr id="355" name="Google Shape;355;gdd8078c8f1_0_49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t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d8078c8f1_0_5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dd8078c8f1_0_50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dd8078c8f1_0_50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t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d8078c8f1_0_3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d8078c8f1_0_3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ctr">
              <a:lnSpc>
                <a:spcPct val="90000"/>
              </a:lnSpc>
              <a:spcBef>
                <a:spcPts val="1000"/>
              </a:spcBef>
              <a:spcAft>
                <a:spcPts val="0"/>
              </a:spcAft>
              <a:buClr>
                <a:schemeClr val="dk1"/>
              </a:buClr>
              <a:buSzPts val="1100"/>
              <a:buFont typeface="Arial"/>
              <a:buNone/>
            </a:pPr>
            <a:r>
              <a:rPr lang="tr" sz="1000">
                <a:latin typeface="Century"/>
                <a:ea typeface="Century"/>
                <a:cs typeface="Century"/>
                <a:sym typeface="Century"/>
              </a:rPr>
              <a:t>Makinelerimizin dilimizi anlayabilmesi, yorumlayabilmesi ve gerektiğinde söylediklerimize göre bir cevap döndürmesi veya aksiyon almasıdır.</a:t>
            </a:r>
            <a:endParaRPr sz="1000">
              <a:latin typeface="Century"/>
              <a:ea typeface="Century"/>
              <a:cs typeface="Century"/>
              <a:sym typeface="Century"/>
            </a:endParaRPr>
          </a:p>
          <a:p>
            <a:pPr indent="0" lvl="0" marL="0" rtl="0" algn="l">
              <a:spcBef>
                <a:spcPts val="0"/>
              </a:spcBef>
              <a:spcAft>
                <a:spcPts val="0"/>
              </a:spcAft>
              <a:buNone/>
            </a:pPr>
            <a:r>
              <a:t/>
            </a:r>
            <a:endParaRPr sz="1000"/>
          </a:p>
        </p:txBody>
      </p:sp>
      <p:sp>
        <p:nvSpPr>
          <p:cNvPr id="159" name="Google Shape;159;gdd8078c8f1_0_32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d8078c8f1_0_3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d8078c8f1_0_3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dd8078c8f1_0_33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d8078c8f1_0_3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d8078c8f1_0_3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dd8078c8f1_0_33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d8078c8f1_0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d8078c8f1_0_34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dd8078c8f1_0_34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d8078c8f1_0_3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d8078c8f1_0_3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dd8078c8f1_0_35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d8078c8f1_0_3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d8078c8f1_0_36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dd8078c8f1_0_36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t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d8078c8f1_0_3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d8078c8f1_0_3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dd8078c8f1_0_37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entury"/>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pic>
        <p:nvPicPr>
          <p:cNvPr id="62" name="Google Shape;62;p14"/>
          <p:cNvPicPr preferRelativeResize="0"/>
          <p:nvPr/>
        </p:nvPicPr>
        <p:blipFill>
          <a:blip r:embed="rId2">
            <a:alphaModFix/>
          </a:blip>
          <a:stretch>
            <a:fillRect/>
          </a:stretch>
        </p:blipFill>
        <p:spPr>
          <a:xfrm>
            <a:off x="8308820" y="4767263"/>
            <a:ext cx="718462" cy="27384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5" name="Google Shape;65;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rtl="0" algn="l">
              <a:lnSpc>
                <a:spcPct val="100000"/>
              </a:lnSpc>
              <a:spcBef>
                <a:spcPts val="800"/>
              </a:spcBef>
              <a:spcAft>
                <a:spcPts val="0"/>
              </a:spcAft>
              <a:buClr>
                <a:schemeClr val="dk1"/>
              </a:buClr>
              <a:buSzPts val="2100"/>
              <a:buChar char="•"/>
              <a:defRPr/>
            </a:lvl1pPr>
            <a:lvl2pPr indent="-342900" lvl="1" marL="914400" rtl="0" algn="l">
              <a:lnSpc>
                <a:spcPct val="100000"/>
              </a:lnSpc>
              <a:spcBef>
                <a:spcPts val="400"/>
              </a:spcBef>
              <a:spcAft>
                <a:spcPts val="0"/>
              </a:spcAft>
              <a:buClr>
                <a:schemeClr val="dk1"/>
              </a:buClr>
              <a:buSzPts val="1800"/>
              <a:buChar char="•"/>
              <a:defRPr/>
            </a:lvl2pPr>
            <a:lvl3pPr indent="-323850" lvl="2" marL="1371600" rtl="0" algn="l">
              <a:lnSpc>
                <a:spcPct val="100000"/>
              </a:lnSpc>
              <a:spcBef>
                <a:spcPts val="400"/>
              </a:spcBef>
              <a:spcAft>
                <a:spcPts val="0"/>
              </a:spcAft>
              <a:buClr>
                <a:schemeClr val="dk1"/>
              </a:buClr>
              <a:buSzPts val="1500"/>
              <a:buChar char="•"/>
              <a:defRPr/>
            </a:lvl3pPr>
            <a:lvl4pPr indent="-317500" lvl="3" marL="1828800" rtl="0" algn="l">
              <a:lnSpc>
                <a:spcPct val="100000"/>
              </a:lnSpc>
              <a:spcBef>
                <a:spcPts val="400"/>
              </a:spcBef>
              <a:spcAft>
                <a:spcPts val="0"/>
              </a:spcAft>
              <a:buClr>
                <a:schemeClr val="dk1"/>
              </a:buClr>
              <a:buSzPts val="1400"/>
              <a:buChar char="•"/>
              <a:defRPr/>
            </a:lvl4pPr>
            <a:lvl5pPr indent="-317500" lvl="4" marL="2286000" rtl="0" algn="l">
              <a:lnSpc>
                <a:spcPct val="10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6" name="Google Shape;66;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pic>
        <p:nvPicPr>
          <p:cNvPr id="69" name="Google Shape;69;p15"/>
          <p:cNvPicPr preferRelativeResize="0"/>
          <p:nvPr/>
        </p:nvPicPr>
        <p:blipFill>
          <a:blip r:embed="rId2">
            <a:alphaModFix/>
          </a:blip>
          <a:stretch>
            <a:fillRect/>
          </a:stretch>
        </p:blipFill>
        <p:spPr>
          <a:xfrm>
            <a:off x="8308820" y="4767263"/>
            <a:ext cx="718462" cy="27384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6"/>
          <p:cNvSpPr txBox="1"/>
          <p:nvPr>
            <p:ph type="title"/>
          </p:nvPr>
        </p:nvSpPr>
        <p:spPr>
          <a:xfrm>
            <a:off x="623888" y="1947638"/>
            <a:ext cx="7886700" cy="1294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entury"/>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3" name="Google Shape;73;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4" name="Google Shape;74;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pic>
        <p:nvPicPr>
          <p:cNvPr id="76" name="Google Shape;76;p16"/>
          <p:cNvPicPr preferRelativeResize="0"/>
          <p:nvPr/>
        </p:nvPicPr>
        <p:blipFill>
          <a:blip r:embed="rId2">
            <a:alphaModFix/>
          </a:blip>
          <a:stretch>
            <a:fillRect/>
          </a:stretch>
        </p:blipFill>
        <p:spPr>
          <a:xfrm>
            <a:off x="8308820" y="4767263"/>
            <a:ext cx="718462" cy="27384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9" name="Google Shape;79;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0" name="Google Shape;80;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1" name="Google Shape;81;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pic>
        <p:nvPicPr>
          <p:cNvPr id="84" name="Google Shape;84;p17"/>
          <p:cNvPicPr preferRelativeResize="0"/>
          <p:nvPr/>
        </p:nvPicPr>
        <p:blipFill>
          <a:blip r:embed="rId2">
            <a:alphaModFix/>
          </a:blip>
          <a:stretch>
            <a:fillRect/>
          </a:stretch>
        </p:blipFill>
        <p:spPr>
          <a:xfrm>
            <a:off x="8308820" y="4767263"/>
            <a:ext cx="718462" cy="273844"/>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7" name="Google Shape;87;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8" name="Google Shape;88;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9" name="Google Shape;89;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pic>
        <p:nvPicPr>
          <p:cNvPr id="94" name="Google Shape;94;p18"/>
          <p:cNvPicPr preferRelativeResize="0"/>
          <p:nvPr/>
        </p:nvPicPr>
        <p:blipFill>
          <a:blip r:embed="rId2">
            <a:alphaModFix/>
          </a:blip>
          <a:stretch>
            <a:fillRect/>
          </a:stretch>
        </p:blipFill>
        <p:spPr>
          <a:xfrm>
            <a:off x="8308820" y="4767263"/>
            <a:ext cx="718462" cy="273844"/>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7" name="Google Shape;97;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pic>
        <p:nvPicPr>
          <p:cNvPr id="100" name="Google Shape;100;p19"/>
          <p:cNvPicPr preferRelativeResize="0"/>
          <p:nvPr/>
        </p:nvPicPr>
        <p:blipFill>
          <a:blip r:embed="rId2">
            <a:alphaModFix/>
          </a:blip>
          <a:stretch>
            <a:fillRect/>
          </a:stretch>
        </p:blipFill>
        <p:spPr>
          <a:xfrm>
            <a:off x="8308820" y="4767263"/>
            <a:ext cx="718462" cy="27384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pic>
        <p:nvPicPr>
          <p:cNvPr id="105" name="Google Shape;105;p20"/>
          <p:cNvPicPr preferRelativeResize="0"/>
          <p:nvPr/>
        </p:nvPicPr>
        <p:blipFill>
          <a:blip r:embed="rId2">
            <a:alphaModFix/>
          </a:blip>
          <a:stretch>
            <a:fillRect/>
          </a:stretch>
        </p:blipFill>
        <p:spPr>
          <a:xfrm>
            <a:off x="8308820" y="4767263"/>
            <a:ext cx="718462" cy="273844"/>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entury"/>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9" name="Google Shape;109;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pic>
        <p:nvPicPr>
          <p:cNvPr id="113" name="Google Shape;113;p21"/>
          <p:cNvPicPr preferRelativeResize="0"/>
          <p:nvPr/>
        </p:nvPicPr>
        <p:blipFill>
          <a:blip r:embed="rId2">
            <a:alphaModFix/>
          </a:blip>
          <a:stretch>
            <a:fillRect/>
          </a:stretch>
        </p:blipFill>
        <p:spPr>
          <a:xfrm>
            <a:off x="8308820" y="4767263"/>
            <a:ext cx="718462" cy="27384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4" name="Shape 114"/>
        <p:cNvGrpSpPr/>
        <p:nvPr/>
      </p:nvGrpSpPr>
      <p:grpSpPr>
        <a:xfrm>
          <a:off x="0" y="0"/>
          <a:ext cx="0" cy="0"/>
          <a:chOff x="0" y="0"/>
          <a:chExt cx="0" cy="0"/>
        </a:xfrm>
      </p:grpSpPr>
      <p:sp>
        <p:nvSpPr>
          <p:cNvPr id="115" name="Google Shape;115;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entury"/>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6" name="Google Shape;116;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entury"/>
                <a:ea typeface="Century"/>
                <a:cs typeface="Century"/>
                <a:sym typeface="Century"/>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entury"/>
                <a:ea typeface="Century"/>
                <a:cs typeface="Century"/>
                <a:sym typeface="Century"/>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entury"/>
                <a:ea typeface="Century"/>
                <a:cs typeface="Century"/>
                <a:sym typeface="Century"/>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a:ea typeface="Century"/>
                <a:cs typeface="Century"/>
                <a:sym typeface="Century"/>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a:ea typeface="Century"/>
                <a:cs typeface="Century"/>
                <a:sym typeface="Century"/>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a:ea typeface="Century"/>
                <a:cs typeface="Century"/>
                <a:sym typeface="Century"/>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a:ea typeface="Century"/>
                <a:cs typeface="Century"/>
                <a:sym typeface="Century"/>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a:ea typeface="Century"/>
                <a:cs typeface="Century"/>
                <a:sym typeface="Century"/>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a:ea typeface="Century"/>
                <a:cs typeface="Century"/>
                <a:sym typeface="Century"/>
              </a:defRPr>
            </a:lvl9pPr>
          </a:lstStyle>
          <a:p/>
        </p:txBody>
      </p:sp>
      <p:sp>
        <p:nvSpPr>
          <p:cNvPr id="117" name="Google Shape;117;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8" name="Google Shape;118;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pic>
        <p:nvPicPr>
          <p:cNvPr id="121" name="Google Shape;121;p22"/>
          <p:cNvPicPr preferRelativeResize="0"/>
          <p:nvPr/>
        </p:nvPicPr>
        <p:blipFill>
          <a:blip r:embed="rId2">
            <a:alphaModFix/>
          </a:blip>
          <a:stretch>
            <a:fillRect/>
          </a:stretch>
        </p:blipFill>
        <p:spPr>
          <a:xfrm>
            <a:off x="8308820" y="4767263"/>
            <a:ext cx="718462" cy="27384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4" name="Google Shape;124;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5" name="Google Shape;125;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8" name="Shape 128"/>
        <p:cNvGrpSpPr/>
        <p:nvPr/>
      </p:nvGrpSpPr>
      <p:grpSpPr>
        <a:xfrm>
          <a:off x="0" y="0"/>
          <a:ext cx="0" cy="0"/>
          <a:chOff x="0" y="0"/>
          <a:chExt cx="0" cy="0"/>
        </a:xfrm>
      </p:grpSpPr>
      <p:sp>
        <p:nvSpPr>
          <p:cNvPr id="129" name="Google Shape;129;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0" name="Google Shape;130;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1" name="Google Shape;131;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2" name="Google Shape;132;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Font typeface="Century"/>
              <a:buNone/>
              <a:defRPr>
                <a:latin typeface="Century"/>
                <a:ea typeface="Century"/>
                <a:cs typeface="Century"/>
                <a:sym typeface="Century"/>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36" name="Google Shape;136;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37" name="Google Shape;13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Font typeface="Century"/>
              <a:buNone/>
              <a:defRPr>
                <a:latin typeface="Century"/>
                <a:ea typeface="Century"/>
                <a:cs typeface="Century"/>
                <a:sym typeface="Century"/>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40" name="Google Shape;140;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41" name="Google Shape;141;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42" name="Google Shape;14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entury"/>
              <a:buNone/>
              <a:defRPr b="0" i="0" sz="3300" u="none" cap="none" strike="noStrike">
                <a:solidFill>
                  <a:schemeClr val="dk1"/>
                </a:solidFill>
                <a:latin typeface="Century"/>
                <a:ea typeface="Century"/>
                <a:cs typeface="Century"/>
                <a:sym typeface="Centur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entury"/>
                <a:ea typeface="Century"/>
                <a:cs typeface="Century"/>
                <a:sym typeface="Centur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entury"/>
                <a:ea typeface="Century"/>
                <a:cs typeface="Century"/>
                <a:sym typeface="Century"/>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entury"/>
                <a:ea typeface="Century"/>
                <a:cs typeface="Century"/>
                <a:sym typeface="Century"/>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a:ea typeface="Century"/>
                <a:cs typeface="Century"/>
                <a:sym typeface="Century"/>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a:ea typeface="Century"/>
                <a:cs typeface="Century"/>
                <a:sym typeface="Century"/>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a:ea typeface="Century"/>
                <a:cs typeface="Century"/>
                <a:sym typeface="Century"/>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a:ea typeface="Century"/>
                <a:cs typeface="Century"/>
                <a:sym typeface="Century"/>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a:ea typeface="Century"/>
                <a:cs typeface="Century"/>
                <a:sym typeface="Century"/>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a:ea typeface="Century"/>
                <a:cs typeface="Century"/>
                <a:sym typeface="Century"/>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entury"/>
                <a:ea typeface="Century"/>
                <a:cs typeface="Century"/>
                <a:sym typeface="Century"/>
              </a:defRPr>
            </a:lvl1pPr>
            <a:lvl2pPr lvl="1"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2pPr>
            <a:lvl3pPr lvl="2"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3pPr>
            <a:lvl4pPr lvl="3"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4pPr>
            <a:lvl5pPr lvl="4"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5pPr>
            <a:lvl6pPr lvl="5"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6pPr>
            <a:lvl7pPr lvl="6"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7pPr>
            <a:lvl8pPr lvl="7"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8pPr>
            <a:lvl9pPr lvl="8"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entury"/>
                <a:ea typeface="Century"/>
                <a:cs typeface="Century"/>
                <a:sym typeface="Century"/>
              </a:defRPr>
            </a:lvl1pPr>
            <a:lvl2pPr lvl="1"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2pPr>
            <a:lvl3pPr lvl="2"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3pPr>
            <a:lvl4pPr lvl="3"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4pPr>
            <a:lvl5pPr lvl="4"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5pPr>
            <a:lvl6pPr lvl="5"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6pPr>
            <a:lvl7pPr lvl="6"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7pPr>
            <a:lvl8pPr lvl="7"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8pPr>
            <a:lvl9pPr lvl="8"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entury"/>
                <a:ea typeface="Century"/>
                <a:cs typeface="Century"/>
                <a:sym typeface="Century"/>
              </a:defRPr>
            </a:lvl1pPr>
            <a:lvl2pPr indent="0" lvl="1" marL="0" marR="0" rtl="0" algn="r">
              <a:spcBef>
                <a:spcPts val="0"/>
              </a:spcBef>
              <a:buNone/>
              <a:defRPr b="0" i="0" sz="900" u="none" cap="none" strike="noStrike">
                <a:solidFill>
                  <a:srgbClr val="888888"/>
                </a:solidFill>
                <a:latin typeface="Century"/>
                <a:ea typeface="Century"/>
                <a:cs typeface="Century"/>
                <a:sym typeface="Century"/>
              </a:defRPr>
            </a:lvl2pPr>
            <a:lvl3pPr indent="0" lvl="2" marL="0" marR="0" rtl="0" algn="r">
              <a:spcBef>
                <a:spcPts val="0"/>
              </a:spcBef>
              <a:buNone/>
              <a:defRPr b="0" i="0" sz="900" u="none" cap="none" strike="noStrike">
                <a:solidFill>
                  <a:srgbClr val="888888"/>
                </a:solidFill>
                <a:latin typeface="Century"/>
                <a:ea typeface="Century"/>
                <a:cs typeface="Century"/>
                <a:sym typeface="Century"/>
              </a:defRPr>
            </a:lvl3pPr>
            <a:lvl4pPr indent="0" lvl="3" marL="0" marR="0" rtl="0" algn="r">
              <a:spcBef>
                <a:spcPts val="0"/>
              </a:spcBef>
              <a:buNone/>
              <a:defRPr b="0" i="0" sz="900" u="none" cap="none" strike="noStrike">
                <a:solidFill>
                  <a:srgbClr val="888888"/>
                </a:solidFill>
                <a:latin typeface="Century"/>
                <a:ea typeface="Century"/>
                <a:cs typeface="Century"/>
                <a:sym typeface="Century"/>
              </a:defRPr>
            </a:lvl4pPr>
            <a:lvl5pPr indent="0" lvl="4" marL="0" marR="0" rtl="0" algn="r">
              <a:spcBef>
                <a:spcPts val="0"/>
              </a:spcBef>
              <a:buNone/>
              <a:defRPr b="0" i="0" sz="900" u="none" cap="none" strike="noStrike">
                <a:solidFill>
                  <a:srgbClr val="888888"/>
                </a:solidFill>
                <a:latin typeface="Century"/>
                <a:ea typeface="Century"/>
                <a:cs typeface="Century"/>
                <a:sym typeface="Century"/>
              </a:defRPr>
            </a:lvl5pPr>
            <a:lvl6pPr indent="0" lvl="5" marL="0" marR="0" rtl="0" algn="r">
              <a:spcBef>
                <a:spcPts val="0"/>
              </a:spcBef>
              <a:buNone/>
              <a:defRPr b="0" i="0" sz="900" u="none" cap="none" strike="noStrike">
                <a:solidFill>
                  <a:srgbClr val="888888"/>
                </a:solidFill>
                <a:latin typeface="Century"/>
                <a:ea typeface="Century"/>
                <a:cs typeface="Century"/>
                <a:sym typeface="Century"/>
              </a:defRPr>
            </a:lvl6pPr>
            <a:lvl7pPr indent="0" lvl="6" marL="0" marR="0" rtl="0" algn="r">
              <a:spcBef>
                <a:spcPts val="0"/>
              </a:spcBef>
              <a:buNone/>
              <a:defRPr b="0" i="0" sz="900" u="none" cap="none" strike="noStrike">
                <a:solidFill>
                  <a:srgbClr val="888888"/>
                </a:solidFill>
                <a:latin typeface="Century"/>
                <a:ea typeface="Century"/>
                <a:cs typeface="Century"/>
                <a:sym typeface="Century"/>
              </a:defRPr>
            </a:lvl7pPr>
            <a:lvl8pPr indent="0" lvl="7" marL="0" marR="0" rtl="0" algn="r">
              <a:spcBef>
                <a:spcPts val="0"/>
              </a:spcBef>
              <a:buNone/>
              <a:defRPr b="0" i="0" sz="900" u="none" cap="none" strike="noStrike">
                <a:solidFill>
                  <a:srgbClr val="888888"/>
                </a:solidFill>
                <a:latin typeface="Century"/>
                <a:ea typeface="Century"/>
                <a:cs typeface="Century"/>
                <a:sym typeface="Century"/>
              </a:defRPr>
            </a:lvl8pPr>
            <a:lvl9pPr indent="0" lvl="8" marL="0" marR="0" rtl="0" algn="r">
              <a:spcBef>
                <a:spcPts val="0"/>
              </a:spcBef>
              <a:buNone/>
              <a:defRPr b="0" i="0" sz="900" u="none" cap="none" strike="noStrike">
                <a:solidFill>
                  <a:srgbClr val="888888"/>
                </a:solidFill>
                <a:latin typeface="Century"/>
                <a:ea typeface="Century"/>
                <a:cs typeface="Century"/>
                <a:sym typeface="Century"/>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6.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0.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0.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8.jp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7.jpg"/><Relationship Id="rId5" Type="http://schemas.openxmlformats.org/officeDocument/2006/relationships/image" Target="../media/image25.png"/><Relationship Id="rId6"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entury"/>
              <a:buNone/>
            </a:pPr>
            <a:r>
              <a:rPr lang="tr"/>
              <a:t>Day 5</a:t>
            </a:r>
            <a:endParaRPr/>
          </a:p>
        </p:txBody>
      </p:sp>
      <p:sp>
        <p:nvSpPr>
          <p:cNvPr id="148" name="Google Shape;148;p27"/>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lang="tr"/>
              <a:t>Derin Öğrenme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6"/>
          <p:cNvPicPr preferRelativeResize="0"/>
          <p:nvPr/>
        </p:nvPicPr>
        <p:blipFill>
          <a:blip r:embed="rId3">
            <a:alphaModFix/>
          </a:blip>
          <a:stretch>
            <a:fillRect/>
          </a:stretch>
        </p:blipFill>
        <p:spPr>
          <a:xfrm>
            <a:off x="606084" y="346798"/>
            <a:ext cx="5616468" cy="1106644"/>
          </a:xfrm>
          <a:prstGeom prst="rect">
            <a:avLst/>
          </a:prstGeom>
          <a:noFill/>
          <a:ln>
            <a:noFill/>
          </a:ln>
        </p:spPr>
      </p:pic>
      <p:pic>
        <p:nvPicPr>
          <p:cNvPr id="222" name="Google Shape;222;p36"/>
          <p:cNvPicPr preferRelativeResize="0"/>
          <p:nvPr/>
        </p:nvPicPr>
        <p:blipFill>
          <a:blip r:embed="rId4">
            <a:alphaModFix/>
          </a:blip>
          <a:stretch>
            <a:fillRect/>
          </a:stretch>
        </p:blipFill>
        <p:spPr>
          <a:xfrm>
            <a:off x="6769631" y="346781"/>
            <a:ext cx="1617150" cy="1106645"/>
          </a:xfrm>
          <a:prstGeom prst="rect">
            <a:avLst/>
          </a:prstGeom>
          <a:noFill/>
          <a:ln>
            <a:noFill/>
          </a:ln>
        </p:spPr>
      </p:pic>
      <p:pic>
        <p:nvPicPr>
          <p:cNvPr id="223" name="Google Shape;223;p36"/>
          <p:cNvPicPr preferRelativeResize="0"/>
          <p:nvPr/>
        </p:nvPicPr>
        <p:blipFill>
          <a:blip r:embed="rId5">
            <a:alphaModFix/>
          </a:blip>
          <a:stretch>
            <a:fillRect/>
          </a:stretch>
        </p:blipFill>
        <p:spPr>
          <a:xfrm>
            <a:off x="1618922" y="1698167"/>
            <a:ext cx="5906157" cy="1942388"/>
          </a:xfrm>
          <a:prstGeom prst="rect">
            <a:avLst/>
          </a:prstGeom>
          <a:noFill/>
          <a:ln>
            <a:noFill/>
          </a:ln>
        </p:spPr>
      </p:pic>
      <p:pic>
        <p:nvPicPr>
          <p:cNvPr id="224" name="Google Shape;224;p36"/>
          <p:cNvPicPr preferRelativeResize="0"/>
          <p:nvPr/>
        </p:nvPicPr>
        <p:blipFill>
          <a:blip r:embed="rId6">
            <a:alphaModFix/>
          </a:blip>
          <a:stretch>
            <a:fillRect/>
          </a:stretch>
        </p:blipFill>
        <p:spPr>
          <a:xfrm>
            <a:off x="1994700" y="3885280"/>
            <a:ext cx="5154615" cy="11066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RNN Matematigi</a:t>
            </a:r>
            <a:endParaRPr/>
          </a:p>
        </p:txBody>
      </p:sp>
      <p:pic>
        <p:nvPicPr>
          <p:cNvPr id="231" name="Google Shape;231;p37"/>
          <p:cNvPicPr preferRelativeResize="0"/>
          <p:nvPr/>
        </p:nvPicPr>
        <p:blipFill>
          <a:blip r:embed="rId3">
            <a:alphaModFix/>
          </a:blip>
          <a:stretch>
            <a:fillRect/>
          </a:stretch>
        </p:blipFill>
        <p:spPr>
          <a:xfrm>
            <a:off x="6526650" y="1369219"/>
            <a:ext cx="1943999" cy="1286775"/>
          </a:xfrm>
          <a:prstGeom prst="rect">
            <a:avLst/>
          </a:prstGeom>
          <a:noFill/>
          <a:ln>
            <a:noFill/>
          </a:ln>
        </p:spPr>
      </p:pic>
      <p:pic>
        <p:nvPicPr>
          <p:cNvPr id="232" name="Google Shape;232;p37"/>
          <p:cNvPicPr preferRelativeResize="0"/>
          <p:nvPr/>
        </p:nvPicPr>
        <p:blipFill>
          <a:blip r:embed="rId4">
            <a:alphaModFix/>
          </a:blip>
          <a:stretch>
            <a:fillRect/>
          </a:stretch>
        </p:blipFill>
        <p:spPr>
          <a:xfrm>
            <a:off x="1247400" y="1866713"/>
            <a:ext cx="2712657" cy="1286775"/>
          </a:xfrm>
          <a:prstGeom prst="rect">
            <a:avLst/>
          </a:prstGeom>
          <a:noFill/>
          <a:ln>
            <a:noFill/>
          </a:ln>
        </p:spPr>
      </p:pic>
      <p:pic>
        <p:nvPicPr>
          <p:cNvPr id="233" name="Google Shape;233;p37"/>
          <p:cNvPicPr preferRelativeResize="0"/>
          <p:nvPr/>
        </p:nvPicPr>
        <p:blipFill>
          <a:blip r:embed="rId5">
            <a:alphaModFix/>
          </a:blip>
          <a:stretch>
            <a:fillRect/>
          </a:stretch>
        </p:blipFill>
        <p:spPr>
          <a:xfrm>
            <a:off x="1905649" y="3476531"/>
            <a:ext cx="5332704" cy="764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8"/>
          <p:cNvPicPr preferRelativeResize="0"/>
          <p:nvPr>
            <p:ph idx="1" type="subTitle"/>
          </p:nvPr>
        </p:nvPicPr>
        <p:blipFill rotWithShape="1">
          <a:blip r:embed="rId3">
            <a:alphaModFix/>
          </a:blip>
          <a:srcRect b="0" l="0" r="0" t="0"/>
          <a:stretch/>
        </p:blipFill>
        <p:spPr>
          <a:xfrm>
            <a:off x="1609875" y="2678588"/>
            <a:ext cx="5924400" cy="1241700"/>
          </a:xfrm>
          <a:prstGeom prst="rect">
            <a:avLst/>
          </a:prstGeom>
          <a:noFill/>
          <a:ln>
            <a:noFill/>
          </a:ln>
        </p:spPr>
      </p:pic>
      <p:sp>
        <p:nvSpPr>
          <p:cNvPr id="240" name="Google Shape;240;p38"/>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tr"/>
              <a:t>Neden RNN?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Vanishing Gradient Problemi</a:t>
            </a:r>
            <a:endParaRPr/>
          </a:p>
        </p:txBody>
      </p:sp>
      <p:sp>
        <p:nvSpPr>
          <p:cNvPr id="247" name="Google Shape;247;p39"/>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273050" lvl="0" marL="342900" rtl="0" algn="l">
              <a:lnSpc>
                <a:spcPct val="150000"/>
              </a:lnSpc>
              <a:spcBef>
                <a:spcPts val="800"/>
              </a:spcBef>
              <a:spcAft>
                <a:spcPts val="0"/>
              </a:spcAft>
              <a:buSzPts val="1700"/>
              <a:buChar char="●"/>
            </a:pPr>
            <a:r>
              <a:rPr lang="tr" sz="1700"/>
              <a:t>RNN’de girdimizdeki büyük bir değişim aktivasyon fonksiyonunda o kadar büyük bir değişime yol açmayabilir. Örneğin 100 birim input çıktıda 1 birim olabilir.</a:t>
            </a:r>
            <a:endParaRPr sz="1700"/>
          </a:p>
          <a:p>
            <a:pPr indent="-273050" lvl="0" marL="342900" rtl="0" algn="l">
              <a:lnSpc>
                <a:spcPct val="150000"/>
              </a:lnSpc>
              <a:spcBef>
                <a:spcPts val="0"/>
              </a:spcBef>
              <a:spcAft>
                <a:spcPts val="0"/>
              </a:spcAft>
              <a:buSzPts val="1700"/>
              <a:buChar char="●"/>
            </a:pPr>
            <a:r>
              <a:rPr lang="tr" sz="1700"/>
              <a:t>Dolayısıyla Gradient Descent türevi de küçük olur. Eğer türevi çok küçükse, o katman yeteri kadar öğrenemez.</a:t>
            </a:r>
            <a:endParaRPr sz="1700"/>
          </a:p>
          <a:p>
            <a:pPr indent="-273050" lvl="0" marL="342900" rtl="0" algn="l">
              <a:lnSpc>
                <a:spcPct val="150000"/>
              </a:lnSpc>
              <a:spcBef>
                <a:spcPts val="0"/>
              </a:spcBef>
              <a:spcAft>
                <a:spcPts val="0"/>
              </a:spcAft>
              <a:buSzPts val="1700"/>
              <a:buChar char="●"/>
            </a:pPr>
            <a:r>
              <a:rPr lang="tr" sz="1700"/>
              <a:t>RNN’de çok erken aşamalarda dahi bu durum gerçekleşebilir. Bu katmanlar öğrenmediği için, RNN’ler daha uzun metinlerde gördüklerini unutabilir ve böylece kısa süreli bir hafızaya sahip olurlar.</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tr"/>
              <a:t>Long Short Term Memory (LSTM) Yapısı</a:t>
            </a:r>
            <a:endParaRPr/>
          </a:p>
        </p:txBody>
      </p:sp>
      <p:sp>
        <p:nvSpPr>
          <p:cNvPr id="254" name="Google Shape;254;p40"/>
          <p:cNvSpPr txBox="1"/>
          <p:nvPr>
            <p:ph idx="1" type="subTitle"/>
          </p:nvPr>
        </p:nvSpPr>
        <p:spPr>
          <a:xfrm>
            <a:off x="1143000" y="2701528"/>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1"/>
          <p:cNvPicPr preferRelativeResize="0"/>
          <p:nvPr/>
        </p:nvPicPr>
        <p:blipFill>
          <a:blip r:embed="rId3">
            <a:alphaModFix/>
          </a:blip>
          <a:stretch>
            <a:fillRect/>
          </a:stretch>
        </p:blipFill>
        <p:spPr>
          <a:xfrm>
            <a:off x="1329403" y="1460869"/>
            <a:ext cx="6485194" cy="2781844"/>
          </a:xfrm>
          <a:prstGeom prst="rect">
            <a:avLst/>
          </a:prstGeom>
          <a:noFill/>
          <a:ln>
            <a:noFill/>
          </a:ln>
        </p:spPr>
      </p:pic>
      <p:sp>
        <p:nvSpPr>
          <p:cNvPr id="261" name="Google Shape;261;p41"/>
          <p:cNvSpPr txBox="1"/>
          <p:nvPr>
            <p:ph idx="4294967295"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Long Short Term Memory (LSTM)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2"/>
          <p:cNvPicPr preferRelativeResize="0"/>
          <p:nvPr/>
        </p:nvPicPr>
        <p:blipFill>
          <a:blip r:embed="rId3">
            <a:alphaModFix/>
          </a:blip>
          <a:stretch>
            <a:fillRect/>
          </a:stretch>
        </p:blipFill>
        <p:spPr>
          <a:xfrm>
            <a:off x="969600" y="2012372"/>
            <a:ext cx="3182299" cy="1408688"/>
          </a:xfrm>
          <a:prstGeom prst="rect">
            <a:avLst/>
          </a:prstGeom>
          <a:noFill/>
          <a:ln>
            <a:noFill/>
          </a:ln>
        </p:spPr>
      </p:pic>
      <p:pic>
        <p:nvPicPr>
          <p:cNvPr id="268" name="Google Shape;268;p42"/>
          <p:cNvPicPr preferRelativeResize="0"/>
          <p:nvPr/>
        </p:nvPicPr>
        <p:blipFill>
          <a:blip r:embed="rId4">
            <a:alphaModFix/>
          </a:blip>
          <a:stretch>
            <a:fillRect/>
          </a:stretch>
        </p:blipFill>
        <p:spPr>
          <a:xfrm>
            <a:off x="4890355" y="2012381"/>
            <a:ext cx="3284037" cy="1408688"/>
          </a:xfrm>
          <a:prstGeom prst="rect">
            <a:avLst/>
          </a:prstGeom>
          <a:noFill/>
          <a:ln>
            <a:noFill/>
          </a:ln>
        </p:spPr>
      </p:pic>
      <p:sp>
        <p:nvSpPr>
          <p:cNvPr id="269" name="Google Shape;269;p42"/>
          <p:cNvSpPr txBox="1"/>
          <p:nvPr>
            <p:ph idx="4294967295"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LSTM vs. RNN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tr"/>
              <a:t>Long Short Term Memory (LSTM) Yapısı</a:t>
            </a:r>
            <a:endParaRPr/>
          </a:p>
        </p:txBody>
      </p:sp>
      <p:sp>
        <p:nvSpPr>
          <p:cNvPr id="276" name="Google Shape;276;p43"/>
          <p:cNvSpPr txBox="1"/>
          <p:nvPr>
            <p:ph idx="1" type="subTitle"/>
          </p:nvPr>
        </p:nvSpPr>
        <p:spPr>
          <a:xfrm>
            <a:off x="1143000" y="2701528"/>
            <a:ext cx="6858000" cy="1241700"/>
          </a:xfrm>
          <a:prstGeom prst="rect">
            <a:avLst/>
          </a:prstGeom>
        </p:spPr>
        <p:txBody>
          <a:bodyPr anchorCtr="0" anchor="t" bIns="34275" lIns="68575" spcFirstLastPara="1" rIns="68575" wrap="square" tIns="34275">
            <a:noAutofit/>
          </a:bodyPr>
          <a:lstStyle/>
          <a:p>
            <a:pPr indent="0" lvl="0" marL="0" rtl="0" algn="ctr">
              <a:lnSpc>
                <a:spcPct val="70000"/>
              </a:lnSpc>
              <a:spcBef>
                <a:spcPts val="800"/>
              </a:spcBef>
              <a:spcAft>
                <a:spcPts val="0"/>
              </a:spcAft>
              <a:buSzPts val="600"/>
              <a:buNone/>
            </a:pPr>
            <a:r>
              <a:rPr lang="tr"/>
              <a:t>Forget Gate</a:t>
            </a:r>
            <a:endParaRPr/>
          </a:p>
          <a:p>
            <a:pPr indent="0" lvl="0" marL="0" rtl="0" algn="ctr">
              <a:lnSpc>
                <a:spcPct val="70000"/>
              </a:lnSpc>
              <a:spcBef>
                <a:spcPts val="800"/>
              </a:spcBef>
              <a:spcAft>
                <a:spcPts val="0"/>
              </a:spcAft>
              <a:buSzPts val="600"/>
              <a:buNone/>
            </a:pPr>
            <a:r>
              <a:rPr lang="tr"/>
              <a:t>Input Gate</a:t>
            </a:r>
            <a:endParaRPr/>
          </a:p>
          <a:p>
            <a:pPr indent="0" lvl="0" marL="0" rtl="0" algn="ctr">
              <a:lnSpc>
                <a:spcPct val="70000"/>
              </a:lnSpc>
              <a:spcBef>
                <a:spcPts val="800"/>
              </a:spcBef>
              <a:spcAft>
                <a:spcPts val="0"/>
              </a:spcAft>
              <a:buSzPts val="600"/>
              <a:buNone/>
            </a:pPr>
            <a:r>
              <a:rPr lang="tr"/>
              <a:t>Cell State</a:t>
            </a:r>
            <a:endParaRPr/>
          </a:p>
          <a:p>
            <a:pPr indent="0" lvl="0" marL="0" rtl="0" algn="ctr">
              <a:lnSpc>
                <a:spcPct val="70000"/>
              </a:lnSpc>
              <a:spcBef>
                <a:spcPts val="800"/>
              </a:spcBef>
              <a:spcAft>
                <a:spcPts val="0"/>
              </a:spcAft>
              <a:buSzPts val="600"/>
              <a:buNone/>
            </a:pPr>
            <a:r>
              <a:rPr lang="tr"/>
              <a:t>Output Gate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4"/>
          <p:cNvSpPr txBox="1"/>
          <p:nvPr>
            <p:ph idx="1" type="body"/>
          </p:nvPr>
        </p:nvSpPr>
        <p:spPr>
          <a:xfrm>
            <a:off x="628650" y="1369219"/>
            <a:ext cx="4139700" cy="3263400"/>
          </a:xfrm>
          <a:prstGeom prst="rect">
            <a:avLst/>
          </a:prstGeom>
        </p:spPr>
        <p:txBody>
          <a:bodyPr anchorCtr="0" anchor="t" bIns="34275" lIns="68575" spcFirstLastPara="1" rIns="68575" wrap="square" tIns="34275">
            <a:noAutofit/>
          </a:bodyPr>
          <a:lstStyle/>
          <a:p>
            <a:pPr indent="-273050" lvl="0" marL="342900" rtl="0" algn="l">
              <a:lnSpc>
                <a:spcPct val="100000"/>
              </a:lnSpc>
              <a:spcBef>
                <a:spcPts val="800"/>
              </a:spcBef>
              <a:spcAft>
                <a:spcPts val="0"/>
              </a:spcAft>
              <a:buSzPts val="1700"/>
              <a:buChar char="●"/>
            </a:pPr>
            <a:r>
              <a:rPr lang="tr" sz="1700"/>
              <a:t>Hangi bilginin tutulup tutulmayacağına karar verir.</a:t>
            </a:r>
            <a:endParaRPr sz="1700"/>
          </a:p>
          <a:p>
            <a:pPr indent="0" lvl="0" marL="342900" rtl="0" algn="l">
              <a:lnSpc>
                <a:spcPct val="100000"/>
              </a:lnSpc>
              <a:spcBef>
                <a:spcPts val="800"/>
              </a:spcBef>
              <a:spcAft>
                <a:spcPts val="0"/>
              </a:spcAft>
              <a:buNone/>
            </a:pPr>
            <a:r>
              <a:t/>
            </a:r>
            <a:endParaRPr sz="1700"/>
          </a:p>
          <a:p>
            <a:pPr indent="-273050" lvl="0" marL="342900" rtl="0" algn="l">
              <a:lnSpc>
                <a:spcPct val="100000"/>
              </a:lnSpc>
              <a:spcBef>
                <a:spcPts val="800"/>
              </a:spcBef>
              <a:spcAft>
                <a:spcPts val="0"/>
              </a:spcAft>
              <a:buSzPts val="1700"/>
              <a:buChar char="●"/>
            </a:pPr>
            <a:r>
              <a:rPr lang="tr" sz="1700"/>
              <a:t>Girdinin ağırlığına 0 verilir.</a:t>
            </a:r>
            <a:endParaRPr sz="1700"/>
          </a:p>
          <a:p>
            <a:pPr indent="0" lvl="0" marL="0" rtl="0" algn="l">
              <a:lnSpc>
                <a:spcPct val="100000"/>
              </a:lnSpc>
              <a:spcBef>
                <a:spcPts val="800"/>
              </a:spcBef>
              <a:spcAft>
                <a:spcPts val="0"/>
              </a:spcAft>
              <a:buNone/>
            </a:pPr>
            <a:r>
              <a:t/>
            </a:r>
            <a:endParaRPr sz="1700"/>
          </a:p>
          <a:p>
            <a:pPr indent="-273050" lvl="0" marL="342900" rtl="0" algn="l">
              <a:lnSpc>
                <a:spcPct val="100000"/>
              </a:lnSpc>
              <a:spcBef>
                <a:spcPts val="800"/>
              </a:spcBef>
              <a:spcAft>
                <a:spcPts val="0"/>
              </a:spcAft>
              <a:buSzPts val="1700"/>
              <a:buChar char="●"/>
            </a:pPr>
            <a:r>
              <a:rPr lang="tr" sz="1700"/>
              <a:t>Bir önceki katmandan gelen ve güncel bilgiler Sigmoid Fonksiyonundan geçer. 0'a ne kadar yakınsa o kadar unutulacak, 1'e ne kadar yakınsa o kadar tutulacak demektir.</a:t>
            </a:r>
            <a:endParaRPr sz="1700"/>
          </a:p>
        </p:txBody>
      </p:sp>
      <p:pic>
        <p:nvPicPr>
          <p:cNvPr id="283" name="Google Shape;283;p44"/>
          <p:cNvPicPr preferRelativeResize="0"/>
          <p:nvPr/>
        </p:nvPicPr>
        <p:blipFill>
          <a:blip r:embed="rId3">
            <a:alphaModFix/>
          </a:blip>
          <a:stretch>
            <a:fillRect/>
          </a:stretch>
        </p:blipFill>
        <p:spPr>
          <a:xfrm>
            <a:off x="4768425" y="1482338"/>
            <a:ext cx="3963600" cy="2178825"/>
          </a:xfrm>
          <a:prstGeom prst="rect">
            <a:avLst/>
          </a:prstGeom>
          <a:noFill/>
          <a:ln>
            <a:noFill/>
          </a:ln>
        </p:spPr>
      </p:pic>
      <p:sp>
        <p:nvSpPr>
          <p:cNvPr id="284" name="Google Shape;284;p4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Forget Gate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5"/>
          <p:cNvSpPr txBox="1"/>
          <p:nvPr>
            <p:ph idx="1" type="body"/>
          </p:nvPr>
        </p:nvSpPr>
        <p:spPr>
          <a:xfrm>
            <a:off x="628650" y="1369219"/>
            <a:ext cx="3963600" cy="3263400"/>
          </a:xfrm>
          <a:prstGeom prst="rect">
            <a:avLst/>
          </a:prstGeom>
        </p:spPr>
        <p:txBody>
          <a:bodyPr anchorCtr="0" anchor="t" bIns="34275" lIns="68575" spcFirstLastPara="1" rIns="68575" wrap="square" tIns="34275">
            <a:normAutofit/>
          </a:bodyPr>
          <a:lstStyle/>
          <a:p>
            <a:pPr indent="-273050" lvl="0" marL="342900" rtl="0" algn="l">
              <a:lnSpc>
                <a:spcPct val="80000"/>
              </a:lnSpc>
              <a:spcBef>
                <a:spcPts val="800"/>
              </a:spcBef>
              <a:spcAft>
                <a:spcPts val="0"/>
              </a:spcAft>
              <a:buSzPts val="1700"/>
              <a:buChar char="●"/>
            </a:pPr>
            <a:r>
              <a:rPr lang="tr" sz="1700"/>
              <a:t>Cell State’i güncellemek için kullanılır. </a:t>
            </a:r>
            <a:endParaRPr sz="1700"/>
          </a:p>
          <a:p>
            <a:pPr indent="0" lvl="0" marL="342900" rtl="0" algn="l">
              <a:lnSpc>
                <a:spcPct val="80000"/>
              </a:lnSpc>
              <a:spcBef>
                <a:spcPts val="800"/>
              </a:spcBef>
              <a:spcAft>
                <a:spcPts val="0"/>
              </a:spcAft>
              <a:buClr>
                <a:schemeClr val="dk1"/>
              </a:buClr>
              <a:buSzPts val="800"/>
              <a:buFont typeface="Arial"/>
              <a:buNone/>
            </a:pPr>
            <a:r>
              <a:t/>
            </a:r>
            <a:endParaRPr sz="1700"/>
          </a:p>
          <a:p>
            <a:pPr indent="-273050" lvl="0" marL="342900" rtl="0" algn="l">
              <a:lnSpc>
                <a:spcPct val="80000"/>
              </a:lnSpc>
              <a:spcBef>
                <a:spcPts val="800"/>
              </a:spcBef>
              <a:spcAft>
                <a:spcPts val="0"/>
              </a:spcAft>
              <a:buSzPts val="1700"/>
              <a:buChar char="●"/>
            </a:pPr>
            <a:r>
              <a:rPr lang="tr" sz="1700"/>
              <a:t>Forget Gate’de Sigmoid aktivasyon fonksiyonu uygulanarak hangi bilginin tutulacağına karar verilir</a:t>
            </a:r>
            <a:endParaRPr sz="1700"/>
          </a:p>
          <a:p>
            <a:pPr indent="0" lvl="0" marL="342900" rtl="0" algn="l">
              <a:lnSpc>
                <a:spcPct val="80000"/>
              </a:lnSpc>
              <a:spcBef>
                <a:spcPts val="800"/>
              </a:spcBef>
              <a:spcAft>
                <a:spcPts val="0"/>
              </a:spcAft>
              <a:buClr>
                <a:schemeClr val="dk1"/>
              </a:buClr>
              <a:buSzPts val="800"/>
              <a:buFont typeface="Arial"/>
              <a:buNone/>
            </a:pPr>
            <a:r>
              <a:t/>
            </a:r>
            <a:endParaRPr sz="1700"/>
          </a:p>
          <a:p>
            <a:pPr indent="-273050" lvl="0" marL="342900" rtl="0" algn="l">
              <a:lnSpc>
                <a:spcPct val="80000"/>
              </a:lnSpc>
              <a:spcBef>
                <a:spcPts val="800"/>
              </a:spcBef>
              <a:spcAft>
                <a:spcPts val="0"/>
              </a:spcAft>
              <a:buSzPts val="1700"/>
              <a:buChar char="●"/>
            </a:pPr>
            <a:r>
              <a:rPr lang="tr" sz="1700"/>
              <a:t>Bu bilgi Tanh fonksiyonu yardımıyla  -1,1 arasına indirgenir ve çıkan iki sonuç çarpılır.</a:t>
            </a:r>
            <a:endParaRPr sz="1700"/>
          </a:p>
          <a:p>
            <a:pPr indent="0" lvl="0" marL="0" rtl="0" algn="l">
              <a:lnSpc>
                <a:spcPct val="90000"/>
              </a:lnSpc>
              <a:spcBef>
                <a:spcPts val="800"/>
              </a:spcBef>
              <a:spcAft>
                <a:spcPts val="0"/>
              </a:spcAft>
              <a:buNone/>
            </a:pPr>
            <a:r>
              <a:t/>
            </a:r>
            <a:endParaRPr sz="1700"/>
          </a:p>
        </p:txBody>
      </p:sp>
      <p:pic>
        <p:nvPicPr>
          <p:cNvPr id="291" name="Google Shape;291;p45"/>
          <p:cNvPicPr preferRelativeResize="0"/>
          <p:nvPr/>
        </p:nvPicPr>
        <p:blipFill>
          <a:blip r:embed="rId3">
            <a:alphaModFix/>
          </a:blip>
          <a:stretch>
            <a:fillRect/>
          </a:stretch>
        </p:blipFill>
        <p:spPr>
          <a:xfrm>
            <a:off x="4592250" y="1538457"/>
            <a:ext cx="4256157" cy="2016056"/>
          </a:xfrm>
          <a:prstGeom prst="rect">
            <a:avLst/>
          </a:prstGeom>
          <a:noFill/>
          <a:ln>
            <a:noFill/>
          </a:ln>
        </p:spPr>
      </p:pic>
      <p:sp>
        <p:nvSpPr>
          <p:cNvPr id="292" name="Google Shape;292;p4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Input Gate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342900" rtl="0" algn="ctr">
              <a:lnSpc>
                <a:spcPct val="100000"/>
              </a:lnSpc>
              <a:spcBef>
                <a:spcPts val="0"/>
              </a:spcBef>
              <a:spcAft>
                <a:spcPts val="0"/>
              </a:spcAft>
              <a:buNone/>
            </a:pPr>
            <a:r>
              <a:rPr lang="tr"/>
              <a:t>Recurrent Neural</a:t>
            </a:r>
            <a:endParaRPr/>
          </a:p>
          <a:p>
            <a:pPr indent="0" lvl="0" marL="342900" rtl="0" algn="ctr">
              <a:lnSpc>
                <a:spcPct val="100000"/>
              </a:lnSpc>
              <a:spcBef>
                <a:spcPts val="0"/>
              </a:spcBef>
              <a:spcAft>
                <a:spcPts val="0"/>
              </a:spcAft>
              <a:buNone/>
            </a:pPr>
            <a:r>
              <a:rPr lang="tr"/>
              <a:t>Networks</a:t>
            </a:r>
            <a:endParaRPr/>
          </a:p>
        </p:txBody>
      </p:sp>
      <p:sp>
        <p:nvSpPr>
          <p:cNvPr id="155" name="Google Shape;155;p28"/>
          <p:cNvSpPr txBox="1"/>
          <p:nvPr>
            <p:ph idx="1" type="subTitle"/>
          </p:nvPr>
        </p:nvSpPr>
        <p:spPr>
          <a:xfrm>
            <a:off x="1143000" y="2701528"/>
            <a:ext cx="6858000" cy="1241700"/>
          </a:xfrm>
          <a:prstGeom prst="rect">
            <a:avLst/>
          </a:prstGeom>
        </p:spPr>
        <p:txBody>
          <a:bodyPr anchorCtr="0" anchor="t" bIns="34275" lIns="68575" spcFirstLastPara="1" rIns="68575" wrap="square" tIns="34275">
            <a:normAutofit/>
          </a:bodyPr>
          <a:lstStyle/>
          <a:p>
            <a:pPr indent="0" lvl="0" marL="0" rtl="0" algn="ctr">
              <a:lnSpc>
                <a:spcPct val="100000"/>
              </a:lnSpc>
              <a:spcBef>
                <a:spcPts val="0"/>
              </a:spcBef>
              <a:spcAft>
                <a:spcPts val="0"/>
              </a:spcAft>
              <a:buNone/>
            </a:pPr>
            <a:r>
              <a:rPr lang="tr"/>
              <a:t>Natural Language Processing, Long Short Term Memory, </a:t>
            </a:r>
            <a:endParaRPr/>
          </a:p>
          <a:p>
            <a:pPr indent="0" lvl="0" marL="0" rtl="0" algn="ctr">
              <a:lnSpc>
                <a:spcPct val="100000"/>
              </a:lnSpc>
              <a:spcBef>
                <a:spcPts val="0"/>
              </a:spcBef>
              <a:spcAft>
                <a:spcPts val="0"/>
              </a:spcAft>
              <a:buNone/>
            </a:pPr>
            <a:r>
              <a:rPr lang="tr"/>
              <a:t>Gated Recurrent Units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6"/>
          <p:cNvSpPr txBox="1"/>
          <p:nvPr>
            <p:ph idx="1" type="body"/>
          </p:nvPr>
        </p:nvSpPr>
        <p:spPr>
          <a:xfrm>
            <a:off x="628650" y="1369219"/>
            <a:ext cx="3713400" cy="3263400"/>
          </a:xfrm>
          <a:prstGeom prst="rect">
            <a:avLst/>
          </a:prstGeom>
        </p:spPr>
        <p:txBody>
          <a:bodyPr anchorCtr="0" anchor="t" bIns="34275" lIns="68575" spcFirstLastPara="1" rIns="68575" wrap="square" tIns="34275">
            <a:normAutofit/>
          </a:bodyPr>
          <a:lstStyle/>
          <a:p>
            <a:pPr indent="-273050" lvl="0" marL="342900" rtl="0" algn="l">
              <a:lnSpc>
                <a:spcPct val="90000"/>
              </a:lnSpc>
              <a:spcBef>
                <a:spcPts val="800"/>
              </a:spcBef>
              <a:spcAft>
                <a:spcPts val="0"/>
              </a:spcAft>
              <a:buSzPts val="1700"/>
              <a:buChar char="●"/>
            </a:pPr>
            <a:r>
              <a:rPr lang="tr" sz="1700"/>
              <a:t>Ağ üzerinde veri akışını Cell State yardımıyla sağlarız.</a:t>
            </a:r>
            <a:endParaRPr sz="1700"/>
          </a:p>
          <a:p>
            <a:pPr indent="0" lvl="0" marL="0" rtl="0" algn="l">
              <a:lnSpc>
                <a:spcPct val="90000"/>
              </a:lnSpc>
              <a:spcBef>
                <a:spcPts val="800"/>
              </a:spcBef>
              <a:spcAft>
                <a:spcPts val="0"/>
              </a:spcAft>
              <a:buNone/>
            </a:pPr>
            <a:r>
              <a:t/>
            </a:r>
            <a:endParaRPr sz="1700"/>
          </a:p>
          <a:p>
            <a:pPr indent="-273050" lvl="0" marL="342900" rtl="0" algn="l">
              <a:lnSpc>
                <a:spcPct val="90000"/>
              </a:lnSpc>
              <a:spcBef>
                <a:spcPts val="800"/>
              </a:spcBef>
              <a:spcAft>
                <a:spcPts val="0"/>
              </a:spcAft>
              <a:buSzPts val="1700"/>
              <a:buChar char="●"/>
            </a:pPr>
            <a:r>
              <a:rPr lang="tr" sz="1700"/>
              <a:t>İlk olarak Forget Gate’den (Unutma Kapısı) gelen sonuç ile bir önceki katmanın sonucu çarpılır. Daha sonra Input Gate’den (Girdi Kapısı) gelen değer ile toplanır.</a:t>
            </a:r>
            <a:endParaRPr sz="1700"/>
          </a:p>
        </p:txBody>
      </p:sp>
      <p:pic>
        <p:nvPicPr>
          <p:cNvPr id="299" name="Google Shape;299;p46"/>
          <p:cNvPicPr preferRelativeResize="0"/>
          <p:nvPr/>
        </p:nvPicPr>
        <p:blipFill>
          <a:blip r:embed="rId3">
            <a:alphaModFix/>
          </a:blip>
          <a:stretch>
            <a:fillRect/>
          </a:stretch>
        </p:blipFill>
        <p:spPr>
          <a:xfrm>
            <a:off x="4342050" y="1433053"/>
            <a:ext cx="4327032" cy="2277394"/>
          </a:xfrm>
          <a:prstGeom prst="rect">
            <a:avLst/>
          </a:prstGeom>
          <a:noFill/>
          <a:ln>
            <a:noFill/>
          </a:ln>
        </p:spPr>
      </p:pic>
      <p:sp>
        <p:nvSpPr>
          <p:cNvPr id="300" name="Google Shape;300;p4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Cell State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idx="1" type="body"/>
          </p:nvPr>
        </p:nvSpPr>
        <p:spPr>
          <a:xfrm>
            <a:off x="628650" y="1369219"/>
            <a:ext cx="3713400" cy="3263400"/>
          </a:xfrm>
          <a:prstGeom prst="rect">
            <a:avLst/>
          </a:prstGeom>
        </p:spPr>
        <p:txBody>
          <a:bodyPr anchorCtr="0" anchor="t" bIns="34275" lIns="68575" spcFirstLastPara="1" rIns="68575" wrap="square" tIns="34275">
            <a:noAutofit/>
          </a:bodyPr>
          <a:lstStyle/>
          <a:p>
            <a:pPr indent="-273050" lvl="0" marL="342900" rtl="0" algn="l">
              <a:lnSpc>
                <a:spcPct val="90000"/>
              </a:lnSpc>
              <a:spcBef>
                <a:spcPts val="800"/>
              </a:spcBef>
              <a:spcAft>
                <a:spcPts val="0"/>
              </a:spcAft>
              <a:buSzPts val="1700"/>
              <a:buChar char="●"/>
            </a:pPr>
            <a:r>
              <a:rPr lang="tr" sz="1700"/>
              <a:t>Bir sonraki katmana gönderilecek değere karar verir.</a:t>
            </a:r>
            <a:endParaRPr sz="1700"/>
          </a:p>
          <a:p>
            <a:pPr indent="0" lvl="0" marL="342900" rtl="0" algn="l">
              <a:lnSpc>
                <a:spcPct val="90000"/>
              </a:lnSpc>
              <a:spcBef>
                <a:spcPts val="800"/>
              </a:spcBef>
              <a:spcAft>
                <a:spcPts val="0"/>
              </a:spcAft>
              <a:buClr>
                <a:schemeClr val="dk1"/>
              </a:buClr>
              <a:buSzPts val="800"/>
              <a:buFont typeface="Arial"/>
              <a:buNone/>
            </a:pPr>
            <a:r>
              <a:t/>
            </a:r>
            <a:endParaRPr sz="1700"/>
          </a:p>
          <a:p>
            <a:pPr indent="-273050" lvl="0" marL="342900" rtl="0" algn="l">
              <a:lnSpc>
                <a:spcPct val="90000"/>
              </a:lnSpc>
              <a:spcBef>
                <a:spcPts val="800"/>
              </a:spcBef>
              <a:spcAft>
                <a:spcPts val="0"/>
              </a:spcAft>
              <a:buSzPts val="1700"/>
              <a:buChar char="●"/>
            </a:pPr>
            <a:r>
              <a:rPr lang="tr" sz="1700"/>
              <a:t>Bu değer, tahmin için kullanılır. </a:t>
            </a:r>
            <a:endParaRPr sz="1700"/>
          </a:p>
          <a:p>
            <a:pPr indent="0" lvl="0" marL="342900" rtl="0" algn="l">
              <a:lnSpc>
                <a:spcPct val="90000"/>
              </a:lnSpc>
              <a:spcBef>
                <a:spcPts val="800"/>
              </a:spcBef>
              <a:spcAft>
                <a:spcPts val="0"/>
              </a:spcAft>
              <a:buClr>
                <a:schemeClr val="dk1"/>
              </a:buClr>
              <a:buSzPts val="800"/>
              <a:buFont typeface="Arial"/>
              <a:buNone/>
            </a:pPr>
            <a:r>
              <a:t/>
            </a:r>
            <a:endParaRPr sz="1700"/>
          </a:p>
          <a:p>
            <a:pPr indent="-273050" lvl="0" marL="342900" rtl="0" algn="l">
              <a:lnSpc>
                <a:spcPct val="90000"/>
              </a:lnSpc>
              <a:spcBef>
                <a:spcPts val="800"/>
              </a:spcBef>
              <a:spcAft>
                <a:spcPts val="0"/>
              </a:spcAft>
              <a:buSzPts val="1700"/>
              <a:buChar char="●"/>
            </a:pPr>
            <a:r>
              <a:rPr lang="tr" sz="1700"/>
              <a:t>Bir önceki değer ile şu anki girdi Sigmoid fonksiyonundan geçer. Cell State’den gelen değer Tanh fonksiyonundan geçtikten sonra iki değer çarpılır ve bir sonraki katmana gider</a:t>
            </a:r>
            <a:endParaRPr sz="1700"/>
          </a:p>
          <a:p>
            <a:pPr indent="0" lvl="0" marL="0" rtl="0" algn="l">
              <a:lnSpc>
                <a:spcPct val="90000"/>
              </a:lnSpc>
              <a:spcBef>
                <a:spcPts val="800"/>
              </a:spcBef>
              <a:spcAft>
                <a:spcPts val="0"/>
              </a:spcAft>
              <a:buNone/>
            </a:pPr>
            <a:r>
              <a:t/>
            </a:r>
            <a:endParaRPr sz="1700"/>
          </a:p>
        </p:txBody>
      </p:sp>
      <p:pic>
        <p:nvPicPr>
          <p:cNvPr id="307" name="Google Shape;307;p47"/>
          <p:cNvPicPr preferRelativeResize="0"/>
          <p:nvPr/>
        </p:nvPicPr>
        <p:blipFill>
          <a:blip r:embed="rId3">
            <a:alphaModFix/>
          </a:blip>
          <a:stretch>
            <a:fillRect/>
          </a:stretch>
        </p:blipFill>
        <p:spPr>
          <a:xfrm>
            <a:off x="4342013" y="1342931"/>
            <a:ext cx="4669502" cy="2457632"/>
          </a:xfrm>
          <a:prstGeom prst="rect">
            <a:avLst/>
          </a:prstGeom>
          <a:noFill/>
          <a:ln>
            <a:noFill/>
          </a:ln>
        </p:spPr>
      </p:pic>
      <p:sp>
        <p:nvSpPr>
          <p:cNvPr id="308" name="Google Shape;308;p4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Output Gate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idx="1" type="body"/>
          </p:nvPr>
        </p:nvSpPr>
        <p:spPr>
          <a:xfrm>
            <a:off x="628650" y="1369219"/>
            <a:ext cx="39408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tr" sz="1700"/>
              <a:t>GRU aslında kendisinden çok önce çıkmış olan LSTM’in basitleştirilmiş bir halidir. Bu basitliğin sebebi katman sayısının azlığıdır.</a:t>
            </a:r>
            <a:endParaRPr sz="1700"/>
          </a:p>
          <a:p>
            <a:pPr indent="0" lvl="0" marL="0" rtl="0" algn="l">
              <a:spcBef>
                <a:spcPts val="800"/>
              </a:spcBef>
              <a:spcAft>
                <a:spcPts val="0"/>
              </a:spcAft>
              <a:buNone/>
            </a:pPr>
            <a:r>
              <a:t/>
            </a:r>
            <a:endParaRPr sz="1700"/>
          </a:p>
          <a:p>
            <a:pPr indent="-273050" lvl="0" marL="342900" rtl="0" algn="l">
              <a:spcBef>
                <a:spcPts val="0"/>
              </a:spcBef>
              <a:spcAft>
                <a:spcPts val="0"/>
              </a:spcAft>
              <a:buSzPts val="1700"/>
              <a:buFont typeface="Century"/>
              <a:buAutoNum type="arabicPeriod"/>
            </a:pPr>
            <a:r>
              <a:rPr b="1" lang="tr" sz="1700"/>
              <a:t>Reset Kapısı: </a:t>
            </a:r>
            <a:r>
              <a:rPr lang="tr" sz="1700"/>
              <a:t>Reset kapısı hangi bilgilerin unutulacağına karar verir.</a:t>
            </a:r>
            <a:endParaRPr sz="1700"/>
          </a:p>
          <a:p>
            <a:pPr indent="0" lvl="0" marL="342900" rtl="0" algn="l">
              <a:spcBef>
                <a:spcPts val="0"/>
              </a:spcBef>
              <a:spcAft>
                <a:spcPts val="0"/>
              </a:spcAft>
              <a:buNone/>
            </a:pPr>
            <a:r>
              <a:t/>
            </a:r>
            <a:endParaRPr sz="1700"/>
          </a:p>
          <a:p>
            <a:pPr indent="-273050" lvl="0" marL="342900" rtl="0" algn="l">
              <a:spcBef>
                <a:spcPts val="0"/>
              </a:spcBef>
              <a:spcAft>
                <a:spcPts val="0"/>
              </a:spcAft>
              <a:buSzPts val="1700"/>
              <a:buFont typeface="Century"/>
              <a:buAutoNum type="arabicPeriod"/>
            </a:pPr>
            <a:r>
              <a:rPr b="1" lang="tr" sz="1700"/>
              <a:t>Update Kapısı: </a:t>
            </a:r>
            <a:r>
              <a:rPr lang="tr" sz="1700"/>
              <a:t>LSTM’deki Forget ve Input Kapılarına benzer. Hangi bilgilerin ekleneceğini silineceğini belirler.</a:t>
            </a:r>
            <a:endParaRPr sz="1700"/>
          </a:p>
          <a:p>
            <a:pPr indent="0" lvl="0" marL="0" rtl="0" algn="l">
              <a:spcBef>
                <a:spcPts val="800"/>
              </a:spcBef>
              <a:spcAft>
                <a:spcPts val="0"/>
              </a:spcAft>
              <a:buClr>
                <a:schemeClr val="dk1"/>
              </a:buClr>
              <a:buSzPts val="800"/>
              <a:buFont typeface="Arial"/>
              <a:buNone/>
            </a:pPr>
            <a:r>
              <a:t/>
            </a:r>
            <a:endParaRPr sz="1700"/>
          </a:p>
          <a:p>
            <a:pPr indent="0" lvl="0" marL="0" rtl="0" algn="l">
              <a:spcBef>
                <a:spcPts val="800"/>
              </a:spcBef>
              <a:spcAft>
                <a:spcPts val="0"/>
              </a:spcAft>
              <a:buNone/>
            </a:pPr>
            <a:r>
              <a:t/>
            </a:r>
            <a:endParaRPr sz="1700"/>
          </a:p>
        </p:txBody>
      </p:sp>
      <p:pic>
        <p:nvPicPr>
          <p:cNvPr id="315" name="Google Shape;315;p48"/>
          <p:cNvPicPr preferRelativeResize="0"/>
          <p:nvPr/>
        </p:nvPicPr>
        <p:blipFill rotWithShape="1">
          <a:blip r:embed="rId3">
            <a:alphaModFix/>
          </a:blip>
          <a:srcRect b="0" l="0" r="0" t="0"/>
          <a:stretch/>
        </p:blipFill>
        <p:spPr>
          <a:xfrm>
            <a:off x="4767675" y="1333912"/>
            <a:ext cx="4000527" cy="3263401"/>
          </a:xfrm>
          <a:prstGeom prst="rect">
            <a:avLst/>
          </a:prstGeom>
          <a:noFill/>
          <a:ln>
            <a:noFill/>
          </a:ln>
        </p:spPr>
      </p:pic>
      <p:sp>
        <p:nvSpPr>
          <p:cNvPr id="316" name="Google Shape;316;p4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Gated Recurrent Units (GRU)</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9"/>
          <p:cNvSpPr txBox="1"/>
          <p:nvPr>
            <p:ph type="title"/>
          </p:nvPr>
        </p:nvSpPr>
        <p:spPr>
          <a:xfrm>
            <a:off x="629841"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LSTM vs. GRU</a:t>
            </a:r>
            <a:endParaRPr/>
          </a:p>
        </p:txBody>
      </p:sp>
      <p:sp>
        <p:nvSpPr>
          <p:cNvPr id="323" name="Google Shape;323;p49"/>
          <p:cNvSpPr txBox="1"/>
          <p:nvPr>
            <p:ph idx="1" type="body"/>
          </p:nvPr>
        </p:nvSpPr>
        <p:spPr>
          <a:xfrm>
            <a:off x="629841" y="2026285"/>
            <a:ext cx="3868500" cy="6180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rPr lang="tr"/>
              <a:t>LSTM</a:t>
            </a:r>
            <a:endParaRPr/>
          </a:p>
        </p:txBody>
      </p:sp>
      <p:sp>
        <p:nvSpPr>
          <p:cNvPr id="324" name="Google Shape;324;p49"/>
          <p:cNvSpPr txBox="1"/>
          <p:nvPr>
            <p:ph idx="2" type="body"/>
          </p:nvPr>
        </p:nvSpPr>
        <p:spPr>
          <a:xfrm>
            <a:off x="629841" y="2644219"/>
            <a:ext cx="3868500" cy="2763600"/>
          </a:xfrm>
          <a:prstGeom prst="rect">
            <a:avLst/>
          </a:prstGeom>
        </p:spPr>
        <p:txBody>
          <a:bodyPr anchorCtr="0" anchor="t" bIns="34275" lIns="68575" spcFirstLastPara="1" rIns="68575" wrap="square" tIns="34275">
            <a:noAutofit/>
          </a:bodyPr>
          <a:lstStyle/>
          <a:p>
            <a:pPr indent="-273050" lvl="0" marL="342900" rtl="0" algn="l">
              <a:lnSpc>
                <a:spcPct val="100000"/>
              </a:lnSpc>
              <a:spcBef>
                <a:spcPts val="0"/>
              </a:spcBef>
              <a:spcAft>
                <a:spcPts val="0"/>
              </a:spcAft>
              <a:buSzPts val="1700"/>
              <a:buFont typeface="Century"/>
              <a:buChar char="•"/>
            </a:pPr>
            <a:r>
              <a:rPr lang="tr" sz="1700"/>
              <a:t>Daha çok eğitim parametresi ve gate kullanıldığı için daha çok memory kullanır.</a:t>
            </a:r>
            <a:endParaRPr sz="1700"/>
          </a:p>
          <a:p>
            <a:pPr indent="-273050" lvl="0" marL="342900" rtl="0" algn="l">
              <a:lnSpc>
                <a:spcPct val="100000"/>
              </a:lnSpc>
              <a:spcBef>
                <a:spcPts val="0"/>
              </a:spcBef>
              <a:spcAft>
                <a:spcPts val="0"/>
              </a:spcAft>
              <a:buSzPts val="1700"/>
              <a:buFont typeface="Century"/>
              <a:buChar char="•"/>
            </a:pPr>
            <a:r>
              <a:rPr lang="tr" sz="1700"/>
              <a:t>Daha yavaş çalışır ve daha yavaş eğitir.</a:t>
            </a:r>
            <a:endParaRPr sz="1700"/>
          </a:p>
          <a:p>
            <a:pPr indent="-273050" lvl="0" marL="342900" rtl="0" algn="l">
              <a:lnSpc>
                <a:spcPct val="100000"/>
              </a:lnSpc>
              <a:spcBef>
                <a:spcPts val="0"/>
              </a:spcBef>
              <a:spcAft>
                <a:spcPts val="0"/>
              </a:spcAft>
              <a:buSzPts val="1700"/>
              <a:buFont typeface="Century"/>
              <a:buChar char="•"/>
            </a:pPr>
            <a:r>
              <a:rPr lang="tr" sz="1700"/>
              <a:t>Daha uzun dizilerde (örneğin uzun cümleler) doğruluk değeri daha yüksektir.</a:t>
            </a:r>
            <a:endParaRPr sz="1700"/>
          </a:p>
          <a:p>
            <a:pPr indent="0" lvl="0" marL="342900" rtl="0" algn="l">
              <a:lnSpc>
                <a:spcPct val="100000"/>
              </a:lnSpc>
              <a:spcBef>
                <a:spcPts val="0"/>
              </a:spcBef>
              <a:spcAft>
                <a:spcPts val="0"/>
              </a:spcAft>
              <a:buNone/>
            </a:pPr>
            <a:r>
              <a:t/>
            </a:r>
            <a:endParaRPr sz="1700"/>
          </a:p>
          <a:p>
            <a:pPr indent="0" lvl="0" marL="342900" rtl="0" algn="l">
              <a:lnSpc>
                <a:spcPct val="100000"/>
              </a:lnSpc>
              <a:spcBef>
                <a:spcPts val="0"/>
              </a:spcBef>
              <a:spcAft>
                <a:spcPts val="0"/>
              </a:spcAft>
              <a:buNone/>
            </a:pPr>
            <a:r>
              <a:t/>
            </a:r>
            <a:endParaRPr sz="1700"/>
          </a:p>
        </p:txBody>
      </p:sp>
      <p:sp>
        <p:nvSpPr>
          <p:cNvPr id="325" name="Google Shape;325;p49"/>
          <p:cNvSpPr txBox="1"/>
          <p:nvPr>
            <p:ph idx="3" type="body"/>
          </p:nvPr>
        </p:nvSpPr>
        <p:spPr>
          <a:xfrm>
            <a:off x="4629150" y="2026285"/>
            <a:ext cx="3887400" cy="6180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rPr lang="tr"/>
              <a:t>GRU</a:t>
            </a:r>
            <a:endParaRPr/>
          </a:p>
        </p:txBody>
      </p:sp>
      <p:sp>
        <p:nvSpPr>
          <p:cNvPr id="326" name="Google Shape;326;p49"/>
          <p:cNvSpPr txBox="1"/>
          <p:nvPr>
            <p:ph idx="4" type="body"/>
          </p:nvPr>
        </p:nvSpPr>
        <p:spPr>
          <a:xfrm>
            <a:off x="4629150" y="2644219"/>
            <a:ext cx="3887400" cy="2763600"/>
          </a:xfrm>
          <a:prstGeom prst="rect">
            <a:avLst/>
          </a:prstGeom>
        </p:spPr>
        <p:txBody>
          <a:bodyPr anchorCtr="0" anchor="t" bIns="34275" lIns="68575" spcFirstLastPara="1" rIns="68575" wrap="square" tIns="34275">
            <a:normAutofit/>
          </a:bodyPr>
          <a:lstStyle/>
          <a:p>
            <a:pPr indent="-273050" lvl="0" marL="342900" rtl="0" algn="l">
              <a:lnSpc>
                <a:spcPct val="100000"/>
              </a:lnSpc>
              <a:spcBef>
                <a:spcPts val="0"/>
              </a:spcBef>
              <a:spcAft>
                <a:spcPts val="0"/>
              </a:spcAft>
              <a:buSzPts val="1700"/>
              <a:buFont typeface="Century"/>
              <a:buChar char="•"/>
            </a:pPr>
            <a:r>
              <a:rPr lang="tr" sz="1700"/>
              <a:t>Daha az eğitim parametresi ve gate kullandığı için daha az memory kullanır.</a:t>
            </a:r>
            <a:endParaRPr sz="1700"/>
          </a:p>
          <a:p>
            <a:pPr indent="-273050" lvl="0" marL="342900" rtl="0" algn="l">
              <a:lnSpc>
                <a:spcPct val="100000"/>
              </a:lnSpc>
              <a:spcBef>
                <a:spcPts val="0"/>
              </a:spcBef>
              <a:spcAft>
                <a:spcPts val="0"/>
              </a:spcAft>
              <a:buSzPts val="1700"/>
              <a:buFont typeface="Century"/>
              <a:buChar char="•"/>
            </a:pPr>
            <a:r>
              <a:rPr lang="tr" sz="1700"/>
              <a:t>Daha hızlı çalışır ve daha hızlı eğitir.</a:t>
            </a:r>
            <a:endParaRPr sz="1700"/>
          </a:p>
          <a:p>
            <a:pPr indent="-273050" lvl="0" marL="342900" rtl="0" algn="l">
              <a:lnSpc>
                <a:spcPct val="100000"/>
              </a:lnSpc>
              <a:spcBef>
                <a:spcPts val="0"/>
              </a:spcBef>
              <a:spcAft>
                <a:spcPts val="0"/>
              </a:spcAft>
              <a:buSzPts val="1700"/>
              <a:buFont typeface="Century"/>
              <a:buChar char="•"/>
            </a:pPr>
            <a:r>
              <a:rPr lang="tr" sz="1700"/>
              <a:t>Daha uzun dizilerde (örneğin uzun cümleler) doğruluk değeri daha düşüktür.</a:t>
            </a:r>
            <a:endParaRPr sz="1700"/>
          </a:p>
        </p:txBody>
      </p:sp>
      <p:pic>
        <p:nvPicPr>
          <p:cNvPr id="327" name="Google Shape;327;p49"/>
          <p:cNvPicPr preferRelativeResize="0"/>
          <p:nvPr/>
        </p:nvPicPr>
        <p:blipFill>
          <a:blip r:embed="rId3">
            <a:alphaModFix/>
          </a:blip>
          <a:stretch>
            <a:fillRect/>
          </a:stretch>
        </p:blipFill>
        <p:spPr>
          <a:xfrm>
            <a:off x="4446975" y="273844"/>
            <a:ext cx="4170599" cy="176116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tr"/>
              <a:t>Decoder - Encoder Mimarisi </a:t>
            </a:r>
            <a:endParaRPr/>
          </a:p>
        </p:txBody>
      </p:sp>
      <p:sp>
        <p:nvSpPr>
          <p:cNvPr id="334" name="Google Shape;334;p50"/>
          <p:cNvSpPr txBox="1"/>
          <p:nvPr>
            <p:ph idx="1" type="subTitle"/>
          </p:nvPr>
        </p:nvSpPr>
        <p:spPr>
          <a:xfrm>
            <a:off x="1143000" y="2701528"/>
            <a:ext cx="6858000" cy="1241700"/>
          </a:xfrm>
          <a:prstGeom prst="rect">
            <a:avLst/>
          </a:prstGeom>
        </p:spPr>
        <p:txBody>
          <a:bodyPr anchorCtr="0" anchor="t" bIns="34275" lIns="68575" spcFirstLastPara="1" rIns="68575" wrap="square" tIns="34275">
            <a:normAutofit/>
          </a:bodyPr>
          <a:lstStyle/>
          <a:p>
            <a:pPr indent="-241300" lvl="0" marL="342900" rtl="0" algn="l">
              <a:spcBef>
                <a:spcPts val="800"/>
              </a:spcBef>
              <a:spcAft>
                <a:spcPts val="0"/>
              </a:spcAft>
              <a:buClr>
                <a:srgbClr val="292929"/>
              </a:buClr>
              <a:buSzPts val="1200"/>
              <a:buFont typeface="Georgia"/>
              <a:buChar char="●"/>
            </a:pPr>
            <a:r>
              <a:rPr lang="tr" sz="1200">
                <a:solidFill>
                  <a:srgbClr val="292929"/>
                </a:solidFill>
                <a:highlight>
                  <a:schemeClr val="lt1"/>
                </a:highlight>
                <a:latin typeface="Georgia"/>
                <a:ea typeface="Georgia"/>
                <a:cs typeface="Georgia"/>
                <a:sym typeface="Georgia"/>
              </a:rPr>
              <a:t>Encoder ve Decoder aslında ayrı birer RNN’dir.</a:t>
            </a:r>
            <a:endParaRPr/>
          </a:p>
        </p:txBody>
      </p:sp>
      <p:pic>
        <p:nvPicPr>
          <p:cNvPr id="335" name="Google Shape;335;p50"/>
          <p:cNvPicPr preferRelativeResize="0"/>
          <p:nvPr/>
        </p:nvPicPr>
        <p:blipFill>
          <a:blip r:embed="rId3">
            <a:alphaModFix/>
          </a:blip>
          <a:stretch>
            <a:fillRect/>
          </a:stretch>
        </p:blipFill>
        <p:spPr>
          <a:xfrm>
            <a:off x="1938525" y="3015769"/>
            <a:ext cx="5266950" cy="1884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1"/>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tr"/>
              <a:t>Attention</a:t>
            </a:r>
            <a:endParaRPr/>
          </a:p>
        </p:txBody>
      </p:sp>
      <p:pic>
        <p:nvPicPr>
          <p:cNvPr id="342" name="Google Shape;342;p51"/>
          <p:cNvPicPr preferRelativeResize="0"/>
          <p:nvPr/>
        </p:nvPicPr>
        <p:blipFill>
          <a:blip r:embed="rId3">
            <a:alphaModFix/>
          </a:blip>
          <a:stretch>
            <a:fillRect/>
          </a:stretch>
        </p:blipFill>
        <p:spPr>
          <a:xfrm>
            <a:off x="672375" y="1632188"/>
            <a:ext cx="7799249" cy="2790562"/>
          </a:xfrm>
          <a:prstGeom prst="rect">
            <a:avLst/>
          </a:prstGeom>
          <a:noFill/>
          <a:ln>
            <a:noFill/>
          </a:ln>
        </p:spPr>
      </p:pic>
      <p:sp>
        <p:nvSpPr>
          <p:cNvPr id="343" name="Google Shape;343;p51"/>
          <p:cNvSpPr txBox="1"/>
          <p:nvPr>
            <p:ph idx="1" type="subTitle"/>
          </p:nvPr>
        </p:nvSpPr>
        <p:spPr>
          <a:xfrm>
            <a:off x="1143000" y="2701528"/>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2"/>
          <p:cNvPicPr preferRelativeResize="0"/>
          <p:nvPr/>
        </p:nvPicPr>
        <p:blipFill>
          <a:blip r:embed="rId3">
            <a:alphaModFix/>
          </a:blip>
          <a:stretch>
            <a:fillRect/>
          </a:stretch>
        </p:blipFill>
        <p:spPr>
          <a:xfrm>
            <a:off x="446288" y="1293038"/>
            <a:ext cx="3255938" cy="3260589"/>
          </a:xfrm>
          <a:prstGeom prst="rect">
            <a:avLst/>
          </a:prstGeom>
          <a:noFill/>
          <a:ln>
            <a:noFill/>
          </a:ln>
        </p:spPr>
      </p:pic>
      <p:pic>
        <p:nvPicPr>
          <p:cNvPr id="350" name="Google Shape;350;p52"/>
          <p:cNvPicPr preferRelativeResize="0"/>
          <p:nvPr/>
        </p:nvPicPr>
        <p:blipFill rotWithShape="1">
          <a:blip r:embed="rId4">
            <a:alphaModFix/>
          </a:blip>
          <a:srcRect b="0" l="5802" r="20380" t="0"/>
          <a:stretch/>
        </p:blipFill>
        <p:spPr>
          <a:xfrm>
            <a:off x="5214188" y="841781"/>
            <a:ext cx="3550480" cy="3889295"/>
          </a:xfrm>
          <a:prstGeom prst="rect">
            <a:avLst/>
          </a:prstGeom>
          <a:noFill/>
          <a:ln>
            <a:noFill/>
          </a:ln>
        </p:spPr>
      </p:pic>
      <p:sp>
        <p:nvSpPr>
          <p:cNvPr id="351" name="Google Shape;351;p52"/>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tr"/>
              <a:t>Transformers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3"/>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tr"/>
              <a:t>BERT (</a:t>
            </a:r>
            <a:r>
              <a:rPr lang="tr">
                <a:solidFill>
                  <a:srgbClr val="292929"/>
                </a:solidFill>
                <a:highlight>
                  <a:srgbClr val="FFFFFF"/>
                </a:highlight>
              </a:rPr>
              <a:t>Bidirectional Encoder Representations from Transformers</a:t>
            </a:r>
            <a:r>
              <a:rPr lang="tr"/>
              <a:t>)</a:t>
            </a:r>
            <a:endParaRPr/>
          </a:p>
        </p:txBody>
      </p:sp>
      <p:pic>
        <p:nvPicPr>
          <p:cNvPr id="358" name="Google Shape;358;p53"/>
          <p:cNvPicPr preferRelativeResize="0"/>
          <p:nvPr/>
        </p:nvPicPr>
        <p:blipFill>
          <a:blip r:embed="rId3">
            <a:alphaModFix/>
          </a:blip>
          <a:stretch>
            <a:fillRect/>
          </a:stretch>
        </p:blipFill>
        <p:spPr>
          <a:xfrm>
            <a:off x="2306922" y="2577056"/>
            <a:ext cx="4446756" cy="256644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4"/>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tr"/>
              <a:t>Workshop</a:t>
            </a:r>
            <a:endParaRPr/>
          </a:p>
        </p:txBody>
      </p:sp>
      <p:sp>
        <p:nvSpPr>
          <p:cNvPr id="365" name="Google Shape;365;p54"/>
          <p:cNvSpPr txBox="1"/>
          <p:nvPr>
            <p:ph idx="1" type="subTitle"/>
          </p:nvPr>
        </p:nvSpPr>
        <p:spPr>
          <a:xfrm>
            <a:off x="1143000" y="2701528"/>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SzPts val="700"/>
              <a:buNone/>
            </a:pPr>
            <a:r>
              <a:rPr lang="tr" sz="4500"/>
              <a:t>Natural Language Processing(NLP) Nedir?</a:t>
            </a:r>
            <a:endParaRPr sz="4500"/>
          </a:p>
        </p:txBody>
      </p:sp>
      <p:sp>
        <p:nvSpPr>
          <p:cNvPr id="162" name="Google Shape;162;p29"/>
          <p:cNvSpPr txBox="1"/>
          <p:nvPr>
            <p:ph idx="1" type="subTitle"/>
          </p:nvPr>
        </p:nvSpPr>
        <p:spPr>
          <a:xfrm>
            <a:off x="1143000" y="2701528"/>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tr"/>
              <a:t>Neden İhtiyaç Duyarız?</a:t>
            </a:r>
            <a:endParaRPr/>
          </a:p>
        </p:txBody>
      </p:sp>
      <p:pic>
        <p:nvPicPr>
          <p:cNvPr id="169" name="Google Shape;169;p30"/>
          <p:cNvPicPr preferRelativeResize="0"/>
          <p:nvPr/>
        </p:nvPicPr>
        <p:blipFill>
          <a:blip r:embed="rId3">
            <a:alphaModFix/>
          </a:blip>
          <a:stretch>
            <a:fillRect/>
          </a:stretch>
        </p:blipFill>
        <p:spPr>
          <a:xfrm>
            <a:off x="1418278" y="1240882"/>
            <a:ext cx="6307444" cy="2661750"/>
          </a:xfrm>
          <a:prstGeom prst="rect">
            <a:avLst/>
          </a:prstGeom>
          <a:noFill/>
          <a:ln>
            <a:noFill/>
          </a:ln>
        </p:spPr>
      </p:pic>
      <p:sp>
        <p:nvSpPr>
          <p:cNvPr id="170" name="Google Shape;170;p30"/>
          <p:cNvSpPr txBox="1"/>
          <p:nvPr>
            <p:ph idx="1" type="subTitle"/>
          </p:nvPr>
        </p:nvSpPr>
        <p:spPr>
          <a:xfrm>
            <a:off x="1143000" y="2701528"/>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Gerçek Hayat Senaryoları</a:t>
            </a:r>
            <a:endParaRPr/>
          </a:p>
        </p:txBody>
      </p:sp>
      <p:sp>
        <p:nvSpPr>
          <p:cNvPr id="177" name="Google Shape;177;p31"/>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273050" lvl="0" marL="342900" rtl="0" algn="l">
              <a:lnSpc>
                <a:spcPct val="150000"/>
              </a:lnSpc>
              <a:spcBef>
                <a:spcPts val="800"/>
              </a:spcBef>
              <a:spcAft>
                <a:spcPts val="0"/>
              </a:spcAft>
              <a:buSzPts val="1700"/>
              <a:buChar char="●"/>
            </a:pPr>
            <a:r>
              <a:rPr b="1" lang="tr" sz="1700"/>
              <a:t>Email Filtrelemesi: </a:t>
            </a:r>
            <a:r>
              <a:rPr lang="tr" sz="1700"/>
              <a:t>Google, maillerin içeriğine göre mailleri kategorilendiriyor.</a:t>
            </a:r>
            <a:endParaRPr sz="1700"/>
          </a:p>
          <a:p>
            <a:pPr indent="-273050" lvl="0" marL="342900" rtl="0" algn="l">
              <a:lnSpc>
                <a:spcPct val="150000"/>
              </a:lnSpc>
              <a:spcBef>
                <a:spcPts val="0"/>
              </a:spcBef>
              <a:spcAft>
                <a:spcPts val="0"/>
              </a:spcAft>
              <a:buSzPts val="1700"/>
              <a:buChar char="●"/>
            </a:pPr>
            <a:r>
              <a:rPr b="1" lang="tr" sz="1700"/>
              <a:t>Akıllı Asistanlar: </a:t>
            </a:r>
            <a:r>
              <a:rPr lang="tr" sz="1700"/>
              <a:t>Akıllı cihazlardaki sesli asistanlar komutlarımızı algılıyor.</a:t>
            </a:r>
            <a:endParaRPr sz="1700"/>
          </a:p>
          <a:p>
            <a:pPr indent="-273050" lvl="0" marL="342900" rtl="0" algn="l">
              <a:lnSpc>
                <a:spcPct val="150000"/>
              </a:lnSpc>
              <a:spcBef>
                <a:spcPts val="0"/>
              </a:spcBef>
              <a:spcAft>
                <a:spcPts val="0"/>
              </a:spcAft>
              <a:buSzPts val="1700"/>
              <a:buChar char="●"/>
            </a:pPr>
            <a:r>
              <a:rPr b="1" lang="tr" sz="1700"/>
              <a:t>Chatbotlar:</a:t>
            </a:r>
            <a:r>
              <a:rPr lang="tr" sz="1700"/>
              <a:t> Özellikle e-ticaret sitelerinde destek gerektiren durumlarda insan gücünü azaltmak amacıyla kullanıcılara chat robotlar yardım ediyor. </a:t>
            </a:r>
            <a:endParaRPr sz="1700"/>
          </a:p>
        </p:txBody>
      </p:sp>
      <p:pic>
        <p:nvPicPr>
          <p:cNvPr id="178" name="Google Shape;178;p31"/>
          <p:cNvPicPr preferRelativeResize="0"/>
          <p:nvPr/>
        </p:nvPicPr>
        <p:blipFill>
          <a:blip r:embed="rId3">
            <a:alphaModFix/>
          </a:blip>
          <a:stretch>
            <a:fillRect/>
          </a:stretch>
        </p:blipFill>
        <p:spPr>
          <a:xfrm>
            <a:off x="1247925" y="3041466"/>
            <a:ext cx="1209618" cy="1209618"/>
          </a:xfrm>
          <a:prstGeom prst="rect">
            <a:avLst/>
          </a:prstGeom>
          <a:noFill/>
          <a:ln>
            <a:noFill/>
          </a:ln>
        </p:spPr>
      </p:pic>
      <p:pic>
        <p:nvPicPr>
          <p:cNvPr id="179" name="Google Shape;179;p31"/>
          <p:cNvPicPr preferRelativeResize="0"/>
          <p:nvPr/>
        </p:nvPicPr>
        <p:blipFill rotWithShape="1">
          <a:blip r:embed="rId4">
            <a:alphaModFix/>
          </a:blip>
          <a:srcRect b="9181" l="0" r="0" t="8622"/>
          <a:stretch/>
        </p:blipFill>
        <p:spPr>
          <a:xfrm>
            <a:off x="3663713" y="3041475"/>
            <a:ext cx="1816574" cy="994275"/>
          </a:xfrm>
          <a:prstGeom prst="rect">
            <a:avLst/>
          </a:prstGeom>
          <a:noFill/>
          <a:ln>
            <a:noFill/>
          </a:ln>
        </p:spPr>
      </p:pic>
      <p:pic>
        <p:nvPicPr>
          <p:cNvPr id="180" name="Google Shape;180;p31"/>
          <p:cNvPicPr preferRelativeResize="0"/>
          <p:nvPr/>
        </p:nvPicPr>
        <p:blipFill>
          <a:blip r:embed="rId5">
            <a:alphaModFix/>
          </a:blip>
          <a:stretch>
            <a:fillRect/>
          </a:stretch>
        </p:blipFill>
        <p:spPr>
          <a:xfrm>
            <a:off x="6540919" y="3041475"/>
            <a:ext cx="1018240" cy="1209600"/>
          </a:xfrm>
          <a:prstGeom prst="rect">
            <a:avLst/>
          </a:prstGeom>
          <a:noFill/>
          <a:ln>
            <a:noFill/>
          </a:ln>
        </p:spPr>
      </p:pic>
      <p:pic>
        <p:nvPicPr>
          <p:cNvPr id="181" name="Google Shape;181;p31"/>
          <p:cNvPicPr preferRelativeResize="0"/>
          <p:nvPr/>
        </p:nvPicPr>
        <p:blipFill rotWithShape="1">
          <a:blip r:embed="rId6">
            <a:alphaModFix/>
          </a:blip>
          <a:srcRect b="29273" l="0" r="0" t="30414"/>
          <a:stretch/>
        </p:blipFill>
        <p:spPr>
          <a:xfrm>
            <a:off x="2781825" y="4251075"/>
            <a:ext cx="3090394" cy="700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tr"/>
              <a:t>Tarihçesi</a:t>
            </a:r>
            <a:endParaRPr/>
          </a:p>
        </p:txBody>
      </p:sp>
      <p:sp>
        <p:nvSpPr>
          <p:cNvPr id="188" name="Google Shape;188;p32"/>
          <p:cNvSpPr txBox="1"/>
          <p:nvPr>
            <p:ph idx="1" type="subTitle"/>
          </p:nvPr>
        </p:nvSpPr>
        <p:spPr>
          <a:xfrm>
            <a:off x="1143000" y="2701528"/>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ctrTitle"/>
          </p:nvPr>
        </p:nvSpPr>
        <p:spPr>
          <a:xfrm>
            <a:off x="1143000" y="841772"/>
            <a:ext cx="6858000" cy="1790700"/>
          </a:xfrm>
          <a:prstGeom prst="rect">
            <a:avLst/>
          </a:prstGeom>
        </p:spPr>
        <p:txBody>
          <a:bodyPr anchorCtr="0" anchor="b" bIns="34275" lIns="68575" spcFirstLastPara="1" rIns="68575" wrap="square" tIns="34275">
            <a:normAutofit fontScale="90000"/>
          </a:bodyPr>
          <a:lstStyle/>
          <a:p>
            <a:pPr indent="0" lvl="0" marL="0" rtl="0" algn="ctr">
              <a:spcBef>
                <a:spcPts val="0"/>
              </a:spcBef>
              <a:spcAft>
                <a:spcPts val="0"/>
              </a:spcAft>
              <a:buNone/>
            </a:pPr>
            <a:r>
              <a:rPr lang="tr" sz="5000"/>
              <a:t>Text Veri Yapısı ve Diğer Verilerle Kıyaslanması</a:t>
            </a:r>
            <a:endParaRPr sz="5000"/>
          </a:p>
        </p:txBody>
      </p:sp>
      <p:pic>
        <p:nvPicPr>
          <p:cNvPr id="195" name="Google Shape;195;p33"/>
          <p:cNvPicPr preferRelativeResize="0"/>
          <p:nvPr/>
        </p:nvPicPr>
        <p:blipFill>
          <a:blip r:embed="rId3">
            <a:alphaModFix/>
          </a:blip>
          <a:stretch>
            <a:fillRect/>
          </a:stretch>
        </p:blipFill>
        <p:spPr>
          <a:xfrm>
            <a:off x="1052119" y="2632556"/>
            <a:ext cx="2202975" cy="2078569"/>
          </a:xfrm>
          <a:prstGeom prst="rect">
            <a:avLst/>
          </a:prstGeom>
          <a:noFill/>
          <a:ln>
            <a:noFill/>
          </a:ln>
        </p:spPr>
      </p:pic>
      <p:sp>
        <p:nvSpPr>
          <p:cNvPr id="196" name="Google Shape;196;p33"/>
          <p:cNvSpPr txBox="1"/>
          <p:nvPr/>
        </p:nvSpPr>
        <p:spPr>
          <a:xfrm>
            <a:off x="1644225" y="4711125"/>
            <a:ext cx="1499700" cy="3693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tr" sz="1500">
                <a:latin typeface="Century"/>
                <a:ea typeface="Century"/>
                <a:cs typeface="Century"/>
                <a:sym typeface="Century"/>
              </a:rPr>
              <a:t>Image Data</a:t>
            </a:r>
            <a:endParaRPr sz="1500">
              <a:latin typeface="Century"/>
              <a:ea typeface="Century"/>
              <a:cs typeface="Century"/>
              <a:sym typeface="Century"/>
            </a:endParaRPr>
          </a:p>
        </p:txBody>
      </p:sp>
      <p:pic>
        <p:nvPicPr>
          <p:cNvPr id="197" name="Google Shape;197;p33"/>
          <p:cNvPicPr preferRelativeResize="0"/>
          <p:nvPr/>
        </p:nvPicPr>
        <p:blipFill>
          <a:blip r:embed="rId4">
            <a:alphaModFix/>
          </a:blip>
          <a:stretch>
            <a:fillRect/>
          </a:stretch>
        </p:blipFill>
        <p:spPr>
          <a:xfrm>
            <a:off x="3520086" y="2632558"/>
            <a:ext cx="4803188" cy="2078568"/>
          </a:xfrm>
          <a:prstGeom prst="rect">
            <a:avLst/>
          </a:prstGeom>
          <a:noFill/>
          <a:ln>
            <a:noFill/>
          </a:ln>
        </p:spPr>
      </p:pic>
      <p:sp>
        <p:nvSpPr>
          <p:cNvPr id="198" name="Google Shape;198;p33"/>
          <p:cNvSpPr txBox="1"/>
          <p:nvPr/>
        </p:nvSpPr>
        <p:spPr>
          <a:xfrm>
            <a:off x="5383482" y="4659726"/>
            <a:ext cx="1076400" cy="3693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tr" sz="1500">
                <a:solidFill>
                  <a:schemeClr val="dk1"/>
                </a:solidFill>
                <a:latin typeface="Century"/>
                <a:ea typeface="Century"/>
                <a:cs typeface="Century"/>
                <a:sym typeface="Century"/>
              </a:rPr>
              <a:t>DataFrame</a:t>
            </a:r>
            <a:endParaRPr sz="1500">
              <a:solidFill>
                <a:schemeClr val="dk1"/>
              </a:solidFill>
              <a:latin typeface="Century"/>
              <a:ea typeface="Century"/>
              <a:cs typeface="Century"/>
              <a:sym typeface="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idx="2" type="body"/>
          </p:nvPr>
        </p:nvSpPr>
        <p:spPr>
          <a:xfrm>
            <a:off x="4572000" y="1268119"/>
            <a:ext cx="3943200" cy="3263400"/>
          </a:xfrm>
          <a:prstGeom prst="rect">
            <a:avLst/>
          </a:prstGeom>
        </p:spPr>
        <p:txBody>
          <a:bodyPr anchorCtr="0" anchor="t" bIns="34275" lIns="68575" spcFirstLastPara="1" rIns="68575" wrap="square" tIns="34275">
            <a:normAutofit/>
          </a:bodyPr>
          <a:lstStyle/>
          <a:p>
            <a:pPr indent="-273050" lvl="0" marL="342900" rtl="0" algn="l">
              <a:lnSpc>
                <a:spcPct val="115000"/>
              </a:lnSpc>
              <a:spcBef>
                <a:spcPts val="500"/>
              </a:spcBef>
              <a:spcAft>
                <a:spcPts val="0"/>
              </a:spcAft>
              <a:buClr>
                <a:srgbClr val="212121"/>
              </a:buClr>
              <a:buSzPts val="1700"/>
              <a:buFont typeface="Century"/>
              <a:buChar char="●"/>
            </a:pPr>
            <a:r>
              <a:rPr lang="tr" sz="1700">
                <a:solidFill>
                  <a:srgbClr val="212121"/>
                </a:solidFill>
                <a:highlight>
                  <a:schemeClr val="lt1"/>
                </a:highlight>
              </a:rPr>
              <a:t>I thought the movie was going to be bad, but it was actually amazing!</a:t>
            </a:r>
            <a:endParaRPr sz="1700">
              <a:solidFill>
                <a:srgbClr val="212121"/>
              </a:solidFill>
              <a:highlight>
                <a:schemeClr val="lt1"/>
              </a:highlight>
            </a:endParaRPr>
          </a:p>
          <a:p>
            <a:pPr indent="-273050" lvl="0" marL="342900" rtl="0" algn="l">
              <a:lnSpc>
                <a:spcPct val="115000"/>
              </a:lnSpc>
              <a:spcBef>
                <a:spcPts val="0"/>
              </a:spcBef>
              <a:spcAft>
                <a:spcPts val="0"/>
              </a:spcAft>
              <a:buClr>
                <a:srgbClr val="212121"/>
              </a:buClr>
              <a:buSzPts val="1700"/>
              <a:buFont typeface="Century"/>
              <a:buChar char="●"/>
            </a:pPr>
            <a:r>
              <a:rPr lang="tr" sz="1700">
                <a:solidFill>
                  <a:srgbClr val="212121"/>
                </a:solidFill>
                <a:highlight>
                  <a:schemeClr val="lt1"/>
                </a:highlight>
              </a:rPr>
              <a:t>I thought the movie was going to be amazing, but it was actually bad!</a:t>
            </a:r>
            <a:endParaRPr sz="1700">
              <a:solidFill>
                <a:srgbClr val="212121"/>
              </a:solidFill>
              <a:highlight>
                <a:schemeClr val="lt1"/>
              </a:highlight>
            </a:endParaRPr>
          </a:p>
          <a:p>
            <a:pPr indent="0" lvl="0" marL="0" rtl="0" algn="l">
              <a:spcBef>
                <a:spcPts val="800"/>
              </a:spcBef>
              <a:spcAft>
                <a:spcPts val="0"/>
              </a:spcAft>
              <a:buNone/>
            </a:pPr>
            <a:r>
              <a:t/>
            </a:r>
            <a:endParaRPr sz="1700"/>
          </a:p>
          <a:p>
            <a:pPr indent="0" lvl="0" marL="0" rtl="0" algn="l">
              <a:spcBef>
                <a:spcPts val="800"/>
              </a:spcBef>
              <a:spcAft>
                <a:spcPts val="0"/>
              </a:spcAft>
              <a:buNone/>
            </a:pPr>
            <a:r>
              <a:t/>
            </a:r>
            <a:endParaRPr sz="1700"/>
          </a:p>
        </p:txBody>
      </p:sp>
      <p:pic>
        <p:nvPicPr>
          <p:cNvPr id="205" name="Google Shape;205;p34"/>
          <p:cNvPicPr preferRelativeResize="0"/>
          <p:nvPr/>
        </p:nvPicPr>
        <p:blipFill rotWithShape="1">
          <a:blip r:embed="rId3">
            <a:alphaModFix/>
          </a:blip>
          <a:srcRect b="8088" l="0" r="0" t="0"/>
          <a:stretch/>
        </p:blipFill>
        <p:spPr>
          <a:xfrm>
            <a:off x="4543425" y="2645475"/>
            <a:ext cx="4000500" cy="2056650"/>
          </a:xfrm>
          <a:prstGeom prst="rect">
            <a:avLst/>
          </a:prstGeom>
          <a:noFill/>
          <a:ln>
            <a:noFill/>
          </a:ln>
        </p:spPr>
      </p:pic>
      <p:pic>
        <p:nvPicPr>
          <p:cNvPr id="206" name="Google Shape;206;p34"/>
          <p:cNvPicPr preferRelativeResize="0"/>
          <p:nvPr/>
        </p:nvPicPr>
        <p:blipFill>
          <a:blip r:embed="rId4">
            <a:alphaModFix/>
          </a:blip>
          <a:stretch>
            <a:fillRect/>
          </a:stretch>
        </p:blipFill>
        <p:spPr>
          <a:xfrm>
            <a:off x="689888" y="2479894"/>
            <a:ext cx="3012318" cy="2466282"/>
          </a:xfrm>
          <a:prstGeom prst="rect">
            <a:avLst/>
          </a:prstGeom>
          <a:noFill/>
          <a:ln>
            <a:noFill/>
          </a:ln>
        </p:spPr>
      </p:pic>
      <p:sp>
        <p:nvSpPr>
          <p:cNvPr id="207" name="Google Shape;207;p3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Text Encodings</a:t>
            </a:r>
            <a:endParaRPr/>
          </a:p>
        </p:txBody>
      </p:sp>
      <p:sp>
        <p:nvSpPr>
          <p:cNvPr id="208" name="Google Shape;208;p34"/>
          <p:cNvSpPr txBox="1"/>
          <p:nvPr>
            <p:ph idx="1" type="body"/>
          </p:nvPr>
        </p:nvSpPr>
        <p:spPr>
          <a:xfrm>
            <a:off x="628650" y="1369219"/>
            <a:ext cx="3479100" cy="3263400"/>
          </a:xfrm>
          <a:prstGeom prst="rect">
            <a:avLst/>
          </a:prstGeom>
        </p:spPr>
        <p:txBody>
          <a:bodyPr anchorCtr="0" anchor="t" bIns="34275" lIns="68575" spcFirstLastPara="1" rIns="68575" wrap="square" tIns="34275">
            <a:normAutofit/>
          </a:bodyPr>
          <a:lstStyle/>
          <a:p>
            <a:pPr indent="-273050" lvl="0" marL="342900" rtl="0" algn="l">
              <a:lnSpc>
                <a:spcPct val="115000"/>
              </a:lnSpc>
              <a:spcBef>
                <a:spcPts val="500"/>
              </a:spcBef>
              <a:spcAft>
                <a:spcPts val="0"/>
              </a:spcAft>
              <a:buClr>
                <a:srgbClr val="212121"/>
              </a:buClr>
              <a:buSzPts val="1700"/>
              <a:buFont typeface="Century"/>
              <a:buChar char="●"/>
            </a:pPr>
            <a:r>
              <a:rPr lang="tr" sz="1700">
                <a:solidFill>
                  <a:srgbClr val="212121"/>
                </a:solidFill>
                <a:highlight>
                  <a:schemeClr val="lt1"/>
                </a:highlight>
              </a:rPr>
              <a:t>Bag Of Words</a:t>
            </a:r>
            <a:endParaRPr sz="1700">
              <a:solidFill>
                <a:srgbClr val="212121"/>
              </a:solidFill>
              <a:highlight>
                <a:schemeClr val="lt1"/>
              </a:highlight>
            </a:endParaRPr>
          </a:p>
          <a:p>
            <a:pPr indent="-273050" lvl="0" marL="342900" rtl="0" algn="l">
              <a:lnSpc>
                <a:spcPct val="115000"/>
              </a:lnSpc>
              <a:spcBef>
                <a:spcPts val="0"/>
              </a:spcBef>
              <a:spcAft>
                <a:spcPts val="0"/>
              </a:spcAft>
              <a:buClr>
                <a:srgbClr val="212121"/>
              </a:buClr>
              <a:buSzPts val="1700"/>
              <a:buFont typeface="Century"/>
              <a:buChar char="●"/>
            </a:pPr>
            <a:r>
              <a:rPr lang="tr" sz="1700">
                <a:solidFill>
                  <a:srgbClr val="212121"/>
                </a:solidFill>
                <a:highlight>
                  <a:schemeClr val="lt1"/>
                </a:highlight>
              </a:rPr>
              <a:t>Integer Encoding</a:t>
            </a:r>
            <a:endParaRPr sz="1700">
              <a:solidFill>
                <a:srgbClr val="212121"/>
              </a:solidFill>
              <a:highlight>
                <a:schemeClr val="lt1"/>
              </a:highlight>
            </a:endParaRPr>
          </a:p>
          <a:p>
            <a:pPr indent="-273050" lvl="0" marL="342900" rtl="0" algn="l">
              <a:lnSpc>
                <a:spcPct val="115000"/>
              </a:lnSpc>
              <a:spcBef>
                <a:spcPts val="0"/>
              </a:spcBef>
              <a:spcAft>
                <a:spcPts val="0"/>
              </a:spcAft>
              <a:buClr>
                <a:srgbClr val="212121"/>
              </a:buClr>
              <a:buSzPts val="1700"/>
              <a:buFont typeface="Century"/>
              <a:buChar char="●"/>
            </a:pPr>
            <a:r>
              <a:rPr lang="tr" sz="1700">
                <a:solidFill>
                  <a:srgbClr val="212121"/>
                </a:solidFill>
                <a:highlight>
                  <a:schemeClr val="lt1"/>
                </a:highlight>
              </a:rPr>
              <a:t>Word Embedding</a:t>
            </a:r>
            <a:endParaRPr sz="1700">
              <a:solidFill>
                <a:srgbClr val="212121"/>
              </a:solidFill>
              <a:highlight>
                <a:schemeClr val="lt1"/>
              </a:highlight>
            </a:endParaRPr>
          </a:p>
          <a:p>
            <a:pPr indent="0" lvl="0" marL="0" rtl="0" algn="l">
              <a:lnSpc>
                <a:spcPct val="115000"/>
              </a:lnSpc>
              <a:spcBef>
                <a:spcPts val="500"/>
              </a:spcBef>
              <a:spcAft>
                <a:spcPts val="0"/>
              </a:spcAft>
              <a:buNone/>
            </a:pPr>
            <a:r>
              <a:t/>
            </a:r>
            <a:endParaRPr sz="1700">
              <a:solidFill>
                <a:srgbClr val="212121"/>
              </a:solidFill>
              <a:highlight>
                <a:schemeClr val="lt1"/>
              </a:highlight>
            </a:endParaRPr>
          </a:p>
          <a:p>
            <a:pPr indent="0" lvl="0" marL="0" rtl="0" algn="l">
              <a:lnSpc>
                <a:spcPct val="90000"/>
              </a:lnSpc>
              <a:spcBef>
                <a:spcPts val="800"/>
              </a:spcBef>
              <a:spcAft>
                <a:spcPts val="0"/>
              </a:spcAft>
              <a:buNone/>
            </a:pPr>
            <a:r>
              <a:t/>
            </a:r>
            <a:endParaRPr sz="1700"/>
          </a:p>
          <a:p>
            <a:pPr indent="0" lvl="0" marL="0" rtl="0" algn="l">
              <a:lnSpc>
                <a:spcPct val="90000"/>
              </a:lnSpc>
              <a:spcBef>
                <a:spcPts val="800"/>
              </a:spcBef>
              <a:spcAft>
                <a:spcPts val="0"/>
              </a:spcAft>
              <a:buNone/>
            </a:pPr>
            <a:r>
              <a:t/>
            </a:r>
            <a:endParaRPr sz="1700"/>
          </a:p>
          <a:p>
            <a:pPr indent="0" lvl="0" marL="0" rtl="0" algn="l">
              <a:spcBef>
                <a:spcPts val="800"/>
              </a:spcBef>
              <a:spcAft>
                <a:spcPts val="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5"/>
          <p:cNvPicPr preferRelativeResize="0"/>
          <p:nvPr/>
        </p:nvPicPr>
        <p:blipFill>
          <a:blip r:embed="rId3">
            <a:alphaModFix/>
          </a:blip>
          <a:stretch>
            <a:fillRect/>
          </a:stretch>
        </p:blipFill>
        <p:spPr>
          <a:xfrm>
            <a:off x="1123613" y="1889700"/>
            <a:ext cx="6896773" cy="1809338"/>
          </a:xfrm>
          <a:prstGeom prst="rect">
            <a:avLst/>
          </a:prstGeom>
          <a:noFill/>
          <a:ln>
            <a:noFill/>
          </a:ln>
        </p:spPr>
      </p:pic>
      <p:sp>
        <p:nvSpPr>
          <p:cNvPr id="215" name="Google Shape;215;p3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Recurrent Neural Network (RNN)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