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custDataLst>
    <p:tags r:id="rId16"/>
  </p:custDataLst>
  <p:defaultTextStyle>
    <a:defPPr lvl="0">
      <a:defRPr lang="en-US"/>
    </a:defPPr>
    <a:lvl1pPr marL="0" lv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lvl="1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lvl="2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lvl="3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lvl="4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lvl="5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lvl="6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lvl="7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lvl="8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2A6B63A-BB76-46D8-ACE3-5259B8B17622}" type="doc">
      <dgm:prSet loTypeId="urn:microsoft.com/office/officeart/2005/8/layout/hList7" loCatId="list" qsTypeId="urn:microsoft.com/office/officeart/2005/8/quickstyle/3d1" qsCatId="3D" csTypeId="urn:microsoft.com/office/officeart/2005/8/colors/accent1_2" csCatId="accent1" phldr="1"/>
      <dgm:spPr/>
    </dgm:pt>
    <dgm:pt modelId="{FF4138BC-1347-4FDE-8DAF-6C4DB287717D}">
      <dgm:prSet phldrT="[Text]"/>
      <dgm:spPr/>
      <dgm:t>
        <a:bodyPr/>
        <a:lstStyle/>
        <a:p>
          <a:r>
            <a:rPr lang="en-US" dirty="0"/>
            <a:t>Logistic Regression</a:t>
          </a:r>
        </a:p>
      </dgm:t>
    </dgm:pt>
    <dgm:pt modelId="{F3952315-F1E0-415D-8EA3-48A203BB2E62}" type="parTrans" cxnId="{0E7391E6-60D0-4BDA-ADA8-54630648CE11}">
      <dgm:prSet/>
      <dgm:spPr/>
      <dgm:t>
        <a:bodyPr/>
        <a:lstStyle/>
        <a:p>
          <a:endParaRPr lang="en-US"/>
        </a:p>
      </dgm:t>
    </dgm:pt>
    <dgm:pt modelId="{94016B0C-3344-406E-B5E1-C0F3E88B2DDE}" type="sibTrans" cxnId="{0E7391E6-60D0-4BDA-ADA8-54630648CE11}">
      <dgm:prSet/>
      <dgm:spPr/>
      <dgm:t>
        <a:bodyPr/>
        <a:lstStyle/>
        <a:p>
          <a:endParaRPr lang="en-US"/>
        </a:p>
      </dgm:t>
    </dgm:pt>
    <dgm:pt modelId="{4DD1D7BA-F5C6-4D81-84A0-C24013010159}">
      <dgm:prSet phldrT="[Text]"/>
      <dgm:spPr/>
      <dgm:t>
        <a:bodyPr/>
        <a:lstStyle/>
        <a:p>
          <a:r>
            <a:rPr lang="en-US" dirty="0"/>
            <a:t>Random Forest</a:t>
          </a:r>
        </a:p>
      </dgm:t>
    </dgm:pt>
    <dgm:pt modelId="{4A124D43-9B1B-4ED5-8569-6611AC6D94FC}" type="parTrans" cxnId="{510243A4-C91D-4AB7-BF66-A11E350193D0}">
      <dgm:prSet/>
      <dgm:spPr/>
      <dgm:t>
        <a:bodyPr/>
        <a:lstStyle/>
        <a:p>
          <a:endParaRPr lang="en-US"/>
        </a:p>
      </dgm:t>
    </dgm:pt>
    <dgm:pt modelId="{9CFC2556-2760-4754-B5F3-0C16B969C990}" type="sibTrans" cxnId="{510243A4-C91D-4AB7-BF66-A11E350193D0}">
      <dgm:prSet/>
      <dgm:spPr/>
      <dgm:t>
        <a:bodyPr/>
        <a:lstStyle/>
        <a:p>
          <a:endParaRPr lang="en-US"/>
        </a:p>
      </dgm:t>
    </dgm:pt>
    <dgm:pt modelId="{B59ED33C-3905-40D4-8ED7-0A91916E0C9C}">
      <dgm:prSet/>
      <dgm:spPr/>
      <dgm:t>
        <a:bodyPr/>
        <a:lstStyle/>
        <a:p>
          <a:r>
            <a:rPr lang="en-US" dirty="0"/>
            <a:t>Support Vector Machine</a:t>
          </a:r>
        </a:p>
      </dgm:t>
    </dgm:pt>
    <dgm:pt modelId="{083065EA-0B49-4089-887E-33BDCF94DBB7}" type="parTrans" cxnId="{07891C12-71B7-4C9D-AC2E-ECCD046C4370}">
      <dgm:prSet/>
      <dgm:spPr/>
      <dgm:t>
        <a:bodyPr/>
        <a:lstStyle/>
        <a:p>
          <a:endParaRPr lang="en-US"/>
        </a:p>
      </dgm:t>
    </dgm:pt>
    <dgm:pt modelId="{CDFF3A14-C8E6-43EB-BEE2-41076095300B}" type="sibTrans" cxnId="{07891C12-71B7-4C9D-AC2E-ECCD046C4370}">
      <dgm:prSet/>
      <dgm:spPr/>
      <dgm:t>
        <a:bodyPr/>
        <a:lstStyle/>
        <a:p>
          <a:endParaRPr lang="en-US"/>
        </a:p>
      </dgm:t>
    </dgm:pt>
    <dgm:pt modelId="{CBF4A084-842A-4036-A679-0D49AAAE391E}" type="pres">
      <dgm:prSet presAssocID="{B2A6B63A-BB76-46D8-ACE3-5259B8B17622}" presName="Name0" presStyleCnt="0">
        <dgm:presLayoutVars>
          <dgm:dir/>
          <dgm:resizeHandles val="exact"/>
        </dgm:presLayoutVars>
      </dgm:prSet>
      <dgm:spPr/>
    </dgm:pt>
    <dgm:pt modelId="{2E306B1B-F6E4-44AE-9DBC-51DDF3A13E45}" type="pres">
      <dgm:prSet presAssocID="{B2A6B63A-BB76-46D8-ACE3-5259B8B17622}" presName="fgShape" presStyleLbl="fgShp" presStyleIdx="0" presStyleCnt="1"/>
      <dgm:spPr/>
    </dgm:pt>
    <dgm:pt modelId="{E774AA2B-FB23-4057-BA70-F51A9119539D}" type="pres">
      <dgm:prSet presAssocID="{B2A6B63A-BB76-46D8-ACE3-5259B8B17622}" presName="linComp" presStyleCnt="0"/>
      <dgm:spPr/>
    </dgm:pt>
    <dgm:pt modelId="{4003E4EF-ADCE-409C-89ED-5A619F302233}" type="pres">
      <dgm:prSet presAssocID="{FF4138BC-1347-4FDE-8DAF-6C4DB287717D}" presName="compNode" presStyleCnt="0"/>
      <dgm:spPr/>
    </dgm:pt>
    <dgm:pt modelId="{00D4B2E4-7464-49D6-AA28-1612A4D962F3}" type="pres">
      <dgm:prSet presAssocID="{FF4138BC-1347-4FDE-8DAF-6C4DB287717D}" presName="bkgdShape" presStyleLbl="node1" presStyleIdx="0" presStyleCnt="3"/>
      <dgm:spPr/>
    </dgm:pt>
    <dgm:pt modelId="{82CA1061-1F30-4C97-8AA9-4A56DB236D6D}" type="pres">
      <dgm:prSet presAssocID="{FF4138BC-1347-4FDE-8DAF-6C4DB287717D}" presName="nodeTx" presStyleLbl="node1" presStyleIdx="0" presStyleCnt="3">
        <dgm:presLayoutVars>
          <dgm:bulletEnabled val="1"/>
        </dgm:presLayoutVars>
      </dgm:prSet>
      <dgm:spPr/>
    </dgm:pt>
    <dgm:pt modelId="{07DDD57B-0E5A-426D-B23B-49CFB3AF71C2}" type="pres">
      <dgm:prSet presAssocID="{FF4138BC-1347-4FDE-8DAF-6C4DB287717D}" presName="invisiNode" presStyleLbl="node1" presStyleIdx="0" presStyleCnt="3"/>
      <dgm:spPr/>
    </dgm:pt>
    <dgm:pt modelId="{0FC7A833-C7EF-4A2A-8F43-61251D4319A2}" type="pres">
      <dgm:prSet presAssocID="{FF4138BC-1347-4FDE-8DAF-6C4DB287717D}" presName="imagNode" presStyleLbl="fgImgPlace1" presStyleIdx="0" presStyleCnt="3" custLinFactNeighborX="-2973" custLinFactNeighborY="-870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</dgm:spPr>
    </dgm:pt>
    <dgm:pt modelId="{1DDBA443-7CBC-4440-8AB1-862BD0DDC85B}" type="pres">
      <dgm:prSet presAssocID="{94016B0C-3344-406E-B5E1-C0F3E88B2DDE}" presName="sibTrans" presStyleLbl="sibTrans2D1" presStyleIdx="0" presStyleCnt="0"/>
      <dgm:spPr/>
    </dgm:pt>
    <dgm:pt modelId="{783B6930-F970-4C41-A3FF-CC99C6967316}" type="pres">
      <dgm:prSet presAssocID="{B59ED33C-3905-40D4-8ED7-0A91916E0C9C}" presName="compNode" presStyleCnt="0"/>
      <dgm:spPr/>
    </dgm:pt>
    <dgm:pt modelId="{BD72A218-77C6-4218-BC44-BA6498BE0465}" type="pres">
      <dgm:prSet presAssocID="{B59ED33C-3905-40D4-8ED7-0A91916E0C9C}" presName="bkgdShape" presStyleLbl="node1" presStyleIdx="1" presStyleCnt="3"/>
      <dgm:spPr/>
    </dgm:pt>
    <dgm:pt modelId="{BF6AA478-114B-44B9-9955-70652A0BFACA}" type="pres">
      <dgm:prSet presAssocID="{B59ED33C-3905-40D4-8ED7-0A91916E0C9C}" presName="nodeTx" presStyleLbl="node1" presStyleIdx="1" presStyleCnt="3">
        <dgm:presLayoutVars>
          <dgm:bulletEnabled val="1"/>
        </dgm:presLayoutVars>
      </dgm:prSet>
      <dgm:spPr/>
    </dgm:pt>
    <dgm:pt modelId="{C7881C2C-EE0B-4C31-85C2-E583ACD893AE}" type="pres">
      <dgm:prSet presAssocID="{B59ED33C-3905-40D4-8ED7-0A91916E0C9C}" presName="invisiNode" presStyleLbl="node1" presStyleIdx="1" presStyleCnt="3"/>
      <dgm:spPr/>
    </dgm:pt>
    <dgm:pt modelId="{8BFDB1AA-55CE-454C-806E-F7FD50A35D77}" type="pres">
      <dgm:prSet presAssocID="{B59ED33C-3905-40D4-8ED7-0A91916E0C9C}" presName="imagNode" presStyleLbl="fgImgPlace1" presStyleIdx="1" presStyleCnt="3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4C3AE8A-ADD4-44A3-824D-7E70B1991E91}" type="pres">
      <dgm:prSet presAssocID="{CDFF3A14-C8E6-43EB-BEE2-41076095300B}" presName="sibTrans" presStyleLbl="sibTrans2D1" presStyleIdx="0" presStyleCnt="0"/>
      <dgm:spPr/>
    </dgm:pt>
    <dgm:pt modelId="{33CA2E61-563D-457B-9E8F-A17F0963F875}" type="pres">
      <dgm:prSet presAssocID="{4DD1D7BA-F5C6-4D81-84A0-C24013010159}" presName="compNode" presStyleCnt="0"/>
      <dgm:spPr/>
    </dgm:pt>
    <dgm:pt modelId="{98F0B028-4CA0-412C-A24B-0C29C02D5DC7}" type="pres">
      <dgm:prSet presAssocID="{4DD1D7BA-F5C6-4D81-84A0-C24013010159}" presName="bkgdShape" presStyleLbl="node1" presStyleIdx="2" presStyleCnt="3"/>
      <dgm:spPr/>
    </dgm:pt>
    <dgm:pt modelId="{541413E1-3DA5-4F51-A0BE-049A6405F9F5}" type="pres">
      <dgm:prSet presAssocID="{4DD1D7BA-F5C6-4D81-84A0-C24013010159}" presName="nodeTx" presStyleLbl="node1" presStyleIdx="2" presStyleCnt="3">
        <dgm:presLayoutVars>
          <dgm:bulletEnabled val="1"/>
        </dgm:presLayoutVars>
      </dgm:prSet>
      <dgm:spPr/>
    </dgm:pt>
    <dgm:pt modelId="{C77CBDAC-E7D3-4892-B273-66B6EF7F63A4}" type="pres">
      <dgm:prSet presAssocID="{4DD1D7BA-F5C6-4D81-84A0-C24013010159}" presName="invisiNode" presStyleLbl="node1" presStyleIdx="2" presStyleCnt="3"/>
      <dgm:spPr/>
    </dgm:pt>
    <dgm:pt modelId="{78FE5D4A-7BA7-45E7-AC64-94DF265A54A2}" type="pres">
      <dgm:prSet presAssocID="{4DD1D7BA-F5C6-4D81-84A0-C24013010159}" presName="imagNode" presStyleLbl="fgImgPlace1" presStyleIdx="2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07891C12-71B7-4C9D-AC2E-ECCD046C4370}" srcId="{B2A6B63A-BB76-46D8-ACE3-5259B8B17622}" destId="{B59ED33C-3905-40D4-8ED7-0A91916E0C9C}" srcOrd="1" destOrd="0" parTransId="{083065EA-0B49-4089-887E-33BDCF94DBB7}" sibTransId="{CDFF3A14-C8E6-43EB-BEE2-41076095300B}"/>
    <dgm:cxn modelId="{AE68142E-FB7D-48B3-9924-F03E9E71019B}" type="presOf" srcId="{B59ED33C-3905-40D4-8ED7-0A91916E0C9C}" destId="{BD72A218-77C6-4218-BC44-BA6498BE0465}" srcOrd="0" destOrd="0" presId="urn:microsoft.com/office/officeart/2005/8/layout/hList7"/>
    <dgm:cxn modelId="{87B6EE35-65E4-422A-BCB0-7DDB4A6AC9E9}" type="presOf" srcId="{CDFF3A14-C8E6-43EB-BEE2-41076095300B}" destId="{64C3AE8A-ADD4-44A3-824D-7E70B1991E91}" srcOrd="0" destOrd="0" presId="urn:microsoft.com/office/officeart/2005/8/layout/hList7"/>
    <dgm:cxn modelId="{4E6C0D38-017D-4FD1-8CE8-D67A90CE3E3E}" type="presOf" srcId="{B2A6B63A-BB76-46D8-ACE3-5259B8B17622}" destId="{CBF4A084-842A-4036-A679-0D49AAAE391E}" srcOrd="0" destOrd="0" presId="urn:microsoft.com/office/officeart/2005/8/layout/hList7"/>
    <dgm:cxn modelId="{11C18D6D-BD8C-4318-882B-66D016E6F7F7}" type="presOf" srcId="{B59ED33C-3905-40D4-8ED7-0A91916E0C9C}" destId="{BF6AA478-114B-44B9-9955-70652A0BFACA}" srcOrd="1" destOrd="0" presId="urn:microsoft.com/office/officeart/2005/8/layout/hList7"/>
    <dgm:cxn modelId="{AEB5C86D-D398-4AE7-B441-E98588B49C95}" type="presOf" srcId="{4DD1D7BA-F5C6-4D81-84A0-C24013010159}" destId="{541413E1-3DA5-4F51-A0BE-049A6405F9F5}" srcOrd="1" destOrd="0" presId="urn:microsoft.com/office/officeart/2005/8/layout/hList7"/>
    <dgm:cxn modelId="{8D95CD5A-632B-4482-8B01-CACB93E16A7D}" type="presOf" srcId="{FF4138BC-1347-4FDE-8DAF-6C4DB287717D}" destId="{00D4B2E4-7464-49D6-AA28-1612A4D962F3}" srcOrd="0" destOrd="0" presId="urn:microsoft.com/office/officeart/2005/8/layout/hList7"/>
    <dgm:cxn modelId="{510243A4-C91D-4AB7-BF66-A11E350193D0}" srcId="{B2A6B63A-BB76-46D8-ACE3-5259B8B17622}" destId="{4DD1D7BA-F5C6-4D81-84A0-C24013010159}" srcOrd="2" destOrd="0" parTransId="{4A124D43-9B1B-4ED5-8569-6611AC6D94FC}" sibTransId="{9CFC2556-2760-4754-B5F3-0C16B969C990}"/>
    <dgm:cxn modelId="{AD3B7CAA-88FD-416B-91A3-75979C0F910E}" type="presOf" srcId="{4DD1D7BA-F5C6-4D81-84A0-C24013010159}" destId="{98F0B028-4CA0-412C-A24B-0C29C02D5DC7}" srcOrd="0" destOrd="0" presId="urn:microsoft.com/office/officeart/2005/8/layout/hList7"/>
    <dgm:cxn modelId="{EFE5FDCB-1599-40A7-96D5-54472B447B0D}" type="presOf" srcId="{94016B0C-3344-406E-B5E1-C0F3E88B2DDE}" destId="{1DDBA443-7CBC-4440-8AB1-862BD0DDC85B}" srcOrd="0" destOrd="0" presId="urn:microsoft.com/office/officeart/2005/8/layout/hList7"/>
    <dgm:cxn modelId="{8799DCE0-621E-4199-B943-21C6C8C8CBA9}" type="presOf" srcId="{FF4138BC-1347-4FDE-8DAF-6C4DB287717D}" destId="{82CA1061-1F30-4C97-8AA9-4A56DB236D6D}" srcOrd="1" destOrd="0" presId="urn:microsoft.com/office/officeart/2005/8/layout/hList7"/>
    <dgm:cxn modelId="{0E7391E6-60D0-4BDA-ADA8-54630648CE11}" srcId="{B2A6B63A-BB76-46D8-ACE3-5259B8B17622}" destId="{FF4138BC-1347-4FDE-8DAF-6C4DB287717D}" srcOrd="0" destOrd="0" parTransId="{F3952315-F1E0-415D-8EA3-48A203BB2E62}" sibTransId="{94016B0C-3344-406E-B5E1-C0F3E88B2DDE}"/>
    <dgm:cxn modelId="{532BDD37-F39B-4374-AA20-5EBD975FEC6A}" type="presParOf" srcId="{CBF4A084-842A-4036-A679-0D49AAAE391E}" destId="{2E306B1B-F6E4-44AE-9DBC-51DDF3A13E45}" srcOrd="0" destOrd="0" presId="urn:microsoft.com/office/officeart/2005/8/layout/hList7"/>
    <dgm:cxn modelId="{9C460801-6B17-4FE8-BCE1-5EE9832A13CF}" type="presParOf" srcId="{CBF4A084-842A-4036-A679-0D49AAAE391E}" destId="{E774AA2B-FB23-4057-BA70-F51A9119539D}" srcOrd="1" destOrd="0" presId="urn:microsoft.com/office/officeart/2005/8/layout/hList7"/>
    <dgm:cxn modelId="{2C24F4DB-DA91-46BA-A40A-F4FCC05D44CA}" type="presParOf" srcId="{E774AA2B-FB23-4057-BA70-F51A9119539D}" destId="{4003E4EF-ADCE-409C-89ED-5A619F302233}" srcOrd="0" destOrd="0" presId="urn:microsoft.com/office/officeart/2005/8/layout/hList7"/>
    <dgm:cxn modelId="{1910C682-B231-426A-855F-674AC4071FAA}" type="presParOf" srcId="{4003E4EF-ADCE-409C-89ED-5A619F302233}" destId="{00D4B2E4-7464-49D6-AA28-1612A4D962F3}" srcOrd="0" destOrd="0" presId="urn:microsoft.com/office/officeart/2005/8/layout/hList7"/>
    <dgm:cxn modelId="{2C4B6467-4198-4C7F-8E12-5732BD8E6771}" type="presParOf" srcId="{4003E4EF-ADCE-409C-89ED-5A619F302233}" destId="{82CA1061-1F30-4C97-8AA9-4A56DB236D6D}" srcOrd="1" destOrd="0" presId="urn:microsoft.com/office/officeart/2005/8/layout/hList7"/>
    <dgm:cxn modelId="{B8D1A214-7A40-4749-80D8-74D3214A2819}" type="presParOf" srcId="{4003E4EF-ADCE-409C-89ED-5A619F302233}" destId="{07DDD57B-0E5A-426D-B23B-49CFB3AF71C2}" srcOrd="2" destOrd="0" presId="urn:microsoft.com/office/officeart/2005/8/layout/hList7"/>
    <dgm:cxn modelId="{DD45B866-4FF0-49D0-9C12-F08E631162C3}" type="presParOf" srcId="{4003E4EF-ADCE-409C-89ED-5A619F302233}" destId="{0FC7A833-C7EF-4A2A-8F43-61251D4319A2}" srcOrd="3" destOrd="0" presId="urn:microsoft.com/office/officeart/2005/8/layout/hList7"/>
    <dgm:cxn modelId="{DEDE738C-26F1-4607-9B06-975DC9D74B34}" type="presParOf" srcId="{E774AA2B-FB23-4057-BA70-F51A9119539D}" destId="{1DDBA443-7CBC-4440-8AB1-862BD0DDC85B}" srcOrd="1" destOrd="0" presId="urn:microsoft.com/office/officeart/2005/8/layout/hList7"/>
    <dgm:cxn modelId="{C71FA915-2B64-4768-AB70-5A20669902CC}" type="presParOf" srcId="{E774AA2B-FB23-4057-BA70-F51A9119539D}" destId="{783B6930-F970-4C41-A3FF-CC99C6967316}" srcOrd="2" destOrd="0" presId="urn:microsoft.com/office/officeart/2005/8/layout/hList7"/>
    <dgm:cxn modelId="{DB38E877-19FF-4600-8508-9CB6879D8D34}" type="presParOf" srcId="{783B6930-F970-4C41-A3FF-CC99C6967316}" destId="{BD72A218-77C6-4218-BC44-BA6498BE0465}" srcOrd="0" destOrd="0" presId="urn:microsoft.com/office/officeart/2005/8/layout/hList7"/>
    <dgm:cxn modelId="{002B6310-554A-47AA-9E59-058225E694F5}" type="presParOf" srcId="{783B6930-F970-4C41-A3FF-CC99C6967316}" destId="{BF6AA478-114B-44B9-9955-70652A0BFACA}" srcOrd="1" destOrd="0" presId="urn:microsoft.com/office/officeart/2005/8/layout/hList7"/>
    <dgm:cxn modelId="{B92573E5-68DB-4974-B790-54A5F697D2F9}" type="presParOf" srcId="{783B6930-F970-4C41-A3FF-CC99C6967316}" destId="{C7881C2C-EE0B-4C31-85C2-E583ACD893AE}" srcOrd="2" destOrd="0" presId="urn:microsoft.com/office/officeart/2005/8/layout/hList7"/>
    <dgm:cxn modelId="{09E30FE6-449B-454B-B1AB-0634C2DF05E6}" type="presParOf" srcId="{783B6930-F970-4C41-A3FF-CC99C6967316}" destId="{8BFDB1AA-55CE-454C-806E-F7FD50A35D77}" srcOrd="3" destOrd="0" presId="urn:microsoft.com/office/officeart/2005/8/layout/hList7"/>
    <dgm:cxn modelId="{E8728DCE-7F5D-435F-AFB5-FFBAA6FDF1E3}" type="presParOf" srcId="{E774AA2B-FB23-4057-BA70-F51A9119539D}" destId="{64C3AE8A-ADD4-44A3-824D-7E70B1991E91}" srcOrd="3" destOrd="0" presId="urn:microsoft.com/office/officeart/2005/8/layout/hList7"/>
    <dgm:cxn modelId="{C4910B30-1572-42EB-8C3A-C42608988EE4}" type="presParOf" srcId="{E774AA2B-FB23-4057-BA70-F51A9119539D}" destId="{33CA2E61-563D-457B-9E8F-A17F0963F875}" srcOrd="4" destOrd="0" presId="urn:microsoft.com/office/officeart/2005/8/layout/hList7"/>
    <dgm:cxn modelId="{B6009CA8-CFE9-47D2-A4F0-912728B21665}" type="presParOf" srcId="{33CA2E61-563D-457B-9E8F-A17F0963F875}" destId="{98F0B028-4CA0-412C-A24B-0C29C02D5DC7}" srcOrd="0" destOrd="0" presId="urn:microsoft.com/office/officeart/2005/8/layout/hList7"/>
    <dgm:cxn modelId="{3BD70106-00F7-49FF-927D-6ABEAD025426}" type="presParOf" srcId="{33CA2E61-563D-457B-9E8F-A17F0963F875}" destId="{541413E1-3DA5-4F51-A0BE-049A6405F9F5}" srcOrd="1" destOrd="0" presId="urn:microsoft.com/office/officeart/2005/8/layout/hList7"/>
    <dgm:cxn modelId="{DD24713F-BED2-44F8-A37F-E4D6F0032912}" type="presParOf" srcId="{33CA2E61-563D-457B-9E8F-A17F0963F875}" destId="{C77CBDAC-E7D3-4892-B273-66B6EF7F63A4}" srcOrd="2" destOrd="0" presId="urn:microsoft.com/office/officeart/2005/8/layout/hList7"/>
    <dgm:cxn modelId="{F8788526-5015-4C09-B9C8-5AC334475A92}" type="presParOf" srcId="{33CA2E61-563D-457B-9E8F-A17F0963F875}" destId="{78FE5D4A-7BA7-45E7-AC64-94DF265A54A2}" srcOrd="3" destOrd="0" presId="urn:microsoft.com/office/officeart/2005/8/layout/hList7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D4B2E4-7464-49D6-AA28-1612A4D962F3}">
      <dsp:nvSpPr>
        <dsp:cNvPr id="0" name=""/>
        <dsp:cNvSpPr/>
      </dsp:nvSpPr>
      <dsp:spPr>
        <a:xfrm>
          <a:off x="1086" y="0"/>
          <a:ext cx="1691016" cy="17943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Logistic Regression</a:t>
          </a:r>
        </a:p>
      </dsp:txBody>
      <dsp:txXfrm>
        <a:off x="1086" y="717755"/>
        <a:ext cx="1691016" cy="717755"/>
      </dsp:txXfrm>
    </dsp:sp>
    <dsp:sp modelId="{0FC7A833-C7EF-4A2A-8F43-61251D4319A2}">
      <dsp:nvSpPr>
        <dsp:cNvPr id="0" name=""/>
        <dsp:cNvSpPr/>
      </dsp:nvSpPr>
      <dsp:spPr>
        <a:xfrm>
          <a:off x="530064" y="102464"/>
          <a:ext cx="597531" cy="597531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6000" r="-6000"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BD72A218-77C6-4218-BC44-BA6498BE0465}">
      <dsp:nvSpPr>
        <dsp:cNvPr id="0" name=""/>
        <dsp:cNvSpPr/>
      </dsp:nvSpPr>
      <dsp:spPr>
        <a:xfrm>
          <a:off x="1742833" y="0"/>
          <a:ext cx="1691016" cy="17943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Support Vector Machine</a:t>
          </a:r>
        </a:p>
      </dsp:txBody>
      <dsp:txXfrm>
        <a:off x="1742833" y="717755"/>
        <a:ext cx="1691016" cy="717755"/>
      </dsp:txXfrm>
    </dsp:sp>
    <dsp:sp modelId="{8BFDB1AA-55CE-454C-806E-F7FD50A35D77}">
      <dsp:nvSpPr>
        <dsp:cNvPr id="0" name=""/>
        <dsp:cNvSpPr/>
      </dsp:nvSpPr>
      <dsp:spPr>
        <a:xfrm>
          <a:off x="2289575" y="107663"/>
          <a:ext cx="597531" cy="597531"/>
        </a:xfrm>
        <a:prstGeom prst="ellipse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98F0B028-4CA0-412C-A24B-0C29C02D5DC7}">
      <dsp:nvSpPr>
        <dsp:cNvPr id="0" name=""/>
        <dsp:cNvSpPr/>
      </dsp:nvSpPr>
      <dsp:spPr>
        <a:xfrm>
          <a:off x="3484580" y="0"/>
          <a:ext cx="1691016" cy="179438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Random Forest</a:t>
          </a:r>
        </a:p>
      </dsp:txBody>
      <dsp:txXfrm>
        <a:off x="3484580" y="717755"/>
        <a:ext cx="1691016" cy="717755"/>
      </dsp:txXfrm>
    </dsp:sp>
    <dsp:sp modelId="{78FE5D4A-7BA7-45E7-AC64-94DF265A54A2}">
      <dsp:nvSpPr>
        <dsp:cNvPr id="0" name=""/>
        <dsp:cNvSpPr/>
      </dsp:nvSpPr>
      <dsp:spPr>
        <a:xfrm>
          <a:off x="4031322" y="107663"/>
          <a:ext cx="597531" cy="597531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2E306B1B-F6E4-44AE-9DBC-51DDF3A13E45}">
      <dsp:nvSpPr>
        <dsp:cNvPr id="0" name=""/>
        <dsp:cNvSpPr/>
      </dsp:nvSpPr>
      <dsp:spPr>
        <a:xfrm>
          <a:off x="207067" y="1435511"/>
          <a:ext cx="4762548" cy="269158"/>
        </a:xfrm>
        <a:prstGeom prst="leftRightArrow">
          <a:avLst/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63500" dist="38100" dir="5400000" rotWithShape="0">
            <a:srgbClr val="000000">
              <a:alpha val="65000"/>
            </a:srgbClr>
          </a:outerShdw>
        </a:effectLst>
        <a:scene3d>
          <a:camera prst="orthographicFront"/>
          <a:lightRig rig="flat" dir="t"/>
        </a:scene3d>
        <a:sp3d z="190500"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7">
  <dgm:title val=""/>
  <dgm:desc val=""/>
  <dgm:catLst>
    <dgm:cat type="list" pri="12000"/>
    <dgm:cat type="process" pri="20000"/>
    <dgm:cat type="relationship" pri="14000"/>
    <dgm:cat type="convert" pri="8000"/>
    <dgm:cat type="picture" pri="25000"/>
    <dgm:cat type="pictureconvert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fgShape" refType="w" fact="0.92"/>
      <dgm:constr type="h" for="ch" forName="fgShape" refType="h" fact="0.15"/>
      <dgm:constr type="b" for="ch" forName="fgShape" refType="h" fact="0.95"/>
      <dgm:constr type="ctrX" for="ch" forName="fgShape" refType="w" fact="0.5"/>
      <dgm:constr type="w" for="ch" forName="linComp" refType="w"/>
      <dgm:constr type="h" for="ch" forName="linComp" refType="h"/>
      <dgm:constr type="ctrX" for="ch" forName="linComp" refType="w" fact="0.5"/>
    </dgm:constrLst>
    <dgm:ruleLst/>
    <dgm:layoutNode name="fgShape" styleLbl="fgShp">
      <dgm:alg type="sp"/>
      <dgm:shape xmlns:r="http://schemas.openxmlformats.org/officeDocument/2006/relationships" type="leftRightArrow" r:blip="" zOrderOff="99999">
        <dgm:adjLst/>
      </dgm:shape>
      <dgm:presOf/>
      <dgm:constrLst/>
      <dgm:ruleLst/>
    </dgm:layoutNode>
    <dgm:layoutNode name="linComp">
      <dgm:choose name="Name1">
        <dgm:if name="Name2" func="var" arg="dir" op="equ" val="norm">
          <dgm:alg type="lin"/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h"/>
        <dgm:constr type="w" for="ch" ptType="sibTrans" refType="w" refFor="ch" refForName="compNode" fact="0.03"/>
        <dgm:constr type="primFontSz" for="des" ptType="node" op="equ" val="65"/>
      </dgm:constrLst>
      <dgm:ruleLst/>
      <dgm:forEach name="nodesForEach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w" for="ch" forName="bkgdShape" refType="w"/>
            <dgm:constr type="h" for="ch" forName="bkgdShape" refType="h"/>
            <dgm:constr type="w" for="ch" forName="nodeTx" refType="w"/>
            <dgm:constr type="h" for="ch" forName="nodeTx" refType="h" fact="0.4"/>
            <dgm:constr type="b" for="ch" forName="nodeTx" refType="h" fact="0.8"/>
            <dgm:constr type="w" for="ch" forName="invisiNode" refType="w" fact="0.01"/>
            <dgm:constr type="h" for="ch" forName="invisiNode" refType="h" fact="0.06"/>
            <dgm:constr type="t" for="ch" forName="invisiNode"/>
            <dgm:constr type="ctrX" for="ch" forName="invisiNode" refType="w" fact="0.5"/>
            <dgm:constr type="h" for="ch" forName="imagNode" refType="h" fact="0.333"/>
            <dgm:constr type="w" for="ch" forName="imagNode" refType="h" refFor="ch" refForName="imagNode"/>
            <dgm:constr type="ctrX" for="ch" forName="imagNode" refType="w" fact="0.5"/>
            <dgm:constr type="t" for="ch" forName="imagNode" refType="h" fact="0.06"/>
            <dgm:constr type="w" for="ch" forName="imagNode" refType="w" op="lte" fact="0.94"/>
          </dgm:constrLst>
          <dgm:ruleLst/>
          <dgm:layoutNode name="bkgdShape"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nodeTx">
            <dgm:varLst>
              <dgm:bulletEnabled val="1"/>
            </dgm:varLst>
            <dgm:alg type="tx">
              <dgm:param type="txAnchorVert" val="mid"/>
              <dgm:param type="txAnchorHorzCh" val="ctr"/>
              <dgm:param type="stBulletLvl" val="2"/>
            </dgm:alg>
            <dgm:shape xmlns:r="http://schemas.openxmlformats.org/officeDocument/2006/relationships" type="rect" r:blip="" hideGeom="1">
              <dgm:adjLst/>
            </dgm:shape>
            <dgm:presOf axis="desOrSelf" ptType="node"/>
            <dgm:constrLst/>
            <dgm:ruleLst>
              <dgm:rule type="primFontSz" val="5" fact="NaN" max="NaN"/>
            </dgm:ruleLst>
          </dgm:layoutNode>
          <dgm:layoutNode name="invisiNode">
            <dgm:alg type="sp"/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/>
            <dgm:constrLst/>
            <dgm:ruleLst/>
          </dgm:layoutNode>
          <dgm:layoutNode name="imagNode" styleLbl="fgImgPlace1">
            <dgm:alg type="sp"/>
            <dgm:shape xmlns:r="http://schemas.openxmlformats.org/officeDocument/2006/relationships" type="ellipse" r:blip="" blipPhldr="1">
              <dgm:adjLst/>
            </dgm:shape>
            <dgm:presOf/>
            <dgm:constrLst/>
            <dgm:ruleLst/>
          </dgm:layoutNode>
        </dgm:layoutNode>
        <dgm:forEach name="sibTransForEach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7B0892-3D21-4E93-855B-91B3186C5CEF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D5287-5AB9-47AB-ADEB-E59EA1DC9A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180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marR="0" lvl="0" indent="-342900">
              <a:lnSpc>
                <a:spcPct val="107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1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Challenges Identified: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Skewed data in key numerical features like </a:t>
            </a:r>
            <a:r>
              <a:rPr lang="en-US" sz="11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data_usage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1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battery_drain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Potential multicollinearity due to highly correlated variables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Screen On Time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Battery Drain</a:t>
            </a:r>
            <a:r>
              <a:rPr lang="en-US" sz="11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Significant outliers observed in features like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data_usage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(MB/day)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battery_drain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mAh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/day)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742950" marR="0" lvl="1" indent="-285750">
              <a:lnSpc>
                <a:spcPct val="107000"/>
              </a:lnSpc>
              <a:spcAft>
                <a:spcPts val="80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Used one-hot encoding for variables like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Device Model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Operating System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 </a:t>
            </a:r>
            <a:r>
              <a:rPr lang="en-US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Gender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to convert them into numerical features.</a:t>
            </a:r>
            <a:endParaRPr lang="en-US" sz="11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D5287-5AB9-47AB-ADEB-E59EA1DC9A0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229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SVM and Random Forest demonstrated high </a:t>
            </a:r>
            <a:r>
              <a:rPr lang="en-US" dirty="0" err="1"/>
              <a:t>generalisability</a:t>
            </a:r>
            <a:r>
              <a:rPr lang="en-US" dirty="0"/>
              <a:t> and consistent performance.</a:t>
            </a:r>
          </a:p>
          <a:p>
            <a:r>
              <a:rPr lang="en-US" dirty="0"/>
              <a:t>Logistic Regression provided a strong baseline but lagged slightly in accuracy and class-specific metrics. Random classifier also mean guessing</a:t>
            </a:r>
          </a:p>
          <a:p>
            <a:r>
              <a:rPr lang="en-US" dirty="0"/>
              <a:t>The NIR is </a:t>
            </a:r>
            <a:r>
              <a:rPr lang="en-US" b="1" dirty="0"/>
              <a:t>20.71%</a:t>
            </a:r>
            <a:r>
              <a:rPr lang="en-US" dirty="0"/>
              <a:t>.Your models achieve accuracies between </a:t>
            </a:r>
            <a:r>
              <a:rPr lang="en-US" b="1" dirty="0"/>
              <a:t>90.71% (LR)</a:t>
            </a:r>
            <a:r>
              <a:rPr lang="en-US" dirty="0"/>
              <a:t> and </a:t>
            </a:r>
            <a:r>
              <a:rPr lang="en-US" b="1" dirty="0"/>
              <a:t>95.71% (SVM, RF)</a:t>
            </a:r>
            <a:r>
              <a:rPr lang="en-US" dirty="0"/>
              <a:t>, showing a substantial improvement over the baseline.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D5287-5AB9-47AB-ADEB-E59EA1DC9A0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927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D5287-5AB9-47AB-ADEB-E59EA1DC9A0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563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Title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9775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43973" y="1964267"/>
            <a:ext cx="5714228" cy="2421464"/>
          </a:xfrm>
        </p:spPr>
        <p:txBody>
          <a:bodyPr anchor="b">
            <a:normAutofit/>
          </a:bodyPr>
          <a:lstStyle>
            <a:lvl1pPr algn="r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43973" y="4385733"/>
            <a:ext cx="5714228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52311" y="5870576"/>
            <a:ext cx="1212173" cy="3778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743973" y="5870576"/>
            <a:ext cx="3932137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40685" y="5870576"/>
            <a:ext cx="417516" cy="3778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1356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4732865"/>
            <a:ext cx="7772400" cy="566738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4401" y="932112"/>
            <a:ext cx="6858000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5299603"/>
            <a:ext cx="7772400" cy="493712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411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609602"/>
            <a:ext cx="7772399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2" y="4343400"/>
            <a:ext cx="7772399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401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988671" y="3352800"/>
            <a:ext cx="6876133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266" y="4343400"/>
            <a:ext cx="7772400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4909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3291648"/>
            <a:ext cx="7772401" cy="1468800"/>
          </a:xfrm>
        </p:spPr>
        <p:txBody>
          <a:bodyPr anchor="b">
            <a:normAutofit/>
          </a:bodyPr>
          <a:lstStyle>
            <a:lvl1pPr algn="l">
              <a:defRPr sz="2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60448"/>
            <a:ext cx="7772402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4097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7735800" y="275167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21796" y="71811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879115" y="609602"/>
            <a:ext cx="7091297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57200" y="3886200"/>
            <a:ext cx="7772401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4775200"/>
            <a:ext cx="7772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3727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4440" y="609602"/>
            <a:ext cx="7772401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464440" y="3505200"/>
            <a:ext cx="777240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4439" y="4343400"/>
            <a:ext cx="7772401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6613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</p:spPr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1307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2978" y="609600"/>
            <a:ext cx="1676621" cy="5181601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990184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749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03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3308581"/>
            <a:ext cx="7772400" cy="14688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1" y="4777381"/>
            <a:ext cx="777240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4410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1" y="2142068"/>
            <a:ext cx="3813048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6553" y="2142068"/>
            <a:ext cx="3813048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86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3480" y="2218267"/>
            <a:ext cx="354060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1120" y="2218267"/>
            <a:ext cx="35184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6552" y="2870201"/>
            <a:ext cx="3813048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232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609601"/>
            <a:ext cx="7772400" cy="1456267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290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969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1718" y="1557868"/>
            <a:ext cx="2862910" cy="1439332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144" y="609601"/>
            <a:ext cx="4627975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1718" y="2997200"/>
            <a:ext cx="2862910" cy="184573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79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S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56" y="0"/>
            <a:ext cx="91186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2128" y="1735672"/>
            <a:ext cx="4097204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29200" y="914400"/>
            <a:ext cx="3200400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600" dirty="0"/>
            </a:lvl1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2128" y="3107272"/>
            <a:ext cx="4097204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41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609601"/>
            <a:ext cx="7772400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42068"/>
            <a:ext cx="7772400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23712" y="5870576"/>
            <a:ext cx="1212173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2/2/2025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5870576"/>
            <a:ext cx="5990311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12085" y="5870576"/>
            <a:ext cx="417516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788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89000"/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b="1" dirty="0"/>
              <a:t>Mobile Device Usage and User Behavior Analysis Using Machine Learning</a:t>
            </a:r>
            <a:r>
              <a:rPr lang="en-US" b="1" dirty="0"/>
              <a:t> in r programming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0327" y="2256368"/>
            <a:ext cx="7772400" cy="36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>
                <a:latin typeface="Arial"/>
                <a:ea typeface="Arial"/>
                <a:cs typeface="Arial"/>
                <a:sym typeface="Arial"/>
              </a:rPr>
              <a:t>	Tochukwu Aroh 			(A00025006)</a:t>
            </a:r>
            <a:endParaRPr lang="en-US" sz="1800" b="1" dirty="0">
              <a:latin typeface="Arial"/>
              <a:ea typeface="Arial"/>
              <a:cs typeface="Arial"/>
              <a:sym typeface="Arial"/>
            </a:endParaRPr>
          </a:p>
          <a:p>
            <a:pPr marL="457200" lvl="1" indent="0">
              <a:buNone/>
            </a:pP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/>
          <p:cNvSpPr txBox="1">
            <a:spLocks noGrp="1"/>
          </p:cNvSpPr>
          <p:nvPr>
            <p:ph type="title"/>
          </p:nvPr>
        </p:nvSpPr>
        <p:spPr>
          <a:xfrm>
            <a:off x="2374938" y="103911"/>
            <a:ext cx="4183500" cy="613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b="1" dirty="0"/>
              <a:t>7. DEPLOYMENT</a:t>
            </a:r>
            <a:endParaRPr b="1" dirty="0"/>
          </a:p>
        </p:txBody>
      </p:sp>
      <p:sp>
        <p:nvSpPr>
          <p:cNvPr id="42" name="Google Shape;42;p3"/>
          <p:cNvSpPr txBox="1">
            <a:spLocks noGrp="1"/>
          </p:cNvSpPr>
          <p:nvPr>
            <p:ph type="body" idx="1"/>
          </p:nvPr>
        </p:nvSpPr>
        <p:spPr>
          <a:xfrm>
            <a:off x="653845" y="591163"/>
            <a:ext cx="8008500" cy="2912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10000"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1600" b="1" dirty="0">
                <a:latin typeface="Times New Roman"/>
                <a:ea typeface="Times New Roman"/>
                <a:cs typeface="Times New Roman"/>
                <a:sym typeface="Times New Roman"/>
              </a:rPr>
              <a:t>Deployment Objective:</a:t>
            </a:r>
          </a:p>
          <a:p>
            <a:pPr algn="just">
              <a:lnSpc>
                <a:spcPct val="107000"/>
              </a:lnSpc>
              <a:spcAft>
                <a:spcPts val="0"/>
              </a:spcAft>
            </a:pPr>
            <a:r>
              <a:rPr lang="en-US" sz="1600" b="1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To deploy mobile device usage behavior prediction model to the real world to help customer understanding and the use in production environment to bring impact to product developers and businesses.</a:t>
            </a:r>
            <a:endParaRPr lang="en-US" sz="16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sz="1600" b="1" dirty="0">
                <a:latin typeface="Times New Roman"/>
                <a:ea typeface="Times New Roman"/>
                <a:cs typeface="Times New Roman"/>
                <a:sym typeface="Times New Roman"/>
              </a:rPr>
              <a:t>Deployment Framework: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166687" marR="0" lvl="0" indent="-93980" algn="just" rtl="0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SzPct val="100000"/>
              <a:buChar char="•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Offline deployment using Shiny provides an interactive, local interface without internet dependency.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r>
              <a:rPr lang="en-US" sz="1600" b="1" dirty="0">
                <a:latin typeface="Times New Roman"/>
                <a:ea typeface="Times New Roman"/>
                <a:cs typeface="Times New Roman"/>
                <a:sym typeface="Times New Roman"/>
              </a:rPr>
              <a:t>Key Features: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117475" marR="0" lvl="0" indent="-93980" algn="just" rtl="0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SzPct val="100000"/>
              <a:buChar char="•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Form-based input, prediction trigger, and immediate display of the user </a:t>
            </a:r>
            <a:r>
              <a:rPr lang="en-US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behaviour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class.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r>
              <a:rPr lang="en-US" sz="1600" b="1" dirty="0">
                <a:latin typeface="Times New Roman"/>
                <a:ea typeface="Times New Roman"/>
                <a:cs typeface="Times New Roman"/>
                <a:sym typeface="Times New Roman"/>
              </a:rPr>
              <a:t>Deployment Workflow: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117475" marR="0" lvl="0" indent="-93980" algn="just" rtl="0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SzPct val="100000"/>
              <a:buChar char="•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Pre-trained Model -&gt; Shiny App -&gt; Prediction Output.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just" rtl="0">
              <a:lnSpc>
                <a:spcPct val="107000"/>
              </a:lnSpc>
              <a:spcBef>
                <a:spcPts val="300"/>
              </a:spcBef>
              <a:spcAft>
                <a:spcPts val="0"/>
              </a:spcAft>
              <a:buSzPct val="100000"/>
              <a:buNone/>
            </a:pPr>
            <a:r>
              <a:rPr lang="en-US" sz="1600" b="1" dirty="0">
                <a:latin typeface="Times New Roman"/>
                <a:ea typeface="Times New Roman"/>
                <a:cs typeface="Times New Roman"/>
                <a:sym typeface="Times New Roman"/>
              </a:rPr>
              <a:t>Why Offline Deployment?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117475" lvl="0" indent="-93980" algn="just" rtl="0">
              <a:spcBef>
                <a:spcPts val="300"/>
              </a:spcBef>
              <a:spcAft>
                <a:spcPts val="0"/>
              </a:spcAft>
              <a:buSzPct val="100000"/>
              <a:buChar char="•"/>
            </a:pP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 Ideal for limited internet access and ensures data privacy with local computations.</a:t>
            </a:r>
            <a:endParaRPr sz="2400" dirty="0"/>
          </a:p>
        </p:txBody>
      </p:sp>
      <p:pic>
        <p:nvPicPr>
          <p:cNvPr id="43" name="Google Shape;4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85850" y="3429000"/>
            <a:ext cx="3782101" cy="338721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4" name="Google Shape;44;p3"/>
          <p:cNvGrpSpPr/>
          <p:nvPr/>
        </p:nvGrpSpPr>
        <p:grpSpPr>
          <a:xfrm>
            <a:off x="998979" y="3571675"/>
            <a:ext cx="2996868" cy="2982195"/>
            <a:chOff x="998979" y="39805"/>
            <a:chExt cx="2996868" cy="2982195"/>
          </a:xfrm>
        </p:grpSpPr>
        <p:sp>
          <p:nvSpPr>
            <p:cNvPr id="45" name="Google Shape;45;p3"/>
            <p:cNvSpPr/>
            <p:nvPr/>
          </p:nvSpPr>
          <p:spPr>
            <a:xfrm>
              <a:off x="1264355" y="199025"/>
              <a:ext cx="2571900" cy="2571900"/>
            </a:xfrm>
            <a:prstGeom prst="pie">
              <a:avLst>
                <a:gd name="adj1" fmla="val 16200000"/>
                <a:gd name="adj2" fmla="val 1800000"/>
              </a:avLst>
            </a:prstGeom>
            <a:gradFill>
              <a:gsLst>
                <a:gs pos="0">
                  <a:srgbClr val="E3B55E"/>
                </a:gs>
                <a:gs pos="100000">
                  <a:srgbClr val="CF9935"/>
                </a:gs>
              </a:gsLst>
              <a:lin ang="5400012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47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 txBox="1"/>
            <p:nvPr/>
          </p:nvSpPr>
          <p:spPr>
            <a:xfrm>
              <a:off x="2619871" y="744048"/>
              <a:ext cx="918600" cy="76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1575" tIns="21575" rIns="21575" bIns="21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Shiny App</a:t>
              </a: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>
              <a:off x="1211383" y="290883"/>
              <a:ext cx="2571900" cy="2571900"/>
            </a:xfrm>
            <a:prstGeom prst="pie">
              <a:avLst>
                <a:gd name="adj1" fmla="val 1800000"/>
                <a:gd name="adj2" fmla="val 9000000"/>
              </a:avLst>
            </a:prstGeom>
            <a:gradFill>
              <a:gsLst>
                <a:gs pos="0">
                  <a:srgbClr val="E3B55E"/>
                </a:gs>
                <a:gs pos="100000">
                  <a:srgbClr val="CF9935"/>
                </a:gs>
              </a:gsLst>
              <a:lin ang="5400012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47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 txBox="1"/>
            <p:nvPr/>
          </p:nvSpPr>
          <p:spPr>
            <a:xfrm>
              <a:off x="1823769" y="1959634"/>
              <a:ext cx="1377900" cy="67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1575" tIns="21575" rIns="21575" bIns="21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Prediction Output</a:t>
              </a:r>
              <a:endParaRPr/>
            </a:p>
          </p:txBody>
        </p:sp>
        <p:sp>
          <p:nvSpPr>
            <p:cNvPr id="49" name="Google Shape;49;p3"/>
            <p:cNvSpPr/>
            <p:nvPr/>
          </p:nvSpPr>
          <p:spPr>
            <a:xfrm>
              <a:off x="1158412" y="199025"/>
              <a:ext cx="2571900" cy="2571900"/>
            </a:xfrm>
            <a:prstGeom prst="pie">
              <a:avLst>
                <a:gd name="adj1" fmla="val 9000000"/>
                <a:gd name="adj2" fmla="val 16200000"/>
              </a:avLst>
            </a:prstGeom>
            <a:gradFill>
              <a:gsLst>
                <a:gs pos="0">
                  <a:srgbClr val="E3B55E"/>
                </a:gs>
                <a:gs pos="100000">
                  <a:srgbClr val="CF9935"/>
                </a:gs>
              </a:gsLst>
              <a:lin ang="5400012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47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3"/>
            <p:cNvSpPr txBox="1"/>
            <p:nvPr/>
          </p:nvSpPr>
          <p:spPr>
            <a:xfrm>
              <a:off x="1456338" y="744048"/>
              <a:ext cx="918600" cy="76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1575" tIns="21575" rIns="21575" bIns="2157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Calibri"/>
                <a:buNone/>
              </a:pPr>
              <a:r>
                <a:rPr lang="en-US" sz="1700" b="0" i="0" u="none" strike="noStrike" cap="none" dirty="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Pre-trained Model</a:t>
              </a:r>
              <a:endParaRPr dirty="0"/>
            </a:p>
          </p:txBody>
        </p:sp>
        <p:sp>
          <p:nvSpPr>
            <p:cNvPr id="51" name="Google Shape;51;p3"/>
            <p:cNvSpPr/>
            <p:nvPr/>
          </p:nvSpPr>
          <p:spPr>
            <a:xfrm>
              <a:off x="1105347" y="39805"/>
              <a:ext cx="2890500" cy="2890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59991" y="4067"/>
                  </a:moveTo>
                  <a:lnTo>
                    <a:pt x="59991" y="4067"/>
                  </a:lnTo>
                  <a:cubicBezTo>
                    <a:pt x="100841" y="4061"/>
                    <a:pt x="127919" y="46425"/>
                    <a:pt x="110758" y="83496"/>
                  </a:cubicBezTo>
                  <a:lnTo>
                    <a:pt x="114269" y="85523"/>
                  </a:lnTo>
                  <a:lnTo>
                    <a:pt x="105797" y="86441"/>
                  </a:lnTo>
                  <a:lnTo>
                    <a:pt x="101940" y="78405"/>
                  </a:lnTo>
                  <a:lnTo>
                    <a:pt x="105449" y="80431"/>
                  </a:lnTo>
                  <a:cubicBezTo>
                    <a:pt x="120274" y="47455"/>
                    <a:pt x="96147" y="10163"/>
                    <a:pt x="59992" y="10169"/>
                  </a:cubicBezTo>
                  <a:close/>
                </a:path>
              </a:pathLst>
            </a:custGeom>
            <a:gradFill>
              <a:gsLst>
                <a:gs pos="0">
                  <a:srgbClr val="EFD5B3"/>
                </a:gs>
                <a:gs pos="100000">
                  <a:srgbClr val="D5B283"/>
                </a:gs>
              </a:gsLst>
              <a:lin ang="5400012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47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3"/>
            <p:cNvSpPr/>
            <p:nvPr/>
          </p:nvSpPr>
          <p:spPr>
            <a:xfrm>
              <a:off x="1052163" y="131500"/>
              <a:ext cx="2890500" cy="2890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08435" y="87973"/>
                  </a:moveTo>
                  <a:lnTo>
                    <a:pt x="108435" y="87973"/>
                  </a:lnTo>
                  <a:cubicBezTo>
                    <a:pt x="88010" y="123338"/>
                    <a:pt x="37800" y="125601"/>
                    <a:pt x="14277" y="92216"/>
                  </a:cubicBezTo>
                  <a:lnTo>
                    <a:pt x="10766" y="94244"/>
                  </a:lnTo>
                  <a:lnTo>
                    <a:pt x="14207" y="86447"/>
                  </a:lnTo>
                  <a:lnTo>
                    <a:pt x="23095" y="87124"/>
                  </a:lnTo>
                  <a:lnTo>
                    <a:pt x="19585" y="89151"/>
                  </a:lnTo>
                  <a:lnTo>
                    <a:pt x="19585" y="89151"/>
                  </a:lnTo>
                  <a:cubicBezTo>
                    <a:pt x="40730" y="118466"/>
                    <a:pt x="85074" y="116222"/>
                    <a:pt x="103151" y="84922"/>
                  </a:cubicBezTo>
                  <a:close/>
                </a:path>
              </a:pathLst>
            </a:custGeom>
            <a:gradFill>
              <a:gsLst>
                <a:gs pos="0">
                  <a:srgbClr val="EFD5B3"/>
                </a:gs>
                <a:gs pos="100000">
                  <a:srgbClr val="D5B283"/>
                </a:gs>
              </a:gsLst>
              <a:lin ang="5400012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47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3"/>
            <p:cNvSpPr/>
            <p:nvPr/>
          </p:nvSpPr>
          <p:spPr>
            <a:xfrm>
              <a:off x="998979" y="39805"/>
              <a:ext cx="2890500" cy="28905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1561" y="87966"/>
                  </a:moveTo>
                  <a:cubicBezTo>
                    <a:pt x="-8864" y="52589"/>
                    <a:pt x="14293" y="7961"/>
                    <a:pt x="54979" y="4293"/>
                  </a:cubicBezTo>
                  <a:lnTo>
                    <a:pt x="54979" y="239"/>
                  </a:lnTo>
                  <a:lnTo>
                    <a:pt x="60009" y="7118"/>
                  </a:lnTo>
                  <a:lnTo>
                    <a:pt x="54977" y="14476"/>
                  </a:lnTo>
                  <a:lnTo>
                    <a:pt x="54978" y="10423"/>
                  </a:lnTo>
                  <a:cubicBezTo>
                    <a:pt x="19006" y="14067"/>
                    <a:pt x="-1232" y="53604"/>
                    <a:pt x="16845" y="84915"/>
                  </a:cubicBezTo>
                  <a:close/>
                </a:path>
              </a:pathLst>
            </a:custGeom>
            <a:gradFill>
              <a:gsLst>
                <a:gs pos="0">
                  <a:srgbClr val="EFD5B3"/>
                </a:gs>
                <a:gs pos="100000">
                  <a:srgbClr val="D5B283"/>
                </a:gs>
              </a:gsLst>
              <a:lin ang="5400012" scaled="0"/>
            </a:gradFill>
            <a:ln>
              <a:noFill/>
            </a:ln>
            <a:effectLst>
              <a:outerShdw blurRad="63500" dist="38100" dir="5400000" rotWithShape="0">
                <a:srgbClr val="000000">
                  <a:alpha val="64709"/>
                </a:srgbClr>
              </a:outerShdw>
            </a:effectLst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20413" y="550609"/>
            <a:ext cx="4296696" cy="1047134"/>
          </a:xfrm>
        </p:spPr>
        <p:txBody>
          <a:bodyPr/>
          <a:lstStyle/>
          <a:p>
            <a:pPr algn="ctr"/>
            <a:r>
              <a:rPr lang="en-US" b="1" dirty="0"/>
              <a:t>7. </a:t>
            </a:r>
            <a:r>
              <a:rPr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0554" y="1435510"/>
            <a:ext cx="8622891" cy="4247535"/>
          </a:xfrm>
        </p:spPr>
        <p:txBody>
          <a:bodyPr>
            <a:normAutofit fontScale="92500" lnSpcReduction="20000"/>
          </a:bodyPr>
          <a:lstStyle/>
          <a:p>
            <a:pPr marL="0" marR="0" indent="0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Summary:</a:t>
            </a:r>
          </a:p>
          <a:p>
            <a:pPr marL="0" marR="0"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analysis focused on mobile device usage and user behavior using Logistic Regression, Support Vector Machine (SVM), and Random Forest. </a:t>
            </a:r>
            <a:r>
              <a:rPr lang="en-US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was selected for deployment due to its combination of high accuracy and interpretability.</a:t>
            </a:r>
          </a:p>
          <a:p>
            <a:pPr marL="0" marR="0"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en-US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Takeaways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 algn="just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Balanced dataset and robust preprocessing contributed to high model performance.</a:t>
            </a:r>
          </a:p>
          <a:p>
            <a:pPr marL="342900" marR="0" lvl="0" indent="-342900" algn="just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 and SVM achieved </a:t>
            </a:r>
            <a:r>
              <a:rPr lang="en-US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 accuracy (95.71%)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with Random Forest offering additional feature insights.</a:t>
            </a:r>
          </a:p>
          <a:p>
            <a:pPr marL="0" marR="0"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en-US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Challenges Encountered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 algn="just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small dataset limited generalizability.</a:t>
            </a:r>
          </a:p>
          <a:p>
            <a:pPr marL="342900" marR="0" lvl="0" indent="-342900" algn="just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Initial concerns about overfitting due to high accuracy were addressed through thorough validation strategies.</a:t>
            </a:r>
          </a:p>
          <a:p>
            <a:pPr marL="0" marR="0"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en-US" b="1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Future Work</a:t>
            </a: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 algn="just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Expand the dataset to improve model generalizability.</a:t>
            </a:r>
          </a:p>
          <a:p>
            <a:pPr marL="342900" marR="0" lvl="0" indent="-342900" algn="just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Deploy the application online for broader accessibility.</a:t>
            </a:r>
          </a:p>
          <a:p>
            <a:pPr algn="just">
              <a:spcAft>
                <a:spcPts val="0"/>
              </a:spcAft>
            </a:pPr>
            <a:r>
              <a:rPr lang="en-US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Investigate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advanced models that enhance both accuracy and interpretability.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8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3058" y="953729"/>
            <a:ext cx="7157884" cy="934064"/>
          </a:xfrm>
        </p:spPr>
        <p:txBody>
          <a:bodyPr/>
          <a:lstStyle/>
          <a:p>
            <a:pPr algn="ctr"/>
            <a:r>
              <a:rPr b="1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458" y="2065868"/>
            <a:ext cx="7157884" cy="3048001"/>
          </a:xfrm>
        </p:spPr>
        <p:txBody>
          <a:bodyPr/>
          <a:lstStyle/>
          <a:p>
            <a:pPr marL="342900" indent="-342900" algn="just">
              <a:buFont typeface="+mj-lt"/>
              <a:buAutoNum type="arabicPeriod"/>
            </a:pPr>
            <a:r>
              <a:rPr dirty="0"/>
              <a:t>Wickham, H., &amp; </a:t>
            </a:r>
            <a:r>
              <a:rPr dirty="0" err="1"/>
              <a:t>Grolemund</a:t>
            </a:r>
            <a:r>
              <a:rPr dirty="0"/>
              <a:t>, G. (2017). R for Data Science: Import, Tidy, Transform, Visualize, and Model Data. O'Reilly Media.</a:t>
            </a:r>
          </a:p>
          <a:p>
            <a:pPr marL="342900" indent="-342900" algn="just">
              <a:buFont typeface="+mj-lt"/>
              <a:buAutoNum type="arabicPeriod"/>
            </a:pPr>
            <a:r>
              <a:rPr dirty="0"/>
              <a:t>W3Schools. (n.d.). R Programming Tutorial. Retrieved from https://www.w3schools.com/r/</a:t>
            </a:r>
          </a:p>
          <a:p>
            <a:pPr marL="342900" indent="-342900" algn="just">
              <a:buFont typeface="+mj-lt"/>
              <a:buAutoNum type="arabicPeriod"/>
            </a:pPr>
            <a:r>
              <a:rPr dirty="0"/>
              <a:t>Khorasani, V. (n.d.). Mobile Device Usage and User Behavior Dataset. Retrieved from https://www.kaggle.com/datasets/valakhorasani/mobile-device-usage-and-user-behavior-dataset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433981B-1D1B-6844-F08D-70A5A0F15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C99C828-7FFF-D849-A65B-A2646425FD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0322" y="2831692"/>
            <a:ext cx="7772400" cy="1456267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3482145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0718" y="525222"/>
            <a:ext cx="7772400" cy="1120295"/>
          </a:xfrm>
        </p:spPr>
        <p:txBody>
          <a:bodyPr/>
          <a:lstStyle/>
          <a:p>
            <a:pPr algn="ctr"/>
            <a:r>
              <a:rPr lang="en-US" b="1" dirty="0"/>
              <a:t>2. </a:t>
            </a:r>
            <a:r>
              <a:rPr b="1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0717" y="1790988"/>
            <a:ext cx="7969827" cy="423573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b="1" dirty="0"/>
              <a:t>Background:</a:t>
            </a:r>
          </a:p>
          <a:p>
            <a:pPr algn="just"/>
            <a:r>
              <a:rPr dirty="0"/>
              <a:t>The widespread adoption of mobile devices has transformed user interaction with technology.</a:t>
            </a:r>
            <a:r>
              <a:rPr lang="en-US" dirty="0"/>
              <a:t> </a:t>
            </a:r>
            <a:r>
              <a:rPr dirty="0"/>
              <a:t>Analyzing user behavior is essential for understanding preferences, optimizing services, and improving user experiences.</a:t>
            </a:r>
          </a:p>
          <a:p>
            <a:pPr marL="0" indent="0" algn="just">
              <a:buNone/>
            </a:pPr>
            <a:r>
              <a:rPr b="1" dirty="0"/>
              <a:t>Importance of the Study:</a:t>
            </a:r>
          </a:p>
          <a:p>
            <a:pPr algn="just"/>
            <a:r>
              <a:rPr dirty="0"/>
              <a:t>Businesses can leverage insights from mobile usage data to tailor products and services.</a:t>
            </a:r>
            <a:r>
              <a:rPr lang="en-US" dirty="0"/>
              <a:t> </a:t>
            </a:r>
            <a:r>
              <a:rPr dirty="0"/>
              <a:t>Machine learning offers powerful tools to identify patterns and predict user behavior effectively.</a:t>
            </a:r>
          </a:p>
          <a:p>
            <a:pPr marL="0" indent="0" algn="just">
              <a:buNone/>
            </a:pPr>
            <a:r>
              <a:rPr b="1" dirty="0"/>
              <a:t>Objective of the Project:</a:t>
            </a:r>
          </a:p>
          <a:p>
            <a:pPr algn="just"/>
            <a:r>
              <a:rPr dirty="0"/>
              <a:t>Analyze mobile device usage data to classify user behavior into distinct categories using machine learning models.</a:t>
            </a:r>
            <a:r>
              <a:rPr lang="en-US" dirty="0"/>
              <a:t> </a:t>
            </a:r>
            <a:r>
              <a:rPr dirty="0"/>
              <a:t>Deploy the best-performing model using an interactive Shiny application.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2"/>
            <a:ext cx="7467600" cy="806244"/>
          </a:xfrm>
        </p:spPr>
        <p:txBody>
          <a:bodyPr/>
          <a:lstStyle/>
          <a:p>
            <a:pPr algn="ctr"/>
            <a:r>
              <a:rPr lang="en-US" b="1" dirty="0"/>
              <a:t>3. </a:t>
            </a:r>
            <a:r>
              <a:rPr b="1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758610"/>
            <a:ext cx="8175523" cy="37769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000" b="1" dirty="0"/>
              <a:t>Background:</a:t>
            </a:r>
          </a:p>
          <a:p>
            <a:pPr algn="just"/>
            <a:r>
              <a:rPr sz="2000" dirty="0"/>
              <a:t>The increased prevalence of mobile devices makes it essential to comprehend user behavior for enhancing user experiences and customizing services.</a:t>
            </a:r>
            <a:r>
              <a:rPr lang="en-US" sz="2000" dirty="0"/>
              <a:t> </a:t>
            </a:r>
            <a:r>
              <a:rPr sz="2000" dirty="0"/>
              <a:t>Examining mobile device usage helps companies refine strategies by understanding user preferences and habits.</a:t>
            </a:r>
          </a:p>
          <a:p>
            <a:pPr marL="0" indent="0">
              <a:buNone/>
            </a:pPr>
            <a:r>
              <a:rPr sz="2000" b="1" dirty="0"/>
              <a:t>Problem Definition:</a:t>
            </a:r>
          </a:p>
          <a:p>
            <a:pPr algn="just"/>
            <a:r>
              <a:rPr sz="2000" b="1" dirty="0"/>
              <a:t>Challenge:</a:t>
            </a:r>
            <a:r>
              <a:rPr sz="2000" dirty="0"/>
              <a:t> Identifying patterns in large-scale mobile device usage data to improve customer engagement and service delivery.</a:t>
            </a:r>
          </a:p>
          <a:p>
            <a:pPr algn="just"/>
            <a:r>
              <a:rPr sz="2000" b="1" dirty="0"/>
              <a:t>Goal:</a:t>
            </a:r>
            <a:r>
              <a:rPr sz="2000" dirty="0"/>
              <a:t> Apply machine learning models to analyze user behavior and extract actionable insights.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"/>
          <p:cNvSpPr txBox="1">
            <a:spLocks noGrp="1"/>
          </p:cNvSpPr>
          <p:nvPr>
            <p:ph type="title"/>
          </p:nvPr>
        </p:nvSpPr>
        <p:spPr>
          <a:xfrm>
            <a:off x="1144045" y="251228"/>
            <a:ext cx="6855900" cy="5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b="1" dirty="0"/>
              <a:t>4.METHODOLOGY</a:t>
            </a:r>
            <a:endParaRPr b="1" dirty="0"/>
          </a:p>
        </p:txBody>
      </p:sp>
      <p:sp>
        <p:nvSpPr>
          <p:cNvPr id="21" name="Google Shape;21;p1"/>
          <p:cNvSpPr txBox="1">
            <a:spLocks noGrp="1"/>
          </p:cNvSpPr>
          <p:nvPr>
            <p:ph type="body" idx="1"/>
          </p:nvPr>
        </p:nvSpPr>
        <p:spPr>
          <a:xfrm>
            <a:off x="585019" y="810492"/>
            <a:ext cx="7752600" cy="2563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ct val="67567"/>
              <a:buNone/>
            </a:pPr>
            <a:r>
              <a:rPr lang="en-US" b="1" dirty="0"/>
              <a:t>4.1</a:t>
            </a:r>
            <a:r>
              <a:rPr lang="en-US" dirty="0"/>
              <a:t> </a:t>
            </a: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Dataset Description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8575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Mobile Device Usage Dataset from an open data platform (Kaggle).</a:t>
            </a:r>
            <a:endParaRPr sz="1800" dirty="0"/>
          </a:p>
          <a:p>
            <a:pPr marL="742950" marR="0" lvl="1" indent="-28575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</a:pPr>
            <a:r>
              <a:rPr lang="en-US" sz="1800" dirty="0">
                <a:latin typeface="Calibri"/>
                <a:ea typeface="Calibri"/>
                <a:cs typeface="Calibri"/>
                <a:sym typeface="Calibri"/>
              </a:rPr>
              <a:t>Samples (Records): 700 and Features (Columns): 10</a:t>
            </a:r>
            <a:endParaRPr sz="1800"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b="1" dirty="0"/>
              <a:t>Features: </a:t>
            </a:r>
            <a:r>
              <a:rPr lang="en-US" dirty="0"/>
              <a:t>Device Model, Operating System, Number of Apps Installed, Gender etc. 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b="1" dirty="0"/>
              <a:t>Target Feature:</a:t>
            </a:r>
            <a:r>
              <a:rPr lang="en-US" dirty="0"/>
              <a:t> User Behavior Class – Light, Moderate, Heavy, Very Heavy, Extreme(1-5).</a:t>
            </a:r>
            <a:endParaRPr dirty="0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US" b="1"/>
              <a:t>4.2 Data </a:t>
            </a:r>
            <a:r>
              <a:rPr lang="en-US" b="1" dirty="0"/>
              <a:t>Preprocessing: </a:t>
            </a:r>
            <a:endParaRPr sz="2000" dirty="0"/>
          </a:p>
          <a:p>
            <a:pPr marL="688975" lvl="0" indent="-168275" algn="just" rtl="0">
              <a:spcBef>
                <a:spcPts val="0"/>
              </a:spcBef>
              <a:spcAft>
                <a:spcPts val="0"/>
              </a:spcAft>
              <a:buSzPct val="150000"/>
              <a:buChar char="•"/>
            </a:pP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Handling Outliers: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Outliers were capped at the 99th percentile to prevent extreme values from disproportionately influencing the models.</a:t>
            </a:r>
            <a:endParaRPr sz="2000" dirty="0"/>
          </a:p>
          <a:p>
            <a:pPr marL="511175" lvl="0" indent="-140970" algn="just" rtl="0">
              <a:spcBef>
                <a:spcPts val="0"/>
              </a:spcBef>
              <a:spcAft>
                <a:spcPts val="0"/>
              </a:spcAft>
              <a:buSzPct val="150000"/>
              <a:buChar char="•"/>
            </a:pPr>
            <a:r>
              <a:rPr lang="en-US" b="1" dirty="0"/>
              <a:t>  Reducing Multicollinearity: </a:t>
            </a:r>
            <a:r>
              <a:rPr lang="en-US" dirty="0"/>
              <a:t>Reducing variables that highly correlated with each other</a:t>
            </a:r>
            <a:endParaRPr sz="2000" dirty="0"/>
          </a:p>
        </p:txBody>
      </p:sp>
      <p:pic>
        <p:nvPicPr>
          <p:cNvPr id="22" name="Google Shape;22;p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21699" y="3428999"/>
            <a:ext cx="7300592" cy="11430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" name="Google Shape;23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77749" y="4572108"/>
            <a:ext cx="5388501" cy="13131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Google Shape;24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23631" y="5860721"/>
            <a:ext cx="3096738" cy="946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41206" y="285138"/>
            <a:ext cx="6061587" cy="64892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/>
              <a:t>4.3 </a:t>
            </a:r>
            <a:r>
              <a:rPr b="1" dirty="0"/>
              <a:t>Exploratory Data Analysis (EDA)</a:t>
            </a:r>
            <a:br>
              <a:rPr lang="en-US" b="1" dirty="0"/>
            </a:br>
            <a:r>
              <a:rPr lang="en-US" b="1" dirty="0"/>
              <a:t>insights</a:t>
            </a:r>
            <a:endParaRPr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1D0AE2-EE35-5A0B-DC4E-D7C5007A58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128" y="1225616"/>
            <a:ext cx="4323774" cy="25551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712396C-2F95-6DAC-CABD-01C0B8DD2C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26466" y="1225616"/>
            <a:ext cx="4279682" cy="25551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B5FA3B7-C295-4315-5595-F980137FF88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308" y="3985719"/>
            <a:ext cx="4402594" cy="2587143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A7E3842-67B9-7CC6-330B-4D980F303D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726466" y="4017683"/>
            <a:ext cx="4326035" cy="255517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4450" y="162779"/>
            <a:ext cx="6848168" cy="581197"/>
          </a:xfrm>
        </p:spPr>
        <p:txBody>
          <a:bodyPr/>
          <a:lstStyle/>
          <a:p>
            <a:pPr algn="ctr"/>
            <a:r>
              <a:rPr lang="en-US" b="1" dirty="0"/>
              <a:t>4.4 </a:t>
            </a:r>
            <a:r>
              <a:rPr b="1" dirty="0"/>
              <a:t>Model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4961" y="816076"/>
            <a:ext cx="7504472" cy="3991897"/>
          </a:xfrm>
        </p:spPr>
        <p:txBody>
          <a:bodyPr>
            <a:normAutofit lnSpcReduction="10000"/>
          </a:bodyPr>
          <a:lstStyle/>
          <a:p>
            <a:pPr marL="0" marR="0" lvl="0" indent="0" algn="just">
              <a:lnSpc>
                <a:spcPct val="107000"/>
              </a:lnSpc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Objective of Model Selection: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 lvl="1" algn="just">
              <a:lnSpc>
                <a:spcPct val="107000"/>
              </a:lnSpc>
              <a:spcAft>
                <a:spcPts val="0"/>
              </a:spcAft>
              <a:buSzPct val="150000"/>
              <a:buFont typeface="Arial" panose="020B0604020202020204" pitchFamily="34" charset="0"/>
              <a:buChar char="•"/>
              <a:tabLst>
                <a:tab pos="914400" algn="l"/>
              </a:tabLs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machine learning models that balance interpretability, accuracy, and computational efficiency for analyzing mobile usage data.</a:t>
            </a:r>
          </a:p>
          <a:p>
            <a:pPr marL="0" marR="0" lvl="0" indent="0" algn="just">
              <a:lnSpc>
                <a:spcPct val="107000"/>
              </a:lnSpc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Selected Models and Justifications: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Logistic Regression (LR)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 algn="just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Simple, interpretable, and provides insights into feature contributions.</a:t>
            </a:r>
          </a:p>
          <a:p>
            <a:pPr marL="800100" lvl="1" indent="-342900" algn="just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Serves as a baseline to compare more complex models.</a:t>
            </a:r>
          </a:p>
          <a:p>
            <a:pPr marL="0" marR="0"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Support Vector Machine (SVM)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 algn="just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Handles non-linear relationships and overlapping classes effectively.</a:t>
            </a:r>
          </a:p>
          <a:p>
            <a:pPr marL="800100" lvl="1" indent="-342900" algn="just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Consistently achieves high accuracy and recall.</a:t>
            </a:r>
          </a:p>
          <a:p>
            <a:pPr marL="0" marR="0"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 (RF)</a:t>
            </a:r>
            <a:r>
              <a:rPr lang="en-US" sz="1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800100" lvl="1" indent="-342900" algn="just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Robust ensemble method that reduces overfitting.</a:t>
            </a:r>
          </a:p>
          <a:p>
            <a:pPr marL="800100" lvl="1" indent="-342900" algn="just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Highlights feature importance and handles mixed data types well.</a:t>
            </a:r>
          </a:p>
          <a:p>
            <a:pPr marL="0" marR="0"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These Models?</a:t>
            </a:r>
            <a:endParaRPr lang="en-US" sz="16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00100" lvl="1" indent="-342900" algn="just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Combines </a:t>
            </a:r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interpretability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(Logistic Regression) with </a:t>
            </a:r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high performance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(SVM and Random Forest).</a:t>
            </a:r>
          </a:p>
          <a:p>
            <a:pPr lvl="1" algn="just">
              <a:spcAft>
                <a:spcPts val="0"/>
              </a:spcAft>
            </a:pPr>
            <a:r>
              <a:rPr lang="en-US" sz="1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Balances complexity, accuracy, and flexibility in model selection.</a:t>
            </a:r>
            <a:endParaRPr sz="2800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5376129-A705-513C-911B-C458F18346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00369760"/>
              </p:ext>
            </p:extLst>
          </p:nvPr>
        </p:nvGraphicFramePr>
        <p:xfrm>
          <a:off x="1983658" y="4900832"/>
          <a:ext cx="5176683" cy="17943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"/>
          <p:cNvSpPr txBox="1">
            <a:spLocks noGrp="1"/>
          </p:cNvSpPr>
          <p:nvPr>
            <p:ph type="title"/>
          </p:nvPr>
        </p:nvSpPr>
        <p:spPr>
          <a:xfrm>
            <a:off x="968477" y="235427"/>
            <a:ext cx="7772400" cy="68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Calibri"/>
              <a:buNone/>
            </a:pPr>
            <a:r>
              <a:rPr lang="en-US" b="1" dirty="0"/>
              <a:t>4.5 IMPLEMENTATION</a:t>
            </a:r>
            <a:endParaRPr dirty="0"/>
          </a:p>
        </p:txBody>
      </p:sp>
      <p:sp>
        <p:nvSpPr>
          <p:cNvPr id="27" name="Google Shape;27;p2"/>
          <p:cNvSpPr txBox="1">
            <a:spLocks noGrp="1"/>
          </p:cNvSpPr>
          <p:nvPr>
            <p:ph type="body" idx="1"/>
          </p:nvPr>
        </p:nvSpPr>
        <p:spPr>
          <a:xfrm>
            <a:off x="558048" y="924827"/>
            <a:ext cx="7772400" cy="4649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2500" lnSpcReduction="10000"/>
          </a:bodyPr>
          <a:lstStyle/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ct val="67567"/>
              <a:buNone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Tools and Libraries Used: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7432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</a:pPr>
            <a:r>
              <a:rPr lang="en-US" b="1" dirty="0"/>
              <a:t>R and </a:t>
            </a: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RStudio: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 Used </a:t>
            </a:r>
            <a:r>
              <a:rPr lang="en-US" dirty="0"/>
              <a:t>f</a:t>
            </a: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or developing and testing the models.</a:t>
            </a:r>
            <a:endParaRPr dirty="0"/>
          </a:p>
          <a:p>
            <a:pPr marL="742950" marR="0" lvl="1" indent="-27432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</a:pP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Libraries: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3451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ct val="67567"/>
              <a:buFont typeface="Noto Sans Symbols"/>
              <a:buChar char="▪"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Caret: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Model training and evaluation.</a:t>
            </a:r>
            <a:endParaRPr dirty="0"/>
          </a:p>
          <a:p>
            <a:pPr marL="1143000" marR="0" lvl="2" indent="-223451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ct val="67567"/>
              <a:buFont typeface="Noto Sans Symbols"/>
              <a:buChar char="▪"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GGplot2 and </a:t>
            </a:r>
            <a:r>
              <a:rPr lang="en-US" sz="1600" b="1" dirty="0" err="1">
                <a:latin typeface="Calibri"/>
                <a:ea typeface="Calibri"/>
                <a:cs typeface="Calibri"/>
                <a:sym typeface="Calibri"/>
              </a:rPr>
              <a:t>dplyr</a:t>
            </a: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: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 Data visualization and manipulation.</a:t>
            </a:r>
            <a:endParaRPr dirty="0"/>
          </a:p>
          <a:p>
            <a:pPr marL="1143000" marR="0" lvl="2" indent="-223451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ct val="67567"/>
              <a:buFont typeface="Noto Sans Symbols"/>
              <a:buChar char="▪"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Shiny: </a:t>
            </a: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For deployment</a:t>
            </a:r>
            <a:endParaRPr dirty="0"/>
          </a:p>
          <a:p>
            <a:pPr marL="0" marR="0" lvl="0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ct val="67567"/>
              <a:buNone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Steps in Implementation:</a:t>
            </a:r>
            <a:endParaRPr sz="1600" dirty="0">
              <a:latin typeface="Calibri"/>
              <a:ea typeface="Calibri"/>
              <a:cs typeface="Calibri"/>
              <a:sym typeface="Calibri"/>
            </a:endParaRPr>
          </a:p>
          <a:p>
            <a:pPr marL="742950" marR="0" lvl="1" indent="-27432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</a:pP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Data Preparation: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3451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ct val="67567"/>
              <a:buFont typeface="Noto Sans Symbols"/>
              <a:buChar char="▪"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Applied the preprocessing pipeline (log transformations, one-hot encoding, outlier capping, and feature selection).</a:t>
            </a:r>
            <a:endParaRPr dirty="0"/>
          </a:p>
          <a:p>
            <a:pPr marL="747712" marR="0" lvl="2" indent="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ct val="67567"/>
              <a:buNone/>
            </a:pPr>
            <a:r>
              <a:rPr lang="en-US" sz="1600" b="1" dirty="0">
                <a:latin typeface="Calibri"/>
                <a:ea typeface="Calibri"/>
                <a:cs typeface="Calibri"/>
                <a:sym typeface="Calibri"/>
              </a:rPr>
              <a:t>Train-Test Split:</a:t>
            </a:r>
            <a:endParaRPr dirty="0"/>
          </a:p>
          <a:p>
            <a:pPr marL="1143000" marR="0" lvl="2" indent="-223451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ct val="67567"/>
              <a:buFont typeface="Noto Sans Symbols"/>
              <a:buChar char="▪"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Split the dataset into training (80%) and testing (20%) sets.</a:t>
            </a:r>
            <a:endParaRPr dirty="0"/>
          </a:p>
          <a:p>
            <a:pPr marL="742950" marR="0" lvl="1" indent="-27432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</a:pP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Model Training:</a:t>
            </a:r>
            <a:endParaRPr dirty="0"/>
          </a:p>
          <a:p>
            <a:pPr marL="1143000" marR="0" lvl="2" indent="-223451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ct val="67567"/>
              <a:buFont typeface="Noto Sans Symbols"/>
              <a:buChar char="▪"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Cross-validation done on each model for performance Logistic Regression, SVM and Random Forest.</a:t>
            </a:r>
            <a:endParaRPr dirty="0"/>
          </a:p>
          <a:p>
            <a:pPr marL="742950" marR="0" lvl="1" indent="-27432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</a:pP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Model Testing: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3451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ct val="67567"/>
              <a:buFont typeface="Noto Sans Symbols"/>
              <a:buChar char="▪"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Evaluated models on the test set to ensure generalization performance.</a:t>
            </a:r>
            <a:endParaRPr dirty="0"/>
          </a:p>
          <a:p>
            <a:pPr marL="742950" marR="0" lvl="1" indent="-274320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ct val="150000"/>
              <a:buFont typeface="Arial"/>
              <a:buChar char="•"/>
            </a:pPr>
            <a:r>
              <a:rPr lang="en-US" b="1" dirty="0">
                <a:latin typeface="Calibri"/>
                <a:ea typeface="Calibri"/>
                <a:cs typeface="Calibri"/>
                <a:sym typeface="Calibri"/>
              </a:rPr>
              <a:t>Pipeline Automation:</a:t>
            </a:r>
            <a:endParaRPr dirty="0">
              <a:latin typeface="Calibri"/>
              <a:ea typeface="Calibri"/>
              <a:cs typeface="Calibri"/>
              <a:sym typeface="Calibri"/>
            </a:endParaRPr>
          </a:p>
          <a:p>
            <a:pPr marL="1143000" marR="0" lvl="2" indent="-223451" algn="just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ct val="67567"/>
              <a:buFont typeface="Noto Sans Symbols"/>
              <a:buChar char="▪"/>
            </a:pPr>
            <a:r>
              <a:rPr lang="en-US" sz="1600" dirty="0">
                <a:latin typeface="Calibri"/>
                <a:ea typeface="Calibri"/>
                <a:cs typeface="Calibri"/>
                <a:sym typeface="Calibri"/>
              </a:rPr>
              <a:t>Created reusable R scripts for preprocessing, training, evaluation and deployment for consistency.</a:t>
            </a:r>
            <a:endParaRPr dirty="0"/>
          </a:p>
        </p:txBody>
      </p:sp>
      <p:grpSp>
        <p:nvGrpSpPr>
          <p:cNvPr id="28" name="Google Shape;28;p2"/>
          <p:cNvGrpSpPr/>
          <p:nvPr/>
        </p:nvGrpSpPr>
        <p:grpSpPr>
          <a:xfrm>
            <a:off x="1386348" y="5268676"/>
            <a:ext cx="6115800" cy="1522200"/>
            <a:chOff x="0" y="190761"/>
            <a:chExt cx="6115800" cy="1522200"/>
          </a:xfrm>
        </p:grpSpPr>
        <p:sp>
          <p:nvSpPr>
            <p:cNvPr id="29" name="Google Shape;29;p2"/>
            <p:cNvSpPr/>
            <p:nvPr/>
          </p:nvSpPr>
          <p:spPr>
            <a:xfrm>
              <a:off x="0" y="190761"/>
              <a:ext cx="6115800" cy="1522200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E3B357"/>
            </a:solidFill>
            <a:ln w="19050" cap="rnd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4477070" y="579459"/>
              <a:ext cx="886800" cy="76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 txBox="1"/>
            <p:nvPr/>
          </p:nvSpPr>
          <p:spPr>
            <a:xfrm>
              <a:off x="4477070" y="579459"/>
              <a:ext cx="886800" cy="76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Evaluation and Deployment</a:t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468329" y="590986"/>
              <a:ext cx="886800" cy="76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 txBox="1"/>
            <p:nvPr/>
          </p:nvSpPr>
          <p:spPr>
            <a:xfrm>
              <a:off x="3468329" y="590986"/>
              <a:ext cx="886800" cy="76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Model Testing</a:t>
              </a: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2375919" y="520289"/>
              <a:ext cx="886800" cy="76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 txBox="1"/>
            <p:nvPr/>
          </p:nvSpPr>
          <p:spPr>
            <a:xfrm>
              <a:off x="2375919" y="520289"/>
              <a:ext cx="886800" cy="76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Model Training</a:t>
              </a: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1353520" y="520293"/>
              <a:ext cx="886800" cy="76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 txBox="1"/>
            <p:nvPr/>
          </p:nvSpPr>
          <p:spPr>
            <a:xfrm>
              <a:off x="1353520" y="520293"/>
              <a:ext cx="886800" cy="76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Train-Test Split</a:t>
              </a: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271123" y="513416"/>
              <a:ext cx="886800" cy="76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 txBox="1"/>
            <p:nvPr/>
          </p:nvSpPr>
          <p:spPr>
            <a:xfrm>
              <a:off x="271123" y="513416"/>
              <a:ext cx="886800" cy="76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21900" rIns="0" bIns="1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200"/>
                <a:buFont typeface="Calibri"/>
                <a:buNone/>
              </a:pPr>
              <a:r>
                <a:rPr lang="en-US" sz="1200" b="0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Data Preprocessing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3451" y="436441"/>
            <a:ext cx="7329948" cy="576282"/>
          </a:xfrm>
        </p:spPr>
        <p:txBody>
          <a:bodyPr/>
          <a:lstStyle/>
          <a:p>
            <a:pPr algn="ctr"/>
            <a:r>
              <a:rPr lang="en-US" b="1" dirty="0"/>
              <a:t>5. </a:t>
            </a:r>
            <a:r>
              <a:rPr b="1" dirty="0"/>
              <a:t>Experimentation and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8426" y="1299768"/>
            <a:ext cx="7708490" cy="4481600"/>
          </a:xfrm>
        </p:spPr>
        <p:txBody>
          <a:bodyPr>
            <a:normAutofit/>
          </a:bodyPr>
          <a:lstStyle/>
          <a:p>
            <a:pPr marL="0" marR="0"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Training and Validation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 algn="just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80/20 split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with </a:t>
            </a: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5-fold cross-validation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hyperparameter tuning for LR, SVM, and RF.</a:t>
            </a:r>
          </a:p>
          <a:p>
            <a:pPr marL="342900" marR="0" lvl="0" indent="-342900" algn="just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Achieved </a:t>
            </a: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90.71% (LR)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95.71% (SVM)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and </a:t>
            </a: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95.71% (RF)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accuracy, with no overfitting validated through leakage checks.</a:t>
            </a:r>
          </a:p>
          <a:p>
            <a:pPr marL="0" marR="0"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en-US" b="1" dirty="0"/>
              <a:t>Evaluation Metrics</a:t>
            </a:r>
            <a:r>
              <a:rPr lang="en-US" dirty="0"/>
              <a:t>:</a:t>
            </a:r>
          </a:p>
          <a:p>
            <a:pPr lvl="1">
              <a:buSzPct val="150000"/>
              <a:buFont typeface="Arial" panose="020B0604020202020204" pitchFamily="34" charset="0"/>
              <a:buChar char="•"/>
            </a:pPr>
            <a:r>
              <a:rPr lang="en-US" b="1" dirty="0"/>
              <a:t>Accuracy</a:t>
            </a:r>
            <a:r>
              <a:rPr lang="en-US" dirty="0"/>
              <a:t>: Correct predictions.</a:t>
            </a:r>
          </a:p>
          <a:p>
            <a:pPr lvl="1">
              <a:buSzPct val="150000"/>
              <a:buFont typeface="Arial" panose="020B0604020202020204" pitchFamily="34" charset="0"/>
              <a:buChar char="•"/>
            </a:pPr>
            <a:r>
              <a:rPr lang="en-US" b="1" dirty="0"/>
              <a:t>Recall</a:t>
            </a:r>
            <a:r>
              <a:rPr lang="en-US" dirty="0"/>
              <a:t>: Ability to detect true positives.</a:t>
            </a:r>
          </a:p>
          <a:p>
            <a:pPr lvl="1">
              <a:buSzPct val="150000"/>
              <a:buFont typeface="Arial" panose="020B0604020202020204" pitchFamily="34" charset="0"/>
              <a:buChar char="•"/>
            </a:pPr>
            <a:r>
              <a:rPr lang="en-US" b="1" dirty="0"/>
              <a:t>Specificity</a:t>
            </a:r>
            <a:r>
              <a:rPr lang="en-US" dirty="0"/>
              <a:t>: Ability to detect true negatives.</a:t>
            </a:r>
          </a:p>
          <a:p>
            <a:pPr lvl="1">
              <a:buSzPct val="150000"/>
              <a:buFont typeface="Arial" panose="020B0604020202020204" pitchFamily="34" charset="0"/>
              <a:buChar char="•"/>
            </a:pPr>
            <a:r>
              <a:rPr lang="en-US" b="1" dirty="0"/>
              <a:t>Precision</a:t>
            </a:r>
            <a:r>
              <a:rPr lang="en-US" dirty="0"/>
              <a:t>: Percentage of predicted positives that are correct.</a:t>
            </a:r>
          </a:p>
          <a:p>
            <a:pPr marL="0" marR="0"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Baseline Comparison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342900" marR="0" lvl="0" indent="-342900" algn="just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Baseline Accuracy of Random Classifier No Information Rate (NIR)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</a:t>
            </a:r>
            <a:r>
              <a:rPr lang="en-US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20.71%</a:t>
            </a:r>
            <a:r>
              <a:rPr lang="en-US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algn="just">
              <a:spcAft>
                <a:spcPts val="0"/>
              </a:spcAft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Improvement: </a:t>
            </a:r>
            <a:r>
              <a:rPr lang="en-US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+69% to +75%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for all trained models.</a:t>
            </a:r>
            <a:endParaRPr lang="en-US" sz="3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F1B54-6AA8-F437-14DE-B325A3191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6974" y="525476"/>
            <a:ext cx="7772400" cy="993607"/>
          </a:xfrm>
        </p:spPr>
        <p:txBody>
          <a:bodyPr/>
          <a:lstStyle/>
          <a:p>
            <a:pPr algn="ctr"/>
            <a:r>
              <a:rPr lang="en-US" b="1" dirty="0"/>
              <a:t>6. Results and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14AB90-7A44-A228-6F47-134E19E8A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51994" y="1423555"/>
            <a:ext cx="4114799" cy="4908969"/>
          </a:xfrm>
        </p:spPr>
        <p:txBody>
          <a:bodyPr>
            <a:normAutofit fontScale="92500" lnSpcReduction="10000"/>
          </a:bodyPr>
          <a:lstStyle/>
          <a:p>
            <a:pPr marL="0" marR="0"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7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Performance</a:t>
            </a:r>
            <a:endParaRPr lang="en-US" sz="1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Overall Accuracy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 algn="just">
              <a:lnSpc>
                <a:spcPct val="107000"/>
              </a:lnSpc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Logistic Regression: </a:t>
            </a:r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90.71%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07000"/>
              </a:lnSpc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SVM: </a:t>
            </a:r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95.71%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 algn="just">
              <a:lnSpc>
                <a:spcPct val="107000"/>
              </a:lnSpc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Forest: </a:t>
            </a:r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95.71%</a:t>
            </a:r>
            <a:endParaRPr lang="en-US" sz="14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Class-Specific Recall (Sensitivity)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 algn="just">
              <a:lnSpc>
                <a:spcPct val="107000"/>
              </a:lnSpc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Logistic Regression: Struggles with Class 2 (</a:t>
            </a:r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82.14%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 and Class 3 (</a:t>
            </a:r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82.14%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L="742950" marR="0" lvl="1" indent="-285750" algn="just">
              <a:lnSpc>
                <a:spcPct val="107000"/>
              </a:lnSpc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SVM and Random Forest: High recall across all classes (</a:t>
            </a:r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≥92.86%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).</a:t>
            </a:r>
          </a:p>
          <a:p>
            <a:pPr marL="0" marR="0" indent="0" algn="just">
              <a:lnSpc>
                <a:spcPct val="107000"/>
              </a:lnSpc>
              <a:spcAft>
                <a:spcPts val="0"/>
              </a:spcAft>
              <a:buNone/>
            </a:pPr>
            <a:r>
              <a:rPr lang="en-US" sz="17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Key Observations</a:t>
            </a:r>
            <a:endParaRPr lang="en-US" sz="17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Logistic Regression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 algn="just">
              <a:lnSpc>
                <a:spcPct val="107000"/>
              </a:lnSpc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Simpler and interpretable but less accurate than SVM and RF.</a:t>
            </a:r>
          </a:p>
          <a:p>
            <a:pPr marL="742950" marR="0" lvl="1" indent="-285750" algn="just">
              <a:lnSpc>
                <a:spcPct val="107000"/>
              </a:lnSpc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Lower recall for Class 2 and Class 3 impacts performance.</a:t>
            </a:r>
          </a:p>
          <a:p>
            <a:pPr marL="342900" marR="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Support Vector Machine (SVM)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 algn="just">
              <a:lnSpc>
                <a:spcPct val="107000"/>
              </a:lnSpc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Achieves consistent high accuracy and recall across all classes.</a:t>
            </a:r>
          </a:p>
          <a:p>
            <a:pPr marL="742950" marR="0" lvl="1" indent="-285750" algn="just">
              <a:lnSpc>
                <a:spcPct val="107000"/>
              </a:lnSpc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Precision is 90% or higher for all classes.</a:t>
            </a:r>
          </a:p>
          <a:p>
            <a:pPr marL="342900" marR="0" lvl="0" indent="-342900" algn="just">
              <a:lnSpc>
                <a:spcPct val="107000"/>
              </a:lnSpc>
              <a:spcAft>
                <a:spcPts val="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en-US" sz="14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</a:t>
            </a: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</a:p>
          <a:p>
            <a:pPr marL="742950" marR="0" lvl="1" indent="-285750" algn="just">
              <a:lnSpc>
                <a:spcPct val="107000"/>
              </a:lnSpc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Matches SVM in accuracy and recall.</a:t>
            </a:r>
          </a:p>
          <a:p>
            <a:pPr marL="742950" marR="0" lvl="1" indent="-285750" algn="just">
              <a:lnSpc>
                <a:spcPct val="107000"/>
              </a:lnSpc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Provides feature importance insights for interpretability.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C5D6E1D-4F7E-B83B-4614-BE3B20BDAD0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503174" y="2142068"/>
            <a:ext cx="4488832" cy="3383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64903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AY_IGNORE_UCW" val="true"/>
  <p:tag name="PPT/SLIDES/SLIDE4.XML" val="1867923004"/>
  <p:tag name="PPT/SLIDES/SLIDE7.XML" val="689562343"/>
  <p:tag name="PPT/SLIDES/SLIDE10.XML" val="51757640"/>
  <p:tag name="PPT/DIAGRAMS/DATA1.XML" val="479329191"/>
  <p:tag name="PPT/SLIDES/SLIDE1.XML" val="2278373286"/>
  <p:tag name="PPT/SLIDES/SLIDE2.XML" val="3090482567"/>
  <p:tag name="PPT/SLIDES/SLIDE3.XML" val="56413595"/>
  <p:tag name="PPT/SLIDES/SLIDE5.XML" val="2324076637"/>
  <p:tag name="PPT/SLIDES/SLIDE6.XML" val="3808572995"/>
  <p:tag name="PPT/SLIDES/SLIDE8.XML" val="4290391457"/>
  <p:tag name="PPT/SLIDES/SLIDE9.XML" val="3296206276"/>
  <p:tag name="PPT/SLIDES/SLIDE11.XML" val="3511848503"/>
  <p:tag name="PPT/SLIDES/SLIDE12.XML" val="2832334741"/>
  <p:tag name="PPT/SLIDES/SLIDE13.XML" val="3343169332"/>
  <p:tag name="PPT/SLIDEMASTERS/SLIDEMASTER1.XML" val="208615198"/>
  <p:tag name="PPT/NOTESSLIDES/NOTESSLIDE2.XML" val="1558270327"/>
  <p:tag name="PPT/SLIDELAYOUTS/SLIDELAYOUT1.XML" val="1848759494"/>
  <p:tag name="PPT/SLIDELAYOUTS/SLIDELAYOUT2.XML" val="2977311480"/>
  <p:tag name="PPT/SLIDELAYOUTS/SLIDELAYOUT3.XML" val="3914921576"/>
  <p:tag name="PPT/SLIDELAYOUTS/SLIDELAYOUT4.XML" val="2456708500"/>
  <p:tag name="PPT/SLIDELAYOUTS/SLIDELAYOUT5.XML" val="1365534434"/>
  <p:tag name="PPT/SLIDELAYOUTS/SLIDELAYOUT6.XML" val="4294861497"/>
  <p:tag name="PPT/SLIDELAYOUTS/SLIDELAYOUT7.XML" val="3761999927"/>
  <p:tag name="PPT/SLIDELAYOUTS/SLIDELAYOUT8.XML" val="748350420"/>
  <p:tag name="PPT/SLIDELAYOUTS/SLIDELAYOUT9.XML" val="2255491319"/>
  <p:tag name="PPT/SLIDELAYOUTS/SLIDELAYOUT10.XML" val="2959974332"/>
  <p:tag name="PPT/SLIDELAYOUTS/SLIDELAYOUT11.XML" val="2672390670"/>
  <p:tag name="PPT/SLIDELAYOUTS/SLIDELAYOUT12.XML" val="810337406"/>
  <p:tag name="PPT/SLIDELAYOUTS/SLIDELAYOUT13.XML" val="3309654812"/>
  <p:tag name="PPT/SLIDELAYOUTS/SLIDELAYOUT14.XML" val="990828675"/>
  <p:tag name="PPT/SLIDELAYOUTS/SLIDELAYOUT15.XML" val="2898003455"/>
  <p:tag name="PPT/SLIDELAYOUTS/SLIDELAYOUT16.XML" val="858413125"/>
  <p:tag name="PPT/SLIDELAYOUTS/SLIDELAYOUT17.XML" val="770504910"/>
  <p:tag name="PPT/NOTESSLIDES/NOTESSLIDE1.XML" val="629735079"/>
  <p:tag name="PPT/NOTESMASTERS/NOTESMASTER1.XML" val="2669293046"/>
  <p:tag name="PPT/MEDIA/IMAGE12.PNG" val="2292120021"/>
  <p:tag name="PPT/THEME/THEME1.XML" val="1495349445"/>
  <p:tag name="PPT/MEDIA/IMAGE1.JPEG" val="186784469"/>
  <p:tag name="PPT/MEDIA/IMAGE2.PNG" val="2851916311"/>
  <p:tag name="PPT/MEDIA/IMAGE3.PNG" val="1097461785"/>
  <p:tag name="PPT/THEME/THEME2.XML" val="1572619131"/>
  <p:tag name="PPT/MEDIA/IMAGE4.JPG" val="3571085423"/>
  <p:tag name="PPT/MEDIA/IMAGE5.PNG" val="1328532568"/>
  <p:tag name="PPT/MEDIA/IMAGE6.PNG" val="380377130"/>
  <p:tag name="PPT/MEDIA/IMAGE7.PNG" val="980788000"/>
  <p:tag name="PPT/MEDIA/IMAGE8.PNG" val="884124479"/>
  <p:tag name="PPT/MEDIA/IMAGE9.PNG" val="3169509916"/>
  <p:tag name="PPT/MEDIA/IMAGE10.PNG" val="3507187625"/>
  <p:tag name="PPT/MEDIA/IMAGE11.PNG" val="2929868627"/>
  <p:tag name="PPT/DIAGRAMS/LAYOUT1.XML" val="1747271734"/>
  <p:tag name="PPT/DIAGRAMS/QUICKSTYLE1.XML" val="2048615845"/>
  <p:tag name="PPT/DIAGRAMS/COLORS1.XML" val="1017298947"/>
  <p:tag name="PPT/MEDIA/IMAGE15.PNG" val="1239202149"/>
  <p:tag name="PPT/MEDIA/IMAGE16.PNG" val="149764721"/>
  <p:tag name="PPT/MEDIA/IMAGE13.PNG" val="1868817258"/>
  <p:tag name="PPT/DIAGRAMS/DRAWING1.XML" val="996862486"/>
  <p:tag name="PPT/MEDIA/IMAGE14.PNG" val="252878496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1314</Words>
  <Application>Microsoft Office PowerPoint</Application>
  <PresentationFormat>On-screen Show (4:3)</PresentationFormat>
  <Paragraphs>142</Paragraphs>
  <Slides>13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Courier New</vt:lpstr>
      <vt:lpstr>Noto Sans Symbols</vt:lpstr>
      <vt:lpstr>Symbol</vt:lpstr>
      <vt:lpstr>Times New Roman</vt:lpstr>
      <vt:lpstr>Celestial</vt:lpstr>
      <vt:lpstr>Mobile Device Usage and User Behavior Analysis Using Machine Learning in r programming</vt:lpstr>
      <vt:lpstr>2. Introduction</vt:lpstr>
      <vt:lpstr>3. Problem Statement</vt:lpstr>
      <vt:lpstr>4.METHODOLOGY</vt:lpstr>
      <vt:lpstr>4.3 Exploratory Data Analysis (EDA) insights</vt:lpstr>
      <vt:lpstr>4.4 Model Selection</vt:lpstr>
      <vt:lpstr>4.5 IMPLEMENTATION</vt:lpstr>
      <vt:lpstr>5. Experimentation and Evaluation</vt:lpstr>
      <vt:lpstr>6. Results and Analysis</vt:lpstr>
      <vt:lpstr>7. DEPLOYMENT</vt:lpstr>
      <vt:lpstr>7. 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Mobile Device Usage and User Behavior Analysis Using Machine Learning in r programming</dc:title>
  <cp:lastModifiedBy>Tochukwu Aroh</cp:lastModifiedBy>
  <cp:revision>8</cp:revision>
  <dcterms:modified xsi:type="dcterms:W3CDTF">2025-02-02T15:28:48Z</dcterms:modified>
</cp:coreProperties>
</file>