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70" r:id="rId15"/>
    <p:sldId id="271" r:id="rId16"/>
    <p:sldId id="272" r:id="rId17"/>
    <p:sldId id="273"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預設章節" id="{4970D074-F8E7-4358-A2FE-ACA4793FBE26}">
          <p14:sldIdLst>
            <p14:sldId id="256"/>
            <p14:sldId id="257"/>
            <p14:sldId id="258"/>
            <p14:sldId id="259"/>
            <p14:sldId id="260"/>
            <p14:sldId id="261"/>
            <p14:sldId id="262"/>
            <p14:sldId id="263"/>
            <p14:sldId id="264"/>
            <p14:sldId id="265"/>
            <p14:sldId id="266"/>
            <p14:sldId id="267"/>
          </p14:sldIdLst>
        </p14:section>
        <p14:section name="未命名的章節" id="{BB5BB331-8082-4A52-87DB-ED843A7CE56D}">
          <p14:sldIdLst>
            <p14:sldId id="269"/>
            <p14:sldId id="270"/>
            <p14:sldId id="271"/>
            <p14:sldId id="272"/>
            <p14:sldId id="27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87950" autoAdjust="0"/>
  </p:normalViewPr>
  <p:slideViewPr>
    <p:cSldViewPr snapToGrid="0">
      <p:cViewPr varScale="1">
        <p:scale>
          <a:sx n="65" d="100"/>
          <a:sy n="65" d="100"/>
        </p:scale>
        <p:origin x="93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9FABCC-C5F4-454E-8B3F-A609F2C6AC55}" type="datetimeFigureOut">
              <a:rPr lang="zh-TW" altLang="en-US" smtClean="0"/>
              <a:t>2019/4/25</a:t>
            </a:fld>
            <a:endParaRPr lang="zh-TW" altLang="en-US"/>
          </a:p>
        </p:txBody>
      </p:sp>
      <p:sp>
        <p:nvSpPr>
          <p:cNvPr id="4" name="投影片圖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71634C-602F-4F88-9386-1790BAB92BD2}" type="slidenum">
              <a:rPr lang="zh-TW" altLang="en-US" smtClean="0"/>
              <a:t>‹#›</a:t>
            </a:fld>
            <a:endParaRPr lang="zh-TW" altLang="en-US"/>
          </a:p>
        </p:txBody>
      </p:sp>
    </p:spTree>
    <p:extLst>
      <p:ext uri="{BB962C8B-B14F-4D97-AF65-F5344CB8AC3E}">
        <p14:creationId xmlns:p14="http://schemas.microsoft.com/office/powerpoint/2010/main" val="18829983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CN" altLang="en-US" dirty="0" smtClean="0"/>
              <a:t>最優估值函數</a:t>
            </a:r>
            <a:r>
              <a:rPr lang="en-US" altLang="zh-CN" dirty="0" smtClean="0"/>
              <a:t>v∗(s) </a:t>
            </a:r>
            <a:r>
              <a:rPr lang="zh-CN" altLang="en-US" dirty="0" smtClean="0"/>
              <a:t>，它在判斷了每個棋局或狀態 </a:t>
            </a:r>
            <a:r>
              <a:rPr lang="en-US" altLang="zh-CN" dirty="0" smtClean="0"/>
              <a:t>s </a:t>
            </a:r>
            <a:r>
              <a:rPr lang="zh-CN" altLang="en-US" dirty="0" smtClean="0"/>
              <a:t>之後的博弈結果的優劣</a:t>
            </a:r>
            <a:endParaRPr lang="en-US" altLang="zh-CN" dirty="0" smtClean="0"/>
          </a:p>
          <a:p>
            <a:r>
              <a:rPr lang="zh-TW" altLang="en-US" dirty="0" smtClean="0"/>
              <a:t>窮舉搜索不可行</a:t>
            </a:r>
            <a:endParaRPr lang="zh-TW" altLang="en-US" dirty="0"/>
          </a:p>
        </p:txBody>
      </p:sp>
      <p:sp>
        <p:nvSpPr>
          <p:cNvPr id="4" name="投影片編號版面配置區 3"/>
          <p:cNvSpPr>
            <a:spLocks noGrp="1"/>
          </p:cNvSpPr>
          <p:nvPr>
            <p:ph type="sldNum" sz="quarter" idx="10"/>
          </p:nvPr>
        </p:nvSpPr>
        <p:spPr/>
        <p:txBody>
          <a:bodyPr/>
          <a:lstStyle/>
          <a:p>
            <a:fld id="{7271634C-602F-4F88-9386-1790BAB92BD2}" type="slidenum">
              <a:rPr lang="zh-TW" altLang="en-US" smtClean="0"/>
              <a:t>2</a:t>
            </a:fld>
            <a:endParaRPr lang="zh-TW" altLang="en-US"/>
          </a:p>
        </p:txBody>
      </p:sp>
    </p:spTree>
    <p:extLst>
      <p:ext uri="{BB962C8B-B14F-4D97-AF65-F5344CB8AC3E}">
        <p14:creationId xmlns:p14="http://schemas.microsoft.com/office/powerpoint/2010/main" val="13068929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CN" sz="1200" b="0" i="0" kern="1200" dirty="0" smtClean="0">
              <a:solidFill>
                <a:schemeClr val="tx1"/>
              </a:solidFill>
              <a:effectLst/>
              <a:latin typeface="+mn-lt"/>
              <a:ea typeface="+mn-ea"/>
              <a:cs typeface="+mn-cs"/>
            </a:endParaRPr>
          </a:p>
        </p:txBody>
      </p:sp>
      <p:sp>
        <p:nvSpPr>
          <p:cNvPr id="4" name="投影片編號版面配置區 3"/>
          <p:cNvSpPr>
            <a:spLocks noGrp="1"/>
          </p:cNvSpPr>
          <p:nvPr>
            <p:ph type="sldNum" sz="quarter" idx="10"/>
          </p:nvPr>
        </p:nvSpPr>
        <p:spPr/>
        <p:txBody>
          <a:bodyPr/>
          <a:lstStyle/>
          <a:p>
            <a:fld id="{7271634C-602F-4F88-9386-1790BAB92BD2}" type="slidenum">
              <a:rPr lang="zh-TW" altLang="en-US" smtClean="0"/>
              <a:t>11</a:t>
            </a:fld>
            <a:endParaRPr lang="zh-TW" altLang="en-US"/>
          </a:p>
        </p:txBody>
      </p:sp>
    </p:spTree>
    <p:extLst>
      <p:ext uri="{BB962C8B-B14F-4D97-AF65-F5344CB8AC3E}">
        <p14:creationId xmlns:p14="http://schemas.microsoft.com/office/powerpoint/2010/main" val="24544741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CN" sz="1200" b="0" i="0" kern="1200" dirty="0" smtClean="0">
              <a:solidFill>
                <a:schemeClr val="tx1"/>
              </a:solidFill>
              <a:effectLst/>
              <a:latin typeface="+mn-lt"/>
              <a:ea typeface="+mn-ea"/>
              <a:cs typeface="+mn-cs"/>
            </a:endParaRPr>
          </a:p>
        </p:txBody>
      </p:sp>
      <p:sp>
        <p:nvSpPr>
          <p:cNvPr id="4" name="投影片編號版面配置區 3"/>
          <p:cNvSpPr>
            <a:spLocks noGrp="1"/>
          </p:cNvSpPr>
          <p:nvPr>
            <p:ph type="sldNum" sz="quarter" idx="10"/>
          </p:nvPr>
        </p:nvSpPr>
        <p:spPr/>
        <p:txBody>
          <a:bodyPr/>
          <a:lstStyle/>
          <a:p>
            <a:fld id="{7271634C-602F-4F88-9386-1790BAB92BD2}" type="slidenum">
              <a:rPr lang="zh-TW" altLang="en-US" smtClean="0"/>
              <a:t>12</a:t>
            </a:fld>
            <a:endParaRPr lang="zh-TW" altLang="en-US"/>
          </a:p>
        </p:txBody>
      </p:sp>
    </p:spTree>
    <p:extLst>
      <p:ext uri="{BB962C8B-B14F-4D97-AF65-F5344CB8AC3E}">
        <p14:creationId xmlns:p14="http://schemas.microsoft.com/office/powerpoint/2010/main" val="15003017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CN" sz="1200" b="0" i="0" kern="1200" dirty="0" smtClean="0">
              <a:solidFill>
                <a:schemeClr val="tx1"/>
              </a:solidFill>
              <a:effectLst/>
              <a:latin typeface="+mn-lt"/>
              <a:ea typeface="+mn-ea"/>
              <a:cs typeface="+mn-cs"/>
            </a:endParaRPr>
          </a:p>
        </p:txBody>
      </p:sp>
      <p:sp>
        <p:nvSpPr>
          <p:cNvPr id="4" name="投影片編號版面配置區 3"/>
          <p:cNvSpPr>
            <a:spLocks noGrp="1"/>
          </p:cNvSpPr>
          <p:nvPr>
            <p:ph type="sldNum" sz="quarter" idx="10"/>
          </p:nvPr>
        </p:nvSpPr>
        <p:spPr/>
        <p:txBody>
          <a:bodyPr/>
          <a:lstStyle/>
          <a:p>
            <a:fld id="{7271634C-602F-4F88-9386-1790BAB92BD2}" type="slidenum">
              <a:rPr lang="zh-TW" altLang="en-US" smtClean="0"/>
              <a:t>14</a:t>
            </a:fld>
            <a:endParaRPr lang="zh-TW" altLang="en-US"/>
          </a:p>
        </p:txBody>
      </p:sp>
    </p:spTree>
    <p:extLst>
      <p:ext uri="{BB962C8B-B14F-4D97-AF65-F5344CB8AC3E}">
        <p14:creationId xmlns:p14="http://schemas.microsoft.com/office/powerpoint/2010/main" val="31867419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向量</a:t>
            </a:r>
            <a:r>
              <a:rPr lang="en-US" altLang="zh-CN" sz="1200" b="0" i="0" kern="1200" dirty="0" smtClean="0">
                <a:solidFill>
                  <a:schemeClr val="tx1"/>
                </a:solidFill>
                <a:effectLst/>
                <a:latin typeface="+mn-lt"/>
                <a:ea typeface="+mn-ea"/>
                <a:cs typeface="+mn-cs"/>
              </a:rPr>
              <a:t>p</a:t>
            </a:r>
            <a:r>
              <a:rPr lang="zh-CN" altLang="en-US" sz="1200" b="0" i="0" kern="1200" dirty="0" smtClean="0">
                <a:solidFill>
                  <a:schemeClr val="tx1"/>
                </a:solidFill>
                <a:effectLst/>
                <a:latin typeface="+mn-lt"/>
                <a:ea typeface="+mn-ea"/>
                <a:cs typeface="+mn-cs"/>
              </a:rPr>
              <a:t>表示選擇每個移動</a:t>
            </a:r>
            <a:r>
              <a:rPr lang="en-US" altLang="zh-CN" sz="1200" b="0" i="0" kern="1200" dirty="0" smtClean="0">
                <a:solidFill>
                  <a:schemeClr val="tx1"/>
                </a:solidFill>
                <a:effectLst/>
                <a:latin typeface="+mn-lt"/>
                <a:ea typeface="+mn-ea"/>
                <a:cs typeface="+mn-cs"/>
              </a:rPr>
              <a:t>a</a:t>
            </a:r>
            <a:r>
              <a:rPr lang="zh-CN" altLang="en-US" sz="1200" b="0" i="0" kern="1200" dirty="0" smtClean="0">
                <a:solidFill>
                  <a:schemeClr val="tx1"/>
                </a:solidFill>
                <a:effectLst/>
                <a:latin typeface="+mn-lt"/>
                <a:ea typeface="+mn-ea"/>
                <a:cs typeface="+mn-cs"/>
              </a:rPr>
              <a:t>（包括</a:t>
            </a:r>
            <a:r>
              <a:rPr lang="en-US" altLang="zh-CN" sz="1200" b="0" i="0" kern="1200" dirty="0" smtClean="0">
                <a:solidFill>
                  <a:schemeClr val="tx1"/>
                </a:solidFill>
                <a:effectLst/>
                <a:latin typeface="+mn-lt"/>
                <a:ea typeface="+mn-ea"/>
                <a:cs typeface="+mn-cs"/>
              </a:rPr>
              <a:t>pass</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pa = </a:t>
            </a:r>
            <a:r>
              <a:rPr lang="en-US" altLang="zh-CN" sz="1200" b="0" i="0" kern="1200" dirty="0" err="1" smtClean="0">
                <a:solidFill>
                  <a:schemeClr val="tx1"/>
                </a:solidFill>
                <a:effectLst/>
                <a:latin typeface="+mn-lt"/>
                <a:ea typeface="+mn-ea"/>
                <a:cs typeface="+mn-cs"/>
              </a:rPr>
              <a:t>Pr</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a | s</a:t>
            </a:r>
            <a:r>
              <a:rPr lang="zh-CN" altLang="en-US" sz="1200" b="0" i="0" kern="1200" dirty="0" smtClean="0">
                <a:solidFill>
                  <a:schemeClr val="tx1"/>
                </a:solidFill>
                <a:effectLst/>
                <a:latin typeface="+mn-lt"/>
                <a:ea typeface="+mn-ea"/>
                <a:cs typeface="+mn-cs"/>
              </a:rPr>
              <a:t>）的概率</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值</a:t>
            </a:r>
            <a:r>
              <a:rPr lang="en-US" altLang="zh-CN" sz="1200" b="0" i="0" kern="1200" dirty="0" smtClean="0">
                <a:solidFill>
                  <a:schemeClr val="tx1"/>
                </a:solidFill>
                <a:effectLst/>
                <a:latin typeface="+mn-lt"/>
                <a:ea typeface="+mn-ea"/>
                <a:cs typeface="+mn-cs"/>
              </a:rPr>
              <a:t>v</a:t>
            </a:r>
            <a:r>
              <a:rPr lang="zh-CN" altLang="en-US" sz="1200" b="0" i="0" kern="1200" dirty="0" smtClean="0">
                <a:solidFill>
                  <a:schemeClr val="tx1"/>
                </a:solidFill>
                <a:effectLst/>
                <a:latin typeface="+mn-lt"/>
                <a:ea typeface="+mn-ea"/>
                <a:cs typeface="+mn-cs"/>
              </a:rPr>
              <a:t>是標量評估，估計當前玩家從位置</a:t>
            </a:r>
            <a:r>
              <a:rPr lang="en-US" altLang="zh-CN" sz="1200" b="0" i="0" kern="1200" dirty="0" smtClean="0">
                <a:solidFill>
                  <a:schemeClr val="tx1"/>
                </a:solidFill>
                <a:effectLst/>
                <a:latin typeface="+mn-lt"/>
                <a:ea typeface="+mn-ea"/>
                <a:cs typeface="+mn-cs"/>
              </a:rPr>
              <a:t>s</a:t>
            </a:r>
            <a:r>
              <a:rPr lang="zh-CN" altLang="en-US" sz="1200" b="0" i="0" kern="1200" dirty="0" smtClean="0">
                <a:solidFill>
                  <a:schemeClr val="tx1"/>
                </a:solidFill>
                <a:effectLst/>
                <a:latin typeface="+mn-lt"/>
                <a:ea typeface="+mn-ea"/>
                <a:cs typeface="+mn-cs"/>
              </a:rPr>
              <a:t>獲勝的概率</a:t>
            </a:r>
            <a:endParaRPr lang="en-US" altLang="zh-CN" sz="1200" b="0" i="0" kern="1200" dirty="0" smtClean="0">
              <a:solidFill>
                <a:schemeClr val="tx1"/>
              </a:solidFill>
              <a:effectLst/>
              <a:latin typeface="+mn-lt"/>
              <a:ea typeface="+mn-ea"/>
              <a:cs typeface="+mn-cs"/>
            </a:endParaRPr>
          </a:p>
          <a:p>
            <a:r>
              <a:rPr lang="zh-TW" altLang="en-US" sz="1200" b="0" i="0" kern="1200" dirty="0" smtClean="0">
                <a:solidFill>
                  <a:schemeClr val="tx1"/>
                </a:solidFill>
                <a:effectLst/>
                <a:latin typeface="+mn-lt"/>
                <a:ea typeface="+mn-ea"/>
                <a:cs typeface="+mn-cs"/>
              </a:rPr>
              <a:t>在</a:t>
            </a:r>
            <a:r>
              <a:rPr lang="zh-CN" altLang="en-US" sz="1200" b="0" i="0" kern="1200" dirty="0" smtClean="0">
                <a:solidFill>
                  <a:schemeClr val="tx1"/>
                </a:solidFill>
                <a:effectLst/>
                <a:latin typeface="+mn-lt"/>
                <a:ea typeface="+mn-ea"/>
                <a:cs typeface="+mn-cs"/>
              </a:rPr>
              <a:t>每個位置，執行</a:t>
            </a:r>
            <a:r>
              <a:rPr lang="en-US" altLang="zh-CN" sz="1200" b="0" i="0" kern="1200" dirty="0" smtClean="0">
                <a:solidFill>
                  <a:schemeClr val="tx1"/>
                </a:solidFill>
                <a:effectLst/>
                <a:latin typeface="+mn-lt"/>
                <a:ea typeface="+mn-ea"/>
                <a:cs typeface="+mn-cs"/>
              </a:rPr>
              <a:t>MCTS</a:t>
            </a:r>
            <a:r>
              <a:rPr lang="zh-CN" altLang="en-US" sz="1200" b="0" i="0" kern="1200" dirty="0" smtClean="0">
                <a:solidFill>
                  <a:schemeClr val="tx1"/>
                </a:solidFill>
                <a:effectLst/>
                <a:latin typeface="+mn-lt"/>
                <a:ea typeface="+mn-ea"/>
                <a:cs typeface="+mn-cs"/>
              </a:rPr>
              <a:t>搜索，由神經網路指導。 </a:t>
            </a:r>
            <a:r>
              <a:rPr lang="en-US" altLang="zh-CN" sz="1200" b="0" i="0" kern="1200" dirty="0" smtClean="0">
                <a:solidFill>
                  <a:schemeClr val="tx1"/>
                </a:solidFill>
                <a:effectLst/>
                <a:latin typeface="+mn-lt"/>
                <a:ea typeface="+mn-ea"/>
                <a:cs typeface="+mn-cs"/>
              </a:rPr>
              <a:t>MCTS</a:t>
            </a:r>
            <a:r>
              <a:rPr lang="zh-CN" altLang="en-US" sz="1200" b="0" i="0" kern="1200" dirty="0" smtClean="0">
                <a:solidFill>
                  <a:schemeClr val="tx1"/>
                </a:solidFill>
                <a:effectLst/>
                <a:latin typeface="+mn-lt"/>
                <a:ea typeface="+mn-ea"/>
                <a:cs typeface="+mn-cs"/>
              </a:rPr>
              <a:t>搜索輸出每次移動的概率。這些搜索概率通常選擇比神經網路的原始移動概率更</a:t>
            </a:r>
            <a:r>
              <a:rPr lang="zh-TW" altLang="en-US" sz="1200" b="0" i="0" kern="1200" dirty="0" smtClean="0">
                <a:solidFill>
                  <a:schemeClr val="tx1"/>
                </a:solidFill>
                <a:effectLst/>
                <a:latin typeface="+mn-lt"/>
                <a:ea typeface="+mn-ea"/>
                <a:cs typeface="+mn-cs"/>
              </a:rPr>
              <a:t>好</a:t>
            </a:r>
            <a:r>
              <a:rPr lang="zh-CN" altLang="en-US" sz="1200" b="0" i="0" kern="1200" dirty="0" smtClean="0">
                <a:solidFill>
                  <a:schemeClr val="tx1"/>
                </a:solidFill>
                <a:effectLst/>
                <a:latin typeface="+mn-lt"/>
                <a:ea typeface="+mn-ea"/>
                <a:cs typeface="+mn-cs"/>
              </a:rPr>
              <a:t>的移動</a:t>
            </a:r>
            <a:endParaRPr lang="en-US" altLang="zh-CN" sz="1200" b="0" i="0" kern="1200" dirty="0" smtClean="0">
              <a:solidFill>
                <a:schemeClr val="tx1"/>
              </a:solidFill>
              <a:effectLst/>
              <a:latin typeface="+mn-lt"/>
              <a:ea typeface="+mn-ea"/>
              <a:cs typeface="+mn-cs"/>
            </a:endParaRPr>
          </a:p>
        </p:txBody>
      </p:sp>
      <p:sp>
        <p:nvSpPr>
          <p:cNvPr id="4" name="投影片編號版面配置區 3"/>
          <p:cNvSpPr>
            <a:spLocks noGrp="1"/>
          </p:cNvSpPr>
          <p:nvPr>
            <p:ph type="sldNum" sz="quarter" idx="10"/>
          </p:nvPr>
        </p:nvSpPr>
        <p:spPr/>
        <p:txBody>
          <a:bodyPr/>
          <a:lstStyle/>
          <a:p>
            <a:fld id="{7271634C-602F-4F88-9386-1790BAB92BD2}" type="slidenum">
              <a:rPr lang="zh-TW" altLang="en-US" smtClean="0"/>
              <a:t>15</a:t>
            </a:fld>
            <a:endParaRPr lang="zh-TW" altLang="en-US"/>
          </a:p>
        </p:txBody>
      </p:sp>
    </p:spTree>
    <p:extLst>
      <p:ext uri="{BB962C8B-B14F-4D97-AF65-F5344CB8AC3E}">
        <p14:creationId xmlns:p14="http://schemas.microsoft.com/office/powerpoint/2010/main" val="40607395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200" b="0" i="0" kern="1200" dirty="0" err="1" smtClean="0">
                <a:solidFill>
                  <a:schemeClr val="tx1"/>
                </a:solidFill>
                <a:effectLst/>
                <a:latin typeface="+mn-lt"/>
                <a:ea typeface="+mn-ea"/>
                <a:cs typeface="+mn-cs"/>
              </a:rPr>
              <a:t>AlphaGo</a:t>
            </a:r>
            <a:r>
              <a:rPr lang="en-US" altLang="zh-TW" sz="1200" b="0" i="0" kern="1200" dirty="0" smtClean="0">
                <a:solidFill>
                  <a:schemeClr val="tx1"/>
                </a:solidFill>
                <a:effectLst/>
                <a:latin typeface="+mn-lt"/>
                <a:ea typeface="+mn-ea"/>
                <a:cs typeface="+mn-cs"/>
              </a:rPr>
              <a:t> Master </a:t>
            </a:r>
            <a:r>
              <a:rPr lang="zh-TW" altLang="en-US" sz="1200" b="0" i="0" kern="1200" dirty="0" smtClean="0">
                <a:solidFill>
                  <a:schemeClr val="tx1"/>
                </a:solidFill>
                <a:effectLst/>
                <a:latin typeface="+mn-lt"/>
                <a:ea typeface="+mn-ea"/>
                <a:cs typeface="+mn-cs"/>
              </a:rPr>
              <a:t>基於本文中提出的演算法和架構的程式（但使用人力資源和功能）</a:t>
            </a:r>
            <a:endParaRPr lang="en-US" altLang="zh-CN" sz="1200" b="0" i="0" kern="1200" dirty="0" smtClean="0">
              <a:solidFill>
                <a:schemeClr val="tx1"/>
              </a:solidFill>
              <a:effectLst/>
              <a:latin typeface="+mn-lt"/>
              <a:ea typeface="+mn-ea"/>
              <a:cs typeface="+mn-cs"/>
            </a:endParaRPr>
          </a:p>
        </p:txBody>
      </p:sp>
      <p:sp>
        <p:nvSpPr>
          <p:cNvPr id="4" name="投影片編號版面配置區 3"/>
          <p:cNvSpPr>
            <a:spLocks noGrp="1"/>
          </p:cNvSpPr>
          <p:nvPr>
            <p:ph type="sldNum" sz="quarter" idx="10"/>
          </p:nvPr>
        </p:nvSpPr>
        <p:spPr/>
        <p:txBody>
          <a:bodyPr/>
          <a:lstStyle/>
          <a:p>
            <a:fld id="{7271634C-602F-4F88-9386-1790BAB92BD2}" type="slidenum">
              <a:rPr lang="zh-TW" altLang="en-US" smtClean="0"/>
              <a:t>16</a:t>
            </a:fld>
            <a:endParaRPr lang="zh-TW" altLang="en-US"/>
          </a:p>
        </p:txBody>
      </p:sp>
    </p:spTree>
    <p:extLst>
      <p:ext uri="{BB962C8B-B14F-4D97-AF65-F5344CB8AC3E}">
        <p14:creationId xmlns:p14="http://schemas.microsoft.com/office/powerpoint/2010/main" val="40359112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200" b="0" i="0" kern="1200" dirty="0" err="1" smtClean="0">
                <a:solidFill>
                  <a:schemeClr val="tx1"/>
                </a:solidFill>
                <a:effectLst/>
                <a:latin typeface="+mn-lt"/>
                <a:ea typeface="+mn-ea"/>
                <a:cs typeface="+mn-cs"/>
              </a:rPr>
              <a:t>AlphaGo</a:t>
            </a:r>
            <a:r>
              <a:rPr lang="en-US" altLang="zh-TW" sz="1200" b="0" i="0" kern="1200" dirty="0" smtClean="0">
                <a:solidFill>
                  <a:schemeClr val="tx1"/>
                </a:solidFill>
                <a:effectLst/>
                <a:latin typeface="+mn-lt"/>
                <a:ea typeface="+mn-ea"/>
                <a:cs typeface="+mn-cs"/>
              </a:rPr>
              <a:t> Master </a:t>
            </a:r>
            <a:r>
              <a:rPr lang="zh-TW" altLang="en-US" sz="1200" b="0" i="0" kern="1200" smtClean="0">
                <a:solidFill>
                  <a:schemeClr val="tx1"/>
                </a:solidFill>
                <a:effectLst/>
                <a:latin typeface="+mn-lt"/>
                <a:ea typeface="+mn-ea"/>
                <a:cs typeface="+mn-cs"/>
              </a:rPr>
              <a:t>基於</a:t>
            </a:r>
            <a:r>
              <a:rPr lang="zh-TW" altLang="en-US" sz="1200" b="0" i="0" kern="1200" dirty="0" smtClean="0">
                <a:solidFill>
                  <a:schemeClr val="tx1"/>
                </a:solidFill>
                <a:effectLst/>
                <a:latin typeface="+mn-lt"/>
                <a:ea typeface="+mn-ea"/>
                <a:cs typeface="+mn-cs"/>
              </a:rPr>
              <a:t>本文中提出的演算法和架構的程式（但使用人力資源和功能）</a:t>
            </a:r>
            <a:endParaRPr lang="en-US" altLang="zh-CN" sz="1200" b="0" i="0" kern="1200" dirty="0" smtClean="0">
              <a:solidFill>
                <a:schemeClr val="tx1"/>
              </a:solidFill>
              <a:effectLst/>
              <a:latin typeface="+mn-lt"/>
              <a:ea typeface="+mn-ea"/>
              <a:cs typeface="+mn-cs"/>
            </a:endParaRPr>
          </a:p>
        </p:txBody>
      </p:sp>
      <p:sp>
        <p:nvSpPr>
          <p:cNvPr id="4" name="投影片編號版面配置區 3"/>
          <p:cNvSpPr>
            <a:spLocks noGrp="1"/>
          </p:cNvSpPr>
          <p:nvPr>
            <p:ph type="sldNum" sz="quarter" idx="10"/>
          </p:nvPr>
        </p:nvSpPr>
        <p:spPr/>
        <p:txBody>
          <a:bodyPr/>
          <a:lstStyle/>
          <a:p>
            <a:fld id="{7271634C-602F-4F88-9386-1790BAB92BD2}" type="slidenum">
              <a:rPr lang="zh-TW" altLang="en-US" smtClean="0"/>
              <a:t>17</a:t>
            </a:fld>
            <a:endParaRPr lang="zh-TW" altLang="en-US"/>
          </a:p>
        </p:txBody>
      </p:sp>
    </p:spTree>
    <p:extLst>
      <p:ext uri="{BB962C8B-B14F-4D97-AF65-F5344CB8AC3E}">
        <p14:creationId xmlns:p14="http://schemas.microsoft.com/office/powerpoint/2010/main" val="11471283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b="0" i="0" kern="1200" dirty="0" smtClean="0">
                <a:solidFill>
                  <a:schemeClr val="tx1"/>
                </a:solidFill>
                <a:effectLst/>
                <a:latin typeface="+mn-lt"/>
                <a:ea typeface="+mn-ea"/>
                <a:cs typeface="+mn-cs"/>
              </a:rPr>
              <a:t>剪枝：這</a:t>
            </a:r>
            <a:r>
              <a:rPr lang="zh-CN" altLang="en-US" sz="1200" b="0" i="0" kern="1200" dirty="0" smtClean="0">
                <a:solidFill>
                  <a:schemeClr val="tx1"/>
                </a:solidFill>
                <a:effectLst/>
                <a:latin typeface="+mn-lt"/>
                <a:ea typeface="+mn-ea"/>
                <a:cs typeface="+mn-cs"/>
              </a:rPr>
              <a:t>種方法已經在象棋，跳棋，黑白棋中得到了超越人類的能力</a:t>
            </a:r>
            <a:r>
              <a:rPr lang="zh-TW" altLang="en-US"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這種方法在圍棋中</a:t>
            </a:r>
            <a:r>
              <a:rPr lang="zh-TW" altLang="en-US" sz="1200" b="0" i="0" kern="1200" dirty="0" smtClean="0">
                <a:solidFill>
                  <a:schemeClr val="tx1"/>
                </a:solidFill>
                <a:effectLst/>
                <a:latin typeface="+mn-lt"/>
                <a:ea typeface="+mn-ea"/>
                <a:cs typeface="+mn-cs"/>
              </a:rPr>
              <a:t>不可行</a:t>
            </a:r>
            <a:r>
              <a:rPr lang="zh-CN" altLang="en-US" sz="1200" b="0" i="0" kern="1200" dirty="0" smtClean="0">
                <a:solidFill>
                  <a:schemeClr val="tx1"/>
                </a:solidFill>
                <a:effectLst/>
                <a:latin typeface="+mn-lt"/>
                <a:ea typeface="+mn-ea"/>
                <a:cs typeface="+mn-cs"/>
              </a:rPr>
              <a:t>，因為圍棋的複雜度</a:t>
            </a:r>
            <a:r>
              <a:rPr lang="zh-TW" altLang="en-US" sz="1200" b="0" i="0" kern="1200" dirty="0" smtClean="0">
                <a:solidFill>
                  <a:schemeClr val="tx1"/>
                </a:solidFill>
                <a:effectLst/>
                <a:latin typeface="+mn-lt"/>
                <a:ea typeface="+mn-ea"/>
                <a:cs typeface="+mn-cs"/>
              </a:rPr>
              <a:t>過大</a:t>
            </a:r>
            <a:endParaRPr lang="en-US" altLang="zh-TW"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smtClean="0"/>
              <a:t>廣度可用</a:t>
            </a:r>
            <a:r>
              <a:rPr lang="en-US" altLang="zh-CN" dirty="0" smtClean="0">
                <a:latin typeface="微軟正黑體" panose="020B0604030504040204" pitchFamily="34" charset="-120"/>
                <a:ea typeface="微軟正黑體" panose="020B0604030504040204" pitchFamily="34" charset="-120"/>
              </a:rPr>
              <a:t>p(</a:t>
            </a:r>
            <a:r>
              <a:rPr lang="en-US" altLang="zh-CN" dirty="0" err="1" smtClean="0">
                <a:latin typeface="微軟正黑體" panose="020B0604030504040204" pitchFamily="34" charset="-120"/>
                <a:ea typeface="微軟正黑體" panose="020B0604030504040204" pitchFamily="34" charset="-120"/>
              </a:rPr>
              <a:t>a∣s</a:t>
            </a:r>
            <a:r>
              <a:rPr lang="en-US" altLang="zh-CN" dirty="0" smtClean="0">
                <a:latin typeface="微軟正黑體" panose="020B0604030504040204" pitchFamily="34" charset="-120"/>
                <a:ea typeface="微軟正黑體" panose="020B0604030504040204" pitchFamily="34" charset="-120"/>
              </a:rPr>
              <a:t>) </a:t>
            </a:r>
            <a:r>
              <a:rPr lang="zh-TW" altLang="en-US" dirty="0" smtClean="0">
                <a:latin typeface="微軟正黑體" panose="020B0604030504040204" pitchFamily="34" charset="-120"/>
                <a:ea typeface="微軟正黑體" panose="020B0604030504040204" pitchFamily="34" charset="-120"/>
              </a:rPr>
              <a:t>採樣</a:t>
            </a:r>
            <a:r>
              <a:rPr lang="zh-CN" altLang="en-US" dirty="0" smtClean="0">
                <a:latin typeface="微軟正黑體" panose="020B0604030504040204" pitchFamily="34" charset="-120"/>
                <a:ea typeface="微軟正黑體" panose="020B0604030504040204" pitchFamily="34" charset="-120"/>
              </a:rPr>
              <a:t>動作來降低</a:t>
            </a:r>
            <a:r>
              <a:rPr lang="zh-TW" altLang="en-US" dirty="0" smtClean="0">
                <a:latin typeface="微軟正黑體" panose="020B0604030504040204" pitchFamily="34" charset="-120"/>
                <a:ea typeface="微軟正黑體" panose="020B0604030504040204" pitchFamily="34" charset="-120"/>
              </a:rPr>
              <a:t>，</a:t>
            </a:r>
            <a:r>
              <a:rPr lang="zh-TW" altLang="en-US" sz="1200" b="0" i="0" kern="1200" dirty="0" smtClean="0">
                <a:solidFill>
                  <a:schemeClr val="tx1"/>
                </a:solidFill>
                <a:effectLst/>
                <a:latin typeface="+mn-lt"/>
                <a:ea typeface="+mn-ea"/>
                <a:cs typeface="+mn-cs"/>
              </a:rPr>
              <a:t>一個在位置 </a:t>
            </a:r>
            <a:r>
              <a:rPr lang="en-US" altLang="zh-TW" sz="1200" b="0" i="0" kern="1200" dirty="0" smtClean="0">
                <a:solidFill>
                  <a:schemeClr val="tx1"/>
                </a:solidFill>
                <a:effectLst/>
                <a:latin typeface="+mn-lt"/>
                <a:ea typeface="+mn-ea"/>
                <a:cs typeface="+mn-cs"/>
              </a:rPr>
              <a:t>s </a:t>
            </a:r>
            <a:r>
              <a:rPr lang="zh-TW" altLang="en-US" sz="1200" b="0" i="0" kern="1200" dirty="0" smtClean="0">
                <a:solidFill>
                  <a:schemeClr val="tx1"/>
                </a:solidFill>
                <a:effectLst/>
                <a:latin typeface="+mn-lt"/>
                <a:ea typeface="+mn-ea"/>
                <a:cs typeface="+mn-cs"/>
              </a:rPr>
              <a:t>可能下棋走</a:t>
            </a:r>
            <a:r>
              <a:rPr lang="en-US" altLang="zh-TW" sz="1200" b="0" i="0" kern="1200" dirty="0" smtClean="0">
                <a:solidFill>
                  <a:schemeClr val="tx1"/>
                </a:solidFill>
                <a:effectLst/>
                <a:latin typeface="+mn-lt"/>
                <a:ea typeface="+mn-ea"/>
                <a:cs typeface="+mn-cs"/>
              </a:rPr>
              <a:t>a </a:t>
            </a:r>
            <a:r>
              <a:rPr lang="zh-TW" altLang="en-US" sz="1200" b="0" i="0" kern="1200" dirty="0" smtClean="0">
                <a:solidFill>
                  <a:schemeClr val="tx1"/>
                </a:solidFill>
                <a:effectLst/>
                <a:latin typeface="+mn-lt"/>
                <a:ea typeface="+mn-ea"/>
                <a:cs typeface="+mn-cs"/>
              </a:rPr>
              <a:t>概率分佈</a:t>
            </a:r>
            <a:endParaRPr lang="en-US" altLang="zh-TW"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蒙特卡洛走子方</a:t>
            </a:r>
            <a:r>
              <a:rPr lang="zh-TW" altLang="en-US" dirty="0" smtClean="0"/>
              <a:t>法</a:t>
            </a:r>
            <a:r>
              <a:rPr lang="zh-CN" altLang="en-US" dirty="0" smtClean="0"/>
              <a:t>從一個策略 </a:t>
            </a:r>
            <a:r>
              <a:rPr lang="en-US" altLang="zh-CN" dirty="0" smtClean="0"/>
              <a:t>p </a:t>
            </a:r>
            <a:r>
              <a:rPr lang="zh-CN" altLang="en-US" dirty="0" smtClean="0"/>
              <a:t>中採集雙方棋手的一系列下棋走法。計算這些走子的平均數可以產生一個有效的棋局評估</a:t>
            </a:r>
            <a:endParaRPr lang="zh-TW" altLang="en-US" dirty="0"/>
          </a:p>
        </p:txBody>
      </p:sp>
      <p:sp>
        <p:nvSpPr>
          <p:cNvPr id="4" name="投影片編號版面配置區 3"/>
          <p:cNvSpPr>
            <a:spLocks noGrp="1"/>
          </p:cNvSpPr>
          <p:nvPr>
            <p:ph type="sldNum" sz="quarter" idx="10"/>
          </p:nvPr>
        </p:nvSpPr>
        <p:spPr/>
        <p:txBody>
          <a:bodyPr/>
          <a:lstStyle/>
          <a:p>
            <a:fld id="{7271634C-602F-4F88-9386-1790BAB92BD2}" type="slidenum">
              <a:rPr lang="zh-TW" altLang="en-US" smtClean="0"/>
              <a:t>3</a:t>
            </a:fld>
            <a:endParaRPr lang="zh-TW" altLang="en-US"/>
          </a:p>
        </p:txBody>
      </p:sp>
    </p:spTree>
    <p:extLst>
      <p:ext uri="{BB962C8B-B14F-4D97-AF65-F5344CB8AC3E}">
        <p14:creationId xmlns:p14="http://schemas.microsoft.com/office/powerpoint/2010/main" val="27194887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200" b="0" i="0" kern="1200" dirty="0" smtClean="0">
                <a:solidFill>
                  <a:schemeClr val="tx1"/>
                </a:solidFill>
                <a:effectLst/>
                <a:latin typeface="+mn-lt"/>
                <a:ea typeface="+mn-ea"/>
                <a:cs typeface="+mn-cs"/>
              </a:rPr>
              <a:t>Alpha go</a:t>
            </a:r>
            <a:r>
              <a:rPr lang="zh-CN" altLang="en-US" sz="1200" b="0" i="0" kern="1200" dirty="0" smtClean="0">
                <a:solidFill>
                  <a:schemeClr val="tx1"/>
                </a:solidFill>
                <a:effectLst/>
                <a:latin typeface="+mn-lt"/>
                <a:ea typeface="+mn-ea"/>
                <a:cs typeface="+mn-cs"/>
              </a:rPr>
              <a:t>前最強的圍棋程式</a:t>
            </a:r>
            <a:r>
              <a:rPr lang="zh-TW" altLang="en-US" sz="1200" b="0" i="0" kern="1200" dirty="0" smtClean="0">
                <a:solidFill>
                  <a:schemeClr val="tx1"/>
                </a:solidFill>
                <a:effectLst/>
                <a:latin typeface="+mn-lt"/>
                <a:ea typeface="+mn-ea"/>
                <a:cs typeface="+mn-cs"/>
              </a:rPr>
              <a:t>就</a:t>
            </a:r>
            <a:r>
              <a:rPr lang="zh-CN" altLang="en-US" sz="1200" b="0" i="0" kern="1200" dirty="0" smtClean="0">
                <a:solidFill>
                  <a:schemeClr val="tx1"/>
                </a:solidFill>
                <a:effectLst/>
                <a:latin typeface="+mn-lt"/>
                <a:ea typeface="+mn-ea"/>
                <a:cs typeface="+mn-cs"/>
              </a:rPr>
              <a:t>是基於蒙特卡洛樹</a:t>
            </a:r>
            <a:r>
              <a:rPr lang="zh-TW" altLang="en-US" sz="1200" b="0" i="0" kern="1200" dirty="0" smtClean="0">
                <a:solidFill>
                  <a:schemeClr val="tx1"/>
                </a:solidFill>
                <a:effectLst/>
                <a:latin typeface="+mn-lt"/>
                <a:ea typeface="+mn-ea"/>
                <a:cs typeface="+mn-cs"/>
              </a:rPr>
              <a:t>，可</a:t>
            </a:r>
            <a:r>
              <a:rPr lang="zh-CN" altLang="en-US" sz="1200" b="0" i="0" kern="1200" dirty="0" smtClean="0">
                <a:solidFill>
                  <a:schemeClr val="tx1"/>
                </a:solidFill>
                <a:effectLst/>
                <a:latin typeface="+mn-lt"/>
                <a:ea typeface="+mn-ea"/>
                <a:cs typeface="+mn-cs"/>
              </a:rPr>
              <a:t>達到業餘高手的級別</a:t>
            </a:r>
            <a:endParaRPr lang="zh-TW" altLang="en-US" dirty="0"/>
          </a:p>
        </p:txBody>
      </p:sp>
      <p:sp>
        <p:nvSpPr>
          <p:cNvPr id="4" name="投影片編號版面配置區 3"/>
          <p:cNvSpPr>
            <a:spLocks noGrp="1"/>
          </p:cNvSpPr>
          <p:nvPr>
            <p:ph type="sldNum" sz="quarter" idx="10"/>
          </p:nvPr>
        </p:nvSpPr>
        <p:spPr/>
        <p:txBody>
          <a:bodyPr/>
          <a:lstStyle/>
          <a:p>
            <a:fld id="{7271634C-602F-4F88-9386-1790BAB92BD2}" type="slidenum">
              <a:rPr lang="zh-TW" altLang="en-US" smtClean="0"/>
              <a:t>4</a:t>
            </a:fld>
            <a:endParaRPr lang="zh-TW" altLang="en-US"/>
          </a:p>
        </p:txBody>
      </p:sp>
    </p:spTree>
    <p:extLst>
      <p:ext uri="{BB962C8B-B14F-4D97-AF65-F5344CB8AC3E}">
        <p14:creationId xmlns:p14="http://schemas.microsoft.com/office/powerpoint/2010/main" val="6694575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200" b="0" i="0" kern="1200" dirty="0" smtClean="0">
                <a:solidFill>
                  <a:schemeClr val="tx1"/>
                </a:solidFill>
                <a:effectLst/>
                <a:latin typeface="+mn-lt"/>
                <a:ea typeface="+mn-ea"/>
                <a:cs typeface="+mn-cs"/>
              </a:rPr>
              <a:t>Alpha go</a:t>
            </a:r>
            <a:r>
              <a:rPr lang="zh-CN" altLang="en-US" sz="1200" b="0" i="0" kern="1200" dirty="0" smtClean="0">
                <a:solidFill>
                  <a:schemeClr val="tx1"/>
                </a:solidFill>
                <a:effectLst/>
                <a:latin typeface="+mn-lt"/>
                <a:ea typeface="+mn-ea"/>
                <a:cs typeface="+mn-cs"/>
              </a:rPr>
              <a:t>前最強的圍棋程式</a:t>
            </a:r>
            <a:r>
              <a:rPr lang="zh-TW" altLang="en-US" sz="1200" b="0" i="0" kern="1200" dirty="0" smtClean="0">
                <a:solidFill>
                  <a:schemeClr val="tx1"/>
                </a:solidFill>
                <a:effectLst/>
                <a:latin typeface="+mn-lt"/>
                <a:ea typeface="+mn-ea"/>
                <a:cs typeface="+mn-cs"/>
              </a:rPr>
              <a:t>就</a:t>
            </a:r>
            <a:r>
              <a:rPr lang="zh-CN" altLang="en-US" sz="1200" b="0" i="0" kern="1200" dirty="0" smtClean="0">
                <a:solidFill>
                  <a:schemeClr val="tx1"/>
                </a:solidFill>
                <a:effectLst/>
                <a:latin typeface="+mn-lt"/>
                <a:ea typeface="+mn-ea"/>
                <a:cs typeface="+mn-cs"/>
              </a:rPr>
              <a:t>是基於蒙特卡洛樹</a:t>
            </a:r>
            <a:r>
              <a:rPr lang="zh-TW" altLang="en-US" sz="1200" b="0" i="0" kern="1200" dirty="0" smtClean="0">
                <a:solidFill>
                  <a:schemeClr val="tx1"/>
                </a:solidFill>
                <a:effectLst/>
                <a:latin typeface="+mn-lt"/>
                <a:ea typeface="+mn-ea"/>
                <a:cs typeface="+mn-cs"/>
              </a:rPr>
              <a:t>，可</a:t>
            </a:r>
            <a:r>
              <a:rPr lang="zh-CN" altLang="en-US" sz="1200" b="0" i="0" kern="1200" smtClean="0">
                <a:solidFill>
                  <a:schemeClr val="tx1"/>
                </a:solidFill>
                <a:effectLst/>
                <a:latin typeface="+mn-lt"/>
                <a:ea typeface="+mn-ea"/>
                <a:cs typeface="+mn-cs"/>
              </a:rPr>
              <a:t>達到業餘高手的級別</a:t>
            </a:r>
            <a:endParaRPr lang="zh-TW" altLang="en-US" dirty="0"/>
          </a:p>
        </p:txBody>
      </p:sp>
      <p:sp>
        <p:nvSpPr>
          <p:cNvPr id="4" name="投影片編號版面配置區 3"/>
          <p:cNvSpPr>
            <a:spLocks noGrp="1"/>
          </p:cNvSpPr>
          <p:nvPr>
            <p:ph type="sldNum" sz="quarter" idx="10"/>
          </p:nvPr>
        </p:nvSpPr>
        <p:spPr/>
        <p:txBody>
          <a:bodyPr/>
          <a:lstStyle/>
          <a:p>
            <a:fld id="{7271634C-602F-4F88-9386-1790BAB92BD2}" type="slidenum">
              <a:rPr lang="zh-TW" altLang="en-US" smtClean="0"/>
              <a:t>5</a:t>
            </a:fld>
            <a:endParaRPr lang="zh-TW" altLang="en-US"/>
          </a:p>
        </p:txBody>
      </p:sp>
    </p:spTree>
    <p:extLst>
      <p:ext uri="{BB962C8B-B14F-4D97-AF65-F5344CB8AC3E}">
        <p14:creationId xmlns:p14="http://schemas.microsoft.com/office/powerpoint/2010/main" val="1306717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SL</a:t>
            </a:r>
            <a:r>
              <a:rPr lang="zh-TW" altLang="en-US" dirty="0" smtClean="0"/>
              <a:t>策略網路用</a:t>
            </a:r>
            <a:r>
              <a:rPr lang="en-US" altLang="zh-TW" dirty="0" smtClean="0"/>
              <a:t>13</a:t>
            </a:r>
            <a:r>
              <a:rPr lang="zh-TW" altLang="en-US" dirty="0" smtClean="0"/>
              <a:t>層，</a:t>
            </a:r>
            <a:r>
              <a:rPr lang="zh-CN" altLang="en-US" dirty="0" smtClean="0"/>
              <a:t>預測人類專家下棋</a:t>
            </a:r>
            <a:r>
              <a:rPr lang="zh-TW" altLang="en-US" dirty="0" smtClean="0"/>
              <a:t>達到</a:t>
            </a:r>
            <a:r>
              <a:rPr lang="en-US" altLang="zh-TW" dirty="0" smtClean="0"/>
              <a:t>57%</a:t>
            </a:r>
            <a:r>
              <a:rPr lang="zh-TW" altLang="en-US" dirty="0" smtClean="0"/>
              <a:t>的準確率</a:t>
            </a:r>
            <a:endParaRPr lang="en-US" altLang="zh-TW" dirty="0" smtClean="0"/>
          </a:p>
          <a:p>
            <a:r>
              <a:rPr lang="zh-TW" altLang="en-US" dirty="0" smtClean="0"/>
              <a:t>使用</a:t>
            </a:r>
            <a:r>
              <a:rPr lang="en-US" altLang="zh-TW" dirty="0" smtClean="0"/>
              <a:t>RL</a:t>
            </a:r>
            <a:r>
              <a:rPr lang="zh-TW" altLang="en-US" dirty="0" smtClean="0"/>
              <a:t>策略網路</a:t>
            </a:r>
            <a:r>
              <a:rPr lang="zh-CN" altLang="en-US" dirty="0" smtClean="0"/>
              <a:t>评估估值函数</a:t>
            </a:r>
            <a:r>
              <a:rPr lang="en-US" altLang="zh-TW" dirty="0" err="1" smtClean="0"/>
              <a:t>vPp</a:t>
            </a:r>
            <a:r>
              <a:rPr lang="zh-TW" altLang="en-US" dirty="0" smtClean="0"/>
              <a:t>最小化预测估值</a:t>
            </a:r>
            <a:r>
              <a:rPr lang="en-US" altLang="zh-TW" dirty="0" smtClean="0"/>
              <a:t>v</a:t>
            </a:r>
            <a:r>
              <a:rPr lang="el-GR" altLang="zh-TW" dirty="0" smtClean="0"/>
              <a:t>θ(</a:t>
            </a:r>
            <a:r>
              <a:rPr lang="en-US" altLang="zh-TW" dirty="0" smtClean="0"/>
              <a:t>s)</a:t>
            </a:r>
            <a:r>
              <a:rPr lang="zh-TW" altLang="en-US" dirty="0" smtClean="0"/>
              <a:t>和相应的结局 </a:t>
            </a:r>
            <a:r>
              <a:rPr lang="en-US" altLang="zh-TW" dirty="0" smtClean="0"/>
              <a:t>z </a:t>
            </a:r>
            <a:r>
              <a:rPr lang="zh-TW" altLang="en-US" dirty="0" smtClean="0"/>
              <a:t>之间的平均方差（</a:t>
            </a:r>
            <a:r>
              <a:rPr lang="en-US" altLang="zh-TW" dirty="0" smtClean="0"/>
              <a:t>MSE</a:t>
            </a:r>
            <a:r>
              <a:rPr lang="zh-TW" altLang="en-US" dirty="0" smtClean="0"/>
              <a:t>）</a:t>
            </a:r>
            <a:endParaRPr lang="zh-TW" altLang="en-US" dirty="0"/>
          </a:p>
        </p:txBody>
      </p:sp>
      <p:sp>
        <p:nvSpPr>
          <p:cNvPr id="4" name="投影片編號版面配置區 3"/>
          <p:cNvSpPr>
            <a:spLocks noGrp="1"/>
          </p:cNvSpPr>
          <p:nvPr>
            <p:ph type="sldNum" sz="quarter" idx="10"/>
          </p:nvPr>
        </p:nvSpPr>
        <p:spPr/>
        <p:txBody>
          <a:bodyPr/>
          <a:lstStyle/>
          <a:p>
            <a:fld id="{7271634C-602F-4F88-9386-1790BAB92BD2}" type="slidenum">
              <a:rPr lang="zh-TW" altLang="en-US" smtClean="0"/>
              <a:t>6</a:t>
            </a:fld>
            <a:endParaRPr lang="zh-TW" altLang="en-US"/>
          </a:p>
        </p:txBody>
      </p:sp>
    </p:spTree>
    <p:extLst>
      <p:ext uri="{BB962C8B-B14F-4D97-AF65-F5344CB8AC3E}">
        <p14:creationId xmlns:p14="http://schemas.microsoft.com/office/powerpoint/2010/main" val="36236004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200" b="0" i="0" kern="1200" dirty="0" smtClean="0">
                <a:solidFill>
                  <a:schemeClr val="tx1"/>
                </a:solidFill>
                <a:effectLst/>
                <a:latin typeface="+mn-lt"/>
                <a:ea typeface="+mn-ea"/>
                <a:cs typeface="+mn-cs"/>
              </a:rPr>
              <a:t>2015</a:t>
            </a:r>
            <a:r>
              <a:rPr lang="zh-TW" altLang="en-US" sz="1200" b="0" i="0" kern="1200" dirty="0" smtClean="0">
                <a:solidFill>
                  <a:schemeClr val="tx1"/>
                </a:solidFill>
                <a:effectLst/>
                <a:latin typeface="+mn-lt"/>
                <a:ea typeface="+mn-ea"/>
                <a:cs typeface="+mn-cs"/>
              </a:rPr>
              <a:t>論文發表前，</a:t>
            </a:r>
            <a:r>
              <a:rPr lang="zh-CN" altLang="en-US" sz="1200" b="0" i="0" kern="1200" dirty="0" smtClean="0">
                <a:solidFill>
                  <a:schemeClr val="tx1"/>
                </a:solidFill>
                <a:effectLst/>
                <a:latin typeface="+mn-lt"/>
                <a:ea typeface="+mn-ea"/>
                <a:cs typeface="+mn-cs"/>
              </a:rPr>
              <a:t>其他研究团队的最先进的精度是</a:t>
            </a:r>
            <a:r>
              <a:rPr lang="en-US" altLang="zh-CN" sz="1200" b="0" i="0" kern="1200" dirty="0" smtClean="0">
                <a:solidFill>
                  <a:schemeClr val="tx1"/>
                </a:solidFill>
                <a:effectLst/>
                <a:latin typeface="+mn-lt"/>
                <a:ea typeface="+mn-ea"/>
                <a:cs typeface="+mn-cs"/>
              </a:rPr>
              <a:t>44.4%</a:t>
            </a:r>
          </a:p>
        </p:txBody>
      </p:sp>
      <p:sp>
        <p:nvSpPr>
          <p:cNvPr id="4" name="投影片編號版面配置區 3"/>
          <p:cNvSpPr>
            <a:spLocks noGrp="1"/>
          </p:cNvSpPr>
          <p:nvPr>
            <p:ph type="sldNum" sz="quarter" idx="10"/>
          </p:nvPr>
        </p:nvSpPr>
        <p:spPr/>
        <p:txBody>
          <a:bodyPr/>
          <a:lstStyle/>
          <a:p>
            <a:fld id="{7271634C-602F-4F88-9386-1790BAB92BD2}" type="slidenum">
              <a:rPr lang="zh-TW" altLang="en-US" smtClean="0"/>
              <a:t>7</a:t>
            </a:fld>
            <a:endParaRPr lang="zh-TW" altLang="en-US"/>
          </a:p>
        </p:txBody>
      </p:sp>
    </p:spTree>
    <p:extLst>
      <p:ext uri="{BB962C8B-B14F-4D97-AF65-F5344CB8AC3E}">
        <p14:creationId xmlns:p14="http://schemas.microsoft.com/office/powerpoint/2010/main" val="2262859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a:lnSpc>
                <a:spcPct val="150000"/>
              </a:lnSpc>
            </a:pPr>
            <a:r>
              <a:rPr lang="zh-CN" altLang="en-US" sz="1200" dirty="0" smtClean="0">
                <a:latin typeface="微軟正黑體" panose="020B0604030504040204" pitchFamily="34" charset="-120"/>
                <a:ea typeface="微軟正黑體" panose="020B0604030504040204" pitchFamily="34" charset="-120"/>
              </a:rPr>
              <a:t>在當前的策略網路和隨機選擇某先前一次反覆運算的策略網路之間博弈</a:t>
            </a:r>
            <a:r>
              <a:rPr lang="zh-TW" altLang="en-US" sz="1200" dirty="0" smtClean="0">
                <a:latin typeface="微軟正黑體" panose="020B0604030504040204" pitchFamily="34" charset="-120"/>
                <a:ea typeface="微軟正黑體" panose="020B0604030504040204" pitchFamily="34" charset="-120"/>
              </a:rPr>
              <a:t>，可防止</a:t>
            </a:r>
            <a:r>
              <a:rPr lang="en-US" altLang="zh-TW" sz="1200" dirty="0" smtClean="0">
                <a:latin typeface="微軟正黑體" panose="020B0604030504040204" pitchFamily="34" charset="-120"/>
                <a:ea typeface="微軟正黑體" panose="020B0604030504040204" pitchFamily="34" charset="-120"/>
              </a:rPr>
              <a:t>overfitting</a:t>
            </a:r>
            <a:endParaRPr lang="en-US" altLang="zh-TW" sz="1200" dirty="0">
              <a:latin typeface="微軟正黑體" panose="020B0604030504040204" pitchFamily="34" charset="-120"/>
              <a:ea typeface="微軟正黑體" panose="020B0604030504040204" pitchFamily="34" charset="-120"/>
            </a:endParaRPr>
          </a:p>
        </p:txBody>
      </p:sp>
      <p:sp>
        <p:nvSpPr>
          <p:cNvPr id="4" name="投影片編號版面配置區 3"/>
          <p:cNvSpPr>
            <a:spLocks noGrp="1"/>
          </p:cNvSpPr>
          <p:nvPr>
            <p:ph type="sldNum" sz="quarter" idx="10"/>
          </p:nvPr>
        </p:nvSpPr>
        <p:spPr/>
        <p:txBody>
          <a:bodyPr/>
          <a:lstStyle/>
          <a:p>
            <a:fld id="{7271634C-602F-4F88-9386-1790BAB92BD2}" type="slidenum">
              <a:rPr lang="zh-TW" altLang="en-US" smtClean="0"/>
              <a:t>8</a:t>
            </a:fld>
            <a:endParaRPr lang="zh-TW" altLang="en-US"/>
          </a:p>
        </p:txBody>
      </p:sp>
    </p:spTree>
    <p:extLst>
      <p:ext uri="{BB962C8B-B14F-4D97-AF65-F5344CB8AC3E}">
        <p14:creationId xmlns:p14="http://schemas.microsoft.com/office/powerpoint/2010/main" val="36113105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其他研究团队的最先进的精度是</a:t>
            </a:r>
            <a:r>
              <a:rPr lang="en-US" altLang="zh-CN" sz="1200" b="0" i="0" kern="1200" dirty="0" smtClean="0">
                <a:solidFill>
                  <a:schemeClr val="tx1"/>
                </a:solidFill>
                <a:effectLst/>
                <a:latin typeface="+mn-lt"/>
                <a:ea typeface="+mn-ea"/>
                <a:cs typeface="+mn-cs"/>
              </a:rPr>
              <a:t>44.4%</a:t>
            </a:r>
          </a:p>
        </p:txBody>
      </p:sp>
      <p:sp>
        <p:nvSpPr>
          <p:cNvPr id="4" name="投影片編號版面配置區 3"/>
          <p:cNvSpPr>
            <a:spLocks noGrp="1"/>
          </p:cNvSpPr>
          <p:nvPr>
            <p:ph type="sldNum" sz="quarter" idx="10"/>
          </p:nvPr>
        </p:nvSpPr>
        <p:spPr/>
        <p:txBody>
          <a:bodyPr/>
          <a:lstStyle/>
          <a:p>
            <a:fld id="{7271634C-602F-4F88-9386-1790BAB92BD2}" type="slidenum">
              <a:rPr lang="zh-TW" altLang="en-US" smtClean="0"/>
              <a:t>9</a:t>
            </a:fld>
            <a:endParaRPr lang="zh-TW" altLang="en-US"/>
          </a:p>
        </p:txBody>
      </p:sp>
    </p:spTree>
    <p:extLst>
      <p:ext uri="{BB962C8B-B14F-4D97-AF65-F5344CB8AC3E}">
        <p14:creationId xmlns:p14="http://schemas.microsoft.com/office/powerpoint/2010/main" val="13582249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b="0" i="0" kern="1200" dirty="0" smtClean="0">
                <a:solidFill>
                  <a:schemeClr val="tx1"/>
                </a:solidFill>
                <a:effectLst/>
                <a:latin typeface="+mn-lt"/>
                <a:ea typeface="+mn-ea"/>
                <a:cs typeface="+mn-cs"/>
              </a:rPr>
              <a:t>選擇（</a:t>
            </a:r>
            <a:r>
              <a:rPr lang="en-US" altLang="zh-TW" sz="1200" b="0" i="0" kern="1200" dirty="0" smtClean="0">
                <a:solidFill>
                  <a:schemeClr val="tx1"/>
                </a:solidFill>
                <a:effectLst/>
                <a:latin typeface="+mn-lt"/>
                <a:ea typeface="+mn-ea"/>
                <a:cs typeface="+mn-cs"/>
              </a:rPr>
              <a:t>Selection</a:t>
            </a:r>
            <a:r>
              <a:rPr lang="zh-TW" altLang="en-US" sz="1200" b="0" i="0" kern="1200" dirty="0" smtClean="0">
                <a:solidFill>
                  <a:schemeClr val="tx1"/>
                </a:solidFill>
                <a:effectLst/>
                <a:latin typeface="+mn-lt"/>
                <a:ea typeface="+mn-ea"/>
                <a:cs typeface="+mn-cs"/>
              </a:rPr>
              <a:t>）：從根節點</a:t>
            </a:r>
            <a:r>
              <a:rPr lang="en-US" altLang="zh-TW" sz="1200" b="0" i="0" kern="1200" dirty="0" smtClean="0">
                <a:solidFill>
                  <a:schemeClr val="tx1"/>
                </a:solidFill>
                <a:effectLst/>
                <a:latin typeface="+mn-lt"/>
                <a:ea typeface="+mn-ea"/>
                <a:cs typeface="+mn-cs"/>
              </a:rPr>
              <a:t>R</a:t>
            </a:r>
            <a:r>
              <a:rPr lang="zh-TW" altLang="en-US" sz="1200" b="0" i="0" kern="1200" dirty="0" smtClean="0">
                <a:solidFill>
                  <a:schemeClr val="tx1"/>
                </a:solidFill>
                <a:effectLst/>
                <a:latin typeface="+mn-lt"/>
                <a:ea typeface="+mn-ea"/>
                <a:cs typeface="+mn-cs"/>
              </a:rPr>
              <a:t>開始，選擇連續的子節點向下至葉子節點</a:t>
            </a:r>
            <a:r>
              <a:rPr lang="en-US" altLang="zh-TW" sz="1200" b="0" i="0" kern="1200" dirty="0" smtClean="0">
                <a:solidFill>
                  <a:schemeClr val="tx1"/>
                </a:solidFill>
                <a:effectLst/>
                <a:latin typeface="+mn-lt"/>
                <a:ea typeface="+mn-ea"/>
                <a:cs typeface="+mn-cs"/>
              </a:rPr>
              <a:t>L</a:t>
            </a:r>
            <a:r>
              <a:rPr lang="zh-TW" altLang="en-US" sz="1200" b="0" i="0" kern="1200" dirty="0" smtClean="0">
                <a:solidFill>
                  <a:schemeClr val="tx1"/>
                </a:solidFill>
                <a:effectLst/>
                <a:latin typeface="+mn-lt"/>
                <a:ea typeface="+mn-ea"/>
                <a:cs typeface="+mn-cs"/>
              </a:rPr>
              <a:t>。後面給出了一種選擇子節點的方法，讓遊戲樹向最佳的方向擴充，這是蒙地卡羅樹搜尋的精要所在。</a:t>
            </a:r>
          </a:p>
          <a:p>
            <a:r>
              <a:rPr lang="zh-TW" altLang="en-US" sz="1200" b="0" i="0" kern="1200" dirty="0" smtClean="0">
                <a:solidFill>
                  <a:schemeClr val="tx1"/>
                </a:solidFill>
                <a:effectLst/>
                <a:latin typeface="+mn-lt"/>
                <a:ea typeface="+mn-ea"/>
                <a:cs typeface="+mn-cs"/>
              </a:rPr>
              <a:t>擴充（</a:t>
            </a:r>
            <a:r>
              <a:rPr lang="en-US" altLang="zh-TW" sz="1200" b="0" i="0" kern="1200" dirty="0" smtClean="0">
                <a:solidFill>
                  <a:schemeClr val="tx1"/>
                </a:solidFill>
                <a:effectLst/>
                <a:latin typeface="+mn-lt"/>
                <a:ea typeface="+mn-ea"/>
                <a:cs typeface="+mn-cs"/>
              </a:rPr>
              <a:t>Expansion</a:t>
            </a:r>
            <a:r>
              <a:rPr lang="zh-TW" altLang="en-US" sz="1200" b="0" i="0" kern="1200" dirty="0" smtClean="0">
                <a:solidFill>
                  <a:schemeClr val="tx1"/>
                </a:solidFill>
                <a:effectLst/>
                <a:latin typeface="+mn-lt"/>
                <a:ea typeface="+mn-ea"/>
                <a:cs typeface="+mn-cs"/>
              </a:rPr>
              <a:t>）：除非任意一方的輸贏使得遊戲在</a:t>
            </a:r>
            <a:r>
              <a:rPr lang="en-US" altLang="zh-TW" sz="1200" b="0" i="0" kern="1200" dirty="0" smtClean="0">
                <a:solidFill>
                  <a:schemeClr val="tx1"/>
                </a:solidFill>
                <a:effectLst/>
                <a:latin typeface="+mn-lt"/>
                <a:ea typeface="+mn-ea"/>
                <a:cs typeface="+mn-cs"/>
              </a:rPr>
              <a:t>L</a:t>
            </a:r>
            <a:r>
              <a:rPr lang="zh-TW" altLang="en-US" sz="1200" b="0" i="0" kern="1200" dirty="0" smtClean="0">
                <a:solidFill>
                  <a:schemeClr val="tx1"/>
                </a:solidFill>
                <a:effectLst/>
                <a:latin typeface="+mn-lt"/>
                <a:ea typeface="+mn-ea"/>
                <a:cs typeface="+mn-cs"/>
              </a:rPr>
              <a:t>結束，否則建立一個或多個子節點並選取其中一個節點</a:t>
            </a:r>
            <a:r>
              <a:rPr lang="en-US" altLang="zh-TW" sz="1200" b="0" i="0" kern="1200" dirty="0" smtClean="0">
                <a:solidFill>
                  <a:schemeClr val="tx1"/>
                </a:solidFill>
                <a:effectLst/>
                <a:latin typeface="+mn-lt"/>
                <a:ea typeface="+mn-ea"/>
                <a:cs typeface="+mn-cs"/>
              </a:rPr>
              <a:t>C</a:t>
            </a:r>
            <a:r>
              <a:rPr lang="zh-TW" altLang="en-US" sz="1200" b="0" i="0" kern="1200" dirty="0" smtClean="0">
                <a:solidFill>
                  <a:schemeClr val="tx1"/>
                </a:solidFill>
                <a:effectLst/>
                <a:latin typeface="+mn-lt"/>
                <a:ea typeface="+mn-ea"/>
                <a:cs typeface="+mn-cs"/>
              </a:rPr>
              <a:t>。</a:t>
            </a:r>
          </a:p>
          <a:p>
            <a:r>
              <a:rPr lang="zh-TW" altLang="en-US" sz="1200" b="0" i="0" kern="1200" dirty="0" smtClean="0">
                <a:solidFill>
                  <a:schemeClr val="tx1"/>
                </a:solidFill>
                <a:effectLst/>
                <a:latin typeface="+mn-lt"/>
                <a:ea typeface="+mn-ea"/>
                <a:cs typeface="+mn-cs"/>
              </a:rPr>
              <a:t>仿真（</a:t>
            </a:r>
            <a:r>
              <a:rPr lang="en-US" altLang="zh-TW" sz="1200" b="0" i="0" kern="1200" dirty="0" smtClean="0">
                <a:solidFill>
                  <a:schemeClr val="tx1"/>
                </a:solidFill>
                <a:effectLst/>
                <a:latin typeface="+mn-lt"/>
                <a:ea typeface="+mn-ea"/>
                <a:cs typeface="+mn-cs"/>
              </a:rPr>
              <a:t>Simulation</a:t>
            </a:r>
            <a:r>
              <a:rPr lang="zh-TW" altLang="en-US" sz="1200" b="0" i="0" kern="1200" dirty="0" smtClean="0">
                <a:solidFill>
                  <a:schemeClr val="tx1"/>
                </a:solidFill>
                <a:effectLst/>
                <a:latin typeface="+mn-lt"/>
                <a:ea typeface="+mn-ea"/>
                <a:cs typeface="+mn-cs"/>
              </a:rPr>
              <a:t>）：在從節點</a:t>
            </a:r>
            <a:r>
              <a:rPr lang="en-US" altLang="zh-TW" sz="1200" b="0" i="0" kern="1200" dirty="0" smtClean="0">
                <a:solidFill>
                  <a:schemeClr val="tx1"/>
                </a:solidFill>
                <a:effectLst/>
                <a:latin typeface="+mn-lt"/>
                <a:ea typeface="+mn-ea"/>
                <a:cs typeface="+mn-cs"/>
              </a:rPr>
              <a:t>C</a:t>
            </a:r>
            <a:r>
              <a:rPr lang="zh-TW" altLang="en-US" sz="1200" b="0" i="0" kern="1200" dirty="0" smtClean="0">
                <a:solidFill>
                  <a:schemeClr val="tx1"/>
                </a:solidFill>
                <a:effectLst/>
                <a:latin typeface="+mn-lt"/>
                <a:ea typeface="+mn-ea"/>
                <a:cs typeface="+mn-cs"/>
              </a:rPr>
              <a:t>開始，用隨機策略進行遊戲，又稱為</a:t>
            </a:r>
            <a:r>
              <a:rPr lang="en-US" altLang="zh-TW" sz="1200" b="0" i="0" kern="1200" dirty="0" smtClean="0">
                <a:solidFill>
                  <a:schemeClr val="tx1"/>
                </a:solidFill>
                <a:effectLst/>
                <a:latin typeface="+mn-lt"/>
                <a:ea typeface="+mn-ea"/>
                <a:cs typeface="+mn-cs"/>
              </a:rPr>
              <a:t>playout</a:t>
            </a:r>
            <a:r>
              <a:rPr lang="zh-TW" altLang="en-US" sz="1200" b="0" i="0" kern="1200" dirty="0" smtClean="0">
                <a:solidFill>
                  <a:schemeClr val="tx1"/>
                </a:solidFill>
                <a:effectLst/>
                <a:latin typeface="+mn-lt"/>
                <a:ea typeface="+mn-ea"/>
                <a:cs typeface="+mn-cs"/>
              </a:rPr>
              <a:t>或者</a:t>
            </a:r>
            <a:r>
              <a:rPr lang="en-US" altLang="zh-TW" sz="1200" b="0" i="0" kern="1200" dirty="0" smtClean="0">
                <a:solidFill>
                  <a:schemeClr val="tx1"/>
                </a:solidFill>
                <a:effectLst/>
                <a:latin typeface="+mn-lt"/>
                <a:ea typeface="+mn-ea"/>
                <a:cs typeface="+mn-cs"/>
              </a:rPr>
              <a:t>rollout</a:t>
            </a:r>
            <a:r>
              <a:rPr lang="zh-TW" altLang="en-US" sz="1200" b="0" i="0" kern="1200" dirty="0" smtClean="0">
                <a:solidFill>
                  <a:schemeClr val="tx1"/>
                </a:solidFill>
                <a:effectLst/>
                <a:latin typeface="+mn-lt"/>
                <a:ea typeface="+mn-ea"/>
                <a:cs typeface="+mn-cs"/>
              </a:rPr>
              <a:t>。</a:t>
            </a:r>
          </a:p>
          <a:p>
            <a:r>
              <a:rPr lang="zh-TW" altLang="en-US" sz="1200" b="0" i="0" kern="1200" dirty="0" smtClean="0">
                <a:solidFill>
                  <a:schemeClr val="tx1"/>
                </a:solidFill>
                <a:effectLst/>
                <a:latin typeface="+mn-lt"/>
                <a:ea typeface="+mn-ea"/>
                <a:cs typeface="+mn-cs"/>
              </a:rPr>
              <a:t>反向傳播（</a:t>
            </a:r>
            <a:r>
              <a:rPr lang="en-US" altLang="zh-TW" sz="1200" b="0" i="0" kern="1200" dirty="0" smtClean="0">
                <a:solidFill>
                  <a:schemeClr val="tx1"/>
                </a:solidFill>
                <a:effectLst/>
                <a:latin typeface="+mn-lt"/>
                <a:ea typeface="+mn-ea"/>
                <a:cs typeface="+mn-cs"/>
              </a:rPr>
              <a:t>Backpropagation</a:t>
            </a:r>
            <a:r>
              <a:rPr lang="zh-TW" altLang="en-US" sz="1200" b="0" i="0" kern="1200" dirty="0" smtClean="0">
                <a:solidFill>
                  <a:schemeClr val="tx1"/>
                </a:solidFill>
                <a:effectLst/>
                <a:latin typeface="+mn-lt"/>
                <a:ea typeface="+mn-ea"/>
                <a:cs typeface="+mn-cs"/>
              </a:rPr>
              <a:t>）：使用隨機遊戲的結果，更新從</a:t>
            </a:r>
            <a:r>
              <a:rPr lang="en-US" altLang="zh-TW" sz="1200" b="0" i="0" kern="1200" dirty="0" smtClean="0">
                <a:solidFill>
                  <a:schemeClr val="tx1"/>
                </a:solidFill>
                <a:effectLst/>
                <a:latin typeface="+mn-lt"/>
                <a:ea typeface="+mn-ea"/>
                <a:cs typeface="+mn-cs"/>
              </a:rPr>
              <a:t>C</a:t>
            </a:r>
            <a:r>
              <a:rPr lang="zh-TW" altLang="en-US" sz="1200" b="0" i="0" kern="1200" dirty="0" smtClean="0">
                <a:solidFill>
                  <a:schemeClr val="tx1"/>
                </a:solidFill>
                <a:effectLst/>
                <a:latin typeface="+mn-lt"/>
                <a:ea typeface="+mn-ea"/>
                <a:cs typeface="+mn-cs"/>
              </a:rPr>
              <a:t>到</a:t>
            </a:r>
            <a:r>
              <a:rPr lang="en-US" altLang="zh-TW" sz="1200" b="0" i="0" kern="1200" dirty="0" smtClean="0">
                <a:solidFill>
                  <a:schemeClr val="tx1"/>
                </a:solidFill>
                <a:effectLst/>
                <a:latin typeface="+mn-lt"/>
                <a:ea typeface="+mn-ea"/>
                <a:cs typeface="+mn-cs"/>
              </a:rPr>
              <a:t>R</a:t>
            </a:r>
            <a:r>
              <a:rPr lang="zh-TW" altLang="en-US" sz="1200" b="0" i="0" kern="1200" dirty="0" smtClean="0">
                <a:solidFill>
                  <a:schemeClr val="tx1"/>
                </a:solidFill>
                <a:effectLst/>
                <a:latin typeface="+mn-lt"/>
                <a:ea typeface="+mn-ea"/>
                <a:cs typeface="+mn-cs"/>
              </a:rPr>
              <a:t>的路徑上的節點資訊。</a:t>
            </a:r>
            <a:endParaRPr lang="en-US" altLang="zh-CN" sz="1200" b="0" i="0" kern="1200" dirty="0" smtClean="0">
              <a:solidFill>
                <a:schemeClr val="tx1"/>
              </a:solidFill>
              <a:effectLst/>
              <a:latin typeface="+mn-lt"/>
              <a:ea typeface="+mn-ea"/>
              <a:cs typeface="+mn-cs"/>
            </a:endParaRPr>
          </a:p>
        </p:txBody>
      </p:sp>
      <p:sp>
        <p:nvSpPr>
          <p:cNvPr id="4" name="投影片編號版面配置區 3"/>
          <p:cNvSpPr>
            <a:spLocks noGrp="1"/>
          </p:cNvSpPr>
          <p:nvPr>
            <p:ph type="sldNum" sz="quarter" idx="10"/>
          </p:nvPr>
        </p:nvSpPr>
        <p:spPr/>
        <p:txBody>
          <a:bodyPr/>
          <a:lstStyle/>
          <a:p>
            <a:fld id="{7271634C-602F-4F88-9386-1790BAB92BD2}" type="slidenum">
              <a:rPr lang="zh-TW" altLang="en-US" smtClean="0"/>
              <a:t>10</a:t>
            </a:fld>
            <a:endParaRPr lang="zh-TW" altLang="en-US"/>
          </a:p>
        </p:txBody>
      </p:sp>
    </p:spTree>
    <p:extLst>
      <p:ext uri="{BB962C8B-B14F-4D97-AF65-F5344CB8AC3E}">
        <p14:creationId xmlns:p14="http://schemas.microsoft.com/office/powerpoint/2010/main" val="30201569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zh-TW" altLang="en-US" smtClean="0"/>
              <a:t>按一下以編輯母片標題樣式</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smtClean="0"/>
              <a:t>按一下以編輯母片副標題樣式</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628888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全景圖片 (含標題)">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zh-TW" altLang="en-US" smtClean="0"/>
              <a:t>按一下以編輯母片標題樣式</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smtClean="0"/>
              <a:t>按一下圖示以新增圖片</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按一下以編輯母片文字樣式</a:t>
            </a:r>
          </a:p>
        </p:txBody>
      </p:sp>
      <p:sp>
        <p:nvSpPr>
          <p:cNvPr id="5" name="Date Placeholder 4"/>
          <p:cNvSpPr>
            <a:spLocks noGrp="1"/>
          </p:cNvSpPr>
          <p:nvPr>
            <p:ph type="dt" sz="half" idx="10"/>
          </p:nvPr>
        </p:nvSpPr>
        <p:spPr/>
        <p:txBody>
          <a:bodyPr/>
          <a:lstStyle/>
          <a:p>
            <a:fld id="{48A87A34-81AB-432B-8DAE-1953F412C126}" type="datetimeFigureOut">
              <a:rPr lang="en-US" smtClean="0"/>
              <a:t>4/25/2019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930481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標題與說明文字">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zh-TW" altLang="en-US" smtClean="0"/>
              <a:t>按一下以編輯母片標題樣式</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按一下以編輯母片文字樣式</a:t>
            </a:r>
          </a:p>
        </p:txBody>
      </p:sp>
      <p:sp>
        <p:nvSpPr>
          <p:cNvPr id="5" name="Date Placeholder 4"/>
          <p:cNvSpPr>
            <a:spLocks noGrp="1"/>
          </p:cNvSpPr>
          <p:nvPr>
            <p:ph type="dt" sz="half" idx="10"/>
          </p:nvPr>
        </p:nvSpPr>
        <p:spPr/>
        <p:txBody>
          <a:bodyPr/>
          <a:lstStyle/>
          <a:p>
            <a:fld id="{48A87A34-81AB-432B-8DAE-1953F412C126}" type="datetimeFigureOut">
              <a:rPr lang="en-US" smtClean="0"/>
              <a:t>4/25/2019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877136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述 (含標題)">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zh-TW" altLang="en-US" smtClean="0"/>
              <a:t>按一下以編輯母片標題樣式</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按一下以編輯母片文字樣式</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按一下以編輯母片文字樣式</a:t>
            </a:r>
          </a:p>
        </p:txBody>
      </p:sp>
      <p:sp>
        <p:nvSpPr>
          <p:cNvPr id="5" name="Date Placeholder 4"/>
          <p:cNvSpPr>
            <a:spLocks noGrp="1"/>
          </p:cNvSpPr>
          <p:nvPr>
            <p:ph type="dt" sz="half" idx="10"/>
          </p:nvPr>
        </p:nvSpPr>
        <p:spPr/>
        <p:txBody>
          <a:bodyPr/>
          <a:lstStyle/>
          <a:p>
            <a:fld id="{48A87A34-81AB-432B-8DAE-1953F412C126}" type="datetimeFigureOut">
              <a:rPr lang="en-US" smtClean="0"/>
              <a:t>4/25/2019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8428002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zh-TW" altLang="en-US" smtClean="0"/>
              <a:t>按一下以編輯母片標題樣式</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按一下以編輯母片文字樣式</a:t>
            </a:r>
          </a:p>
        </p:txBody>
      </p:sp>
      <p:sp>
        <p:nvSpPr>
          <p:cNvPr id="5" name="Date Placeholder 4"/>
          <p:cNvSpPr>
            <a:spLocks noGrp="1"/>
          </p:cNvSpPr>
          <p:nvPr>
            <p:ph type="dt" sz="half" idx="10"/>
          </p:nvPr>
        </p:nvSpPr>
        <p:spPr/>
        <p:txBody>
          <a:bodyPr/>
          <a:lstStyle/>
          <a:p>
            <a:fld id="{48A87A34-81AB-432B-8DAE-1953F412C126}" type="datetimeFigureOut">
              <a:rPr lang="en-US" smtClean="0"/>
              <a:t>4/25/2019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476809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欄">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zh-TW" altLang="en-US" smtClean="0"/>
              <a:t>按一下以編輯母片標題樣式</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3" name="Date Placeholder 2"/>
          <p:cNvSpPr>
            <a:spLocks noGrp="1"/>
          </p:cNvSpPr>
          <p:nvPr>
            <p:ph type="dt" sz="half" idx="10"/>
          </p:nvPr>
        </p:nvSpPr>
        <p:spPr/>
        <p:txBody>
          <a:bodyPr/>
          <a:lstStyle/>
          <a:p>
            <a:fld id="{48A87A34-81AB-432B-8DAE-1953F412C126}" type="datetimeFigureOut">
              <a:rPr lang="en-US" smtClean="0"/>
              <a:t>4/25/2019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681681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圖片欄">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zh-TW" altLang="en-US" smtClean="0"/>
              <a:t>按一下以編輯母片標題樣式</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smtClean="0"/>
              <a:t>按一下圖示以新增圖片</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smtClean="0"/>
              <a:t>按一下圖示以新增圖片</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smtClean="0"/>
              <a:t>按一下圖示以新增圖片</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3" name="Date Placeholder 2"/>
          <p:cNvSpPr>
            <a:spLocks noGrp="1"/>
          </p:cNvSpPr>
          <p:nvPr>
            <p:ph type="dt" sz="half" idx="10"/>
          </p:nvPr>
        </p:nvSpPr>
        <p:spPr/>
        <p:txBody>
          <a:bodyPr/>
          <a:lstStyle/>
          <a:p>
            <a:fld id="{48A87A34-81AB-432B-8DAE-1953F412C126}" type="datetimeFigureOut">
              <a:rPr lang="en-US" smtClean="0"/>
              <a:t>4/25/2019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975740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p:txBody>
          <a:bodyPr vert="eaVert" ancho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283656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553754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428730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按一下以編輯母片文字樣式</a:t>
            </a:r>
          </a:p>
        </p:txBody>
      </p:sp>
      <p:sp>
        <p:nvSpPr>
          <p:cNvPr id="4" name="Date Placeholder 3"/>
          <p:cNvSpPr>
            <a:spLocks noGrp="1"/>
          </p:cNvSpPr>
          <p:nvPr>
            <p:ph type="dt" sz="half" idx="10"/>
          </p:nvPr>
        </p:nvSpPr>
        <p:spPr/>
        <p:txBody>
          <a:bodyPr/>
          <a:lstStyle/>
          <a:p>
            <a:fld id="{48A87A34-81AB-432B-8DAE-1953F412C126}" type="datetimeFigureOut">
              <a:rPr lang="en-US" smtClean="0"/>
              <a:t>4/25/2019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290036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4/25/2019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409169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4/25/2019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632769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4/25/2019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453948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4/25/2019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28972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zh-TW" altLang="en-US" smtClean="0"/>
              <a:t>按一下以編輯母片標題樣式</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Date Placeholder 4"/>
          <p:cNvSpPr>
            <a:spLocks noGrp="1"/>
          </p:cNvSpPr>
          <p:nvPr>
            <p:ph type="dt" sz="half" idx="10"/>
          </p:nvPr>
        </p:nvSpPr>
        <p:spPr/>
        <p:txBody>
          <a:bodyPr/>
          <a:lstStyle/>
          <a:p>
            <a:fld id="{48A87A34-81AB-432B-8DAE-1953F412C126}" type="datetimeFigureOut">
              <a:rPr lang="en-US" smtClean="0"/>
              <a:t>4/25/2019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407002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zh-TW" altLang="en-US" smtClean="0"/>
              <a:t>按一下以編輯母片標題樣式</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smtClean="0"/>
              <a:t>按一下圖示以新增圖片</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Date Placeholder 4"/>
          <p:cNvSpPr>
            <a:spLocks noGrp="1"/>
          </p:cNvSpPr>
          <p:nvPr>
            <p:ph type="dt" sz="half" idx="10"/>
          </p:nvPr>
        </p:nvSpPr>
        <p:spPr/>
        <p:txBody>
          <a:bodyPr/>
          <a:lstStyle/>
          <a:p>
            <a:fld id="{48A87A34-81AB-432B-8DAE-1953F412C126}" type="datetimeFigureOut">
              <a:rPr lang="en-US" smtClean="0"/>
              <a:t>4/25/2019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356173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48A87A34-81AB-432B-8DAE-1953F412C126}" type="datetimeFigureOut">
              <a:rPr lang="en-US" smtClean="0"/>
              <a:pPr/>
              <a:t>4/25/2019</a:t>
            </a:fld>
            <a:endParaRPr lang="en-US" dirty="0"/>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959614558"/>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1199499" y="1293022"/>
            <a:ext cx="9782411" cy="1828801"/>
          </a:xfrm>
        </p:spPr>
        <p:txBody>
          <a:bodyPr>
            <a:normAutofit fontScale="90000"/>
          </a:bodyPr>
          <a:lstStyle/>
          <a:p>
            <a:r>
              <a:rPr lang="en-US" altLang="zh-TW" cap="none" dirty="0" smtClean="0"/>
              <a:t>Mastering the game of go with deep neural networks and tree search</a:t>
            </a:r>
            <a:endParaRPr lang="zh-TW" altLang="en-US" cap="none" dirty="0"/>
          </a:p>
        </p:txBody>
      </p:sp>
      <p:sp>
        <p:nvSpPr>
          <p:cNvPr id="3" name="副標題 2"/>
          <p:cNvSpPr>
            <a:spLocks noGrp="1"/>
          </p:cNvSpPr>
          <p:nvPr>
            <p:ph type="subTitle" idx="1"/>
          </p:nvPr>
        </p:nvSpPr>
        <p:spPr>
          <a:xfrm>
            <a:off x="1433047" y="3392517"/>
            <a:ext cx="9315317" cy="1655762"/>
          </a:xfrm>
        </p:spPr>
        <p:txBody>
          <a:bodyPr>
            <a:normAutofit/>
          </a:bodyPr>
          <a:lstStyle/>
          <a:p>
            <a:r>
              <a:rPr lang="zh-TW" altLang="en-US" dirty="0"/>
              <a:t>作者：</a:t>
            </a:r>
            <a:r>
              <a:rPr lang="en-US" altLang="zh-TW" dirty="0"/>
              <a:t>David Silver </a:t>
            </a:r>
            <a:r>
              <a:rPr lang="en-US" altLang="zh-TW" dirty="0" smtClean="0"/>
              <a:t>, </a:t>
            </a:r>
            <a:r>
              <a:rPr lang="en-US" altLang="zh-TW" dirty="0"/>
              <a:t>Aja Huang </a:t>
            </a:r>
            <a:r>
              <a:rPr lang="en-US" altLang="zh-TW" dirty="0" smtClean="0"/>
              <a:t>, </a:t>
            </a:r>
            <a:r>
              <a:rPr lang="en-US" altLang="zh-TW" dirty="0"/>
              <a:t>Chris J. Maddison </a:t>
            </a:r>
            <a:r>
              <a:rPr lang="en-US" altLang="zh-TW" dirty="0" smtClean="0"/>
              <a:t>, </a:t>
            </a:r>
            <a:r>
              <a:rPr lang="en-US" altLang="zh-TW" dirty="0"/>
              <a:t>Arthur </a:t>
            </a:r>
            <a:r>
              <a:rPr lang="en-US" altLang="zh-TW" dirty="0" err="1"/>
              <a:t>Guez</a:t>
            </a:r>
            <a:r>
              <a:rPr lang="en-US" altLang="zh-TW" dirty="0"/>
              <a:t> </a:t>
            </a:r>
            <a:r>
              <a:rPr lang="en-US" altLang="zh-TW" dirty="0" smtClean="0"/>
              <a:t>, </a:t>
            </a:r>
            <a:r>
              <a:rPr lang="en-US" altLang="zh-TW" dirty="0"/>
              <a:t>Laurent </a:t>
            </a:r>
            <a:r>
              <a:rPr lang="en-US" altLang="zh-TW" dirty="0" err="1"/>
              <a:t>Sifre</a:t>
            </a:r>
            <a:r>
              <a:rPr lang="en-US" altLang="zh-TW" dirty="0"/>
              <a:t> </a:t>
            </a:r>
            <a:r>
              <a:rPr lang="en-US" altLang="zh-TW" dirty="0" smtClean="0"/>
              <a:t>, </a:t>
            </a:r>
            <a:r>
              <a:rPr lang="en-US" altLang="zh-TW" dirty="0"/>
              <a:t>George van den </a:t>
            </a:r>
            <a:r>
              <a:rPr lang="en-US" altLang="zh-TW" dirty="0" err="1"/>
              <a:t>Driessche</a:t>
            </a:r>
            <a:r>
              <a:rPr lang="en-US" altLang="zh-TW" dirty="0"/>
              <a:t> </a:t>
            </a:r>
            <a:r>
              <a:rPr lang="en-US" altLang="zh-TW" dirty="0" smtClean="0"/>
              <a:t>, </a:t>
            </a:r>
            <a:r>
              <a:rPr lang="en-US" altLang="zh-TW" dirty="0"/>
              <a:t>Julian </a:t>
            </a:r>
            <a:r>
              <a:rPr lang="en-US" altLang="zh-TW" dirty="0" err="1"/>
              <a:t>Schrittwieser</a:t>
            </a:r>
            <a:r>
              <a:rPr lang="en-US" altLang="zh-TW" dirty="0"/>
              <a:t> </a:t>
            </a:r>
            <a:r>
              <a:rPr lang="en-US" altLang="zh-TW" dirty="0" smtClean="0"/>
              <a:t>, </a:t>
            </a:r>
            <a:r>
              <a:rPr lang="en-US" altLang="zh-TW" dirty="0" err="1"/>
              <a:t>Ioannis</a:t>
            </a:r>
            <a:r>
              <a:rPr lang="en-US" altLang="zh-TW" dirty="0"/>
              <a:t> </a:t>
            </a:r>
            <a:r>
              <a:rPr lang="en-US" altLang="zh-TW" dirty="0" err="1"/>
              <a:t>Antonoglou</a:t>
            </a:r>
            <a:r>
              <a:rPr lang="en-US" altLang="zh-TW" dirty="0"/>
              <a:t> </a:t>
            </a:r>
            <a:r>
              <a:rPr lang="en-US" altLang="zh-TW" dirty="0" smtClean="0"/>
              <a:t>, </a:t>
            </a:r>
            <a:r>
              <a:rPr lang="en-US" altLang="zh-TW" dirty="0"/>
              <a:t>Veda </a:t>
            </a:r>
            <a:r>
              <a:rPr lang="en-US" altLang="zh-TW" dirty="0" err="1" smtClean="0"/>
              <a:t>Panneershelvam</a:t>
            </a:r>
            <a:r>
              <a:rPr lang="en-US" altLang="zh-TW" dirty="0" smtClean="0"/>
              <a:t> </a:t>
            </a:r>
            <a:r>
              <a:rPr lang="en-US" altLang="zh-TW" dirty="0"/>
              <a:t>, Marc </a:t>
            </a:r>
            <a:r>
              <a:rPr lang="en-US" altLang="zh-TW" dirty="0" err="1" smtClean="0"/>
              <a:t>Lanctot</a:t>
            </a:r>
            <a:r>
              <a:rPr lang="en-US" altLang="zh-TW" dirty="0" smtClean="0"/>
              <a:t> </a:t>
            </a:r>
            <a:r>
              <a:rPr lang="en-US" altLang="zh-TW" dirty="0"/>
              <a:t>, Sander </a:t>
            </a:r>
            <a:r>
              <a:rPr lang="en-US" altLang="zh-TW" dirty="0" err="1"/>
              <a:t>Dieleman</a:t>
            </a:r>
            <a:r>
              <a:rPr lang="en-US" altLang="zh-TW" dirty="0"/>
              <a:t> </a:t>
            </a:r>
            <a:r>
              <a:rPr lang="en-US" altLang="zh-TW" dirty="0" smtClean="0"/>
              <a:t>, </a:t>
            </a:r>
            <a:r>
              <a:rPr lang="en-US" altLang="zh-TW" dirty="0"/>
              <a:t>Dominik </a:t>
            </a:r>
            <a:r>
              <a:rPr lang="en-US" altLang="zh-TW" dirty="0" err="1"/>
              <a:t>Grewe</a:t>
            </a:r>
            <a:r>
              <a:rPr lang="en-US" altLang="zh-TW" dirty="0"/>
              <a:t> </a:t>
            </a:r>
            <a:r>
              <a:rPr lang="en-US" altLang="zh-TW" dirty="0" smtClean="0"/>
              <a:t>, </a:t>
            </a:r>
            <a:r>
              <a:rPr lang="en-US" altLang="zh-TW" dirty="0"/>
              <a:t>John </a:t>
            </a:r>
            <a:r>
              <a:rPr lang="en-US" altLang="zh-TW" dirty="0" err="1"/>
              <a:t>Nham</a:t>
            </a:r>
            <a:r>
              <a:rPr lang="en-US" altLang="zh-TW" dirty="0"/>
              <a:t> </a:t>
            </a:r>
            <a:r>
              <a:rPr lang="en-US" altLang="zh-TW" dirty="0" smtClean="0"/>
              <a:t>, </a:t>
            </a:r>
            <a:r>
              <a:rPr lang="en-US" altLang="zh-TW" dirty="0" err="1"/>
              <a:t>Nal</a:t>
            </a:r>
            <a:r>
              <a:rPr lang="en-US" altLang="zh-TW" dirty="0"/>
              <a:t> </a:t>
            </a:r>
            <a:r>
              <a:rPr lang="en-US" altLang="zh-TW" dirty="0" err="1"/>
              <a:t>Kalchbrenner</a:t>
            </a:r>
            <a:r>
              <a:rPr lang="en-US" altLang="zh-TW" dirty="0"/>
              <a:t> </a:t>
            </a:r>
            <a:r>
              <a:rPr lang="en-US" altLang="zh-TW" dirty="0" smtClean="0"/>
              <a:t>, </a:t>
            </a:r>
            <a:r>
              <a:rPr lang="en-US" altLang="zh-TW" dirty="0"/>
              <a:t>Ilya </a:t>
            </a:r>
            <a:r>
              <a:rPr lang="en-US" altLang="zh-TW" dirty="0" err="1"/>
              <a:t>Sutskever</a:t>
            </a:r>
            <a:r>
              <a:rPr lang="en-US" altLang="zh-TW" dirty="0"/>
              <a:t> </a:t>
            </a:r>
            <a:r>
              <a:rPr lang="en-US" altLang="zh-TW" dirty="0" smtClean="0"/>
              <a:t>, </a:t>
            </a:r>
            <a:r>
              <a:rPr lang="en-US" altLang="zh-TW" dirty="0"/>
              <a:t>Timothy </a:t>
            </a:r>
            <a:r>
              <a:rPr lang="en-US" altLang="zh-TW" dirty="0" err="1"/>
              <a:t>Lillicrap</a:t>
            </a:r>
            <a:r>
              <a:rPr lang="en-US" altLang="zh-TW" dirty="0"/>
              <a:t> </a:t>
            </a:r>
            <a:r>
              <a:rPr lang="en-US" altLang="zh-TW" dirty="0" smtClean="0"/>
              <a:t>, </a:t>
            </a:r>
            <a:r>
              <a:rPr lang="en-US" altLang="zh-TW" dirty="0"/>
              <a:t>Madeleine Leach </a:t>
            </a:r>
            <a:r>
              <a:rPr lang="en-US" altLang="zh-TW" dirty="0" smtClean="0"/>
              <a:t>, </a:t>
            </a:r>
            <a:r>
              <a:rPr lang="en-US" altLang="zh-TW" dirty="0" err="1"/>
              <a:t>Koray</a:t>
            </a:r>
            <a:r>
              <a:rPr lang="en-US" altLang="zh-TW" dirty="0"/>
              <a:t> </a:t>
            </a:r>
            <a:r>
              <a:rPr lang="en-US" altLang="zh-TW" dirty="0" err="1"/>
              <a:t>Kavukcuoglu</a:t>
            </a:r>
            <a:r>
              <a:rPr lang="en-US" altLang="zh-TW" dirty="0"/>
              <a:t> </a:t>
            </a:r>
            <a:r>
              <a:rPr lang="en-US" altLang="zh-TW" dirty="0" smtClean="0"/>
              <a:t>, </a:t>
            </a:r>
            <a:r>
              <a:rPr lang="en-US" altLang="zh-TW" dirty="0" err="1"/>
              <a:t>Thore</a:t>
            </a:r>
            <a:r>
              <a:rPr lang="en-US" altLang="zh-TW" dirty="0"/>
              <a:t> </a:t>
            </a:r>
            <a:r>
              <a:rPr lang="en-US" altLang="zh-TW" dirty="0" smtClean="0"/>
              <a:t>Graepel </a:t>
            </a:r>
            <a:r>
              <a:rPr lang="en-US" altLang="zh-TW" dirty="0"/>
              <a:t>, </a:t>
            </a:r>
            <a:r>
              <a:rPr lang="en-US" altLang="zh-TW" dirty="0" err="1"/>
              <a:t>Demis</a:t>
            </a:r>
            <a:r>
              <a:rPr lang="en-US" altLang="zh-TW" dirty="0"/>
              <a:t> </a:t>
            </a:r>
            <a:r>
              <a:rPr lang="en-US" altLang="zh-TW" dirty="0" smtClean="0"/>
              <a:t>Hassabis</a:t>
            </a:r>
            <a:endParaRPr lang="zh-TW" altLang="en-US" dirty="0"/>
          </a:p>
        </p:txBody>
      </p:sp>
      <p:sp>
        <p:nvSpPr>
          <p:cNvPr id="4" name="副標題 2"/>
          <p:cNvSpPr txBox="1">
            <a:spLocks/>
          </p:cNvSpPr>
          <p:nvPr/>
        </p:nvSpPr>
        <p:spPr>
          <a:xfrm>
            <a:off x="1433047" y="5318973"/>
            <a:ext cx="9315317" cy="1262754"/>
          </a:xfrm>
          <a:prstGeom prst="rect">
            <a:avLst/>
          </a:prstGeom>
          <a:effectLst>
            <a:outerShdw blurRad="25400" dir="17880000">
              <a:srgbClr val="000000">
                <a:alpha val="46000"/>
              </a:srgbClr>
            </a:outerShdw>
          </a:effectLst>
        </p:spPr>
        <p:txBody>
          <a:bodyPr vert="horz" lIns="91440" tIns="45720" rIns="91440" bIns="45720" rtlCol="0" anchor="t">
            <a:normAutofit lnSpcReduction="10000"/>
          </a:bodyPr>
          <a:lstStyle>
            <a:lvl1pPr marL="0" indent="0" algn="ctr" defTabSz="457200" rtl="0" eaLnBrk="1" latinLnBrk="0" hangingPunct="1">
              <a:spcBef>
                <a:spcPct val="20000"/>
              </a:spcBef>
              <a:spcAft>
                <a:spcPts val="600"/>
              </a:spcAft>
              <a:buClr>
                <a:schemeClr val="tx2"/>
              </a:buClr>
              <a:buSzPct val="70000"/>
              <a:buFont typeface="Wingdings 2" charset="2"/>
              <a:buNone/>
              <a:defRPr sz="2000" kern="1200">
                <a:ln>
                  <a:solidFill>
                    <a:schemeClr val="bg1">
                      <a:lumMod val="75000"/>
                      <a:lumOff val="25000"/>
                      <a:alpha val="10000"/>
                    </a:schemeClr>
                  </a:solidFill>
                </a:ln>
                <a:solidFill>
                  <a:schemeClr val="tx1"/>
                </a:solidFill>
                <a:effectLst>
                  <a:outerShdw blurRad="9525" dist="25400" dir="14640000" algn="tl" rotWithShape="0">
                    <a:schemeClr val="bg1">
                      <a:alpha val="30000"/>
                    </a:schemeClr>
                  </a:outerShdw>
                </a:effectLst>
                <a:latin typeface="+mn-lt"/>
                <a:ea typeface="+mn-ea"/>
                <a:cs typeface="+mn-cs"/>
              </a:defRPr>
            </a:lvl1pPr>
            <a:lvl2pPr marL="457200" indent="0" algn="ctr" defTabSz="457200" rtl="0" eaLnBrk="1" latinLnBrk="0" hangingPunct="1">
              <a:spcBef>
                <a:spcPct val="20000"/>
              </a:spcBef>
              <a:spcAft>
                <a:spcPts val="600"/>
              </a:spcAft>
              <a:buClr>
                <a:schemeClr val="tx2"/>
              </a:buClr>
              <a:buSzPct val="70000"/>
              <a:buFont typeface="Wingdings 2" charset="2"/>
              <a:buNone/>
              <a:defRPr sz="18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2pPr>
            <a:lvl3pPr marL="914400" indent="0" algn="ctr" defTabSz="457200" rtl="0" eaLnBrk="1" latinLnBrk="0" hangingPunct="1">
              <a:spcBef>
                <a:spcPct val="20000"/>
              </a:spcBef>
              <a:spcAft>
                <a:spcPts val="600"/>
              </a:spcAft>
              <a:buClr>
                <a:schemeClr val="tx2"/>
              </a:buClr>
              <a:buSzPct val="70000"/>
              <a:buFont typeface="Wingdings 2" charset="2"/>
              <a:buNone/>
              <a:defRPr sz="16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3pPr>
            <a:lvl4pPr marL="1371600" indent="0" algn="ctr" defTabSz="457200"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4pPr>
            <a:lvl5pPr marL="1828800" indent="0" algn="ctr" defTabSz="457200"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5pPr>
            <a:lvl6pPr marL="2286000" indent="0" algn="ctr" defTabSz="457200"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6pPr>
            <a:lvl7pPr marL="2743200" indent="0" algn="ctr" defTabSz="457200"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7pPr>
            <a:lvl8pPr marL="3200400" indent="0" algn="ctr" defTabSz="457200"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8pPr>
            <a:lvl9pPr marL="3657600" indent="0" algn="ctr" defTabSz="457200"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9pPr>
          </a:lstStyle>
          <a:p>
            <a:r>
              <a:rPr lang="zh-TW" altLang="en-US" dirty="0" smtClean="0"/>
              <a:t>資工</a:t>
            </a:r>
            <a:r>
              <a:rPr lang="zh-TW" altLang="en-US" dirty="0" smtClean="0"/>
              <a:t>碩一    </a:t>
            </a:r>
            <a:r>
              <a:rPr lang="en-US" altLang="zh-TW" dirty="0" smtClean="0"/>
              <a:t>M10715065</a:t>
            </a:r>
            <a:r>
              <a:rPr lang="zh-TW" altLang="en-US" dirty="0" smtClean="0"/>
              <a:t>    林</a:t>
            </a:r>
            <a:r>
              <a:rPr lang="zh-TW" altLang="en-US" dirty="0" smtClean="0"/>
              <a:t>真</a:t>
            </a:r>
            <a:endParaRPr lang="en-US" altLang="zh-TW" dirty="0" smtClean="0"/>
          </a:p>
          <a:p>
            <a:r>
              <a:rPr lang="zh-TW" altLang="en-US" dirty="0" smtClean="0"/>
              <a:t>資工碩一    </a:t>
            </a:r>
            <a:r>
              <a:rPr lang="en-US" altLang="zh-TW" dirty="0" smtClean="0"/>
              <a:t>M10715063</a:t>
            </a:r>
            <a:r>
              <a:rPr lang="zh-TW" altLang="en-US" dirty="0" smtClean="0"/>
              <a:t>     陳星宇</a:t>
            </a:r>
            <a:endParaRPr lang="en-US" altLang="zh-TW" dirty="0" smtClean="0"/>
          </a:p>
          <a:p>
            <a:r>
              <a:rPr lang="zh-TW" altLang="en-US" dirty="0" smtClean="0"/>
              <a:t>資工碩一   </a:t>
            </a:r>
            <a:r>
              <a:rPr lang="en-US" altLang="zh-TW" dirty="0" smtClean="0"/>
              <a:t>M10715088</a:t>
            </a:r>
            <a:r>
              <a:rPr lang="zh-TW" altLang="en-US" dirty="0" smtClean="0"/>
              <a:t>   林摯烜</a:t>
            </a:r>
            <a:endParaRPr lang="zh-TW" altLang="en-US" dirty="0"/>
          </a:p>
        </p:txBody>
      </p:sp>
    </p:spTree>
    <p:extLst>
      <p:ext uri="{BB962C8B-B14F-4D97-AF65-F5344CB8AC3E}">
        <p14:creationId xmlns:p14="http://schemas.microsoft.com/office/powerpoint/2010/main" val="401610714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CN" dirty="0">
                <a:latin typeface="微軟正黑體" panose="020B0604030504040204" pitchFamily="34" charset="-120"/>
                <a:ea typeface="微軟正黑體" panose="020B0604030504040204" pitchFamily="34" charset="-120"/>
              </a:rPr>
              <a:t>Searching with policy and value networks</a:t>
            </a:r>
            <a:endParaRPr lang="zh-TW" altLang="en-US" dirty="0">
              <a:latin typeface="微軟正黑體" panose="020B0604030504040204" pitchFamily="34" charset="-120"/>
              <a:ea typeface="微軟正黑體" panose="020B0604030504040204" pitchFamily="34" charset="-120"/>
            </a:endParaRPr>
          </a:p>
        </p:txBody>
      </p:sp>
      <p:sp>
        <p:nvSpPr>
          <p:cNvPr id="3" name="內容版面配置區 2"/>
          <p:cNvSpPr>
            <a:spLocks noGrp="1"/>
          </p:cNvSpPr>
          <p:nvPr>
            <p:ph idx="1"/>
          </p:nvPr>
        </p:nvSpPr>
        <p:spPr/>
        <p:txBody>
          <a:bodyPr>
            <a:normAutofit/>
          </a:bodyPr>
          <a:lstStyle/>
          <a:p>
            <a:pPr>
              <a:lnSpc>
                <a:spcPct val="150000"/>
              </a:lnSpc>
            </a:pPr>
            <a:r>
              <a:rPr lang="zh-CN" altLang="en-US" sz="2400" dirty="0" smtClean="0">
                <a:latin typeface="微軟正黑體" panose="020B0604030504040204" pitchFamily="34" charset="-120"/>
                <a:ea typeface="微軟正黑體" panose="020B0604030504040204" pitchFamily="34" charset="-120"/>
              </a:rPr>
              <a:t>策略網路、估值網路和</a:t>
            </a:r>
            <a:r>
              <a:rPr lang="en-US" altLang="zh-CN" sz="2400" dirty="0" smtClean="0">
                <a:latin typeface="微軟正黑體" panose="020B0604030504040204" pitchFamily="34" charset="-120"/>
                <a:ea typeface="微軟正黑體" panose="020B0604030504040204" pitchFamily="34" charset="-120"/>
              </a:rPr>
              <a:t>MCTS</a:t>
            </a:r>
            <a:r>
              <a:rPr lang="zh-CN" altLang="en-US" sz="2400" dirty="0" smtClean="0">
                <a:latin typeface="微軟正黑體" panose="020B0604030504040204" pitchFamily="34" charset="-120"/>
                <a:ea typeface="微軟正黑體" panose="020B0604030504040204" pitchFamily="34" charset="-120"/>
              </a:rPr>
              <a:t>演算法結合</a:t>
            </a:r>
            <a:endParaRPr lang="en-US" altLang="zh-CN" sz="2400" dirty="0" smtClean="0">
              <a:latin typeface="微軟正黑體" panose="020B0604030504040204" pitchFamily="34" charset="-120"/>
              <a:ea typeface="微軟正黑體" panose="020B0604030504040204" pitchFamily="34" charset="-120"/>
            </a:endParaRPr>
          </a:p>
          <a:p>
            <a:pPr>
              <a:lnSpc>
                <a:spcPct val="150000"/>
              </a:lnSpc>
            </a:pPr>
            <a:r>
              <a:rPr lang="en-US" altLang="zh-CN" sz="2400" dirty="0" smtClean="0">
                <a:latin typeface="微軟正黑體" panose="020B0604030504040204" pitchFamily="34" charset="-120"/>
                <a:ea typeface="微軟正黑體" panose="020B0604030504040204" pitchFamily="34" charset="-120"/>
              </a:rPr>
              <a:t>MCTS</a:t>
            </a:r>
            <a:r>
              <a:rPr lang="zh-CN" altLang="en-US" sz="2400" dirty="0" smtClean="0">
                <a:latin typeface="微軟正黑體" panose="020B0604030504040204" pitchFamily="34" charset="-120"/>
                <a:ea typeface="微軟正黑體" panose="020B0604030504040204" pitchFamily="34" charset="-120"/>
              </a:rPr>
              <a:t>通過預測搜索選擇下棋動作</a:t>
            </a:r>
            <a:endParaRPr lang="en-US" altLang="zh-CN" sz="2400" dirty="0" smtClean="0">
              <a:latin typeface="微軟正黑體" panose="020B0604030504040204" pitchFamily="34" charset="-120"/>
              <a:ea typeface="微軟正黑體" panose="020B0604030504040204" pitchFamily="34" charset="-120"/>
            </a:endParaRPr>
          </a:p>
          <a:p>
            <a:pPr lvl="1">
              <a:lnSpc>
                <a:spcPct val="150000"/>
              </a:lnSpc>
            </a:pPr>
            <a:r>
              <a:rPr lang="zh-TW" altLang="en-US" sz="2200" dirty="0">
                <a:latin typeface="微軟正黑體" panose="020B0604030504040204" pitchFamily="34" charset="-120"/>
              </a:rPr>
              <a:t>選擇（</a:t>
            </a:r>
            <a:r>
              <a:rPr lang="en-US" altLang="zh-TW" sz="2200" dirty="0" smtClean="0">
                <a:latin typeface="微軟正黑體" panose="020B0604030504040204" pitchFamily="34" charset="-120"/>
              </a:rPr>
              <a:t>Selection</a:t>
            </a:r>
            <a:r>
              <a:rPr lang="zh-TW" altLang="en-US" sz="2200" dirty="0">
                <a:latin typeface="微軟正黑體" panose="020B0604030504040204" pitchFamily="34" charset="-120"/>
              </a:rPr>
              <a:t>）</a:t>
            </a:r>
          </a:p>
          <a:p>
            <a:pPr lvl="1">
              <a:lnSpc>
                <a:spcPct val="150000"/>
              </a:lnSpc>
            </a:pPr>
            <a:r>
              <a:rPr lang="zh-TW" altLang="en-US" sz="2200" dirty="0">
                <a:latin typeface="微軟正黑體" panose="020B0604030504040204" pitchFamily="34" charset="-120"/>
              </a:rPr>
              <a:t>擴充（</a:t>
            </a:r>
            <a:r>
              <a:rPr lang="en-US" altLang="zh-TW" sz="2200" dirty="0" smtClean="0">
                <a:latin typeface="微軟正黑體" panose="020B0604030504040204" pitchFamily="34" charset="-120"/>
              </a:rPr>
              <a:t>Expansion</a:t>
            </a:r>
            <a:r>
              <a:rPr lang="zh-TW" altLang="en-US" sz="2200" dirty="0">
                <a:latin typeface="微軟正黑體" panose="020B0604030504040204" pitchFamily="34" charset="-120"/>
              </a:rPr>
              <a:t>）</a:t>
            </a:r>
          </a:p>
          <a:p>
            <a:pPr lvl="1">
              <a:lnSpc>
                <a:spcPct val="150000"/>
              </a:lnSpc>
            </a:pPr>
            <a:r>
              <a:rPr lang="zh-TW" altLang="en-US" sz="2200" dirty="0">
                <a:latin typeface="微軟正黑體" panose="020B0604030504040204" pitchFamily="34" charset="-120"/>
              </a:rPr>
              <a:t>仿真（</a:t>
            </a:r>
            <a:r>
              <a:rPr lang="en-US" altLang="zh-TW" sz="2200" dirty="0" smtClean="0">
                <a:latin typeface="微軟正黑體" panose="020B0604030504040204" pitchFamily="34" charset="-120"/>
              </a:rPr>
              <a:t>Simulation</a:t>
            </a:r>
            <a:r>
              <a:rPr lang="zh-TW" altLang="en-US" sz="2200" dirty="0">
                <a:latin typeface="微軟正黑體" panose="020B0604030504040204" pitchFamily="34" charset="-120"/>
              </a:rPr>
              <a:t>）</a:t>
            </a:r>
          </a:p>
          <a:p>
            <a:pPr lvl="1">
              <a:lnSpc>
                <a:spcPct val="150000"/>
              </a:lnSpc>
            </a:pPr>
            <a:r>
              <a:rPr lang="zh-TW" altLang="en-US" sz="2200" dirty="0">
                <a:latin typeface="微軟正黑體" panose="020B0604030504040204" pitchFamily="34" charset="-120"/>
              </a:rPr>
              <a:t>反向傳播（</a:t>
            </a:r>
            <a:r>
              <a:rPr lang="en-US" altLang="zh-TW" sz="2200" dirty="0" smtClean="0">
                <a:latin typeface="微軟正黑體" panose="020B0604030504040204" pitchFamily="34" charset="-120"/>
              </a:rPr>
              <a:t>Backpropagation</a:t>
            </a:r>
            <a:r>
              <a:rPr lang="zh-TW" altLang="en-US" sz="2200" dirty="0">
                <a:latin typeface="微軟正黑體" panose="020B0604030504040204" pitchFamily="34" charset="-120"/>
              </a:rPr>
              <a:t>）</a:t>
            </a:r>
            <a:endParaRPr lang="en-US" altLang="zh-TW" sz="2200" dirty="0">
              <a:latin typeface="微軟正黑體" panose="020B0604030504040204" pitchFamily="34" charset="-120"/>
              <a:ea typeface="微軟正黑體" panose="020B0604030504040204" pitchFamily="34" charset="-120"/>
            </a:endParaRPr>
          </a:p>
        </p:txBody>
      </p:sp>
      <p:pic>
        <p:nvPicPr>
          <p:cNvPr id="4" name="圖片 3"/>
          <p:cNvPicPr>
            <a:picLocks noChangeAspect="1"/>
          </p:cNvPicPr>
          <p:nvPr/>
        </p:nvPicPr>
        <p:blipFill>
          <a:blip r:embed="rId3"/>
          <a:stretch>
            <a:fillRect/>
          </a:stretch>
        </p:blipFill>
        <p:spPr>
          <a:xfrm>
            <a:off x="5662766" y="4321277"/>
            <a:ext cx="6409648" cy="2418735"/>
          </a:xfrm>
          <a:prstGeom prst="rect">
            <a:avLst/>
          </a:prstGeom>
        </p:spPr>
      </p:pic>
    </p:spTree>
    <p:extLst>
      <p:ext uri="{BB962C8B-B14F-4D97-AF65-F5344CB8AC3E}">
        <p14:creationId xmlns:p14="http://schemas.microsoft.com/office/powerpoint/2010/main" val="319811577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CN" dirty="0">
                <a:latin typeface="微軟正黑體" panose="020B0604030504040204" pitchFamily="34" charset="-120"/>
                <a:ea typeface="微軟正黑體" panose="020B0604030504040204" pitchFamily="34" charset="-120"/>
              </a:rPr>
              <a:t>Evaluating the playing strength of </a:t>
            </a:r>
            <a:r>
              <a:rPr lang="en-US" altLang="zh-CN" dirty="0" err="1">
                <a:latin typeface="微軟正黑體" panose="020B0604030504040204" pitchFamily="34" charset="-120"/>
                <a:ea typeface="微軟正黑體" panose="020B0604030504040204" pitchFamily="34" charset="-120"/>
              </a:rPr>
              <a:t>AlphaGo</a:t>
            </a:r>
            <a:endParaRPr lang="zh-TW" altLang="en-US" dirty="0">
              <a:latin typeface="微軟正黑體" panose="020B0604030504040204" pitchFamily="34" charset="-120"/>
              <a:ea typeface="微軟正黑體" panose="020B0604030504040204" pitchFamily="34" charset="-120"/>
            </a:endParaRPr>
          </a:p>
        </p:txBody>
      </p:sp>
      <p:sp>
        <p:nvSpPr>
          <p:cNvPr id="3" name="內容版面配置區 2"/>
          <p:cNvSpPr>
            <a:spLocks noGrp="1"/>
          </p:cNvSpPr>
          <p:nvPr>
            <p:ph idx="1"/>
          </p:nvPr>
        </p:nvSpPr>
        <p:spPr/>
        <p:txBody>
          <a:bodyPr>
            <a:normAutofit/>
          </a:bodyPr>
          <a:lstStyle/>
          <a:p>
            <a:pPr>
              <a:lnSpc>
                <a:spcPct val="150000"/>
              </a:lnSpc>
            </a:pPr>
            <a:r>
              <a:rPr lang="zh-CN" altLang="en-US" sz="2400" dirty="0" smtClean="0">
                <a:latin typeface="微軟正黑體" panose="020B0604030504040204" pitchFamily="34" charset="-120"/>
                <a:ea typeface="微軟正黑體" panose="020B0604030504040204" pitchFamily="34" charset="-120"/>
              </a:rPr>
              <a:t>內部比賽</a:t>
            </a:r>
            <a:r>
              <a:rPr lang="en-US" altLang="zh-TW" sz="2400" dirty="0" smtClean="0">
                <a:latin typeface="微軟正黑體" panose="020B0604030504040204" pitchFamily="34" charset="-120"/>
                <a:ea typeface="微軟正黑體" panose="020B0604030504040204" pitchFamily="34" charset="-120"/>
              </a:rPr>
              <a:t>(</a:t>
            </a:r>
            <a:r>
              <a:rPr lang="zh-TW" altLang="en-US" sz="2400" dirty="0" smtClean="0">
                <a:latin typeface="微軟正黑體" panose="020B0604030504040204" pitchFamily="34" charset="-120"/>
                <a:ea typeface="微軟正黑體" panose="020B0604030504040204" pitchFamily="34" charset="-120"/>
              </a:rPr>
              <a:t>與其他圍棋模型比賽</a:t>
            </a:r>
            <a:r>
              <a:rPr lang="en-US" altLang="zh-TW" sz="2400" dirty="0" smtClean="0">
                <a:latin typeface="微軟正黑體" panose="020B0604030504040204" pitchFamily="34" charset="-120"/>
                <a:ea typeface="微軟正黑體" panose="020B0604030504040204" pitchFamily="34" charset="-120"/>
              </a:rPr>
              <a:t>)</a:t>
            </a:r>
            <a:r>
              <a:rPr lang="zh-TW" altLang="en-US" sz="2400" dirty="0" smtClean="0">
                <a:latin typeface="微軟正黑體" panose="020B0604030504040204" pitchFamily="34" charset="-120"/>
                <a:ea typeface="微軟正黑體" panose="020B0604030504040204" pitchFamily="34" charset="-120"/>
              </a:rPr>
              <a:t>：</a:t>
            </a:r>
            <a:r>
              <a:rPr lang="en-US" altLang="zh-TW" sz="2400" dirty="0" smtClean="0">
                <a:latin typeface="微軟正黑體" panose="020B0604030504040204" pitchFamily="34" charset="-120"/>
                <a:ea typeface="微軟正黑體" panose="020B0604030504040204" pitchFamily="34" charset="-120"/>
              </a:rPr>
              <a:t>495</a:t>
            </a:r>
            <a:r>
              <a:rPr lang="zh-TW" altLang="en-US" sz="2400" dirty="0" smtClean="0">
                <a:latin typeface="微軟正黑體" panose="020B0604030504040204" pitchFamily="34" charset="-120"/>
                <a:ea typeface="微軟正黑體" panose="020B0604030504040204" pitchFamily="34" charset="-120"/>
              </a:rPr>
              <a:t>場贏</a:t>
            </a:r>
            <a:r>
              <a:rPr lang="en-US" altLang="zh-TW" sz="2400" dirty="0" smtClean="0">
                <a:latin typeface="微軟正黑體" panose="020B0604030504040204" pitchFamily="34" charset="-120"/>
                <a:ea typeface="微軟正黑體" panose="020B0604030504040204" pitchFamily="34" charset="-120"/>
              </a:rPr>
              <a:t>494</a:t>
            </a:r>
            <a:r>
              <a:rPr lang="zh-TW" altLang="en-US" sz="2400" dirty="0" smtClean="0">
                <a:latin typeface="微軟正黑體" panose="020B0604030504040204" pitchFamily="34" charset="-120"/>
                <a:ea typeface="微軟正黑體" panose="020B0604030504040204" pitchFamily="34" charset="-120"/>
              </a:rPr>
              <a:t>場</a:t>
            </a:r>
            <a:endParaRPr lang="en-US" altLang="zh-TW" sz="2400" dirty="0" smtClean="0">
              <a:latin typeface="微軟正黑體" panose="020B0604030504040204" pitchFamily="34" charset="-120"/>
              <a:ea typeface="微軟正黑體" panose="020B0604030504040204" pitchFamily="34" charset="-120"/>
            </a:endParaRPr>
          </a:p>
          <a:p>
            <a:pPr>
              <a:lnSpc>
                <a:spcPct val="150000"/>
              </a:lnSpc>
            </a:pPr>
            <a:r>
              <a:rPr lang="en-US" altLang="zh-CN" sz="2400" dirty="0">
                <a:effectLst/>
                <a:latin typeface="微軟正黑體" panose="020B0604030504040204" pitchFamily="34" charset="-120"/>
                <a:ea typeface="微軟正黑體" panose="020B0604030504040204" pitchFamily="34" charset="-120"/>
              </a:rPr>
              <a:t>2015</a:t>
            </a:r>
            <a:r>
              <a:rPr lang="zh-CN" altLang="en-US" sz="2400" dirty="0">
                <a:effectLst/>
                <a:latin typeface="微軟正黑體" panose="020B0604030504040204" pitchFamily="34" charset="-120"/>
                <a:ea typeface="微軟正黑體" panose="020B0604030504040204" pitchFamily="34" charset="-120"/>
              </a:rPr>
              <a:t>年</a:t>
            </a:r>
            <a:r>
              <a:rPr lang="en-US" altLang="zh-CN" sz="2400" dirty="0">
                <a:effectLst/>
                <a:latin typeface="微軟正黑體" panose="020B0604030504040204" pitchFamily="34" charset="-120"/>
                <a:ea typeface="微軟正黑體" panose="020B0604030504040204" pitchFamily="34" charset="-120"/>
              </a:rPr>
              <a:t>10</a:t>
            </a:r>
            <a:r>
              <a:rPr lang="zh-CN" altLang="en-US" sz="2400" dirty="0">
                <a:effectLst/>
                <a:latin typeface="微軟正黑體" panose="020B0604030504040204" pitchFamily="34" charset="-120"/>
                <a:ea typeface="微軟正黑體" panose="020B0604030504040204" pitchFamily="34" charset="-120"/>
              </a:rPr>
              <a:t>月</a:t>
            </a:r>
            <a:r>
              <a:rPr lang="en-US" altLang="zh-CN" sz="2400" dirty="0">
                <a:effectLst/>
                <a:latin typeface="微軟正黑體" panose="020B0604030504040204" pitchFamily="34" charset="-120"/>
                <a:ea typeface="微軟正黑體" panose="020B0604030504040204" pitchFamily="34" charset="-120"/>
              </a:rPr>
              <a:t>5-9</a:t>
            </a:r>
            <a:r>
              <a:rPr lang="zh-CN" altLang="en-US" sz="2400" dirty="0">
                <a:effectLst/>
                <a:latin typeface="微軟正黑體" panose="020B0604030504040204" pitchFamily="34" charset="-120"/>
                <a:ea typeface="微軟正黑體" panose="020B0604030504040204" pitchFamily="34" charset="-120"/>
              </a:rPr>
              <a:t>日，</a:t>
            </a:r>
            <a:r>
              <a:rPr lang="en-US" altLang="zh-CN" sz="2400" dirty="0" err="1" smtClean="0">
                <a:effectLst/>
                <a:latin typeface="微軟正黑體" panose="020B0604030504040204" pitchFamily="34" charset="-120"/>
                <a:ea typeface="微軟正黑體" panose="020B0604030504040204" pitchFamily="34" charset="-120"/>
              </a:rPr>
              <a:t>AlphaGo</a:t>
            </a:r>
            <a:r>
              <a:rPr lang="zh-CN" altLang="en-US" sz="2400" dirty="0" smtClean="0">
                <a:effectLst/>
                <a:latin typeface="微軟正黑體" panose="020B0604030504040204" pitchFamily="34" charset="-120"/>
                <a:ea typeface="微軟正黑體" panose="020B0604030504040204" pitchFamily="34" charset="-120"/>
              </a:rPr>
              <a:t>和樊麾</a:t>
            </a:r>
            <a:r>
              <a:rPr lang="en-US" altLang="zh-TW" sz="2400" dirty="0" smtClean="0">
                <a:effectLst/>
                <a:latin typeface="微軟正黑體" panose="020B0604030504040204" pitchFamily="34" charset="-120"/>
                <a:ea typeface="微軟正黑體" panose="020B0604030504040204" pitchFamily="34" charset="-120"/>
              </a:rPr>
              <a:t>(2</a:t>
            </a:r>
            <a:r>
              <a:rPr lang="zh-TW" altLang="en-US" sz="2400" dirty="0" smtClean="0">
                <a:effectLst/>
                <a:latin typeface="微軟正黑體" panose="020B0604030504040204" pitchFamily="34" charset="-120"/>
                <a:ea typeface="微軟正黑體" panose="020B0604030504040204" pitchFamily="34" charset="-120"/>
              </a:rPr>
              <a:t>段棋士</a:t>
            </a:r>
            <a:r>
              <a:rPr lang="en-US" altLang="zh-TW" sz="2400" dirty="0" smtClean="0">
                <a:effectLst/>
                <a:latin typeface="微軟正黑體" panose="020B0604030504040204" pitchFamily="34" charset="-120"/>
                <a:ea typeface="微軟正黑體" panose="020B0604030504040204" pitchFamily="34" charset="-120"/>
              </a:rPr>
              <a:t>)</a:t>
            </a:r>
            <a:r>
              <a:rPr lang="zh-CN" altLang="en-US" sz="2400" dirty="0" smtClean="0">
                <a:effectLst/>
                <a:latin typeface="微軟正黑體" panose="020B0604030504040204" pitchFamily="34" charset="-120"/>
                <a:ea typeface="微軟正黑體" panose="020B0604030504040204" pitchFamily="34" charset="-120"/>
              </a:rPr>
              <a:t>在真實比賽中下了</a:t>
            </a:r>
            <a:r>
              <a:rPr lang="en-US" altLang="zh-CN" sz="2400" dirty="0" smtClean="0">
                <a:effectLst/>
                <a:latin typeface="微軟正黑體" panose="020B0604030504040204" pitchFamily="34" charset="-120"/>
                <a:ea typeface="微軟正黑體" panose="020B0604030504040204" pitchFamily="34" charset="-120"/>
              </a:rPr>
              <a:t>5</a:t>
            </a:r>
            <a:r>
              <a:rPr lang="zh-CN" altLang="en-US" sz="2400" dirty="0" smtClean="0">
                <a:effectLst/>
                <a:latin typeface="微軟正黑體" panose="020B0604030504040204" pitchFamily="34" charset="-120"/>
                <a:ea typeface="微軟正黑體" panose="020B0604030504040204" pitchFamily="34" charset="-120"/>
              </a:rPr>
              <a:t>盤棋</a:t>
            </a:r>
            <a:r>
              <a:rPr lang="en-US" altLang="zh-CN" sz="2400" dirty="0" smtClean="0">
                <a:effectLst/>
                <a:latin typeface="微軟正黑體" panose="020B0604030504040204" pitchFamily="34" charset="-120"/>
                <a:ea typeface="微軟正黑體" panose="020B0604030504040204" pitchFamily="34" charset="-120"/>
              </a:rPr>
              <a:t/>
            </a:r>
            <a:br>
              <a:rPr lang="en-US" altLang="zh-CN" sz="2400" dirty="0" smtClean="0">
                <a:effectLst/>
                <a:latin typeface="微軟正黑體" panose="020B0604030504040204" pitchFamily="34" charset="-120"/>
                <a:ea typeface="微軟正黑體" panose="020B0604030504040204" pitchFamily="34" charset="-120"/>
              </a:rPr>
            </a:br>
            <a:r>
              <a:rPr lang="zh-TW" altLang="en-US" sz="2400" dirty="0" smtClean="0">
                <a:effectLst/>
                <a:latin typeface="微軟正黑體" panose="020B0604030504040204" pitchFamily="34" charset="-120"/>
                <a:ea typeface="微軟正黑體" panose="020B0604030504040204" pitchFamily="34" charset="-120"/>
              </a:rPr>
              <a:t>→</a:t>
            </a:r>
            <a:r>
              <a:rPr lang="en-US" altLang="zh-TW" sz="2400" dirty="0" smtClean="0">
                <a:effectLst/>
                <a:latin typeface="微軟正黑體" panose="020B0604030504040204" pitchFamily="34" charset="-120"/>
                <a:ea typeface="微軟正黑體" panose="020B0604030504040204" pitchFamily="34" charset="-120"/>
              </a:rPr>
              <a:t>5:0</a:t>
            </a:r>
            <a:r>
              <a:rPr lang="zh-TW" altLang="en-US" sz="2400" dirty="0" smtClean="0">
                <a:effectLst/>
                <a:latin typeface="微軟正黑體" panose="020B0604030504040204" pitchFamily="34" charset="-120"/>
                <a:ea typeface="微軟正黑體" panose="020B0604030504040204" pitchFamily="34" charset="-120"/>
              </a:rPr>
              <a:t>大獲全勝</a:t>
            </a:r>
            <a:endParaRPr lang="en-US" altLang="zh-TW" sz="22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69858041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CN" dirty="0">
                <a:latin typeface="微軟正黑體" panose="020B0604030504040204" pitchFamily="34" charset="-120"/>
                <a:ea typeface="微軟正黑體" panose="020B0604030504040204" pitchFamily="34" charset="-120"/>
              </a:rPr>
              <a:t>Discussion</a:t>
            </a:r>
            <a:endParaRPr lang="zh-TW" altLang="en-US" dirty="0">
              <a:latin typeface="微軟正黑體" panose="020B0604030504040204" pitchFamily="34" charset="-120"/>
              <a:ea typeface="微軟正黑體" panose="020B0604030504040204" pitchFamily="34" charset="-120"/>
            </a:endParaRPr>
          </a:p>
        </p:txBody>
      </p:sp>
      <p:sp>
        <p:nvSpPr>
          <p:cNvPr id="3" name="內容版面配置區 2"/>
          <p:cNvSpPr>
            <a:spLocks noGrp="1"/>
          </p:cNvSpPr>
          <p:nvPr>
            <p:ph idx="1"/>
          </p:nvPr>
        </p:nvSpPr>
        <p:spPr/>
        <p:txBody>
          <a:bodyPr>
            <a:normAutofit/>
          </a:bodyPr>
          <a:lstStyle/>
          <a:p>
            <a:pPr>
              <a:lnSpc>
                <a:spcPct val="150000"/>
              </a:lnSpc>
            </a:pPr>
            <a:r>
              <a:rPr lang="zh-TW" altLang="en-US" sz="2400" dirty="0" smtClean="0">
                <a:latin typeface="微軟正黑體" panose="020B0604030504040204" pitchFamily="34" charset="-120"/>
                <a:ea typeface="微軟正黑體" panose="020B0604030504040204" pitchFamily="34" charset="-120"/>
              </a:rPr>
              <a:t>一個</a:t>
            </a:r>
            <a:r>
              <a:rPr lang="zh-CN" altLang="en-US" sz="2400" dirty="0" smtClean="0">
                <a:latin typeface="微軟正黑體" panose="020B0604030504040204" pitchFamily="34" charset="-120"/>
                <a:ea typeface="微軟正黑體" panose="020B0604030504040204" pitchFamily="34" charset="-120"/>
              </a:rPr>
              <a:t>深度神經網路和搜索</a:t>
            </a:r>
            <a:r>
              <a:rPr lang="zh-CN" altLang="en-US" sz="2400" dirty="0">
                <a:latin typeface="微軟正黑體" panose="020B0604030504040204" pitchFamily="34" charset="-120"/>
                <a:ea typeface="微軟正黑體" panose="020B0604030504040204" pitchFamily="34" charset="-120"/>
              </a:rPr>
              <a:t>樹</a:t>
            </a:r>
            <a:r>
              <a:rPr lang="zh-CN" altLang="en-US" sz="2400" dirty="0" smtClean="0">
                <a:latin typeface="微軟正黑體" panose="020B0604030504040204" pitchFamily="34" charset="-120"/>
                <a:ea typeface="微軟正黑體" panose="020B0604030504040204" pitchFamily="34" charset="-120"/>
              </a:rPr>
              <a:t>結合</a:t>
            </a:r>
            <a:r>
              <a:rPr lang="zh-TW" altLang="en-US" sz="2400" dirty="0" smtClean="0">
                <a:latin typeface="微軟正黑體" panose="020B0604030504040204" pitchFamily="34" charset="-120"/>
                <a:ea typeface="微軟正黑體" panose="020B0604030504040204" pitchFamily="34" charset="-120"/>
              </a:rPr>
              <a:t>的</a:t>
            </a:r>
            <a:r>
              <a:rPr lang="zh-CN" altLang="en-US" sz="2400" dirty="0" smtClean="0">
                <a:latin typeface="微軟正黑體" panose="020B0604030504040204" pitchFamily="34" charset="-120"/>
                <a:ea typeface="微軟正黑體" panose="020B0604030504040204" pitchFamily="34" charset="-120"/>
              </a:rPr>
              <a:t>圍棋程式，下棋水準達到了人類最強的水準</a:t>
            </a:r>
            <a:endParaRPr lang="en-US" altLang="zh-CN" sz="2400" dirty="0" smtClean="0">
              <a:latin typeface="微軟正黑體" panose="020B0604030504040204" pitchFamily="34" charset="-120"/>
              <a:ea typeface="微軟正黑體" panose="020B0604030504040204" pitchFamily="34" charset="-120"/>
            </a:endParaRPr>
          </a:p>
          <a:p>
            <a:pPr>
              <a:lnSpc>
                <a:spcPct val="150000"/>
              </a:lnSpc>
            </a:pPr>
            <a:r>
              <a:rPr lang="zh-TW" altLang="en-US" sz="2200" dirty="0" smtClean="0">
                <a:latin typeface="微軟正黑體" panose="020B0604030504040204" pitchFamily="34" charset="-120"/>
              </a:rPr>
              <a:t>評估的次數與深藍那次的對弈只有千分之一</a:t>
            </a:r>
            <a:endParaRPr lang="en-US" altLang="zh-TW" sz="22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47066072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1199499" y="1293022"/>
            <a:ext cx="9782411" cy="1828801"/>
          </a:xfrm>
        </p:spPr>
        <p:txBody>
          <a:bodyPr>
            <a:normAutofit fontScale="90000"/>
          </a:bodyPr>
          <a:lstStyle/>
          <a:p>
            <a:r>
              <a:rPr lang="en-US" altLang="zh-TW" dirty="0"/>
              <a:t>Mastering the game of Go without </a:t>
            </a:r>
            <a:br>
              <a:rPr lang="en-US" altLang="zh-TW" dirty="0"/>
            </a:br>
            <a:r>
              <a:rPr lang="en-US" altLang="zh-TW" dirty="0"/>
              <a:t>human knowledge</a:t>
            </a:r>
            <a:endParaRPr lang="zh-TW" altLang="en-US" cap="none" dirty="0"/>
          </a:p>
        </p:txBody>
      </p:sp>
      <p:sp>
        <p:nvSpPr>
          <p:cNvPr id="3" name="副標題 2"/>
          <p:cNvSpPr>
            <a:spLocks noGrp="1"/>
          </p:cNvSpPr>
          <p:nvPr>
            <p:ph type="subTitle" idx="1"/>
          </p:nvPr>
        </p:nvSpPr>
        <p:spPr>
          <a:xfrm>
            <a:off x="1433047" y="3392517"/>
            <a:ext cx="9315317" cy="1655762"/>
          </a:xfrm>
        </p:spPr>
        <p:txBody>
          <a:bodyPr>
            <a:normAutofit/>
          </a:bodyPr>
          <a:lstStyle/>
          <a:p>
            <a:r>
              <a:rPr lang="zh-TW" altLang="en-US" dirty="0"/>
              <a:t>作者</a:t>
            </a:r>
            <a:r>
              <a:rPr lang="zh-TW" altLang="en-US" dirty="0" smtClean="0"/>
              <a:t>：</a:t>
            </a:r>
            <a:r>
              <a:rPr lang="en-US" altLang="zh-TW" dirty="0"/>
              <a:t>David </a:t>
            </a:r>
            <a:r>
              <a:rPr lang="en-US" altLang="zh-TW" dirty="0" smtClean="0"/>
              <a:t>Silver, </a:t>
            </a:r>
            <a:r>
              <a:rPr lang="en-US" altLang="zh-TW" dirty="0"/>
              <a:t>Julian </a:t>
            </a:r>
            <a:r>
              <a:rPr lang="en-US" altLang="zh-TW" dirty="0" err="1" smtClean="0"/>
              <a:t>Schrittwieser</a:t>
            </a:r>
            <a:r>
              <a:rPr lang="en-US" altLang="zh-TW" dirty="0" smtClean="0"/>
              <a:t>, </a:t>
            </a:r>
            <a:r>
              <a:rPr lang="en-US" altLang="zh-TW" dirty="0"/>
              <a:t>Karen </a:t>
            </a:r>
            <a:r>
              <a:rPr lang="en-US" altLang="zh-TW" dirty="0" err="1" smtClean="0"/>
              <a:t>Simonyan</a:t>
            </a:r>
            <a:r>
              <a:rPr lang="en-US" altLang="zh-TW" dirty="0" smtClean="0"/>
              <a:t>, </a:t>
            </a:r>
            <a:r>
              <a:rPr lang="en-US" altLang="zh-TW" dirty="0" err="1"/>
              <a:t>Ioannis</a:t>
            </a:r>
            <a:r>
              <a:rPr lang="en-US" altLang="zh-TW" dirty="0"/>
              <a:t> </a:t>
            </a:r>
            <a:r>
              <a:rPr lang="en-US" altLang="zh-TW" dirty="0" err="1" smtClean="0"/>
              <a:t>Antonoglou</a:t>
            </a:r>
            <a:r>
              <a:rPr lang="en-US" altLang="zh-TW" dirty="0" smtClean="0"/>
              <a:t>, </a:t>
            </a:r>
            <a:r>
              <a:rPr lang="en-US" altLang="zh-TW" dirty="0"/>
              <a:t>Aja </a:t>
            </a:r>
            <a:r>
              <a:rPr lang="en-US" altLang="zh-TW" dirty="0" smtClean="0"/>
              <a:t>Huang, </a:t>
            </a:r>
            <a:r>
              <a:rPr lang="en-US" altLang="zh-TW" dirty="0"/>
              <a:t>Arthur </a:t>
            </a:r>
            <a:r>
              <a:rPr lang="en-US" altLang="zh-TW" dirty="0" err="1" smtClean="0"/>
              <a:t>Guez</a:t>
            </a:r>
            <a:r>
              <a:rPr lang="en-US" altLang="zh-TW" dirty="0" smtClean="0"/>
              <a:t>, Thomas Hubert, </a:t>
            </a:r>
            <a:r>
              <a:rPr lang="en-US" altLang="zh-TW" dirty="0"/>
              <a:t>Lucas </a:t>
            </a:r>
            <a:r>
              <a:rPr lang="en-US" altLang="zh-TW" dirty="0" smtClean="0"/>
              <a:t>Baker, </a:t>
            </a:r>
            <a:r>
              <a:rPr lang="en-US" altLang="zh-TW" dirty="0"/>
              <a:t>Matthew </a:t>
            </a:r>
            <a:r>
              <a:rPr lang="en-US" altLang="zh-TW" dirty="0" smtClean="0"/>
              <a:t>Lai, </a:t>
            </a:r>
            <a:r>
              <a:rPr lang="en-US" altLang="zh-TW" dirty="0"/>
              <a:t>Adrian </a:t>
            </a:r>
            <a:r>
              <a:rPr lang="en-US" altLang="zh-TW" dirty="0" smtClean="0"/>
              <a:t>Bolton, </a:t>
            </a:r>
            <a:r>
              <a:rPr lang="en-US" altLang="zh-TW" dirty="0" err="1"/>
              <a:t>Yutian</a:t>
            </a:r>
            <a:r>
              <a:rPr lang="en-US" altLang="zh-TW" dirty="0"/>
              <a:t> </a:t>
            </a:r>
            <a:r>
              <a:rPr lang="en-US" altLang="zh-TW" dirty="0" smtClean="0"/>
              <a:t>Chen, </a:t>
            </a:r>
            <a:r>
              <a:rPr lang="en-US" altLang="zh-TW" dirty="0"/>
              <a:t>Timothy </a:t>
            </a:r>
            <a:r>
              <a:rPr lang="en-US" altLang="zh-TW" dirty="0" err="1" smtClean="0"/>
              <a:t>Lillicrap</a:t>
            </a:r>
            <a:r>
              <a:rPr lang="en-US" altLang="zh-TW" dirty="0" smtClean="0"/>
              <a:t>, </a:t>
            </a:r>
            <a:r>
              <a:rPr lang="en-US" altLang="zh-TW" dirty="0"/>
              <a:t>Fan </a:t>
            </a:r>
            <a:r>
              <a:rPr lang="en-US" altLang="zh-TW" dirty="0" smtClean="0"/>
              <a:t>Hui, </a:t>
            </a:r>
            <a:r>
              <a:rPr lang="en-US" altLang="zh-TW" dirty="0"/>
              <a:t>Laurent </a:t>
            </a:r>
            <a:r>
              <a:rPr lang="en-US" altLang="zh-TW" dirty="0" err="1" smtClean="0"/>
              <a:t>Sifre</a:t>
            </a:r>
            <a:r>
              <a:rPr lang="en-US" altLang="zh-TW" dirty="0" smtClean="0"/>
              <a:t>, </a:t>
            </a:r>
            <a:r>
              <a:rPr lang="en-US" altLang="zh-TW" dirty="0"/>
              <a:t>George van den </a:t>
            </a:r>
            <a:r>
              <a:rPr lang="en-US" altLang="zh-TW" dirty="0" err="1" smtClean="0"/>
              <a:t>Driessche</a:t>
            </a:r>
            <a:r>
              <a:rPr lang="en-US" altLang="zh-TW" dirty="0" smtClean="0"/>
              <a:t>, </a:t>
            </a:r>
            <a:r>
              <a:rPr lang="en-US" altLang="zh-TW" dirty="0" err="1"/>
              <a:t>Thore</a:t>
            </a:r>
            <a:r>
              <a:rPr lang="en-US" altLang="zh-TW" dirty="0"/>
              <a:t> </a:t>
            </a:r>
            <a:r>
              <a:rPr lang="en-US" altLang="zh-TW" dirty="0" smtClean="0"/>
              <a:t>Graepel </a:t>
            </a:r>
            <a:r>
              <a:rPr lang="en-US" altLang="zh-TW" dirty="0"/>
              <a:t>&amp; </a:t>
            </a:r>
            <a:r>
              <a:rPr lang="en-US" altLang="zh-TW" dirty="0" err="1"/>
              <a:t>Demis</a:t>
            </a:r>
            <a:r>
              <a:rPr lang="en-US" altLang="zh-TW" dirty="0"/>
              <a:t> </a:t>
            </a:r>
            <a:r>
              <a:rPr lang="en-US" altLang="zh-TW" dirty="0" smtClean="0"/>
              <a:t>Hassabis</a:t>
            </a:r>
            <a:endParaRPr lang="zh-TW" altLang="en-US" dirty="0"/>
          </a:p>
        </p:txBody>
      </p:sp>
      <p:sp>
        <p:nvSpPr>
          <p:cNvPr id="5" name="副標題 2"/>
          <p:cNvSpPr txBox="1">
            <a:spLocks/>
          </p:cNvSpPr>
          <p:nvPr/>
        </p:nvSpPr>
        <p:spPr>
          <a:xfrm>
            <a:off x="1433047" y="5274728"/>
            <a:ext cx="9315317" cy="1262754"/>
          </a:xfrm>
          <a:prstGeom prst="rect">
            <a:avLst/>
          </a:prstGeom>
          <a:effectLst>
            <a:outerShdw blurRad="25400" dir="17880000">
              <a:srgbClr val="000000">
                <a:alpha val="46000"/>
              </a:srgbClr>
            </a:outerShdw>
          </a:effectLst>
        </p:spPr>
        <p:txBody>
          <a:bodyPr vert="horz" lIns="91440" tIns="45720" rIns="91440" bIns="45720" rtlCol="0" anchor="t">
            <a:normAutofit lnSpcReduction="10000"/>
          </a:bodyPr>
          <a:lstStyle>
            <a:lvl1pPr marL="0" indent="0" algn="ctr" defTabSz="457200" rtl="0" eaLnBrk="1" latinLnBrk="0" hangingPunct="1">
              <a:spcBef>
                <a:spcPct val="20000"/>
              </a:spcBef>
              <a:spcAft>
                <a:spcPts val="600"/>
              </a:spcAft>
              <a:buClr>
                <a:schemeClr val="tx2"/>
              </a:buClr>
              <a:buSzPct val="70000"/>
              <a:buFont typeface="Wingdings 2" charset="2"/>
              <a:buNone/>
              <a:defRPr sz="2000" kern="1200">
                <a:ln>
                  <a:solidFill>
                    <a:schemeClr val="bg1">
                      <a:lumMod val="75000"/>
                      <a:lumOff val="25000"/>
                      <a:alpha val="10000"/>
                    </a:schemeClr>
                  </a:solidFill>
                </a:ln>
                <a:solidFill>
                  <a:schemeClr val="tx1"/>
                </a:solidFill>
                <a:effectLst>
                  <a:outerShdw blurRad="9525" dist="25400" dir="14640000" algn="tl" rotWithShape="0">
                    <a:schemeClr val="bg1">
                      <a:alpha val="30000"/>
                    </a:schemeClr>
                  </a:outerShdw>
                </a:effectLst>
                <a:latin typeface="+mn-lt"/>
                <a:ea typeface="+mn-ea"/>
                <a:cs typeface="+mn-cs"/>
              </a:defRPr>
            </a:lvl1pPr>
            <a:lvl2pPr marL="457200" indent="0" algn="ctr" defTabSz="457200" rtl="0" eaLnBrk="1" latinLnBrk="0" hangingPunct="1">
              <a:spcBef>
                <a:spcPct val="20000"/>
              </a:spcBef>
              <a:spcAft>
                <a:spcPts val="600"/>
              </a:spcAft>
              <a:buClr>
                <a:schemeClr val="tx2"/>
              </a:buClr>
              <a:buSzPct val="70000"/>
              <a:buFont typeface="Wingdings 2" charset="2"/>
              <a:buNone/>
              <a:defRPr sz="18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2pPr>
            <a:lvl3pPr marL="914400" indent="0" algn="ctr" defTabSz="457200" rtl="0" eaLnBrk="1" latinLnBrk="0" hangingPunct="1">
              <a:spcBef>
                <a:spcPct val="20000"/>
              </a:spcBef>
              <a:spcAft>
                <a:spcPts val="600"/>
              </a:spcAft>
              <a:buClr>
                <a:schemeClr val="tx2"/>
              </a:buClr>
              <a:buSzPct val="70000"/>
              <a:buFont typeface="Wingdings 2" charset="2"/>
              <a:buNone/>
              <a:defRPr sz="16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3pPr>
            <a:lvl4pPr marL="1371600" indent="0" algn="ctr" defTabSz="457200"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4pPr>
            <a:lvl5pPr marL="1828800" indent="0" algn="ctr" defTabSz="457200"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5pPr>
            <a:lvl6pPr marL="2286000" indent="0" algn="ctr" defTabSz="457200"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6pPr>
            <a:lvl7pPr marL="2743200" indent="0" algn="ctr" defTabSz="457200"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7pPr>
            <a:lvl8pPr marL="3200400" indent="0" algn="ctr" defTabSz="457200"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8pPr>
            <a:lvl9pPr marL="3657600" indent="0" algn="ctr" defTabSz="457200"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9pPr>
          </a:lstStyle>
          <a:p>
            <a:r>
              <a:rPr lang="zh-TW" altLang="en-US" dirty="0" smtClean="0"/>
              <a:t>資工</a:t>
            </a:r>
            <a:r>
              <a:rPr lang="zh-TW" altLang="en-US" dirty="0" smtClean="0"/>
              <a:t>碩一    </a:t>
            </a:r>
            <a:r>
              <a:rPr lang="en-US" altLang="zh-TW" dirty="0" smtClean="0"/>
              <a:t>M10715065</a:t>
            </a:r>
            <a:r>
              <a:rPr lang="zh-TW" altLang="en-US" dirty="0" smtClean="0"/>
              <a:t>    林</a:t>
            </a:r>
            <a:r>
              <a:rPr lang="zh-TW" altLang="en-US" dirty="0" smtClean="0"/>
              <a:t>真</a:t>
            </a:r>
            <a:endParaRPr lang="en-US" altLang="zh-TW" dirty="0" smtClean="0"/>
          </a:p>
          <a:p>
            <a:r>
              <a:rPr lang="zh-TW" altLang="en-US" dirty="0" smtClean="0"/>
              <a:t>資工碩一    </a:t>
            </a:r>
            <a:r>
              <a:rPr lang="en-US" altLang="zh-TW" dirty="0" smtClean="0"/>
              <a:t>M10715063</a:t>
            </a:r>
            <a:r>
              <a:rPr lang="zh-TW" altLang="en-US" dirty="0" smtClean="0"/>
              <a:t>     陳星宇</a:t>
            </a:r>
            <a:endParaRPr lang="en-US" altLang="zh-TW" dirty="0" smtClean="0"/>
          </a:p>
          <a:p>
            <a:r>
              <a:rPr lang="zh-TW" altLang="en-US" dirty="0" smtClean="0"/>
              <a:t>資工碩一   </a:t>
            </a:r>
            <a:r>
              <a:rPr lang="en-US" altLang="zh-TW" dirty="0" smtClean="0"/>
              <a:t>M10715088</a:t>
            </a:r>
            <a:r>
              <a:rPr lang="zh-TW" altLang="en-US" dirty="0" smtClean="0"/>
              <a:t>   林摯烜</a:t>
            </a:r>
            <a:endParaRPr lang="zh-TW" altLang="en-US" dirty="0"/>
          </a:p>
        </p:txBody>
      </p:sp>
    </p:spTree>
    <p:extLst>
      <p:ext uri="{BB962C8B-B14F-4D97-AF65-F5344CB8AC3E}">
        <p14:creationId xmlns:p14="http://schemas.microsoft.com/office/powerpoint/2010/main" val="400008707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CN" dirty="0" smtClean="0">
                <a:latin typeface="微軟正黑體" panose="020B0604030504040204" pitchFamily="34" charset="-120"/>
                <a:ea typeface="微軟正黑體" panose="020B0604030504040204" pitchFamily="34" charset="-120"/>
              </a:rPr>
              <a:t>Abstract</a:t>
            </a:r>
            <a:endParaRPr lang="zh-TW" altLang="en-US" dirty="0">
              <a:latin typeface="微軟正黑體" panose="020B0604030504040204" pitchFamily="34" charset="-120"/>
              <a:ea typeface="微軟正黑體" panose="020B0604030504040204" pitchFamily="34" charset="-120"/>
            </a:endParaRPr>
          </a:p>
        </p:txBody>
      </p:sp>
      <p:sp>
        <p:nvSpPr>
          <p:cNvPr id="3" name="內容版面配置區 2"/>
          <p:cNvSpPr>
            <a:spLocks noGrp="1"/>
          </p:cNvSpPr>
          <p:nvPr>
            <p:ph idx="1"/>
          </p:nvPr>
        </p:nvSpPr>
        <p:spPr/>
        <p:txBody>
          <a:bodyPr>
            <a:normAutofit/>
          </a:bodyPr>
          <a:lstStyle/>
          <a:p>
            <a:pPr>
              <a:lnSpc>
                <a:spcPct val="150000"/>
              </a:lnSpc>
            </a:pPr>
            <a:r>
              <a:rPr lang="zh-TW" altLang="en-US" sz="2200" dirty="0" smtClean="0">
                <a:latin typeface="微軟正黑體" panose="020B0604030504040204" pitchFamily="34" charset="-120"/>
                <a:ea typeface="微軟正黑體" panose="020B0604030504040204" pitchFamily="34" charset="-120"/>
              </a:rPr>
              <a:t>比起</a:t>
            </a:r>
            <a:r>
              <a:rPr lang="en-US" altLang="zh-TW" sz="2200" dirty="0" smtClean="0">
                <a:latin typeface="微軟正黑體" panose="020B0604030504040204" pitchFamily="34" charset="-120"/>
                <a:ea typeface="微軟正黑體" panose="020B0604030504040204" pitchFamily="34" charset="-120"/>
              </a:rPr>
              <a:t>Alpha go</a:t>
            </a:r>
            <a:r>
              <a:rPr lang="zh-TW" altLang="en-US" sz="2200" dirty="0" smtClean="0">
                <a:latin typeface="微軟正黑體" panose="020B0604030504040204" pitchFamily="34" charset="-120"/>
                <a:ea typeface="微軟正黑體" panose="020B0604030504040204" pitchFamily="34" charset="-120"/>
              </a:rPr>
              <a:t>完全</a:t>
            </a:r>
            <a:r>
              <a:rPr lang="zh-CN" altLang="en-US" sz="2200" dirty="0" smtClean="0">
                <a:latin typeface="微軟正黑體" panose="020B0604030504040204" pitchFamily="34" charset="-120"/>
                <a:ea typeface="微軟正黑體" panose="020B0604030504040204" pitchFamily="34" charset="-120"/>
              </a:rPr>
              <a:t>不需要人工資料</a:t>
            </a:r>
            <a:endParaRPr lang="en-US" altLang="zh-CN" sz="2200" dirty="0" smtClean="0">
              <a:latin typeface="微軟正黑體" panose="020B0604030504040204" pitchFamily="34" charset="-120"/>
              <a:ea typeface="微軟正黑體" panose="020B0604030504040204" pitchFamily="34" charset="-120"/>
            </a:endParaRPr>
          </a:p>
          <a:p>
            <a:pPr>
              <a:lnSpc>
                <a:spcPct val="150000"/>
              </a:lnSpc>
            </a:pPr>
            <a:r>
              <a:rPr lang="zh-CN" altLang="en-US" sz="2200" dirty="0" smtClean="0">
                <a:latin typeface="微軟正黑體" panose="020B0604030504040204" pitchFamily="34" charset="-120"/>
                <a:ea typeface="微軟正黑體" panose="020B0604030504040204" pitchFamily="34" charset="-120"/>
              </a:rPr>
              <a:t>訓練一個神經網路用來完成</a:t>
            </a:r>
            <a:r>
              <a:rPr lang="en-US" altLang="zh-CN" sz="2200" dirty="0" err="1" smtClean="0">
                <a:latin typeface="微軟正黑體" panose="020B0604030504040204" pitchFamily="34" charset="-120"/>
                <a:ea typeface="微軟正黑體" panose="020B0604030504040204" pitchFamily="34" charset="-120"/>
              </a:rPr>
              <a:t>AlphaGo</a:t>
            </a:r>
            <a:r>
              <a:rPr lang="zh-CN" altLang="en-US" sz="2200" dirty="0" smtClean="0">
                <a:latin typeface="微軟正黑體" panose="020B0604030504040204" pitchFamily="34" charset="-120"/>
                <a:ea typeface="微軟正黑體" panose="020B0604030504040204" pitchFamily="34" charset="-120"/>
              </a:rPr>
              <a:t>的落子預測和贏家</a:t>
            </a:r>
            <a:endParaRPr lang="en-US" altLang="zh-CN" sz="2200" dirty="0" smtClean="0">
              <a:latin typeface="微軟正黑體" panose="020B0604030504040204" pitchFamily="34" charset="-120"/>
              <a:ea typeface="微軟正黑體" panose="020B0604030504040204" pitchFamily="34" charset="-120"/>
            </a:endParaRPr>
          </a:p>
          <a:p>
            <a:pPr>
              <a:lnSpc>
                <a:spcPct val="150000"/>
              </a:lnSpc>
            </a:pPr>
            <a:r>
              <a:rPr lang="zh-CN" altLang="en-US" sz="2200" dirty="0" smtClean="0">
                <a:latin typeface="微軟正黑體" panose="020B0604030504040204" pitchFamily="34" charset="-120"/>
                <a:ea typeface="微軟正黑體" panose="020B0604030504040204" pitchFamily="34" charset="-120"/>
              </a:rPr>
              <a:t>提高了樹搜索的能力</a:t>
            </a:r>
            <a:endParaRPr lang="en-US" altLang="zh-CN" sz="2200" dirty="0" smtClean="0">
              <a:latin typeface="微軟正黑體" panose="020B0604030504040204" pitchFamily="34" charset="-120"/>
              <a:ea typeface="微軟正黑體" panose="020B0604030504040204" pitchFamily="34" charset="-120"/>
            </a:endParaRPr>
          </a:p>
          <a:p>
            <a:pPr>
              <a:lnSpc>
                <a:spcPct val="150000"/>
              </a:lnSpc>
            </a:pPr>
            <a:r>
              <a:rPr lang="zh-TW" altLang="en-US" sz="2200" dirty="0" smtClean="0">
                <a:latin typeface="微軟正黑體" panose="020B0604030504040204" pitchFamily="34" charset="-120"/>
              </a:rPr>
              <a:t>與</a:t>
            </a:r>
            <a:r>
              <a:rPr lang="en-US" altLang="zh-TW" sz="2200" dirty="0" smtClean="0">
                <a:latin typeface="微軟正黑體" panose="020B0604030504040204" pitchFamily="34" charset="-120"/>
              </a:rPr>
              <a:t>Alpha</a:t>
            </a:r>
            <a:r>
              <a:rPr lang="zh-TW" altLang="en-US" sz="2200" dirty="0" smtClean="0">
                <a:latin typeface="微軟正黑體" panose="020B0604030504040204" pitchFamily="34" charset="-120"/>
              </a:rPr>
              <a:t> </a:t>
            </a:r>
            <a:r>
              <a:rPr lang="en-US" altLang="zh-TW" sz="2200" dirty="0" smtClean="0">
                <a:latin typeface="微軟正黑體" panose="020B0604030504040204" pitchFamily="34" charset="-120"/>
              </a:rPr>
              <a:t>go</a:t>
            </a:r>
            <a:r>
              <a:rPr lang="zh-TW" altLang="en-US" sz="2200" dirty="0" smtClean="0">
                <a:latin typeface="微軟正黑體" panose="020B0604030504040204" pitchFamily="34" charset="-120"/>
              </a:rPr>
              <a:t>對弈取得</a:t>
            </a:r>
            <a:r>
              <a:rPr lang="zh-TW" altLang="en-US" sz="2200" dirty="0">
                <a:latin typeface="微軟正黑體" panose="020B0604030504040204" pitchFamily="34" charset="-120"/>
              </a:rPr>
              <a:t>了</a:t>
            </a:r>
            <a:r>
              <a:rPr lang="en-US" altLang="zh-TW" sz="2200" dirty="0" smtClean="0">
                <a:latin typeface="微軟正黑體" panose="020B0604030504040204" pitchFamily="34" charset="-120"/>
              </a:rPr>
              <a:t>100-0</a:t>
            </a:r>
            <a:r>
              <a:rPr lang="zh-TW" altLang="en-US" sz="2200" dirty="0" smtClean="0">
                <a:latin typeface="微軟正黑體" panose="020B0604030504040204" pitchFamily="34" charset="-120"/>
              </a:rPr>
              <a:t>的完勝</a:t>
            </a:r>
            <a:endParaRPr lang="en-US" altLang="zh-TW" sz="22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65246089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CN" dirty="0" smtClean="0">
                <a:latin typeface="微軟正黑體" panose="020B0604030504040204" pitchFamily="34" charset="-120"/>
                <a:ea typeface="微軟正黑體" panose="020B0604030504040204" pitchFamily="34" charset="-120"/>
              </a:rPr>
              <a:t>Reinforcement learning in </a:t>
            </a:r>
            <a:r>
              <a:rPr lang="en-US" altLang="zh-CN" dirty="0" err="1" smtClean="0">
                <a:latin typeface="微軟正黑體" panose="020B0604030504040204" pitchFamily="34" charset="-120"/>
                <a:ea typeface="微軟正黑體" panose="020B0604030504040204" pitchFamily="34" charset="-120"/>
              </a:rPr>
              <a:t>AlphaGo</a:t>
            </a:r>
            <a:r>
              <a:rPr lang="en-US" altLang="zh-CN" dirty="0" smtClean="0">
                <a:latin typeface="微軟正黑體" panose="020B0604030504040204" pitchFamily="34" charset="-120"/>
                <a:ea typeface="微軟正黑體" panose="020B0604030504040204" pitchFamily="34" charset="-120"/>
              </a:rPr>
              <a:t> Zero</a:t>
            </a:r>
            <a:endParaRPr lang="zh-TW" altLang="en-US" dirty="0">
              <a:latin typeface="微軟正黑體" panose="020B0604030504040204" pitchFamily="34" charset="-120"/>
              <a:ea typeface="微軟正黑體" panose="020B0604030504040204" pitchFamily="34" charset="-120"/>
            </a:endParaRPr>
          </a:p>
        </p:txBody>
      </p:sp>
      <p:sp>
        <p:nvSpPr>
          <p:cNvPr id="3" name="內容版面配置區 2"/>
          <p:cNvSpPr>
            <a:spLocks noGrp="1"/>
          </p:cNvSpPr>
          <p:nvPr>
            <p:ph idx="1"/>
          </p:nvPr>
        </p:nvSpPr>
        <p:spPr>
          <a:xfrm>
            <a:off x="913795" y="1732449"/>
            <a:ext cx="10353762" cy="4727345"/>
          </a:xfrm>
        </p:spPr>
        <p:txBody>
          <a:bodyPr>
            <a:normAutofit/>
          </a:bodyPr>
          <a:lstStyle/>
          <a:p>
            <a:pPr>
              <a:lnSpc>
                <a:spcPct val="150000"/>
              </a:lnSpc>
            </a:pPr>
            <a:r>
              <a:rPr lang="zh-CN" altLang="en-US" sz="2200" dirty="0" smtClean="0">
                <a:latin typeface="微軟正黑體" panose="020B0604030504040204" pitchFamily="34" charset="-120"/>
                <a:ea typeface="微軟正黑體" panose="020B0604030504040204" pitchFamily="34" charset="-120"/>
              </a:rPr>
              <a:t>使用具有參數</a:t>
            </a:r>
            <a:r>
              <a:rPr lang="en-US" altLang="zh-CN" sz="2200" dirty="0" smtClean="0">
                <a:latin typeface="微軟正黑體" panose="020B0604030504040204" pitchFamily="34" charset="-120"/>
                <a:ea typeface="微軟正黑體" panose="020B0604030504040204" pitchFamily="34" charset="-120"/>
              </a:rPr>
              <a:t>θ</a:t>
            </a:r>
            <a:r>
              <a:rPr lang="zh-CN" altLang="en-US" sz="2200" dirty="0" smtClean="0">
                <a:latin typeface="微軟正黑體" panose="020B0604030504040204" pitchFamily="34" charset="-120"/>
                <a:ea typeface="微軟正黑體" panose="020B0604030504040204" pitchFamily="34" charset="-120"/>
              </a:rPr>
              <a:t>的深層神經網路</a:t>
            </a:r>
            <a:r>
              <a:rPr lang="en-US" altLang="zh-CN" sz="2200" dirty="0" err="1" smtClean="0">
                <a:latin typeface="微軟正黑體" panose="020B0604030504040204" pitchFamily="34" charset="-120"/>
                <a:ea typeface="微軟正黑體" panose="020B0604030504040204" pitchFamily="34" charset="-120"/>
              </a:rPr>
              <a:t>fθ</a:t>
            </a:r>
            <a:endParaRPr lang="en-US" altLang="zh-CN" sz="2200" dirty="0" smtClean="0">
              <a:latin typeface="微軟正黑體" panose="020B0604030504040204" pitchFamily="34" charset="-120"/>
              <a:ea typeface="微軟正黑體" panose="020B0604030504040204" pitchFamily="34" charset="-120"/>
            </a:endParaRPr>
          </a:p>
          <a:p>
            <a:pPr>
              <a:lnSpc>
                <a:spcPct val="150000"/>
              </a:lnSpc>
            </a:pPr>
            <a:r>
              <a:rPr lang="zh-CN" altLang="en-US" sz="2200" dirty="0">
                <a:latin typeface="微軟正黑體" panose="020B0604030504040204" pitchFamily="34" charset="-120"/>
                <a:ea typeface="微軟正黑體" panose="020B0604030504040204" pitchFamily="34" charset="-120"/>
              </a:rPr>
              <a:t>將策略網路和價值網路</a:t>
            </a:r>
            <a:r>
              <a:rPr lang="en-US" altLang="zh-CN" sz="2200" dirty="0">
                <a:latin typeface="微軟正黑體" panose="020B0604030504040204" pitchFamily="34" charset="-120"/>
                <a:ea typeface="微軟正黑體" panose="020B0604030504040204" pitchFamily="34" charset="-120"/>
              </a:rPr>
              <a:t>12</a:t>
            </a:r>
            <a:r>
              <a:rPr lang="zh-CN" altLang="en-US" sz="2200" dirty="0">
                <a:latin typeface="微軟正黑體" panose="020B0604030504040204" pitchFamily="34" charset="-120"/>
                <a:ea typeface="微軟正黑體" panose="020B0604030504040204" pitchFamily="34" charset="-120"/>
              </a:rPr>
              <a:t>的角色結合到單一架構中</a:t>
            </a:r>
            <a:endParaRPr lang="en-US" altLang="zh-CN" sz="2200" dirty="0">
              <a:latin typeface="微軟正黑體" panose="020B0604030504040204" pitchFamily="34" charset="-120"/>
              <a:ea typeface="微軟正黑體" panose="020B0604030504040204" pitchFamily="34" charset="-120"/>
            </a:endParaRPr>
          </a:p>
          <a:p>
            <a:pPr>
              <a:lnSpc>
                <a:spcPct val="150000"/>
              </a:lnSpc>
            </a:pPr>
            <a:r>
              <a:rPr lang="zh-CN" altLang="en-US" sz="2200" dirty="0" smtClean="0">
                <a:latin typeface="微軟正黑體" panose="020B0604030504040204" pitchFamily="34" charset="-120"/>
                <a:ea typeface="微軟正黑體" panose="020B0604030504040204" pitchFamily="34" charset="-120"/>
              </a:rPr>
              <a:t>輸入</a:t>
            </a:r>
            <a:r>
              <a:rPr lang="zh-TW" altLang="en-US" sz="2200" dirty="0">
                <a:latin typeface="微軟正黑體" panose="020B0604030504040204" pitchFamily="34" charset="-120"/>
                <a:ea typeface="微軟正黑體" panose="020B0604030504040204" pitchFamily="34" charset="-120"/>
              </a:rPr>
              <a:t>：</a:t>
            </a:r>
            <a:r>
              <a:rPr lang="zh-CN" altLang="en-US" sz="2200" dirty="0" smtClean="0">
                <a:latin typeface="微軟正黑體" panose="020B0604030504040204" pitchFamily="34" charset="-120"/>
                <a:ea typeface="微軟正黑體" panose="020B0604030504040204" pitchFamily="34" charset="-120"/>
              </a:rPr>
              <a:t>位置及其歷史的原始圖表</a:t>
            </a:r>
            <a:endParaRPr lang="en-US" altLang="zh-CN" sz="2200" dirty="0">
              <a:latin typeface="微軟正黑體" panose="020B0604030504040204" pitchFamily="34" charset="-120"/>
              <a:ea typeface="微軟正黑體" panose="020B0604030504040204" pitchFamily="34" charset="-120"/>
            </a:endParaRPr>
          </a:p>
          <a:p>
            <a:pPr>
              <a:lnSpc>
                <a:spcPct val="150000"/>
              </a:lnSpc>
            </a:pPr>
            <a:r>
              <a:rPr lang="zh-CN" altLang="en-US" sz="2200" dirty="0" smtClean="0">
                <a:latin typeface="微軟正黑體" panose="020B0604030504040204" pitchFamily="34" charset="-120"/>
                <a:ea typeface="微軟正黑體" panose="020B0604030504040204" pitchFamily="34" charset="-120"/>
              </a:rPr>
              <a:t>輸出</a:t>
            </a:r>
            <a:r>
              <a:rPr lang="zh-TW" altLang="en-US" sz="2200" dirty="0" smtClean="0">
                <a:latin typeface="微軟正黑體" panose="020B0604030504040204" pitchFamily="34" charset="-120"/>
                <a:ea typeface="微軟正黑體" panose="020B0604030504040204" pitchFamily="34" charset="-120"/>
              </a:rPr>
              <a:t>：</a:t>
            </a:r>
            <a:r>
              <a:rPr lang="zh-CN" altLang="en-US" sz="2200" dirty="0" smtClean="0">
                <a:latin typeface="微軟正黑體" panose="020B0604030504040204" pitchFamily="34" charset="-120"/>
                <a:ea typeface="微軟正黑體" panose="020B0604030504040204" pitchFamily="34" charset="-120"/>
              </a:rPr>
              <a:t>移動概率和值（</a:t>
            </a:r>
            <a:r>
              <a:rPr lang="en-US" altLang="zh-CN" sz="2200" dirty="0" smtClean="0">
                <a:latin typeface="微軟正黑體" panose="020B0604030504040204" pitchFamily="34" charset="-120"/>
                <a:ea typeface="微軟正黑體" panose="020B0604030504040204" pitchFamily="34" charset="-120"/>
              </a:rPr>
              <a:t>p</a:t>
            </a:r>
            <a:r>
              <a:rPr lang="zh-CN" altLang="en-US" sz="2200" dirty="0">
                <a:latin typeface="微軟正黑體" panose="020B0604030504040204" pitchFamily="34" charset="-120"/>
                <a:ea typeface="微軟正黑體" panose="020B0604030504040204" pitchFamily="34" charset="-120"/>
              </a:rPr>
              <a:t>，</a:t>
            </a:r>
            <a:r>
              <a:rPr lang="en-US" altLang="zh-CN" sz="2200" dirty="0">
                <a:latin typeface="微軟正黑體" panose="020B0604030504040204" pitchFamily="34" charset="-120"/>
                <a:ea typeface="微軟正黑體" panose="020B0604030504040204" pitchFamily="34" charset="-120"/>
              </a:rPr>
              <a:t>v</a:t>
            </a:r>
            <a:r>
              <a:rPr lang="zh-CN" altLang="en-US" sz="2200" dirty="0">
                <a:latin typeface="微軟正黑體" panose="020B0604030504040204" pitchFamily="34" charset="-120"/>
                <a:ea typeface="微軟正黑體" panose="020B0604030504040204" pitchFamily="34" charset="-120"/>
              </a:rPr>
              <a:t>）</a:t>
            </a:r>
            <a:r>
              <a:rPr lang="en-US" altLang="zh-CN" sz="2200" dirty="0">
                <a:latin typeface="微軟正黑體" panose="020B0604030504040204" pitchFamily="34" charset="-120"/>
                <a:ea typeface="微軟正黑體" panose="020B0604030504040204" pitchFamily="34" charset="-120"/>
              </a:rPr>
              <a:t>=</a:t>
            </a:r>
            <a:r>
              <a:rPr lang="en-US" altLang="zh-CN" sz="2200" dirty="0" err="1">
                <a:latin typeface="微軟正黑體" panose="020B0604030504040204" pitchFamily="34" charset="-120"/>
                <a:ea typeface="微軟正黑體" panose="020B0604030504040204" pitchFamily="34" charset="-120"/>
              </a:rPr>
              <a:t>fθ</a:t>
            </a:r>
            <a:r>
              <a:rPr lang="zh-CN" altLang="en-US" sz="2200" dirty="0">
                <a:latin typeface="微軟正黑體" panose="020B0604030504040204" pitchFamily="34" charset="-120"/>
                <a:ea typeface="微軟正黑體" panose="020B0604030504040204" pitchFamily="34" charset="-120"/>
              </a:rPr>
              <a:t>（</a:t>
            </a:r>
            <a:r>
              <a:rPr lang="en-US" altLang="zh-CN" sz="2200" dirty="0">
                <a:latin typeface="微軟正黑體" panose="020B0604030504040204" pitchFamily="34" charset="-120"/>
                <a:ea typeface="微軟正黑體" panose="020B0604030504040204" pitchFamily="34" charset="-120"/>
              </a:rPr>
              <a:t>s</a:t>
            </a:r>
            <a:r>
              <a:rPr lang="zh-CN" altLang="en-US" sz="2200" dirty="0" smtClean="0">
                <a:latin typeface="微軟正黑體" panose="020B0604030504040204" pitchFamily="34" charset="-120"/>
                <a:ea typeface="微軟正黑體" panose="020B0604030504040204" pitchFamily="34" charset="-120"/>
              </a:rPr>
              <a:t>）</a:t>
            </a:r>
            <a:endParaRPr lang="en-US" altLang="zh-CN" sz="2200" dirty="0" smtClean="0">
              <a:latin typeface="微軟正黑體" panose="020B0604030504040204" pitchFamily="34" charset="-120"/>
              <a:ea typeface="微軟正黑體" panose="020B0604030504040204" pitchFamily="34" charset="-120"/>
            </a:endParaRPr>
          </a:p>
          <a:p>
            <a:pPr>
              <a:lnSpc>
                <a:spcPct val="150000"/>
              </a:lnSpc>
            </a:pPr>
            <a:r>
              <a:rPr lang="zh-CN" altLang="en-US" sz="2200" dirty="0" smtClean="0">
                <a:latin typeface="微軟正黑體" panose="020B0604030504040204" pitchFamily="34" charset="-120"/>
                <a:ea typeface="微軟正黑體" panose="020B0604030504040204" pitchFamily="34" charset="-120"/>
              </a:rPr>
              <a:t>更新神經網路參數</a:t>
            </a:r>
            <a:endParaRPr lang="en-US" altLang="zh-CN" sz="2200" dirty="0" smtClean="0">
              <a:latin typeface="微軟正黑體" panose="020B0604030504040204" pitchFamily="34" charset="-120"/>
              <a:ea typeface="微軟正黑體" panose="020B0604030504040204" pitchFamily="34" charset="-120"/>
            </a:endParaRPr>
          </a:p>
          <a:p>
            <a:pPr lvl="1">
              <a:lnSpc>
                <a:spcPct val="150000"/>
              </a:lnSpc>
            </a:pPr>
            <a:r>
              <a:rPr lang="zh-CN" altLang="en-US" dirty="0" smtClean="0">
                <a:latin typeface="微軟正黑體" panose="020B0604030504040204" pitchFamily="34" charset="-120"/>
                <a:ea typeface="微軟正黑體" panose="020B0604030504040204" pitchFamily="34" charset="-120"/>
              </a:rPr>
              <a:t>最大</a:t>
            </a:r>
            <a:r>
              <a:rPr lang="zh-CN" altLang="en-US" dirty="0">
                <a:latin typeface="微軟正黑體" panose="020B0604030504040204" pitchFamily="34" charset="-120"/>
                <a:ea typeface="微軟正黑體" panose="020B0604030504040204" pitchFamily="34" charset="-120"/>
              </a:rPr>
              <a:t>化策略向量</a:t>
            </a:r>
            <a:r>
              <a:rPr lang="en-US" altLang="zh-CN" dirty="0" err="1" smtClean="0">
                <a:latin typeface="微軟正黑體" panose="020B0604030504040204" pitchFamily="34" charset="-120"/>
                <a:ea typeface="微軟正黑體" panose="020B0604030504040204" pitchFamily="34" charset="-120"/>
              </a:rPr>
              <a:t>pt</a:t>
            </a:r>
            <a:r>
              <a:rPr lang="zh-CN" altLang="en-US" dirty="0" smtClean="0">
                <a:latin typeface="微軟正黑體" panose="020B0604030504040204" pitchFamily="34" charset="-120"/>
                <a:ea typeface="微軟正黑體" panose="020B0604030504040204" pitchFamily="34" charset="-120"/>
              </a:rPr>
              <a:t>與搜索概率</a:t>
            </a:r>
            <a:r>
              <a:rPr lang="el-GR" altLang="zh-CN" dirty="0" smtClean="0">
                <a:latin typeface="微軟正黑體" panose="020B0604030504040204" pitchFamily="34" charset="-120"/>
                <a:ea typeface="微軟正黑體" panose="020B0604030504040204" pitchFamily="34" charset="-120"/>
              </a:rPr>
              <a:t>π</a:t>
            </a:r>
            <a:r>
              <a:rPr lang="en-US" altLang="zh-CN" dirty="0">
                <a:latin typeface="微軟正黑體" panose="020B0604030504040204" pitchFamily="34" charset="-120"/>
                <a:ea typeface="微軟正黑體" panose="020B0604030504040204" pitchFamily="34" charset="-120"/>
              </a:rPr>
              <a:t>t</a:t>
            </a:r>
            <a:r>
              <a:rPr lang="zh-CN" altLang="en-US" dirty="0">
                <a:latin typeface="微軟正黑體" panose="020B0604030504040204" pitchFamily="34" charset="-120"/>
                <a:ea typeface="微軟正黑體" panose="020B0604030504040204" pitchFamily="34" charset="-120"/>
              </a:rPr>
              <a:t>的相似度</a:t>
            </a:r>
            <a:endParaRPr lang="en-US" altLang="zh-CN" dirty="0" smtClean="0">
              <a:latin typeface="微軟正黑體" panose="020B0604030504040204" pitchFamily="34" charset="-120"/>
              <a:ea typeface="微軟正黑體" panose="020B0604030504040204" pitchFamily="34" charset="-120"/>
            </a:endParaRPr>
          </a:p>
          <a:p>
            <a:pPr lvl="1">
              <a:lnSpc>
                <a:spcPct val="150000"/>
              </a:lnSpc>
            </a:pPr>
            <a:r>
              <a:rPr lang="zh-CN" altLang="en-US" dirty="0" smtClean="0">
                <a:latin typeface="微軟正黑體" panose="020B0604030504040204" pitchFamily="34" charset="-120"/>
                <a:ea typeface="微軟正黑體" panose="020B0604030504040204" pitchFamily="34" charset="-120"/>
              </a:rPr>
              <a:t>預測的勝者</a:t>
            </a:r>
            <a:r>
              <a:rPr lang="en-US" altLang="zh-CN" dirty="0" err="1" smtClean="0">
                <a:latin typeface="微軟正黑體" panose="020B0604030504040204" pitchFamily="34" charset="-120"/>
                <a:ea typeface="微軟正黑體" panose="020B0604030504040204" pitchFamily="34" charset="-120"/>
              </a:rPr>
              <a:t>vt</a:t>
            </a:r>
            <a:r>
              <a:rPr lang="zh-CN" altLang="en-US" dirty="0" smtClean="0">
                <a:latin typeface="微軟正黑體" panose="020B0604030504040204" pitchFamily="34" charset="-120"/>
                <a:ea typeface="微軟正黑體" panose="020B0604030504040204" pitchFamily="34" charset="-120"/>
              </a:rPr>
              <a:t>和遊戲勝者</a:t>
            </a:r>
            <a:r>
              <a:rPr lang="en-US" altLang="zh-CN" dirty="0" smtClean="0">
                <a:latin typeface="微軟正黑體" panose="020B0604030504040204" pitchFamily="34" charset="-120"/>
                <a:ea typeface="微軟正黑體" panose="020B0604030504040204" pitchFamily="34" charset="-120"/>
              </a:rPr>
              <a:t>z</a:t>
            </a:r>
            <a:r>
              <a:rPr lang="zh-CN" altLang="en-US" dirty="0" smtClean="0">
                <a:latin typeface="微軟正黑體" panose="020B0604030504040204" pitchFamily="34" charset="-120"/>
                <a:ea typeface="微軟正黑體" panose="020B0604030504040204" pitchFamily="34" charset="-120"/>
              </a:rPr>
              <a:t>之間的誤差最小化</a:t>
            </a:r>
            <a:endParaRPr lang="en-US" altLang="zh-TW" dirty="0">
              <a:latin typeface="微軟正黑體" panose="020B0604030504040204" pitchFamily="34" charset="-120"/>
              <a:ea typeface="微軟正黑體" panose="020B0604030504040204" pitchFamily="34" charset="-120"/>
            </a:endParaRPr>
          </a:p>
        </p:txBody>
      </p:sp>
      <p:pic>
        <p:nvPicPr>
          <p:cNvPr id="4" name="圖片 3"/>
          <p:cNvPicPr>
            <a:picLocks noChangeAspect="1"/>
          </p:cNvPicPr>
          <p:nvPr/>
        </p:nvPicPr>
        <p:blipFill>
          <a:blip r:embed="rId3"/>
          <a:stretch>
            <a:fillRect/>
          </a:stretch>
        </p:blipFill>
        <p:spPr>
          <a:xfrm>
            <a:off x="7741140" y="2831690"/>
            <a:ext cx="4306756" cy="3861927"/>
          </a:xfrm>
          <a:prstGeom prst="rect">
            <a:avLst/>
          </a:prstGeom>
        </p:spPr>
      </p:pic>
    </p:spTree>
    <p:extLst>
      <p:ext uri="{BB962C8B-B14F-4D97-AF65-F5344CB8AC3E}">
        <p14:creationId xmlns:p14="http://schemas.microsoft.com/office/powerpoint/2010/main" val="209709896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CN" dirty="0">
                <a:latin typeface="微軟正黑體" panose="020B0604030504040204" pitchFamily="34" charset="-120"/>
                <a:ea typeface="微軟正黑體" panose="020B0604030504040204" pitchFamily="34" charset="-120"/>
              </a:rPr>
              <a:t>Final performance of </a:t>
            </a:r>
            <a:r>
              <a:rPr lang="en-US" altLang="zh-CN" dirty="0" err="1">
                <a:latin typeface="微軟正黑體" panose="020B0604030504040204" pitchFamily="34" charset="-120"/>
                <a:ea typeface="微軟正黑體" panose="020B0604030504040204" pitchFamily="34" charset="-120"/>
              </a:rPr>
              <a:t>AlphaGo</a:t>
            </a:r>
            <a:r>
              <a:rPr lang="en-US" altLang="zh-CN" dirty="0">
                <a:latin typeface="微軟正黑體" panose="020B0604030504040204" pitchFamily="34" charset="-120"/>
                <a:ea typeface="微軟正黑體" panose="020B0604030504040204" pitchFamily="34" charset="-120"/>
              </a:rPr>
              <a:t> Zero</a:t>
            </a:r>
            <a:endParaRPr lang="zh-TW" altLang="en-US" dirty="0">
              <a:latin typeface="微軟正黑體" panose="020B0604030504040204" pitchFamily="34" charset="-120"/>
              <a:ea typeface="微軟正黑體" panose="020B0604030504040204" pitchFamily="34" charset="-120"/>
            </a:endParaRPr>
          </a:p>
        </p:txBody>
      </p:sp>
      <p:sp>
        <p:nvSpPr>
          <p:cNvPr id="3" name="內容版面配置區 2"/>
          <p:cNvSpPr>
            <a:spLocks noGrp="1"/>
          </p:cNvSpPr>
          <p:nvPr>
            <p:ph idx="1"/>
          </p:nvPr>
        </p:nvSpPr>
        <p:spPr>
          <a:xfrm>
            <a:off x="913795" y="1732449"/>
            <a:ext cx="10353762" cy="4727345"/>
          </a:xfrm>
        </p:spPr>
        <p:txBody>
          <a:bodyPr>
            <a:normAutofit/>
          </a:bodyPr>
          <a:lstStyle/>
          <a:p>
            <a:pPr>
              <a:lnSpc>
                <a:spcPct val="150000"/>
              </a:lnSpc>
            </a:pPr>
            <a:r>
              <a:rPr lang="zh-CN" altLang="en-US" dirty="0" smtClean="0">
                <a:latin typeface="微軟正黑體" panose="020B0604030504040204" pitchFamily="34" charset="-120"/>
                <a:ea typeface="微軟正黑體" panose="020B0604030504040204" pitchFamily="34" charset="-120"/>
              </a:rPr>
              <a:t>二千九百萬次遊戲</a:t>
            </a:r>
            <a:r>
              <a:rPr lang="en-US" altLang="zh-TW" dirty="0" smtClean="0">
                <a:latin typeface="微軟正黑體" panose="020B0604030504040204" pitchFamily="34" charset="-120"/>
                <a:ea typeface="微軟正黑體" panose="020B0604030504040204" pitchFamily="34" charset="-120"/>
              </a:rPr>
              <a:t>(</a:t>
            </a:r>
            <a:r>
              <a:rPr lang="zh-TW" altLang="en-US" dirty="0" smtClean="0">
                <a:latin typeface="微軟正黑體" panose="020B0604030504040204" pitchFamily="34" charset="-120"/>
                <a:ea typeface="微軟正黑體" panose="020B0604030504040204" pitchFamily="34" charset="-120"/>
              </a:rPr>
              <a:t>自我對弈遊戲</a:t>
            </a:r>
            <a:r>
              <a:rPr lang="en-US" altLang="zh-TW" dirty="0" smtClean="0">
                <a:latin typeface="微軟正黑體" panose="020B0604030504040204" pitchFamily="34" charset="-120"/>
                <a:ea typeface="微軟正黑體" panose="020B0604030504040204" pitchFamily="34" charset="-120"/>
              </a:rPr>
              <a:t>)</a:t>
            </a:r>
            <a:endParaRPr lang="en-US" altLang="zh-TW" dirty="0">
              <a:latin typeface="微軟正黑體" panose="020B0604030504040204" pitchFamily="34" charset="-120"/>
              <a:ea typeface="微軟正黑體" panose="020B0604030504040204" pitchFamily="34" charset="-120"/>
            </a:endParaRPr>
          </a:p>
          <a:p>
            <a:pPr>
              <a:lnSpc>
                <a:spcPct val="150000"/>
              </a:lnSpc>
            </a:pPr>
            <a:r>
              <a:rPr lang="zh-CN" altLang="en-US" dirty="0" smtClean="0">
                <a:latin typeface="微軟正黑體" panose="020B0604030504040204" pitchFamily="34" charset="-120"/>
                <a:ea typeface="微軟正黑體" panose="020B0604030504040204" pitchFamily="34" charset="-120"/>
              </a:rPr>
              <a:t>參數從</a:t>
            </a:r>
            <a:r>
              <a:rPr lang="en-US" altLang="zh-CN" dirty="0" smtClean="0">
                <a:latin typeface="微軟正黑體" panose="020B0604030504040204" pitchFamily="34" charset="-120"/>
                <a:ea typeface="微軟正黑體" panose="020B0604030504040204" pitchFamily="34" charset="-120"/>
              </a:rPr>
              <a:t>310</a:t>
            </a:r>
            <a:r>
              <a:rPr lang="zh-CN" altLang="en-US" dirty="0" smtClean="0">
                <a:latin typeface="微軟正黑體" panose="020B0604030504040204" pitchFamily="34" charset="-120"/>
                <a:ea typeface="微軟正黑體" panose="020B0604030504040204" pitchFamily="34" charset="-120"/>
              </a:rPr>
              <a:t>萬個小批量更新</a:t>
            </a:r>
            <a:r>
              <a:rPr lang="zh-TW" altLang="en-US" dirty="0">
                <a:latin typeface="微軟正黑體" panose="020B0604030504040204" pitchFamily="34" charset="-120"/>
                <a:ea typeface="微軟正黑體" panose="020B0604030504040204" pitchFamily="34" charset="-120"/>
              </a:rPr>
              <a:t>，</a:t>
            </a:r>
            <a:r>
              <a:rPr lang="zh-CN" altLang="en-US" dirty="0" smtClean="0">
                <a:latin typeface="微軟正黑體" panose="020B0604030504040204" pitchFamily="34" charset="-120"/>
                <a:ea typeface="微軟正黑體" panose="020B0604030504040204" pitchFamily="34" charset="-120"/>
              </a:rPr>
              <a:t>每</a:t>
            </a:r>
            <a:r>
              <a:rPr lang="zh-TW" altLang="en-US" dirty="0" smtClean="0">
                <a:latin typeface="微軟正黑體" panose="020B0604030504040204" pitchFamily="34" charset="-120"/>
                <a:ea typeface="微軟正黑體" panose="020B0604030504040204" pitchFamily="34" charset="-120"/>
              </a:rPr>
              <a:t>個</a:t>
            </a:r>
            <a:r>
              <a:rPr lang="en-US" altLang="zh-CN" dirty="0" smtClean="0">
                <a:latin typeface="微軟正黑體" panose="020B0604030504040204" pitchFamily="34" charset="-120"/>
                <a:ea typeface="微軟正黑體" panose="020B0604030504040204" pitchFamily="34" charset="-120"/>
              </a:rPr>
              <a:t>2048</a:t>
            </a:r>
            <a:r>
              <a:rPr lang="zh-CN" altLang="en-US" dirty="0" smtClean="0">
                <a:latin typeface="微軟正黑體" panose="020B0604030504040204" pitchFamily="34" charset="-120"/>
                <a:ea typeface="微軟正黑體" panose="020B0604030504040204" pitchFamily="34" charset="-120"/>
              </a:rPr>
              <a:t>個</a:t>
            </a:r>
            <a:r>
              <a:rPr lang="zh-TW" altLang="en-US" dirty="0" smtClean="0">
                <a:latin typeface="微軟正黑體" panose="020B0604030504040204" pitchFamily="34" charset="-120"/>
                <a:ea typeface="微軟正黑體" panose="020B0604030504040204" pitchFamily="34" charset="-120"/>
              </a:rPr>
              <a:t>位置</a:t>
            </a:r>
            <a:endParaRPr lang="en-US" altLang="zh-CN" dirty="0" smtClean="0">
              <a:latin typeface="微軟正黑體" panose="020B0604030504040204" pitchFamily="34" charset="-120"/>
              <a:ea typeface="微軟正黑體" panose="020B0604030504040204" pitchFamily="34" charset="-120"/>
            </a:endParaRPr>
          </a:p>
          <a:p>
            <a:pPr>
              <a:lnSpc>
                <a:spcPct val="150000"/>
              </a:lnSpc>
            </a:pPr>
            <a:r>
              <a:rPr lang="zh-CN" altLang="en-US" dirty="0" smtClean="0">
                <a:latin typeface="微軟正黑體" panose="020B0604030504040204" pitchFamily="34" charset="-120"/>
                <a:ea typeface="微軟正黑體" panose="020B0604030504040204" pitchFamily="34" charset="-120"/>
              </a:rPr>
              <a:t>神經網路包含</a:t>
            </a:r>
            <a:r>
              <a:rPr lang="en-US" altLang="zh-CN" dirty="0" smtClean="0">
                <a:latin typeface="微軟正黑體" panose="020B0604030504040204" pitchFamily="34" charset="-120"/>
                <a:ea typeface="微軟正黑體" panose="020B0604030504040204" pitchFamily="34" charset="-120"/>
              </a:rPr>
              <a:t>40</a:t>
            </a:r>
            <a:r>
              <a:rPr lang="zh-CN" altLang="en-US" dirty="0" smtClean="0">
                <a:latin typeface="微軟正黑體" panose="020B0604030504040204" pitchFamily="34" charset="-120"/>
                <a:ea typeface="微軟正黑體" panose="020B0604030504040204" pitchFamily="34" charset="-120"/>
              </a:rPr>
              <a:t>個</a:t>
            </a:r>
            <a:r>
              <a:rPr lang="en-US" altLang="zh-TW" dirty="0" smtClean="0">
                <a:latin typeface="微軟正黑體" panose="020B0604030504040204" pitchFamily="34" charset="-120"/>
                <a:ea typeface="微軟正黑體" panose="020B0604030504040204" pitchFamily="34" charset="-120"/>
              </a:rPr>
              <a:t>R</a:t>
            </a:r>
            <a:r>
              <a:rPr lang="en-US" altLang="zh-CN" dirty="0" smtClean="0">
                <a:latin typeface="微軟正黑體" panose="020B0604030504040204" pitchFamily="34" charset="-120"/>
                <a:ea typeface="微軟正黑體" panose="020B0604030504040204" pitchFamily="34" charset="-120"/>
              </a:rPr>
              <a:t>esidual blocks</a:t>
            </a:r>
          </a:p>
          <a:p>
            <a:pPr>
              <a:lnSpc>
                <a:spcPct val="150000"/>
              </a:lnSpc>
            </a:pPr>
            <a:r>
              <a:rPr lang="en-US" altLang="zh-CN" dirty="0" err="1">
                <a:latin typeface="微軟正黑體" panose="020B0604030504040204" pitchFamily="34" charset="-120"/>
                <a:ea typeface="微軟正黑體" panose="020B0604030504040204" pitchFamily="34" charset="-120"/>
              </a:rPr>
              <a:t>AlphaGo</a:t>
            </a:r>
            <a:r>
              <a:rPr lang="en-US" altLang="zh-CN" dirty="0">
                <a:latin typeface="微軟正黑體" panose="020B0604030504040204" pitchFamily="34" charset="-120"/>
                <a:ea typeface="微軟正黑體" panose="020B0604030504040204" pitchFamily="34" charset="-120"/>
              </a:rPr>
              <a:t> </a:t>
            </a:r>
            <a:r>
              <a:rPr lang="en-US" altLang="zh-CN" dirty="0" smtClean="0">
                <a:latin typeface="微軟正黑體" panose="020B0604030504040204" pitchFamily="34" charset="-120"/>
                <a:ea typeface="微軟正黑體" panose="020B0604030504040204" pitchFamily="34" charset="-120"/>
              </a:rPr>
              <a:t>Zero</a:t>
            </a:r>
            <a:r>
              <a:rPr lang="zh-CN" altLang="en-US" dirty="0" smtClean="0">
                <a:latin typeface="微軟正黑體" panose="020B0604030504040204" pitchFamily="34" charset="-120"/>
                <a:ea typeface="微軟正黑體" panose="020B0604030504040204" pitchFamily="34" charset="-120"/>
              </a:rPr>
              <a:t>與</a:t>
            </a:r>
            <a:r>
              <a:rPr lang="en-US" altLang="zh-CN" dirty="0" err="1" smtClean="0">
                <a:latin typeface="微軟正黑體" panose="020B0604030504040204" pitchFamily="34" charset="-120"/>
                <a:ea typeface="微軟正黑體" panose="020B0604030504040204" pitchFamily="34" charset="-120"/>
              </a:rPr>
              <a:t>AlphaGo</a:t>
            </a:r>
            <a:r>
              <a:rPr lang="en-US" altLang="zh-CN" dirty="0" smtClean="0">
                <a:latin typeface="微軟正黑體" panose="020B0604030504040204" pitchFamily="34" charset="-120"/>
                <a:ea typeface="微軟正黑體" panose="020B0604030504040204" pitchFamily="34" charset="-120"/>
              </a:rPr>
              <a:t> Master</a:t>
            </a:r>
            <a:r>
              <a:rPr lang="zh-CN" altLang="en-US" dirty="0" smtClean="0">
                <a:latin typeface="微軟正黑體" panose="020B0604030504040204" pitchFamily="34" charset="-120"/>
                <a:ea typeface="微軟正黑體" panose="020B0604030504040204" pitchFamily="34" charset="-120"/>
              </a:rPr>
              <a:t>進行了</a:t>
            </a:r>
            <a:r>
              <a:rPr lang="en-US" altLang="zh-CN" dirty="0" smtClean="0">
                <a:latin typeface="微軟正黑體" panose="020B0604030504040204" pitchFamily="34" charset="-120"/>
                <a:ea typeface="微軟正黑體" panose="020B0604030504040204" pitchFamily="34" charset="-120"/>
              </a:rPr>
              <a:t>100</a:t>
            </a:r>
            <a:r>
              <a:rPr lang="zh-TW" altLang="en-US" dirty="0" smtClean="0">
                <a:latin typeface="微軟正黑體" panose="020B0604030504040204" pitchFamily="34" charset="-120"/>
                <a:ea typeface="微軟正黑體" panose="020B0604030504040204" pitchFamily="34" charset="-120"/>
              </a:rPr>
              <a:t>次</a:t>
            </a:r>
            <a:r>
              <a:rPr lang="zh-CN" altLang="en-US" dirty="0" smtClean="0">
                <a:latin typeface="微軟正黑體" panose="020B0604030504040204" pitchFamily="34" charset="-120"/>
                <a:ea typeface="微軟正黑體" panose="020B0604030504040204" pitchFamily="34" charset="-120"/>
              </a:rPr>
              <a:t>比賽</a:t>
            </a:r>
            <a:r>
              <a:rPr lang="en-US" altLang="zh-TW" dirty="0" smtClean="0">
                <a:latin typeface="微軟正黑體" panose="020B0604030504040204" pitchFamily="34" charset="-120"/>
                <a:ea typeface="微軟正黑體" panose="020B0604030504040204" pitchFamily="34" charset="-120"/>
              </a:rPr>
              <a:t>(</a:t>
            </a:r>
            <a:r>
              <a:rPr lang="en-US" altLang="zh-CN" dirty="0" smtClean="0">
                <a:latin typeface="微軟正黑體" panose="020B0604030504040204" pitchFamily="34" charset="-120"/>
                <a:ea typeface="微軟正黑體" panose="020B0604030504040204" pitchFamily="34" charset="-120"/>
              </a:rPr>
              <a:t>2</a:t>
            </a:r>
            <a:r>
              <a:rPr lang="zh-CN" altLang="en-US" dirty="0" smtClean="0">
                <a:latin typeface="微軟正黑體" panose="020B0604030504040204" pitchFamily="34" charset="-120"/>
                <a:ea typeface="微軟正黑體" panose="020B0604030504040204" pitchFamily="34" charset="-120"/>
              </a:rPr>
              <a:t>小時</a:t>
            </a:r>
            <a:r>
              <a:rPr lang="zh-TW" altLang="en-US" dirty="0" smtClean="0">
                <a:latin typeface="微軟正黑體" panose="020B0604030504040204" pitchFamily="34" charset="-120"/>
                <a:ea typeface="微軟正黑體" panose="020B0604030504040204" pitchFamily="34" charset="-120"/>
              </a:rPr>
              <a:t>為控制單位</a:t>
            </a:r>
            <a:r>
              <a:rPr lang="en-US" altLang="zh-TW" dirty="0" smtClean="0">
                <a:latin typeface="微軟正黑體" panose="020B0604030504040204" pitchFamily="34" charset="-120"/>
                <a:ea typeface="微軟正黑體" panose="020B0604030504040204" pitchFamily="34" charset="-120"/>
              </a:rPr>
              <a:t>)</a:t>
            </a:r>
            <a:endParaRPr lang="en-US" altLang="zh-TW" dirty="0">
              <a:latin typeface="微軟正黑體" panose="020B0604030504040204" pitchFamily="34" charset="-120"/>
              <a:ea typeface="微軟正黑體" panose="020B0604030504040204" pitchFamily="34" charset="-120"/>
            </a:endParaRPr>
          </a:p>
          <a:p>
            <a:pPr>
              <a:lnSpc>
                <a:spcPct val="150000"/>
              </a:lnSpc>
            </a:pPr>
            <a:r>
              <a:rPr lang="en-US" altLang="zh-CN" dirty="0" err="1" smtClean="0">
                <a:latin typeface="微軟正黑體" panose="020B0604030504040204" pitchFamily="34" charset="-120"/>
                <a:ea typeface="微軟正黑體" panose="020B0604030504040204" pitchFamily="34" charset="-120"/>
              </a:rPr>
              <a:t>AlphaGo</a:t>
            </a:r>
            <a:r>
              <a:rPr lang="en-US" altLang="zh-CN" dirty="0" smtClean="0">
                <a:latin typeface="微軟正黑體" panose="020B0604030504040204" pitchFamily="34" charset="-120"/>
                <a:ea typeface="微軟正黑體" panose="020B0604030504040204" pitchFamily="34" charset="-120"/>
              </a:rPr>
              <a:t> Zero</a:t>
            </a:r>
            <a:r>
              <a:rPr lang="zh-CN" altLang="en-US" dirty="0" smtClean="0">
                <a:latin typeface="微軟正黑體" panose="020B0604030504040204" pitchFamily="34" charset="-120"/>
                <a:ea typeface="微軟正黑體" panose="020B0604030504040204" pitchFamily="34" charset="-120"/>
              </a:rPr>
              <a:t>贏得</a:t>
            </a:r>
            <a:r>
              <a:rPr lang="en-US" altLang="zh-CN" dirty="0" smtClean="0">
                <a:latin typeface="微軟正黑體" panose="020B0604030504040204" pitchFamily="34" charset="-120"/>
                <a:ea typeface="微軟正黑體" panose="020B0604030504040204" pitchFamily="34" charset="-120"/>
              </a:rPr>
              <a:t>89</a:t>
            </a:r>
            <a:r>
              <a:rPr lang="zh-CN" altLang="en-US" dirty="0" smtClean="0">
                <a:latin typeface="微軟正黑體" panose="020B0604030504040204" pitchFamily="34" charset="-120"/>
                <a:ea typeface="微軟正黑體" panose="020B0604030504040204" pitchFamily="34" charset="-120"/>
              </a:rPr>
              <a:t>場</a:t>
            </a:r>
            <a:endParaRPr lang="en-US" altLang="zh-TW" dirty="0">
              <a:latin typeface="微軟正黑體" panose="020B0604030504040204" pitchFamily="34" charset="-120"/>
              <a:ea typeface="微軟正黑體" panose="020B0604030504040204" pitchFamily="34" charset="-120"/>
            </a:endParaRPr>
          </a:p>
        </p:txBody>
      </p:sp>
      <p:pic>
        <p:nvPicPr>
          <p:cNvPr id="1026" name="Picture 2" descr="https://user-gold-cdn.xitu.io/2017/10/20/6ad5060a24577f3ef93d5d6d3873993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77950" y="4326192"/>
            <a:ext cx="5981700" cy="2286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437955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CN" dirty="0">
                <a:latin typeface="微軟正黑體" panose="020B0604030504040204" pitchFamily="34" charset="-120"/>
                <a:ea typeface="微軟正黑體" panose="020B0604030504040204" pitchFamily="34" charset="-120"/>
              </a:rPr>
              <a:t>Conclusion</a:t>
            </a:r>
            <a:endParaRPr lang="zh-TW" altLang="en-US" dirty="0">
              <a:latin typeface="微軟正黑體" panose="020B0604030504040204" pitchFamily="34" charset="-120"/>
              <a:ea typeface="微軟正黑體" panose="020B0604030504040204" pitchFamily="34" charset="-120"/>
            </a:endParaRPr>
          </a:p>
        </p:txBody>
      </p:sp>
      <p:sp>
        <p:nvSpPr>
          <p:cNvPr id="3" name="內容版面配置區 2"/>
          <p:cNvSpPr>
            <a:spLocks noGrp="1"/>
          </p:cNvSpPr>
          <p:nvPr>
            <p:ph idx="1"/>
          </p:nvPr>
        </p:nvSpPr>
        <p:spPr>
          <a:xfrm>
            <a:off x="913795" y="1732449"/>
            <a:ext cx="10353762" cy="4727345"/>
          </a:xfrm>
        </p:spPr>
        <p:txBody>
          <a:bodyPr>
            <a:normAutofit/>
          </a:bodyPr>
          <a:lstStyle/>
          <a:p>
            <a:pPr>
              <a:lnSpc>
                <a:spcPct val="150000"/>
              </a:lnSpc>
            </a:pPr>
            <a:r>
              <a:rPr lang="zh-CN" altLang="en-US" dirty="0" smtClean="0">
                <a:latin typeface="微軟正黑體" panose="020B0604030504040204" pitchFamily="34" charset="-120"/>
                <a:ea typeface="微軟正黑體" panose="020B0604030504040204" pitchFamily="34" charset="-120"/>
              </a:rPr>
              <a:t>沒有人類的例子或指導，</a:t>
            </a:r>
            <a:r>
              <a:rPr lang="zh-TW" altLang="en-US" dirty="0" smtClean="0">
                <a:latin typeface="微軟正黑體" panose="020B0604030504040204" pitchFamily="34" charset="-120"/>
                <a:ea typeface="微軟正黑體" panose="020B0604030504040204" pitchFamily="34" charset="-120"/>
              </a:rPr>
              <a:t>可以</a:t>
            </a:r>
            <a:r>
              <a:rPr lang="zh-CN" altLang="en-US" dirty="0" smtClean="0">
                <a:latin typeface="微軟正黑體" panose="020B0604030504040204" pitchFamily="34" charset="-120"/>
                <a:ea typeface="微軟正黑體" panose="020B0604030504040204" pitchFamily="34" charset="-120"/>
              </a:rPr>
              <a:t>超越</a:t>
            </a:r>
            <a:r>
              <a:rPr lang="zh-TW" altLang="en-US" dirty="0" smtClean="0">
                <a:latin typeface="微軟正黑體" panose="020B0604030504040204" pitchFamily="34" charset="-120"/>
                <a:ea typeface="微軟正黑體" panose="020B0604030504040204" pitchFamily="34" charset="-120"/>
              </a:rPr>
              <a:t>人類</a:t>
            </a:r>
            <a:r>
              <a:rPr lang="zh-CN" altLang="en-US" dirty="0" smtClean="0">
                <a:latin typeface="微軟正黑體" panose="020B0604030504040204" pitchFamily="34" charset="-120"/>
                <a:ea typeface="微軟正黑體" panose="020B0604030504040204" pitchFamily="34" charset="-120"/>
              </a:rPr>
              <a:t>領域</a:t>
            </a:r>
            <a:r>
              <a:rPr lang="zh-TW" altLang="en-US" dirty="0" smtClean="0">
                <a:latin typeface="微軟正黑體" panose="020B0604030504040204" pitchFamily="34" charset="-120"/>
                <a:ea typeface="微軟正黑體" panose="020B0604030504040204" pitchFamily="34" charset="-120"/>
              </a:rPr>
              <a:t>的規則及</a:t>
            </a:r>
            <a:r>
              <a:rPr lang="zh-CN" altLang="en-US" dirty="0" smtClean="0">
                <a:latin typeface="微軟正黑體" panose="020B0604030504040204" pitchFamily="34" charset="-120"/>
                <a:ea typeface="微軟正黑體" panose="020B0604030504040204" pitchFamily="34" charset="-120"/>
              </a:rPr>
              <a:t>知識</a:t>
            </a:r>
            <a:r>
              <a:rPr lang="zh-TW" altLang="en-US" dirty="0" smtClean="0">
                <a:latin typeface="微軟正黑體" panose="020B0604030504040204" pitchFamily="34" charset="-120"/>
                <a:ea typeface="微軟正黑體" panose="020B0604030504040204" pitchFamily="34" charset="-120"/>
              </a:rPr>
              <a:t>而</a:t>
            </a:r>
            <a:r>
              <a:rPr lang="zh-CN" altLang="en-US" dirty="0" smtClean="0">
                <a:latin typeface="微軟正黑體" panose="020B0604030504040204" pitchFamily="34" charset="-120"/>
                <a:ea typeface="微軟正黑體" panose="020B0604030504040204" pitchFamily="34" charset="-120"/>
              </a:rPr>
              <a:t>訓練到超人的層面</a:t>
            </a:r>
            <a:endParaRPr lang="en-US" altLang="zh-CN" dirty="0" smtClean="0">
              <a:latin typeface="微軟正黑體" panose="020B0604030504040204" pitchFamily="34" charset="-120"/>
              <a:ea typeface="微軟正黑體" panose="020B0604030504040204" pitchFamily="34" charset="-120"/>
            </a:endParaRPr>
          </a:p>
          <a:p>
            <a:pPr>
              <a:lnSpc>
                <a:spcPct val="150000"/>
              </a:lnSpc>
            </a:pPr>
            <a:r>
              <a:rPr lang="zh-CN" altLang="en-US" dirty="0" smtClean="0">
                <a:latin typeface="微軟正黑體" panose="020B0604030504040204" pitchFamily="34" charset="-120"/>
                <a:ea typeface="微軟正黑體" panose="020B0604030504040204" pitchFamily="34" charset="-120"/>
              </a:rPr>
              <a:t>純強化學習方法需要訓練幾個小時</a:t>
            </a:r>
            <a:r>
              <a:rPr lang="en-US" altLang="zh-TW" dirty="0" smtClean="0">
                <a:latin typeface="微軟正黑體" panose="020B0604030504040204" pitchFamily="34" charset="-120"/>
                <a:ea typeface="微軟正黑體" panose="020B0604030504040204" pitchFamily="34" charset="-120"/>
              </a:rPr>
              <a:t>(40</a:t>
            </a:r>
            <a:r>
              <a:rPr lang="zh-TW" altLang="en-US" dirty="0" smtClean="0">
                <a:latin typeface="微軟正黑體" panose="020B0604030504040204" pitchFamily="34" charset="-120"/>
                <a:ea typeface="微軟正黑體" panose="020B0604030504040204" pitchFamily="34" charset="-120"/>
              </a:rPr>
              <a:t>天</a:t>
            </a:r>
            <a:r>
              <a:rPr lang="en-US" altLang="zh-TW" dirty="0" smtClean="0">
                <a:latin typeface="微軟正黑體" panose="020B0604030504040204" pitchFamily="34" charset="-120"/>
                <a:ea typeface="微軟正黑體" panose="020B0604030504040204" pitchFamily="34" charset="-120"/>
              </a:rPr>
              <a:t>)</a:t>
            </a:r>
          </a:p>
          <a:p>
            <a:pPr>
              <a:lnSpc>
                <a:spcPct val="150000"/>
              </a:lnSpc>
            </a:pPr>
            <a:r>
              <a:rPr lang="zh-TW" altLang="en-US" dirty="0" smtClean="0">
                <a:latin typeface="微軟正黑體" panose="020B0604030504040204" pitchFamily="34" charset="-120"/>
                <a:ea typeface="微軟正黑體" panose="020B0604030504040204" pitchFamily="34" charset="-120"/>
              </a:rPr>
              <a:t>僅</a:t>
            </a:r>
            <a:r>
              <a:rPr lang="zh-TW" altLang="en-US" dirty="0">
                <a:latin typeface="微軟正黑體" panose="020B0604030504040204" pitchFamily="34" charset="-120"/>
                <a:ea typeface="微軟正黑體" panose="020B0604030504040204" pitchFamily="34" charset="-120"/>
              </a:rPr>
              <a:t>用</a:t>
            </a:r>
            <a:r>
              <a:rPr lang="zh-CN" altLang="en-US" dirty="0" smtClean="0">
                <a:latin typeface="微軟正黑體" panose="020B0604030504040204" pitchFamily="34" charset="-120"/>
                <a:ea typeface="微軟正黑體" panose="020B0604030504040204" pitchFamily="34" charset="-120"/>
              </a:rPr>
              <a:t>幾天的時間</a:t>
            </a:r>
            <a:r>
              <a:rPr lang="zh-TW" altLang="en-US" dirty="0" smtClean="0">
                <a:latin typeface="微軟正黑體" panose="020B0604030504040204" pitchFamily="34" charset="-120"/>
                <a:ea typeface="微軟正黑體" panose="020B0604030504040204" pitchFamily="34" charset="-120"/>
              </a:rPr>
              <a:t>，</a:t>
            </a:r>
            <a:r>
              <a:rPr lang="en-US" altLang="zh-CN" dirty="0" err="1" smtClean="0">
                <a:latin typeface="微軟正黑體" panose="020B0604030504040204" pitchFamily="34" charset="-120"/>
                <a:ea typeface="微軟正黑體" panose="020B0604030504040204" pitchFamily="34" charset="-120"/>
              </a:rPr>
              <a:t>AlphaGo</a:t>
            </a:r>
            <a:r>
              <a:rPr lang="en-US" altLang="zh-CN" dirty="0" smtClean="0">
                <a:latin typeface="微軟正黑體" panose="020B0604030504040204" pitchFamily="34" charset="-120"/>
                <a:ea typeface="微軟正黑體" panose="020B0604030504040204" pitchFamily="34" charset="-120"/>
              </a:rPr>
              <a:t> Zero</a:t>
            </a:r>
            <a:r>
              <a:rPr lang="zh-CN" altLang="en-US" dirty="0" smtClean="0">
                <a:latin typeface="微軟正黑體" panose="020B0604030504040204" pitchFamily="34" charset="-120"/>
                <a:ea typeface="微軟正黑體" panose="020B0604030504040204" pitchFamily="34" charset="-120"/>
              </a:rPr>
              <a:t>能夠重新發現人類</a:t>
            </a:r>
            <a:r>
              <a:rPr lang="zh-TW" altLang="en-US" dirty="0" smtClean="0">
                <a:latin typeface="微軟正黑體" panose="020B0604030504040204" pitchFamily="34" charset="-120"/>
                <a:ea typeface="微軟正黑體" panose="020B0604030504040204" pitchFamily="34" charset="-120"/>
              </a:rPr>
              <a:t>從古到今</a:t>
            </a:r>
            <a:r>
              <a:rPr lang="zh-CN" altLang="en-US" dirty="0" smtClean="0">
                <a:latin typeface="微軟正黑體" panose="020B0604030504040204" pitchFamily="34" charset="-120"/>
                <a:ea typeface="微軟正黑體" panose="020B0604030504040204" pitchFamily="34" charset="-120"/>
              </a:rPr>
              <a:t>來玩過的數百萬場遊戲中積累</a:t>
            </a:r>
            <a:r>
              <a:rPr lang="zh-TW" altLang="en-US" dirty="0">
                <a:latin typeface="微軟正黑體" panose="020B0604030504040204" pitchFamily="34" charset="-120"/>
                <a:ea typeface="微軟正黑體" panose="020B0604030504040204" pitchFamily="34" charset="-120"/>
              </a:rPr>
              <a:t>的</a:t>
            </a:r>
            <a:r>
              <a:rPr lang="zh-CN" altLang="en-US" dirty="0" smtClean="0">
                <a:latin typeface="微軟正黑體" panose="020B0604030504040204" pitchFamily="34" charset="-120"/>
                <a:ea typeface="微軟正黑體" panose="020B0604030504040204" pitchFamily="34" charset="-120"/>
              </a:rPr>
              <a:t>知識，</a:t>
            </a:r>
            <a:r>
              <a:rPr lang="zh-TW" altLang="en-US" dirty="0" smtClean="0">
                <a:latin typeface="微軟正黑體" panose="020B0604030504040204" pitchFamily="34" charset="-120"/>
                <a:ea typeface="微軟正黑體" panose="020B0604030504040204" pitchFamily="34" charset="-120"/>
              </a:rPr>
              <a:t>並</a:t>
            </a:r>
            <a:r>
              <a:rPr lang="zh-CN" altLang="en-US" dirty="0" smtClean="0">
                <a:latin typeface="微軟正黑體" panose="020B0604030504040204" pitchFamily="34" charset="-120"/>
                <a:ea typeface="微軟正黑體" panose="020B0604030504040204" pitchFamily="34" charset="-120"/>
              </a:rPr>
              <a:t>為最古老的遊戲提供新的見解的新穎策略</a:t>
            </a:r>
            <a:endParaRPr lang="en-US" altLang="zh-TW"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8761234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perfect information(</a:t>
            </a:r>
            <a:r>
              <a:rPr lang="zh-TW" altLang="en-US" dirty="0"/>
              <a:t>完全信息博弈</a:t>
            </a:r>
            <a:r>
              <a:rPr lang="en-US" altLang="zh-TW" dirty="0"/>
              <a:t>)</a:t>
            </a:r>
            <a:endParaRPr lang="zh-TW" altLang="en-US" dirty="0"/>
          </a:p>
        </p:txBody>
      </p:sp>
      <p:sp>
        <p:nvSpPr>
          <p:cNvPr id="3" name="內容版面配置區 2"/>
          <p:cNvSpPr>
            <a:spLocks noGrp="1"/>
          </p:cNvSpPr>
          <p:nvPr>
            <p:ph idx="1"/>
          </p:nvPr>
        </p:nvSpPr>
        <p:spPr/>
        <p:txBody>
          <a:bodyPr>
            <a:normAutofit/>
          </a:bodyPr>
          <a:lstStyle/>
          <a:p>
            <a:pPr>
              <a:lnSpc>
                <a:spcPct val="200000"/>
              </a:lnSpc>
            </a:pPr>
            <a:r>
              <a:rPr lang="zh-TW" altLang="en-US" sz="2400" dirty="0" smtClean="0">
                <a:latin typeface="微軟正黑體" panose="020B0604030504040204" pitchFamily="34" charset="-120"/>
                <a:ea typeface="微軟正黑體" panose="020B0604030504040204" pitchFamily="34" charset="-120"/>
              </a:rPr>
              <a:t>雙方接掌握對方戰略，行動有先後順序</a:t>
            </a:r>
            <a:endParaRPr lang="en-US" altLang="zh-TW" sz="2400" dirty="0" smtClean="0">
              <a:latin typeface="微軟正黑體" panose="020B0604030504040204" pitchFamily="34" charset="-120"/>
              <a:ea typeface="微軟正黑體" panose="020B0604030504040204" pitchFamily="34" charset="-120"/>
            </a:endParaRPr>
          </a:p>
          <a:p>
            <a:pPr>
              <a:lnSpc>
                <a:spcPct val="200000"/>
              </a:lnSpc>
            </a:pPr>
            <a:r>
              <a:rPr lang="zh-TW" altLang="en-US" sz="2400" dirty="0" smtClean="0">
                <a:latin typeface="微軟正黑體" panose="020B0604030504040204" pitchFamily="34" charset="-120"/>
                <a:ea typeface="微軟正黑體" panose="020B0604030504040204" pitchFamily="34" charset="-120"/>
              </a:rPr>
              <a:t>最優</a:t>
            </a:r>
            <a:r>
              <a:rPr lang="zh-TW" altLang="en-US" sz="2400" dirty="0">
                <a:latin typeface="微軟正黑體" panose="020B0604030504040204" pitchFamily="34" charset="-120"/>
                <a:ea typeface="微軟正黑體" panose="020B0604030504040204" pitchFamily="34" charset="-120"/>
              </a:rPr>
              <a:t>估值函數</a:t>
            </a:r>
            <a:r>
              <a:rPr lang="en-US" altLang="zh-TW" sz="2400" dirty="0">
                <a:latin typeface="微軟正黑體" panose="020B0604030504040204" pitchFamily="34" charset="-120"/>
                <a:ea typeface="微軟正黑體" panose="020B0604030504040204" pitchFamily="34" charset="-120"/>
              </a:rPr>
              <a:t>v∗(s) </a:t>
            </a:r>
          </a:p>
          <a:p>
            <a:pPr>
              <a:lnSpc>
                <a:spcPct val="200000"/>
              </a:lnSpc>
            </a:pPr>
            <a:r>
              <a:rPr lang="zh-TW" altLang="en-US" sz="2400" dirty="0" smtClean="0">
                <a:latin typeface="微軟正黑體" panose="020B0604030504040204" pitchFamily="34" charset="-120"/>
                <a:ea typeface="微軟正黑體" panose="020B0604030504040204" pitchFamily="34" charset="-120"/>
              </a:rPr>
              <a:t>若用</a:t>
            </a:r>
            <a:r>
              <a:rPr lang="en-US" altLang="zh-TW" sz="2400" dirty="0" smtClean="0">
                <a:latin typeface="微軟正黑體" panose="020B0604030504040204" pitchFamily="34" charset="-120"/>
                <a:ea typeface="微軟正黑體" panose="020B0604030504040204" pitchFamily="34" charset="-120"/>
              </a:rPr>
              <a:t>search tree</a:t>
            </a:r>
            <a:r>
              <a:rPr lang="zh-TW" altLang="en-US" sz="2400" dirty="0" smtClean="0">
                <a:latin typeface="微軟正黑體" panose="020B0604030504040204" pitchFamily="34" charset="-120"/>
                <a:ea typeface="微軟正黑體" panose="020B0604030504040204" pitchFamily="34" charset="-120"/>
              </a:rPr>
              <a:t>形容，包含</a:t>
            </a:r>
            <a:r>
              <a:rPr lang="en-US" altLang="zh-TW" sz="2400" dirty="0" err="1" smtClean="0">
                <a:latin typeface="微軟正黑體" panose="020B0604030504040204" pitchFamily="34" charset="-120"/>
                <a:ea typeface="微軟正黑體" panose="020B0604030504040204" pitchFamily="34" charset="-120"/>
              </a:rPr>
              <a:t>b</a:t>
            </a:r>
            <a:r>
              <a:rPr lang="en-US" altLang="zh-TW" sz="2400" baseline="30000" dirty="0" err="1" smtClean="0">
                <a:latin typeface="微軟正黑體" panose="020B0604030504040204" pitchFamily="34" charset="-120"/>
                <a:ea typeface="微軟正黑體" panose="020B0604030504040204" pitchFamily="34" charset="-120"/>
              </a:rPr>
              <a:t>d</a:t>
            </a:r>
            <a:r>
              <a:rPr lang="zh-TW" altLang="en-US" sz="2400" dirty="0" smtClean="0">
                <a:latin typeface="微軟正黑體" panose="020B0604030504040204" pitchFamily="34" charset="-120"/>
                <a:ea typeface="微軟正黑體" panose="020B0604030504040204" pitchFamily="34" charset="-120"/>
              </a:rPr>
              <a:t>種可能下棋序列</a:t>
            </a:r>
            <a:endParaRPr lang="en-US" altLang="zh-TW" sz="2400" dirty="0" smtClean="0">
              <a:latin typeface="微軟正黑體" panose="020B0604030504040204" pitchFamily="34" charset="-120"/>
              <a:ea typeface="微軟正黑體" panose="020B0604030504040204" pitchFamily="34" charset="-120"/>
            </a:endParaRPr>
          </a:p>
          <a:p>
            <a:pPr>
              <a:lnSpc>
                <a:spcPct val="200000"/>
              </a:lnSpc>
            </a:pPr>
            <a:r>
              <a:rPr lang="zh-TW" altLang="en-US" sz="2400" dirty="0" smtClean="0">
                <a:latin typeface="微軟正黑體" panose="020B0604030504040204" pitchFamily="34" charset="-120"/>
                <a:ea typeface="微軟正黑體" panose="020B0604030504040204" pitchFamily="34" charset="-120"/>
              </a:rPr>
              <a:t>圍棋（</a:t>
            </a:r>
            <a:r>
              <a:rPr lang="en-US" altLang="zh-TW" sz="2400" dirty="0">
                <a:latin typeface="微軟正黑體" panose="020B0604030504040204" pitchFamily="34" charset="-120"/>
                <a:ea typeface="微軟正黑體" panose="020B0604030504040204" pitchFamily="34" charset="-120"/>
              </a:rPr>
              <a:t>b≈250,d≈</a:t>
            </a:r>
            <a:r>
              <a:rPr lang="en-US" altLang="zh-TW" sz="2400" dirty="0" smtClean="0">
                <a:latin typeface="微軟正黑體" panose="020B0604030504040204" pitchFamily="34" charset="-120"/>
                <a:ea typeface="微軟正黑體" panose="020B0604030504040204" pitchFamily="34" charset="-120"/>
              </a:rPr>
              <a:t>150</a:t>
            </a:r>
            <a:r>
              <a:rPr lang="zh-TW" altLang="en-US" sz="2400" dirty="0" smtClean="0">
                <a:latin typeface="微軟正黑體" panose="020B0604030504040204" pitchFamily="34" charset="-120"/>
                <a:ea typeface="微軟正黑體" panose="020B0604030504040204" pitchFamily="34" charset="-120"/>
              </a:rPr>
              <a:t>）</a:t>
            </a:r>
            <a:endParaRPr lang="en-US" altLang="zh-TW" sz="2400" dirty="0" smtClean="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3166225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有效搜索</a:t>
            </a:r>
            <a:r>
              <a:rPr lang="zh-TW" altLang="en-US" dirty="0" smtClean="0"/>
              <a:t>空間減少</a:t>
            </a:r>
            <a:endParaRPr lang="zh-TW" altLang="en-US" dirty="0"/>
          </a:p>
        </p:txBody>
      </p:sp>
      <p:sp>
        <p:nvSpPr>
          <p:cNvPr id="3" name="內容版面配置區 2"/>
          <p:cNvSpPr>
            <a:spLocks noGrp="1"/>
          </p:cNvSpPr>
          <p:nvPr>
            <p:ph idx="1"/>
          </p:nvPr>
        </p:nvSpPr>
        <p:spPr/>
        <p:txBody>
          <a:bodyPr>
            <a:normAutofit/>
          </a:bodyPr>
          <a:lstStyle/>
          <a:p>
            <a:pPr>
              <a:lnSpc>
                <a:spcPct val="200000"/>
              </a:lnSpc>
            </a:pPr>
            <a:r>
              <a:rPr lang="zh-TW" altLang="en-US" sz="2400" dirty="0" smtClean="0">
                <a:latin typeface="微軟正黑體" panose="020B0604030504040204" pitchFamily="34" charset="-120"/>
                <a:ea typeface="微軟正黑體" panose="020B0604030504040204" pitchFamily="34" charset="-120"/>
              </a:rPr>
              <a:t>有效搜索空間可用兩個方法減少：</a:t>
            </a:r>
            <a:endParaRPr lang="en-US" altLang="zh-TW" sz="2400" dirty="0" smtClean="0">
              <a:latin typeface="微軟正黑體" panose="020B0604030504040204" pitchFamily="34" charset="-120"/>
              <a:ea typeface="微軟正黑體" panose="020B0604030504040204" pitchFamily="34" charset="-120"/>
            </a:endParaRPr>
          </a:p>
          <a:p>
            <a:pPr lvl="1">
              <a:lnSpc>
                <a:spcPct val="200000"/>
              </a:lnSpc>
            </a:pPr>
            <a:r>
              <a:rPr lang="zh-TW" altLang="en-US" sz="2400" dirty="0" smtClean="0">
                <a:latin typeface="微軟正黑體" panose="020B0604030504040204" pitchFamily="34" charset="-120"/>
                <a:ea typeface="微軟正黑體" panose="020B0604030504040204" pitchFamily="34" charset="-120"/>
              </a:rPr>
              <a:t>深度可用剪枝減少，一個近似估值函數</a:t>
            </a:r>
            <a:r>
              <a:rPr lang="en-US" altLang="zh-TW" sz="2400" dirty="0" smtClean="0">
                <a:latin typeface="微軟正黑體" panose="020B0604030504040204" pitchFamily="34" charset="-120"/>
                <a:ea typeface="微軟正黑體" panose="020B0604030504040204" pitchFamily="34" charset="-120"/>
              </a:rPr>
              <a:t>v(s)≈v∗(s)</a:t>
            </a:r>
          </a:p>
          <a:p>
            <a:pPr lvl="1">
              <a:lnSpc>
                <a:spcPct val="200000"/>
              </a:lnSpc>
            </a:pPr>
            <a:r>
              <a:rPr lang="zh-TW" altLang="en-US" sz="2400" dirty="0" smtClean="0">
                <a:latin typeface="微軟正黑體" panose="020B0604030504040204" pitchFamily="34" charset="-120"/>
                <a:ea typeface="微軟正黑體" panose="020B0604030504040204" pitchFamily="34" charset="-120"/>
              </a:rPr>
              <a:t>廣度可用</a:t>
            </a:r>
            <a:r>
              <a:rPr lang="en-US" altLang="zh-CN" sz="2400" dirty="0" smtClean="0">
                <a:latin typeface="微軟正黑體" panose="020B0604030504040204" pitchFamily="34" charset="-120"/>
                <a:ea typeface="微軟正黑體" panose="020B0604030504040204" pitchFamily="34" charset="-120"/>
              </a:rPr>
              <a:t>p(</a:t>
            </a:r>
            <a:r>
              <a:rPr lang="en-US" altLang="zh-CN" sz="2400" dirty="0" err="1" smtClean="0">
                <a:latin typeface="微軟正黑體" panose="020B0604030504040204" pitchFamily="34" charset="-120"/>
                <a:ea typeface="微軟正黑體" panose="020B0604030504040204" pitchFamily="34" charset="-120"/>
              </a:rPr>
              <a:t>a</a:t>
            </a:r>
            <a:r>
              <a:rPr lang="en-US" altLang="zh-CN" sz="2400" dirty="0" err="1">
                <a:latin typeface="微軟正黑體" panose="020B0604030504040204" pitchFamily="34" charset="-120"/>
                <a:ea typeface="微軟正黑體" panose="020B0604030504040204" pitchFamily="34" charset="-120"/>
              </a:rPr>
              <a:t>∣s</a:t>
            </a:r>
            <a:r>
              <a:rPr lang="en-US" altLang="zh-CN" sz="2400" dirty="0" smtClean="0">
                <a:latin typeface="微軟正黑體" panose="020B0604030504040204" pitchFamily="34" charset="-120"/>
                <a:ea typeface="微軟正黑體" panose="020B0604030504040204" pitchFamily="34" charset="-120"/>
              </a:rPr>
              <a:t>)</a:t>
            </a:r>
            <a:r>
              <a:rPr lang="zh-TW" altLang="en-US" sz="2400" dirty="0" smtClean="0">
                <a:latin typeface="微軟正黑體" panose="020B0604030504040204" pitchFamily="34" charset="-120"/>
                <a:ea typeface="微軟正黑體" panose="020B0604030504040204" pitchFamily="34" charset="-120"/>
              </a:rPr>
              <a:t>採</a:t>
            </a:r>
            <a:r>
              <a:rPr lang="zh-TW" altLang="en-US" sz="2400" dirty="0">
                <a:latin typeface="微軟正黑體" panose="020B0604030504040204" pitchFamily="34" charset="-120"/>
                <a:ea typeface="微軟正黑體" panose="020B0604030504040204" pitchFamily="34" charset="-120"/>
              </a:rPr>
              <a:t>樣</a:t>
            </a:r>
            <a:r>
              <a:rPr lang="zh-CN" altLang="en-US" sz="2400" dirty="0" smtClean="0">
                <a:latin typeface="微軟正黑體" panose="020B0604030504040204" pitchFamily="34" charset="-120"/>
                <a:ea typeface="微軟正黑體" panose="020B0604030504040204" pitchFamily="34" charset="-120"/>
              </a:rPr>
              <a:t>動作來降低</a:t>
            </a:r>
            <a:r>
              <a:rPr lang="en-US" altLang="zh-TW" sz="2400" dirty="0" smtClean="0">
                <a:latin typeface="微軟正黑體" panose="020B0604030504040204" pitchFamily="34" charset="-120"/>
                <a:ea typeface="微軟正黑體" panose="020B0604030504040204" pitchFamily="34" charset="-120"/>
              </a:rPr>
              <a:t>(</a:t>
            </a:r>
            <a:r>
              <a:rPr lang="zh-TW" altLang="en-US" sz="2400" dirty="0">
                <a:latin typeface="微軟正黑體" panose="020B0604030504040204" pitchFamily="34" charset="-120"/>
                <a:ea typeface="微軟正黑體" panose="020B0604030504040204" pitchFamily="34" charset="-120"/>
              </a:rPr>
              <a:t>蒙特卡洛走子方法</a:t>
            </a:r>
            <a:r>
              <a:rPr lang="en-US" altLang="zh-TW" sz="2400" dirty="0" smtClean="0">
                <a:latin typeface="微軟正黑體" panose="020B0604030504040204" pitchFamily="34" charset="-120"/>
                <a:ea typeface="微軟正黑體" panose="020B0604030504040204" pitchFamily="34" charset="-120"/>
              </a:rPr>
              <a:t>)</a:t>
            </a:r>
          </a:p>
        </p:txBody>
      </p:sp>
    </p:spTree>
    <p:extLst>
      <p:ext uri="{BB962C8B-B14F-4D97-AF65-F5344CB8AC3E}">
        <p14:creationId xmlns:p14="http://schemas.microsoft.com/office/powerpoint/2010/main" val="16110516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CN" altLang="en-US" dirty="0" smtClean="0">
                <a:latin typeface="微軟正黑體" panose="020B0604030504040204" pitchFamily="34" charset="-120"/>
                <a:ea typeface="微軟正黑體" panose="020B0604030504040204" pitchFamily="34" charset="-120"/>
              </a:rPr>
              <a:t>蒙特卡洛樹</a:t>
            </a:r>
            <a:endParaRPr lang="zh-TW" altLang="en-US" dirty="0"/>
          </a:p>
        </p:txBody>
      </p:sp>
      <p:sp>
        <p:nvSpPr>
          <p:cNvPr id="3" name="內容版面配置區 2"/>
          <p:cNvSpPr>
            <a:spLocks noGrp="1"/>
          </p:cNvSpPr>
          <p:nvPr>
            <p:ph idx="1"/>
          </p:nvPr>
        </p:nvSpPr>
        <p:spPr/>
        <p:txBody>
          <a:bodyPr>
            <a:normAutofit/>
          </a:bodyPr>
          <a:lstStyle/>
          <a:p>
            <a:pPr>
              <a:lnSpc>
                <a:spcPct val="200000"/>
              </a:lnSpc>
            </a:pPr>
            <a:r>
              <a:rPr lang="zh-CN" altLang="en-US" sz="2400" dirty="0" smtClean="0">
                <a:latin typeface="微軟正黑體" panose="020B0604030504040204" pitchFamily="34" charset="-120"/>
                <a:ea typeface="微軟正黑體" panose="020B0604030504040204" pitchFamily="34" charset="-120"/>
              </a:rPr>
              <a:t>用蒙特卡洛走子方法，評估搜尋樹中每一個狀態</a:t>
            </a:r>
            <a:endParaRPr lang="en-US" altLang="zh-CN" sz="2400" dirty="0" smtClean="0">
              <a:latin typeface="微軟正黑體" panose="020B0604030504040204" pitchFamily="34" charset="-120"/>
              <a:ea typeface="微軟正黑體" panose="020B0604030504040204" pitchFamily="34" charset="-120"/>
            </a:endParaRPr>
          </a:p>
          <a:p>
            <a:pPr>
              <a:lnSpc>
                <a:spcPct val="200000"/>
              </a:lnSpc>
            </a:pPr>
            <a:r>
              <a:rPr lang="zh-CN" altLang="en-US" sz="2400" dirty="0" smtClean="0">
                <a:latin typeface="微軟正黑體" panose="020B0604030504040204" pitchFamily="34" charset="-120"/>
                <a:ea typeface="微軟正黑體" panose="020B0604030504040204" pitchFamily="34" charset="-120"/>
              </a:rPr>
              <a:t>隨著執行越多的模擬，搜尋樹越大，估值</a:t>
            </a:r>
            <a:r>
              <a:rPr lang="zh-TW" altLang="en-US" sz="2400" dirty="0" smtClean="0">
                <a:latin typeface="微軟正黑體" panose="020B0604030504040204" pitchFamily="34" charset="-120"/>
                <a:ea typeface="微軟正黑體" panose="020B0604030504040204" pitchFamily="34" charset="-120"/>
              </a:rPr>
              <a:t>越</a:t>
            </a:r>
            <a:r>
              <a:rPr lang="zh-CN" altLang="en-US" sz="2400" dirty="0" smtClean="0">
                <a:latin typeface="微軟正黑體" panose="020B0604030504040204" pitchFamily="34" charset="-120"/>
                <a:ea typeface="微軟正黑體" panose="020B0604030504040204" pitchFamily="34" charset="-120"/>
              </a:rPr>
              <a:t>精確</a:t>
            </a:r>
            <a:endParaRPr lang="en-US" altLang="zh-CN" sz="2400" dirty="0" smtClean="0">
              <a:latin typeface="微軟正黑體" panose="020B0604030504040204" pitchFamily="34" charset="-120"/>
              <a:ea typeface="微軟正黑體" panose="020B0604030504040204" pitchFamily="34" charset="-120"/>
            </a:endParaRPr>
          </a:p>
          <a:p>
            <a:pPr>
              <a:lnSpc>
                <a:spcPct val="200000"/>
              </a:lnSpc>
            </a:pPr>
            <a:r>
              <a:rPr lang="zh-CN" altLang="en-US" sz="2400" dirty="0" smtClean="0">
                <a:latin typeface="微軟正黑體" panose="020B0604030504040204" pitchFamily="34" charset="-120"/>
                <a:ea typeface="微軟正黑體" panose="020B0604030504040204" pitchFamily="34" charset="-120"/>
              </a:rPr>
              <a:t>下棋策略在搜索的過程中隨著時間的推移而改進</a:t>
            </a:r>
            <a:endParaRPr lang="en-US" altLang="zh-CN" sz="2400" dirty="0" smtClean="0">
              <a:latin typeface="微軟正黑體" panose="020B0604030504040204" pitchFamily="34" charset="-120"/>
              <a:ea typeface="微軟正黑體" panose="020B0604030504040204" pitchFamily="34" charset="-120"/>
            </a:endParaRPr>
          </a:p>
          <a:p>
            <a:pPr>
              <a:lnSpc>
                <a:spcPct val="200000"/>
              </a:lnSpc>
            </a:pPr>
            <a:r>
              <a:rPr lang="zh-CN" altLang="en-US" sz="2400" dirty="0" smtClean="0">
                <a:latin typeface="微軟正黑體" panose="020B0604030504040204" pitchFamily="34" charset="-120"/>
                <a:ea typeface="微軟正黑體" panose="020B0604030504040204" pitchFamily="34" charset="-120"/>
              </a:rPr>
              <a:t>選擇擁有更高估值的子樹</a:t>
            </a:r>
            <a:r>
              <a:rPr lang="zh-TW" altLang="en-US" sz="2400" dirty="0" smtClean="0">
                <a:latin typeface="微軟正黑體" panose="020B0604030504040204" pitchFamily="34" charset="-120"/>
                <a:ea typeface="微軟正黑體" panose="020B0604030504040204" pitchFamily="34" charset="-120"/>
              </a:rPr>
              <a:t>，逐漸</a:t>
            </a:r>
            <a:r>
              <a:rPr lang="zh-CN" altLang="en-US" sz="2400" dirty="0" smtClean="0">
                <a:latin typeface="微軟正黑體" panose="020B0604030504040204" pitchFamily="34" charset="-120"/>
                <a:ea typeface="微軟正黑體" panose="020B0604030504040204" pitchFamily="34" charset="-120"/>
              </a:rPr>
              <a:t>收斂到一個最優下法</a:t>
            </a:r>
            <a:endParaRPr lang="en-US" altLang="zh-TW" sz="2400" dirty="0" smtClean="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6850095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CN" altLang="en-US" dirty="0" smtClean="0">
                <a:latin typeface="微軟正黑體" panose="020B0604030504040204" pitchFamily="34" charset="-120"/>
                <a:ea typeface="微軟正黑體" panose="020B0604030504040204" pitchFamily="34" charset="-120"/>
              </a:rPr>
              <a:t>深度卷積神經網路</a:t>
            </a:r>
            <a:endParaRPr lang="zh-TW" altLang="en-US" dirty="0"/>
          </a:p>
        </p:txBody>
      </p:sp>
      <p:sp>
        <p:nvSpPr>
          <p:cNvPr id="3" name="內容版面配置區 2"/>
          <p:cNvSpPr>
            <a:spLocks noGrp="1"/>
          </p:cNvSpPr>
          <p:nvPr>
            <p:ph idx="1"/>
          </p:nvPr>
        </p:nvSpPr>
        <p:spPr/>
        <p:txBody>
          <a:bodyPr>
            <a:normAutofit/>
          </a:bodyPr>
          <a:lstStyle/>
          <a:p>
            <a:pPr>
              <a:lnSpc>
                <a:spcPct val="200000"/>
              </a:lnSpc>
            </a:pPr>
            <a:r>
              <a:rPr lang="zh-CN" altLang="en-US" sz="2400" dirty="0" smtClean="0">
                <a:latin typeface="微軟正黑體" panose="020B0604030504040204" pitchFamily="34" charset="-120"/>
                <a:ea typeface="微軟正黑體" panose="020B0604030504040204" pitchFamily="34" charset="-120"/>
              </a:rPr>
              <a:t>使用多層神經網絡</a:t>
            </a:r>
            <a:r>
              <a:rPr lang="zh-TW" altLang="en-US" sz="2400" dirty="0" smtClean="0">
                <a:latin typeface="微軟正黑體" panose="020B0604030504040204" pitchFamily="34" charset="-120"/>
                <a:ea typeface="微軟正黑體" panose="020B0604030504040204" pitchFamily="34" charset="-120"/>
              </a:rPr>
              <a:t>，在計算機視覺達到很好的性能</a:t>
            </a:r>
            <a:endParaRPr lang="en-US" altLang="zh-TW" sz="2400" dirty="0" smtClean="0">
              <a:latin typeface="微軟正黑體" panose="020B0604030504040204" pitchFamily="34" charset="-120"/>
              <a:ea typeface="微軟正黑體" panose="020B0604030504040204" pitchFamily="34" charset="-120"/>
            </a:endParaRPr>
          </a:p>
          <a:p>
            <a:pPr>
              <a:lnSpc>
                <a:spcPct val="200000"/>
              </a:lnSpc>
            </a:pPr>
            <a:r>
              <a:rPr lang="zh-TW" altLang="en-US" sz="2400" dirty="0">
                <a:latin typeface="微軟正黑體" panose="020B0604030504040204" pitchFamily="34" charset="-120"/>
              </a:rPr>
              <a:t>傳入</a:t>
            </a:r>
            <a:r>
              <a:rPr lang="zh-TW" altLang="en-US" sz="2400" dirty="0" smtClean="0">
                <a:latin typeface="微軟正黑體" panose="020B0604030504040204" pitchFamily="34" charset="-120"/>
                <a:ea typeface="微軟正黑體" panose="020B0604030504040204" pitchFamily="34" charset="-120"/>
              </a:rPr>
              <a:t>用</a:t>
            </a:r>
            <a:r>
              <a:rPr lang="en-US" altLang="zh-CN" sz="2400" dirty="0" smtClean="0">
                <a:latin typeface="微軟正黑體" panose="020B0604030504040204" pitchFamily="34" charset="-120"/>
                <a:ea typeface="微軟正黑體" panose="020B0604030504040204" pitchFamily="34" charset="-120"/>
              </a:rPr>
              <a:t>19*19</a:t>
            </a:r>
            <a:r>
              <a:rPr lang="zh-CN" altLang="en-US" sz="2400" dirty="0" smtClean="0">
                <a:latin typeface="微軟正黑體" panose="020B0604030504040204" pitchFamily="34" charset="-120"/>
                <a:ea typeface="微軟正黑體" panose="020B0604030504040204" pitchFamily="34" charset="-120"/>
              </a:rPr>
              <a:t>大小棋局的圖片來構建</a:t>
            </a:r>
            <a:r>
              <a:rPr lang="zh-TW" altLang="en-US" sz="2400" dirty="0" smtClean="0">
                <a:latin typeface="微軟正黑體" panose="020B0604030504040204" pitchFamily="34" charset="-120"/>
                <a:ea typeface="微軟正黑體" panose="020B0604030504040204" pitchFamily="34" charset="-120"/>
              </a:rPr>
              <a:t>棋位</a:t>
            </a:r>
            <a:endParaRPr lang="en-US" altLang="zh-CN" sz="2400" dirty="0" smtClean="0">
              <a:latin typeface="微軟正黑體" panose="020B0604030504040204" pitchFamily="34" charset="-120"/>
              <a:ea typeface="微軟正黑體" panose="020B0604030504040204" pitchFamily="34" charset="-120"/>
            </a:endParaRPr>
          </a:p>
          <a:p>
            <a:pPr>
              <a:lnSpc>
                <a:spcPct val="200000"/>
              </a:lnSpc>
            </a:pPr>
            <a:r>
              <a:rPr lang="zh-CN" altLang="en-US" sz="2400" dirty="0" smtClean="0">
                <a:latin typeface="微軟正黑體" panose="020B0604030504040204" pitchFamily="34" charset="-120"/>
                <a:ea typeface="微軟正黑體" panose="020B0604030504040204" pitchFamily="34" charset="-120"/>
              </a:rPr>
              <a:t>降低搜尋樹的有效的深度和廣度</a:t>
            </a:r>
          </a:p>
        </p:txBody>
      </p:sp>
    </p:spTree>
    <p:extLst>
      <p:ext uri="{BB962C8B-B14F-4D97-AF65-F5344CB8AC3E}">
        <p14:creationId xmlns:p14="http://schemas.microsoft.com/office/powerpoint/2010/main" val="11768055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CN" altLang="en-US" dirty="0" smtClean="0">
                <a:latin typeface="微軟正黑體" panose="020B0604030504040204" pitchFamily="34" charset="-120"/>
                <a:ea typeface="微軟正黑體" panose="020B0604030504040204" pitchFamily="34" charset="-120"/>
              </a:rPr>
              <a:t>深度卷積神經網路</a:t>
            </a:r>
            <a:endParaRPr lang="zh-TW" altLang="en-US" dirty="0"/>
          </a:p>
        </p:txBody>
      </p:sp>
      <p:sp>
        <p:nvSpPr>
          <p:cNvPr id="3" name="內容版面配置區 2"/>
          <p:cNvSpPr>
            <a:spLocks noGrp="1"/>
          </p:cNvSpPr>
          <p:nvPr>
            <p:ph idx="1"/>
          </p:nvPr>
        </p:nvSpPr>
        <p:spPr/>
        <p:txBody>
          <a:bodyPr>
            <a:normAutofit/>
          </a:bodyPr>
          <a:lstStyle/>
          <a:p>
            <a:pPr>
              <a:lnSpc>
                <a:spcPct val="200000"/>
              </a:lnSpc>
            </a:pPr>
            <a:r>
              <a:rPr lang="zh-TW" altLang="en-US" sz="2400" dirty="0" smtClean="0">
                <a:latin typeface="微軟正黑體" panose="020B0604030504040204" pitchFamily="34" charset="-120"/>
                <a:ea typeface="微軟正黑體" panose="020B0604030504040204" pitchFamily="34" charset="-120"/>
              </a:rPr>
              <a:t>用一個有多個不同階段的機器學習方法來訓練神經網路</a:t>
            </a:r>
            <a:endParaRPr lang="en-US" altLang="zh-TW" sz="2400" dirty="0" smtClean="0">
              <a:latin typeface="微軟正黑體" panose="020B0604030504040204" pitchFamily="34" charset="-120"/>
              <a:ea typeface="微軟正黑體" panose="020B0604030504040204" pitchFamily="34" charset="-120"/>
            </a:endParaRPr>
          </a:p>
          <a:p>
            <a:pPr lvl="1">
              <a:lnSpc>
                <a:spcPct val="150000"/>
              </a:lnSpc>
            </a:pPr>
            <a:r>
              <a:rPr lang="zh-CN" altLang="en-US" sz="2400" dirty="0" smtClean="0">
                <a:latin typeface="微軟正黑體" panose="020B0604030504040204" pitchFamily="34" charset="-120"/>
                <a:ea typeface="微軟正黑體" panose="020B0604030504040204" pitchFamily="34" charset="-120"/>
              </a:rPr>
              <a:t>來自人類專家</a:t>
            </a:r>
            <a:r>
              <a:rPr lang="zh-TW" altLang="en-US" sz="2400" dirty="0" smtClean="0">
                <a:latin typeface="微軟正黑體" panose="020B0604030504040204" pitchFamily="34" charset="-120"/>
                <a:ea typeface="微軟正黑體" panose="020B0604030504040204" pitchFamily="34" charset="-120"/>
              </a:rPr>
              <a:t>的指導，</a:t>
            </a:r>
            <a:r>
              <a:rPr lang="zh-CN" altLang="en-US" sz="2400" dirty="0" smtClean="0">
                <a:latin typeface="微軟正黑體" panose="020B0604030504040204" pitchFamily="34" charset="-120"/>
                <a:ea typeface="微軟正黑體" panose="020B0604030504040204" pitchFamily="34" charset="-120"/>
              </a:rPr>
              <a:t>監督學習（</a:t>
            </a:r>
            <a:r>
              <a:rPr lang="en-US" altLang="zh-CN" sz="2400" dirty="0" smtClean="0">
                <a:latin typeface="微軟正黑體" panose="020B0604030504040204" pitchFamily="34" charset="-120"/>
                <a:ea typeface="微軟正黑體" panose="020B0604030504040204" pitchFamily="34" charset="-120"/>
              </a:rPr>
              <a:t>SL</a:t>
            </a:r>
            <a:r>
              <a:rPr lang="zh-CN" altLang="en-US" sz="2400" dirty="0">
                <a:latin typeface="微軟正黑體" panose="020B0604030504040204" pitchFamily="34" charset="-120"/>
                <a:ea typeface="微軟正黑體" panose="020B0604030504040204" pitchFamily="34" charset="-120"/>
              </a:rPr>
              <a:t>）</a:t>
            </a:r>
            <a:r>
              <a:rPr lang="zh-CN" altLang="en-US" sz="2400" dirty="0" smtClean="0">
                <a:latin typeface="微軟正黑體" panose="020B0604030504040204" pitchFamily="34" charset="-120"/>
                <a:ea typeface="微軟正黑體" panose="020B0604030504040204" pitchFamily="34" charset="-120"/>
              </a:rPr>
              <a:t>策略網</a:t>
            </a:r>
            <a:r>
              <a:rPr lang="zh-TW" altLang="en-US" sz="2400" dirty="0" smtClean="0">
                <a:latin typeface="微軟正黑體" panose="020B0604030504040204" pitchFamily="34" charset="-120"/>
                <a:ea typeface="微軟正黑體" panose="020B0604030504040204" pitchFamily="34" charset="-120"/>
              </a:rPr>
              <a:t>路</a:t>
            </a:r>
            <a:endParaRPr lang="en-US" altLang="zh-CN" sz="2400" dirty="0" smtClean="0">
              <a:latin typeface="微軟正黑體" panose="020B0604030504040204" pitchFamily="34" charset="-120"/>
              <a:ea typeface="微軟正黑體" panose="020B0604030504040204" pitchFamily="34" charset="-120"/>
            </a:endParaRPr>
          </a:p>
          <a:p>
            <a:pPr lvl="1">
              <a:lnSpc>
                <a:spcPct val="150000"/>
              </a:lnSpc>
            </a:pPr>
            <a:r>
              <a:rPr lang="zh-TW" altLang="en-US" sz="2400" dirty="0" smtClean="0">
                <a:latin typeface="微軟正黑體" panose="020B0604030504040204" pitchFamily="34" charset="-120"/>
                <a:ea typeface="微軟正黑體" panose="020B0604030504040204" pitchFamily="34" charset="-120"/>
              </a:rPr>
              <a:t>用</a:t>
            </a:r>
            <a:r>
              <a:rPr lang="zh-CN" altLang="en-US" sz="2400" dirty="0" smtClean="0">
                <a:latin typeface="微軟正黑體" panose="020B0604030504040204" pitchFamily="34" charset="-120"/>
                <a:ea typeface="微軟正黑體" panose="020B0604030504040204" pitchFamily="34" charset="-120"/>
              </a:rPr>
              <a:t>自我對弈</a:t>
            </a:r>
            <a:r>
              <a:rPr lang="zh-TW" altLang="en-US" sz="2400" dirty="0" smtClean="0">
                <a:latin typeface="微軟正黑體" panose="020B0604030504040204" pitchFamily="34" charset="-120"/>
                <a:ea typeface="微軟正黑體" panose="020B0604030504040204" pitchFamily="34" charset="-120"/>
              </a:rPr>
              <a:t>增進能力，</a:t>
            </a:r>
            <a:r>
              <a:rPr lang="zh-CN" altLang="en-US" sz="2400" dirty="0" smtClean="0">
                <a:latin typeface="微軟正黑體" panose="020B0604030504040204" pitchFamily="34" charset="-120"/>
                <a:ea typeface="微軟正黑體" panose="020B0604030504040204" pitchFamily="34" charset="-120"/>
              </a:rPr>
              <a:t>強化學習（</a:t>
            </a:r>
            <a:r>
              <a:rPr lang="en-US" altLang="zh-CN" sz="2400" dirty="0" smtClean="0">
                <a:latin typeface="微軟正黑體" panose="020B0604030504040204" pitchFamily="34" charset="-120"/>
                <a:ea typeface="微軟正黑體" panose="020B0604030504040204" pitchFamily="34" charset="-120"/>
              </a:rPr>
              <a:t>RL</a:t>
            </a:r>
            <a:r>
              <a:rPr lang="zh-CN" altLang="en-US" sz="2400" dirty="0" smtClean="0">
                <a:latin typeface="微軟正黑體" panose="020B0604030504040204" pitchFamily="34" charset="-120"/>
                <a:ea typeface="微軟正黑體" panose="020B0604030504040204" pitchFamily="34" charset="-120"/>
              </a:rPr>
              <a:t>）策略網路</a:t>
            </a:r>
            <a:endParaRPr lang="en-US" altLang="zh-CN" sz="2400" dirty="0" smtClean="0">
              <a:latin typeface="微軟正黑體" panose="020B0604030504040204" pitchFamily="34" charset="-120"/>
              <a:ea typeface="微軟正黑體" panose="020B0604030504040204" pitchFamily="34" charset="-120"/>
            </a:endParaRPr>
          </a:p>
          <a:p>
            <a:pPr lvl="1">
              <a:lnSpc>
                <a:spcPct val="150000"/>
              </a:lnSpc>
            </a:pPr>
            <a:r>
              <a:rPr lang="zh-CN" altLang="en-US" sz="2400" dirty="0" smtClean="0">
                <a:latin typeface="微軟正黑體" panose="020B0604030504040204" pitchFamily="34" charset="-120"/>
                <a:ea typeface="微軟正黑體" panose="020B0604030504040204" pitchFamily="34" charset="-120"/>
              </a:rPr>
              <a:t>最後，</a:t>
            </a:r>
            <a:r>
              <a:rPr lang="zh-TW" altLang="en-US" sz="2400" dirty="0" smtClean="0">
                <a:latin typeface="微軟正黑體" panose="020B0604030504040204" pitchFamily="34" charset="-120"/>
                <a:ea typeface="微軟正黑體" panose="020B0604030504040204" pitchFamily="34" charset="-120"/>
              </a:rPr>
              <a:t>作者訓練</a:t>
            </a:r>
            <a:r>
              <a:rPr lang="zh-CN" altLang="en-US" sz="2400" dirty="0" smtClean="0">
                <a:latin typeface="微軟正黑體" panose="020B0604030504040204" pitchFamily="34" charset="-120"/>
                <a:ea typeface="微軟正黑體" panose="020B0604030504040204" pitchFamily="34" charset="-120"/>
              </a:rPr>
              <a:t>一個估值網路</a:t>
            </a:r>
            <a:r>
              <a:rPr lang="en-US" altLang="zh-CN" sz="2400" dirty="0" err="1" smtClean="0">
                <a:latin typeface="微軟正黑體" panose="020B0604030504040204" pitchFamily="34" charset="-120"/>
                <a:ea typeface="微軟正黑體" panose="020B0604030504040204" pitchFamily="34" charset="-120"/>
              </a:rPr>
              <a:t>v</a:t>
            </a:r>
            <a:r>
              <a:rPr lang="en-US" altLang="zh-CN" sz="2400" baseline="-25000" dirty="0" err="1" smtClean="0">
                <a:latin typeface="微軟正黑體" panose="020B0604030504040204" pitchFamily="34" charset="-120"/>
                <a:ea typeface="微軟正黑體" panose="020B0604030504040204" pitchFamily="34" charset="-120"/>
              </a:rPr>
              <a:t>θ</a:t>
            </a:r>
            <a:r>
              <a:rPr lang="en-US" altLang="zh-CN" sz="2400" dirty="0" smtClean="0">
                <a:latin typeface="微軟正黑體" panose="020B0604030504040204" pitchFamily="34" charset="-120"/>
                <a:ea typeface="微軟正黑體" panose="020B0604030504040204" pitchFamily="34" charset="-120"/>
              </a:rPr>
              <a:t> </a:t>
            </a:r>
            <a:r>
              <a:rPr lang="zh-CN" altLang="en-US" sz="2400" dirty="0" smtClean="0">
                <a:latin typeface="微軟正黑體" panose="020B0604030504040204" pitchFamily="34" charset="-120"/>
                <a:ea typeface="微軟正黑體" panose="020B0604030504040204" pitchFamily="34" charset="-120"/>
              </a:rPr>
              <a:t>，預測博弈的贏</a:t>
            </a:r>
            <a:r>
              <a:rPr lang="zh-TW" altLang="en-US" sz="2400" dirty="0" smtClean="0">
                <a:latin typeface="微軟正黑體" panose="020B0604030504040204" pitchFamily="34" charset="-120"/>
                <a:ea typeface="微軟正黑體" panose="020B0604030504040204" pitchFamily="34" charset="-120"/>
              </a:rPr>
              <a:t>家</a:t>
            </a:r>
            <a:endParaRPr lang="en-US" altLang="zh-TW" sz="2400" dirty="0" smtClean="0">
              <a:latin typeface="微軟正黑體" panose="020B0604030504040204" pitchFamily="34" charset="-120"/>
              <a:ea typeface="微軟正黑體" panose="020B0604030504040204" pitchFamily="34" charset="-120"/>
            </a:endParaRPr>
          </a:p>
        </p:txBody>
      </p:sp>
      <p:pic>
        <p:nvPicPr>
          <p:cNvPr id="4" name="圖片 3"/>
          <p:cNvPicPr>
            <a:picLocks noChangeAspect="1"/>
          </p:cNvPicPr>
          <p:nvPr/>
        </p:nvPicPr>
        <p:blipFill>
          <a:blip r:embed="rId3"/>
          <a:stretch>
            <a:fillRect/>
          </a:stretch>
        </p:blipFill>
        <p:spPr>
          <a:xfrm>
            <a:off x="3377867" y="4654928"/>
            <a:ext cx="5425618" cy="1971749"/>
          </a:xfrm>
          <a:prstGeom prst="rect">
            <a:avLst/>
          </a:prstGeom>
        </p:spPr>
      </p:pic>
    </p:spTree>
    <p:extLst>
      <p:ext uri="{BB962C8B-B14F-4D97-AF65-F5344CB8AC3E}">
        <p14:creationId xmlns:p14="http://schemas.microsoft.com/office/powerpoint/2010/main" val="484624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latin typeface="微軟正黑體" panose="020B0604030504040204" pitchFamily="34" charset="-120"/>
              </a:rPr>
              <a:t>Supervised learning of policy networks</a:t>
            </a:r>
            <a:endParaRPr lang="zh-TW" altLang="en-US" dirty="0">
              <a:latin typeface="微軟正黑體" panose="020B0604030504040204" pitchFamily="34" charset="-120"/>
            </a:endParaRPr>
          </a:p>
        </p:txBody>
      </p:sp>
      <p:sp>
        <p:nvSpPr>
          <p:cNvPr id="3" name="內容版面配置區 2"/>
          <p:cNvSpPr>
            <a:spLocks noGrp="1"/>
          </p:cNvSpPr>
          <p:nvPr>
            <p:ph idx="1"/>
          </p:nvPr>
        </p:nvSpPr>
        <p:spPr/>
        <p:txBody>
          <a:bodyPr>
            <a:normAutofit/>
          </a:bodyPr>
          <a:lstStyle/>
          <a:p>
            <a:pPr>
              <a:lnSpc>
                <a:spcPct val="150000"/>
              </a:lnSpc>
            </a:pPr>
            <a:r>
              <a:rPr lang="en-US" altLang="zh-TW" sz="2400" dirty="0"/>
              <a:t>SL</a:t>
            </a:r>
            <a:r>
              <a:rPr lang="zh-TW" altLang="en-US" sz="2400" dirty="0"/>
              <a:t>策略網路用</a:t>
            </a:r>
            <a:r>
              <a:rPr lang="en-US" altLang="zh-TW" sz="2400" dirty="0"/>
              <a:t>13</a:t>
            </a:r>
            <a:r>
              <a:rPr lang="zh-TW" altLang="en-US" sz="2400" dirty="0" smtClean="0"/>
              <a:t>層網路</a:t>
            </a:r>
            <a:endParaRPr lang="en-US" altLang="zh-TW" sz="2400" dirty="0" smtClean="0"/>
          </a:p>
          <a:p>
            <a:pPr>
              <a:lnSpc>
                <a:spcPct val="150000"/>
              </a:lnSpc>
            </a:pPr>
            <a:r>
              <a:rPr lang="zh-CN" altLang="en-US" sz="2400" dirty="0">
                <a:latin typeface="微軟正黑體" panose="020B0604030504040204" pitchFamily="34" charset="-120"/>
                <a:ea typeface="微軟正黑體" panose="020B0604030504040204" pitchFamily="34" charset="-120"/>
              </a:rPr>
              <a:t>用</a:t>
            </a:r>
            <a:r>
              <a:rPr lang="en-US" altLang="zh-CN" sz="2400" dirty="0">
                <a:latin typeface="微軟正黑體" panose="020B0604030504040204" pitchFamily="34" charset="-120"/>
                <a:ea typeface="微軟正黑體" panose="020B0604030504040204" pitchFamily="34" charset="-120"/>
              </a:rPr>
              <a:t>KGS</a:t>
            </a:r>
            <a:r>
              <a:rPr lang="zh-CN" altLang="en-US" sz="2400" dirty="0">
                <a:latin typeface="微軟正黑體" panose="020B0604030504040204" pitchFamily="34" charset="-120"/>
                <a:ea typeface="微軟正黑體" panose="020B0604030504040204" pitchFamily="34" charset="-120"/>
              </a:rPr>
              <a:t>围棋服务器的</a:t>
            </a:r>
            <a:r>
              <a:rPr lang="en-US" altLang="zh-CN" sz="2400" dirty="0">
                <a:latin typeface="微軟正黑體" panose="020B0604030504040204" pitchFamily="34" charset="-120"/>
                <a:ea typeface="微軟正黑體" panose="020B0604030504040204" pitchFamily="34" charset="-120"/>
              </a:rPr>
              <a:t>3</a:t>
            </a:r>
            <a:r>
              <a:rPr lang="zh-CN" altLang="en-US" sz="2400" dirty="0">
                <a:latin typeface="微軟正黑體" panose="020B0604030504040204" pitchFamily="34" charset="-120"/>
                <a:ea typeface="微軟正黑體" panose="020B0604030504040204" pitchFamily="34" charset="-120"/>
              </a:rPr>
              <a:t>千万个棋局</a:t>
            </a:r>
            <a:endParaRPr lang="en-US" altLang="zh-TW" sz="2400" dirty="0" smtClean="0">
              <a:latin typeface="微軟正黑體" panose="020B0604030504040204" pitchFamily="34" charset="-120"/>
              <a:ea typeface="微軟正黑體" panose="020B0604030504040204" pitchFamily="34" charset="-120"/>
            </a:endParaRPr>
          </a:p>
          <a:p>
            <a:pPr>
              <a:lnSpc>
                <a:spcPct val="150000"/>
              </a:lnSpc>
            </a:pPr>
            <a:r>
              <a:rPr lang="zh-CN" altLang="en-US" sz="2400" dirty="0" smtClean="0">
                <a:latin typeface="微軟正黑體" panose="020B0604030504040204" pitchFamily="34" charset="-120"/>
                <a:ea typeface="微軟正黑體" panose="020B0604030504040204" pitchFamily="34" charset="-120"/>
              </a:rPr>
              <a:t>預測</a:t>
            </a:r>
            <a:r>
              <a:rPr lang="zh-CN" altLang="en-US" sz="2400" dirty="0">
                <a:latin typeface="微軟正黑體" panose="020B0604030504040204" pitchFamily="34" charset="-120"/>
                <a:ea typeface="微軟正黑體" panose="020B0604030504040204" pitchFamily="34" charset="-120"/>
              </a:rPr>
              <a:t>人類專家下棋</a:t>
            </a:r>
            <a:r>
              <a:rPr lang="zh-TW" altLang="en-US" sz="2400" dirty="0">
                <a:latin typeface="微軟正黑體" panose="020B0604030504040204" pitchFamily="34" charset="-120"/>
                <a:ea typeface="微軟正黑體" panose="020B0604030504040204" pitchFamily="34" charset="-120"/>
              </a:rPr>
              <a:t>達到</a:t>
            </a:r>
            <a:r>
              <a:rPr lang="en-US" altLang="zh-TW" sz="2400" dirty="0">
                <a:latin typeface="微軟正黑體" panose="020B0604030504040204" pitchFamily="34" charset="-120"/>
                <a:ea typeface="微軟正黑體" panose="020B0604030504040204" pitchFamily="34" charset="-120"/>
              </a:rPr>
              <a:t>57%</a:t>
            </a:r>
            <a:r>
              <a:rPr lang="zh-TW" altLang="en-US" sz="2400" dirty="0">
                <a:latin typeface="微軟正黑體" panose="020B0604030504040204" pitchFamily="34" charset="-120"/>
                <a:ea typeface="微軟正黑體" panose="020B0604030504040204" pitchFamily="34" charset="-120"/>
              </a:rPr>
              <a:t>的</a:t>
            </a:r>
            <a:r>
              <a:rPr lang="zh-TW" altLang="en-US" sz="2400" dirty="0" smtClean="0">
                <a:latin typeface="微軟正黑體" panose="020B0604030504040204" pitchFamily="34" charset="-120"/>
                <a:ea typeface="微軟正黑體" panose="020B0604030504040204" pitchFamily="34" charset="-120"/>
              </a:rPr>
              <a:t>準確率</a:t>
            </a:r>
            <a:endParaRPr lang="en-US" altLang="zh-TW" sz="2400" dirty="0" smtClean="0">
              <a:latin typeface="微軟正黑體" panose="020B0604030504040204" pitchFamily="34" charset="-120"/>
              <a:ea typeface="微軟正黑體" panose="020B0604030504040204" pitchFamily="34" charset="-120"/>
            </a:endParaRPr>
          </a:p>
          <a:p>
            <a:pPr>
              <a:lnSpc>
                <a:spcPct val="150000"/>
              </a:lnSpc>
            </a:pPr>
            <a:r>
              <a:rPr lang="zh-TW" altLang="en-US" sz="2400" dirty="0" smtClean="0">
                <a:latin typeface="微軟正黑體" panose="020B0604030504040204" pitchFamily="34" charset="-120"/>
                <a:ea typeface="微軟正黑體" panose="020B0604030504040204" pitchFamily="34" charset="-120"/>
              </a:rPr>
              <a:t>只</a:t>
            </a:r>
            <a:r>
              <a:rPr lang="zh-CN" altLang="en-US" sz="2400" dirty="0" smtClean="0">
                <a:latin typeface="微軟正黑體" panose="020B0604030504040204" pitchFamily="34" charset="-120"/>
                <a:ea typeface="微軟正黑體" panose="020B0604030504040204" pitchFamily="34" charset="-120"/>
              </a:rPr>
              <a:t>使用原始棋局和下棋記錄，精度達到了</a:t>
            </a:r>
            <a:r>
              <a:rPr lang="en-US" altLang="zh-CN" sz="2400" dirty="0" smtClean="0">
                <a:latin typeface="微軟正黑體" panose="020B0604030504040204" pitchFamily="34" charset="-120"/>
                <a:ea typeface="微軟正黑體" panose="020B0604030504040204" pitchFamily="34" charset="-120"/>
              </a:rPr>
              <a:t>55.7</a:t>
            </a:r>
            <a:r>
              <a:rPr lang="en-US" altLang="zh-CN" sz="2400" dirty="0">
                <a:latin typeface="微軟正黑體" panose="020B0604030504040204" pitchFamily="34" charset="-120"/>
                <a:ea typeface="微軟正黑體" panose="020B0604030504040204" pitchFamily="34" charset="-120"/>
              </a:rPr>
              <a:t>%</a:t>
            </a:r>
            <a:endParaRPr lang="en-US" altLang="zh-TW" sz="24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5047603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latin typeface="微軟正黑體" panose="020B0604030504040204" pitchFamily="34" charset="-120"/>
              </a:rPr>
              <a:t>Reinforcement learning of policy networks</a:t>
            </a:r>
            <a:endParaRPr lang="zh-TW" altLang="en-US" dirty="0">
              <a:latin typeface="微軟正黑體" panose="020B0604030504040204" pitchFamily="34" charset="-120"/>
            </a:endParaRPr>
          </a:p>
        </p:txBody>
      </p:sp>
      <p:sp>
        <p:nvSpPr>
          <p:cNvPr id="3" name="內容版面配置區 2"/>
          <p:cNvSpPr>
            <a:spLocks noGrp="1"/>
          </p:cNvSpPr>
          <p:nvPr>
            <p:ph idx="1"/>
          </p:nvPr>
        </p:nvSpPr>
        <p:spPr/>
        <p:txBody>
          <a:bodyPr>
            <a:normAutofit/>
          </a:bodyPr>
          <a:lstStyle/>
          <a:p>
            <a:pPr>
              <a:lnSpc>
                <a:spcPct val="200000"/>
              </a:lnSpc>
            </a:pPr>
            <a:r>
              <a:rPr lang="zh-CN" altLang="en-US" sz="2400" dirty="0" smtClean="0">
                <a:latin typeface="微軟正黑體" panose="020B0604030504040204" pitchFamily="34" charset="-120"/>
                <a:ea typeface="微軟正黑體" panose="020B0604030504040204" pitchFamily="34" charset="-120"/>
              </a:rPr>
              <a:t>網路</a:t>
            </a:r>
            <a:r>
              <a:rPr lang="en-US" altLang="zh-CN" sz="2400" dirty="0" err="1" smtClean="0">
                <a:latin typeface="微軟正黑體" panose="020B0604030504040204" pitchFamily="34" charset="-120"/>
                <a:ea typeface="微軟正黑體" panose="020B0604030504040204" pitchFamily="34" charset="-120"/>
              </a:rPr>
              <a:t>p</a:t>
            </a:r>
            <a:r>
              <a:rPr lang="en-US" altLang="zh-CN" sz="2400" baseline="-25000" dirty="0" err="1" smtClean="0">
                <a:latin typeface="微軟正黑體" panose="020B0604030504040204" pitchFamily="34" charset="-120"/>
                <a:ea typeface="微軟正黑體" panose="020B0604030504040204" pitchFamily="34" charset="-120"/>
              </a:rPr>
              <a:t>ρ</a:t>
            </a:r>
            <a:r>
              <a:rPr lang="en-US" altLang="zh-CN" sz="2400" baseline="-25000" dirty="0" smtClean="0">
                <a:latin typeface="微軟正黑體" panose="020B0604030504040204" pitchFamily="34" charset="-120"/>
                <a:ea typeface="微軟正黑體" panose="020B0604030504040204" pitchFamily="34" charset="-120"/>
              </a:rPr>
              <a:t> </a:t>
            </a:r>
            <a:r>
              <a:rPr lang="zh-CN" altLang="en-US" sz="2400" dirty="0" smtClean="0">
                <a:latin typeface="微軟正黑體" panose="020B0604030504040204" pitchFamily="34" charset="-120"/>
                <a:ea typeface="微軟正黑體" panose="020B0604030504040204" pitchFamily="34" charset="-120"/>
              </a:rPr>
              <a:t>在結構上和 </a:t>
            </a:r>
            <a:r>
              <a:rPr lang="en-US" altLang="zh-CN" sz="2400" dirty="0" smtClean="0">
                <a:latin typeface="微軟正黑體" panose="020B0604030504040204" pitchFamily="34" charset="-120"/>
                <a:ea typeface="微軟正黑體" panose="020B0604030504040204" pitchFamily="34" charset="-120"/>
              </a:rPr>
              <a:t>SL</a:t>
            </a:r>
            <a:r>
              <a:rPr lang="zh-CN" altLang="en-US" sz="2400" dirty="0" smtClean="0">
                <a:latin typeface="微軟正黑體" panose="020B0604030504040204" pitchFamily="34" charset="-120"/>
                <a:ea typeface="微軟正黑體" panose="020B0604030504040204" pitchFamily="34" charset="-120"/>
              </a:rPr>
              <a:t>策略網路是一樣的，權重</a:t>
            </a:r>
            <a:r>
              <a:rPr lang="en-US" altLang="zh-CN" sz="2400" dirty="0" smtClean="0">
                <a:latin typeface="微軟正黑體" panose="020B0604030504040204" pitchFamily="34" charset="-120"/>
                <a:ea typeface="微軟正黑體" panose="020B0604030504040204" pitchFamily="34" charset="-120"/>
              </a:rPr>
              <a:t>ρ </a:t>
            </a:r>
            <a:r>
              <a:rPr lang="zh-CN" altLang="en-US" sz="2400" dirty="0" smtClean="0">
                <a:latin typeface="微軟正黑體" panose="020B0604030504040204" pitchFamily="34" charset="-120"/>
                <a:ea typeface="微軟正黑體" panose="020B0604030504040204" pitchFamily="34" charset="-120"/>
              </a:rPr>
              <a:t>初始值也是一樣的</a:t>
            </a:r>
            <a:endParaRPr lang="en-US" altLang="zh-CN" sz="2400" dirty="0" smtClean="0">
              <a:latin typeface="微軟正黑體" panose="020B0604030504040204" pitchFamily="34" charset="-120"/>
              <a:ea typeface="微軟正黑體" panose="020B0604030504040204" pitchFamily="34" charset="-120"/>
            </a:endParaRPr>
          </a:p>
          <a:p>
            <a:pPr>
              <a:lnSpc>
                <a:spcPct val="200000"/>
              </a:lnSpc>
            </a:pPr>
            <a:r>
              <a:rPr lang="zh-CN" altLang="en-US" sz="2400" dirty="0" smtClean="0">
                <a:latin typeface="微軟正黑體" panose="020B0604030504040204" pitchFamily="34" charset="-120"/>
                <a:ea typeface="微軟正黑體" panose="020B0604030504040204" pitchFamily="34" charset="-120"/>
              </a:rPr>
              <a:t>在當前的策略網路和隨機選擇某先前一次反覆運算的策略網路之間博弈</a:t>
            </a:r>
            <a:endParaRPr lang="en-US" altLang="zh-CN" sz="2400" dirty="0" smtClean="0">
              <a:latin typeface="微軟正黑體" panose="020B0604030504040204" pitchFamily="34" charset="-120"/>
              <a:ea typeface="微軟正黑體" panose="020B0604030504040204" pitchFamily="34" charset="-120"/>
            </a:endParaRPr>
          </a:p>
          <a:p>
            <a:pPr>
              <a:lnSpc>
                <a:spcPct val="200000"/>
              </a:lnSpc>
            </a:pPr>
            <a:r>
              <a:rPr lang="en-US" altLang="zh-CN" sz="2400" dirty="0" smtClean="0">
                <a:latin typeface="微軟正黑體" panose="020B0604030504040204" pitchFamily="34" charset="-120"/>
                <a:ea typeface="微軟正黑體" panose="020B0604030504040204" pitchFamily="34" charset="-120"/>
              </a:rPr>
              <a:t>RL</a:t>
            </a:r>
            <a:r>
              <a:rPr lang="zh-CN" altLang="en-US" sz="2400" dirty="0" smtClean="0">
                <a:latin typeface="微軟正黑體" panose="020B0604030504040204" pitchFamily="34" charset="-120"/>
                <a:ea typeface="微軟正黑體" panose="020B0604030504040204" pitchFamily="34" charset="-120"/>
              </a:rPr>
              <a:t>策略網路對 </a:t>
            </a:r>
            <a:r>
              <a:rPr lang="en-US" altLang="zh-CN" sz="2400" dirty="0" smtClean="0">
                <a:latin typeface="微軟正黑體" panose="020B0604030504040204" pitchFamily="34" charset="-120"/>
                <a:ea typeface="微軟正黑體" panose="020B0604030504040204" pitchFamily="34" charset="-120"/>
              </a:rPr>
              <a:t>SL</a:t>
            </a:r>
            <a:r>
              <a:rPr lang="zh-CN" altLang="en-US" sz="2400" dirty="0" smtClean="0">
                <a:latin typeface="微軟正黑體" panose="020B0604030504040204" pitchFamily="34" charset="-120"/>
                <a:ea typeface="微軟正黑體" panose="020B0604030504040204" pitchFamily="34" charset="-120"/>
              </a:rPr>
              <a:t>策略網路的勝率高於</a:t>
            </a:r>
            <a:r>
              <a:rPr lang="en-US" altLang="zh-CN" sz="2400" dirty="0" smtClean="0">
                <a:latin typeface="微軟正黑體" panose="020B0604030504040204" pitchFamily="34" charset="-120"/>
                <a:ea typeface="微軟正黑體" panose="020B0604030504040204" pitchFamily="34" charset="-120"/>
              </a:rPr>
              <a:t>80</a:t>
            </a:r>
            <a:r>
              <a:rPr lang="en-US" altLang="zh-CN" sz="2400" dirty="0">
                <a:latin typeface="微軟正黑體" panose="020B0604030504040204" pitchFamily="34" charset="-120"/>
                <a:ea typeface="微軟正黑體" panose="020B0604030504040204" pitchFamily="34" charset="-120"/>
              </a:rPr>
              <a:t>%</a:t>
            </a:r>
            <a:endParaRPr lang="en-US" altLang="zh-TW" sz="24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25320749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CN" dirty="0">
                <a:latin typeface="微軟正黑體" panose="020B0604030504040204" pitchFamily="34" charset="-120"/>
                <a:ea typeface="微軟正黑體" panose="020B0604030504040204" pitchFamily="34" charset="-120"/>
              </a:rPr>
              <a:t>Reinforcement learning of value networks</a:t>
            </a:r>
            <a:endParaRPr lang="zh-TW" altLang="en-US" dirty="0">
              <a:latin typeface="微軟正黑體" panose="020B0604030504040204" pitchFamily="34" charset="-120"/>
              <a:ea typeface="微軟正黑體" panose="020B0604030504040204" pitchFamily="34" charset="-120"/>
            </a:endParaRPr>
          </a:p>
        </p:txBody>
      </p:sp>
      <p:sp>
        <p:nvSpPr>
          <p:cNvPr id="3" name="內容版面配置區 2"/>
          <p:cNvSpPr>
            <a:spLocks noGrp="1"/>
          </p:cNvSpPr>
          <p:nvPr>
            <p:ph idx="1"/>
          </p:nvPr>
        </p:nvSpPr>
        <p:spPr/>
        <p:txBody>
          <a:bodyPr>
            <a:normAutofit/>
          </a:bodyPr>
          <a:lstStyle/>
          <a:p>
            <a:pPr>
              <a:lnSpc>
                <a:spcPct val="150000"/>
              </a:lnSpc>
            </a:pPr>
            <a:r>
              <a:rPr lang="zh-CN" altLang="en-US" sz="2400" dirty="0" smtClean="0">
                <a:latin typeface="微軟正黑體" panose="020B0604030504040204" pitchFamily="34" charset="-120"/>
                <a:ea typeface="微軟正黑體" panose="020B0604030504040204" pitchFamily="34" charset="-120"/>
              </a:rPr>
              <a:t>估值函數</a:t>
            </a:r>
            <a:r>
              <a:rPr lang="en-US" altLang="zh-CN" sz="2400" dirty="0" err="1" smtClean="0">
                <a:latin typeface="微軟正黑體" panose="020B0604030504040204" pitchFamily="34" charset="-120"/>
                <a:ea typeface="微軟正黑體" panose="020B0604030504040204" pitchFamily="34" charset="-120"/>
              </a:rPr>
              <a:t>vPp</a:t>
            </a:r>
            <a:endParaRPr lang="en-US" altLang="zh-TW" sz="2400" dirty="0" smtClean="0">
              <a:latin typeface="微軟正黑體" panose="020B0604030504040204" pitchFamily="34" charset="-120"/>
              <a:ea typeface="微軟正黑體" panose="020B0604030504040204" pitchFamily="34" charset="-120"/>
            </a:endParaRPr>
          </a:p>
          <a:p>
            <a:pPr>
              <a:lnSpc>
                <a:spcPct val="150000"/>
              </a:lnSpc>
            </a:pPr>
            <a:r>
              <a:rPr lang="zh-TW" altLang="en-US" sz="2400" dirty="0" smtClean="0">
                <a:latin typeface="微軟正黑體" panose="020B0604030504040204" pitchFamily="34" charset="-120"/>
                <a:ea typeface="微軟正黑體" panose="020B0604030504040204" pitchFamily="34" charset="-120"/>
              </a:rPr>
              <a:t>使用權重是</a:t>
            </a:r>
            <a:r>
              <a:rPr lang="el-GR" altLang="zh-TW" sz="2400" dirty="0" smtClean="0">
                <a:latin typeface="微軟正黑體" panose="020B0604030504040204" pitchFamily="34" charset="-120"/>
                <a:ea typeface="微軟正黑體" panose="020B0604030504040204" pitchFamily="34" charset="-120"/>
              </a:rPr>
              <a:t>θ </a:t>
            </a:r>
            <a:r>
              <a:rPr lang="zh-TW" altLang="en-US" sz="2400" dirty="0" smtClean="0">
                <a:latin typeface="微軟正黑體" panose="020B0604030504040204" pitchFamily="34" charset="-120"/>
                <a:ea typeface="微軟正黑體" panose="020B0604030504040204" pitchFamily="34" charset="-120"/>
              </a:rPr>
              <a:t>的估值網路 </a:t>
            </a:r>
            <a:r>
              <a:rPr lang="en-US" altLang="zh-TW" sz="2400" dirty="0" smtClean="0">
                <a:latin typeface="微軟正黑體" panose="020B0604030504040204" pitchFamily="34" charset="-120"/>
                <a:ea typeface="微軟正黑體" panose="020B0604030504040204" pitchFamily="34" charset="-120"/>
              </a:rPr>
              <a:t>v</a:t>
            </a:r>
            <a:r>
              <a:rPr lang="el-GR" altLang="zh-TW" sz="2400" dirty="0">
                <a:latin typeface="微軟正黑體" panose="020B0604030504040204" pitchFamily="34" charset="-120"/>
                <a:ea typeface="微軟正黑體" panose="020B0604030504040204" pitchFamily="34" charset="-120"/>
              </a:rPr>
              <a:t>θ(</a:t>
            </a:r>
            <a:r>
              <a:rPr lang="en-US" altLang="zh-TW" sz="2400" dirty="0">
                <a:latin typeface="微軟正黑體" panose="020B0604030504040204" pitchFamily="34" charset="-120"/>
                <a:ea typeface="微軟正黑體" panose="020B0604030504040204" pitchFamily="34" charset="-120"/>
              </a:rPr>
              <a:t>s</a:t>
            </a:r>
            <a:r>
              <a:rPr lang="en-US" altLang="zh-TW" sz="2400" dirty="0" smtClean="0">
                <a:latin typeface="微軟正黑體" panose="020B0604030504040204" pitchFamily="34" charset="-120"/>
                <a:ea typeface="微軟正黑體" panose="020B0604030504040204" pitchFamily="34" charset="-120"/>
              </a:rPr>
              <a:t>)</a:t>
            </a:r>
            <a:r>
              <a:rPr lang="zh-TW" altLang="en-US" sz="2400" dirty="0" smtClean="0">
                <a:latin typeface="微軟正黑體" panose="020B0604030504040204" pitchFamily="34" charset="-120"/>
                <a:ea typeface="微軟正黑體" panose="020B0604030504040204" pitchFamily="34" charset="-120"/>
              </a:rPr>
              <a:t>來逼近估值函數，</a:t>
            </a:r>
            <a:r>
              <a:rPr lang="en-US" altLang="zh-TW" sz="2400" dirty="0" smtClean="0">
                <a:latin typeface="微軟正黑體" panose="020B0604030504040204" pitchFamily="34" charset="-120"/>
                <a:ea typeface="微軟正黑體" panose="020B0604030504040204" pitchFamily="34" charset="-120"/>
              </a:rPr>
              <a:t>v</a:t>
            </a:r>
            <a:r>
              <a:rPr lang="el-GR" altLang="zh-TW" sz="2400" dirty="0" smtClean="0">
                <a:latin typeface="微軟正黑體" panose="020B0604030504040204" pitchFamily="34" charset="-120"/>
                <a:ea typeface="微軟正黑體" panose="020B0604030504040204" pitchFamily="34" charset="-120"/>
              </a:rPr>
              <a:t>θ(</a:t>
            </a:r>
            <a:r>
              <a:rPr lang="en-US" altLang="zh-TW" sz="2400" dirty="0" smtClean="0">
                <a:latin typeface="微軟正黑體" panose="020B0604030504040204" pitchFamily="34" charset="-120"/>
                <a:ea typeface="微軟正黑體" panose="020B0604030504040204" pitchFamily="34" charset="-120"/>
              </a:rPr>
              <a:t>s)≈</a:t>
            </a:r>
            <a:r>
              <a:rPr lang="en-US" altLang="zh-TW" sz="2400" dirty="0" err="1" smtClean="0">
                <a:latin typeface="微軟正黑體" panose="020B0604030504040204" pitchFamily="34" charset="-120"/>
                <a:ea typeface="微軟正黑體" panose="020B0604030504040204" pitchFamily="34" charset="-120"/>
              </a:rPr>
              <a:t>vPp≈v</a:t>
            </a:r>
            <a:r>
              <a:rPr lang="en-US" altLang="zh-TW" sz="2400" dirty="0" smtClean="0">
                <a:latin typeface="微軟正黑體" panose="020B0604030504040204" pitchFamily="34" charset="-120"/>
                <a:ea typeface="微軟正黑體" panose="020B0604030504040204" pitchFamily="34" charset="-120"/>
              </a:rPr>
              <a:t>∗(s)</a:t>
            </a:r>
          </a:p>
          <a:p>
            <a:pPr>
              <a:lnSpc>
                <a:spcPct val="150000"/>
              </a:lnSpc>
            </a:pPr>
            <a:r>
              <a:rPr lang="zh-CN" altLang="en-US" sz="2400" dirty="0">
                <a:latin typeface="微軟正黑體" panose="020B0604030504040204" pitchFamily="34" charset="-120"/>
                <a:ea typeface="微軟正黑體" panose="020B0604030504040204" pitchFamily="34" charset="-120"/>
              </a:rPr>
              <a:t>評估估值函數</a:t>
            </a:r>
            <a:r>
              <a:rPr lang="en-US" altLang="zh-TW" sz="2400" dirty="0" err="1">
                <a:latin typeface="微軟正黑體" panose="020B0604030504040204" pitchFamily="34" charset="-120"/>
                <a:ea typeface="微軟正黑體" panose="020B0604030504040204" pitchFamily="34" charset="-120"/>
              </a:rPr>
              <a:t>v</a:t>
            </a:r>
            <a:r>
              <a:rPr lang="en-US" altLang="zh-TW" sz="2400" baseline="30000" dirty="0" err="1">
                <a:latin typeface="微軟正黑體" panose="020B0604030504040204" pitchFamily="34" charset="-120"/>
                <a:ea typeface="微軟正黑體" panose="020B0604030504040204" pitchFamily="34" charset="-120"/>
              </a:rPr>
              <a:t>P</a:t>
            </a:r>
            <a:r>
              <a:rPr lang="en-US" altLang="zh-TW" sz="2400" dirty="0" err="1">
                <a:latin typeface="微軟正黑體" panose="020B0604030504040204" pitchFamily="34" charset="-120"/>
                <a:ea typeface="微軟正黑體" panose="020B0604030504040204" pitchFamily="34" charset="-120"/>
              </a:rPr>
              <a:t>p</a:t>
            </a:r>
            <a:r>
              <a:rPr lang="zh-TW" altLang="en-US" sz="2400" dirty="0">
                <a:latin typeface="微軟正黑體" panose="020B0604030504040204" pitchFamily="34" charset="-120"/>
                <a:ea typeface="微軟正黑體" panose="020B0604030504040204" pitchFamily="34" charset="-120"/>
              </a:rPr>
              <a:t>最小化預測估值</a:t>
            </a:r>
            <a:r>
              <a:rPr lang="en-US" altLang="zh-TW" sz="2400" dirty="0">
                <a:latin typeface="微軟正黑體" panose="020B0604030504040204" pitchFamily="34" charset="-120"/>
                <a:ea typeface="微軟正黑體" panose="020B0604030504040204" pitchFamily="34" charset="-120"/>
              </a:rPr>
              <a:t>v</a:t>
            </a:r>
            <a:r>
              <a:rPr lang="el-GR" altLang="zh-TW" sz="2400" dirty="0">
                <a:latin typeface="微軟正黑體" panose="020B0604030504040204" pitchFamily="34" charset="-120"/>
                <a:ea typeface="微軟正黑體" panose="020B0604030504040204" pitchFamily="34" charset="-120"/>
              </a:rPr>
              <a:t>θ(</a:t>
            </a:r>
            <a:r>
              <a:rPr lang="en-US" altLang="zh-TW" sz="2400" dirty="0">
                <a:latin typeface="微軟正黑體" panose="020B0604030504040204" pitchFamily="34" charset="-120"/>
                <a:ea typeface="微軟正黑體" panose="020B0604030504040204" pitchFamily="34" charset="-120"/>
              </a:rPr>
              <a:t>s)</a:t>
            </a:r>
            <a:r>
              <a:rPr lang="zh-TW" altLang="en-US" sz="2400" dirty="0">
                <a:latin typeface="微軟正黑體" panose="020B0604030504040204" pitchFamily="34" charset="-120"/>
                <a:ea typeface="微軟正黑體" panose="020B0604030504040204" pitchFamily="34" charset="-120"/>
              </a:rPr>
              <a:t>和相應的結局 </a:t>
            </a:r>
            <a:r>
              <a:rPr lang="en-US" altLang="zh-TW" sz="2400" dirty="0">
                <a:latin typeface="微軟正黑體" panose="020B0604030504040204" pitchFamily="34" charset="-120"/>
                <a:ea typeface="微軟正黑體" panose="020B0604030504040204" pitchFamily="34" charset="-120"/>
              </a:rPr>
              <a:t>z </a:t>
            </a:r>
            <a:r>
              <a:rPr lang="zh-TW" altLang="en-US" sz="2400" dirty="0">
                <a:latin typeface="微軟正黑體" panose="020B0604030504040204" pitchFamily="34" charset="-120"/>
                <a:ea typeface="微軟正黑體" panose="020B0604030504040204" pitchFamily="34" charset="-120"/>
              </a:rPr>
              <a:t>之間的平均方差（</a:t>
            </a:r>
            <a:r>
              <a:rPr lang="en-US" altLang="zh-TW" sz="2400" dirty="0">
                <a:latin typeface="微軟正黑體" panose="020B0604030504040204" pitchFamily="34" charset="-120"/>
                <a:ea typeface="微軟正黑體" panose="020B0604030504040204" pitchFamily="34" charset="-120"/>
              </a:rPr>
              <a:t>MSE</a:t>
            </a:r>
            <a:r>
              <a:rPr lang="zh-TW" altLang="en-US" sz="2400" dirty="0" smtClean="0">
                <a:latin typeface="微軟正黑體" panose="020B0604030504040204" pitchFamily="34" charset="-120"/>
                <a:ea typeface="微軟正黑體" panose="020B0604030504040204" pitchFamily="34" charset="-120"/>
              </a:rPr>
              <a:t>）</a:t>
            </a:r>
            <a:endParaRPr lang="en-US" altLang="zh-TW" sz="24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67006984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石板">
  <a:themeElements>
    <a:clrScheme name="石板">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石板">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石板">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TM04033929[[fn=石板]]</Template>
  <TotalTime>159</TotalTime>
  <Words>1521</Words>
  <Application>Microsoft Office PowerPoint</Application>
  <PresentationFormat>寬螢幕</PresentationFormat>
  <Paragraphs>118</Paragraphs>
  <Slides>17</Slides>
  <Notes>15</Notes>
  <HiddenSlides>0</HiddenSlides>
  <MMClips>0</MMClips>
  <ScaleCrop>false</ScaleCrop>
  <HeadingPairs>
    <vt:vector size="6" baseType="variant">
      <vt:variant>
        <vt:lpstr>使用字型</vt:lpstr>
      </vt:variant>
      <vt:variant>
        <vt:i4>7</vt:i4>
      </vt:variant>
      <vt:variant>
        <vt:lpstr>佈景主題</vt:lpstr>
      </vt:variant>
      <vt:variant>
        <vt:i4>1</vt:i4>
      </vt:variant>
      <vt:variant>
        <vt:lpstr>投影片標題</vt:lpstr>
      </vt:variant>
      <vt:variant>
        <vt:i4>17</vt:i4>
      </vt:variant>
    </vt:vector>
  </HeadingPairs>
  <TitlesOfParts>
    <vt:vector size="25" baseType="lpstr">
      <vt:lpstr>Calisto MT</vt:lpstr>
      <vt:lpstr>宋体</vt:lpstr>
      <vt:lpstr>微軟正黑體</vt:lpstr>
      <vt:lpstr>新細明體</vt:lpstr>
      <vt:lpstr>Calibri</vt:lpstr>
      <vt:lpstr>Trebuchet MS</vt:lpstr>
      <vt:lpstr>Wingdings 2</vt:lpstr>
      <vt:lpstr>石板</vt:lpstr>
      <vt:lpstr>Mastering the game of go with deep neural networks and tree search</vt:lpstr>
      <vt:lpstr>perfect information(完全信息博弈)</vt:lpstr>
      <vt:lpstr>有效搜索空間減少</vt:lpstr>
      <vt:lpstr>蒙特卡洛樹</vt:lpstr>
      <vt:lpstr>深度卷積神經網路</vt:lpstr>
      <vt:lpstr>深度卷積神經網路</vt:lpstr>
      <vt:lpstr>Supervised learning of policy networks</vt:lpstr>
      <vt:lpstr>Reinforcement learning of policy networks</vt:lpstr>
      <vt:lpstr>Reinforcement learning of value networks</vt:lpstr>
      <vt:lpstr>Searching with policy and value networks</vt:lpstr>
      <vt:lpstr>Evaluating the playing strength of AlphaGo</vt:lpstr>
      <vt:lpstr>Discussion</vt:lpstr>
      <vt:lpstr>Mastering the game of Go without  human knowledge</vt:lpstr>
      <vt:lpstr>Abstract</vt:lpstr>
      <vt:lpstr>Reinforcement learning in AlphaGo Zero</vt:lpstr>
      <vt:lpstr>Final performance of AlphaGo Zero</vt:lpstr>
      <vt:lpstr>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Mastering the game of go with deep neural networks and tree search</dc:title>
  <dc:creator>真 林</dc:creator>
  <cp:lastModifiedBy>真 林</cp:lastModifiedBy>
  <cp:revision>20</cp:revision>
  <dcterms:created xsi:type="dcterms:W3CDTF">2019-03-26T12:05:43Z</dcterms:created>
  <dcterms:modified xsi:type="dcterms:W3CDTF">2019-04-25T13:51:16Z</dcterms:modified>
</cp:coreProperties>
</file>