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6556" autoAdjust="0"/>
  </p:normalViewPr>
  <p:slideViewPr>
    <p:cSldViewPr snapToGrid="0">
      <p:cViewPr varScale="1">
        <p:scale>
          <a:sx n="120" d="100"/>
          <a:sy n="120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B2E06-76DF-45F7-80DD-A85F62B7B986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04119-706B-4530-BFAF-04EDDD6E85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3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神经网络训练管道和体系结构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：在一个棋局数据集合中，训练一个快速走子策略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pπ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pπ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和监督学习（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）策略网络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pδ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pδ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用来预测人类专家下棋。一个强化学习（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）策略网络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pρ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策略网络初始化，然后由策略梯度学习进行提高。和先前版本的策略网络相比，最大化结局（比如赢更多的博弈）。一个新的数据集合产生了，通过自我对弈结合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策略网络。最终通过回归训练，产生一个估值网络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vθ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vθ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，用来在自我对弈的数据集合中预测期待的结局（比如当前棋手是否能赢）。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AlphaGo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使用的神经网络体系架构的原理图代表。策略网络把棋局状态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当作输入的代表，策略网络把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传输通过很多卷积层（这些卷积层是参数为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策略网络或者参数为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ρ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策略网络），然后输出一个关于下棋动作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的概率分布 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pδ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∣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s) or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pρ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∣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s) 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pδ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a∣s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or 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pρ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a∣s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，用一个棋盘的概率地图来表示。估值网络类似的使用了很多参数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的卷积层，但是输出一个标量值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vθ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(s′) 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vθ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(s′)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用来预测棋局状态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s′s′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后的结局。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70C34-77AD-4C62-B2FB-B859FC6F96E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403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F0-1CB8-4141-B449-5CCF279E5ED2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981E79C0-36C6-4847-9EB3-5985AA6A77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57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F0-1CB8-4141-B449-5CCF279E5ED2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79C0-36C6-4847-9EB3-5985AA6A77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5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F0-1CB8-4141-B449-5CCF279E5ED2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79C0-36C6-4847-9EB3-5985AA6A77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34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F0-1CB8-4141-B449-5CCF279E5ED2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79C0-36C6-4847-9EB3-5985AA6A77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59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EE5AC2F0-1CB8-4141-B449-5CCF279E5ED2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81E79C0-36C6-4847-9EB3-5985AA6A77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02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F0-1CB8-4141-B449-5CCF279E5ED2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79C0-36C6-4847-9EB3-5985AA6A77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32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F0-1CB8-4141-B449-5CCF279E5ED2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79C0-36C6-4847-9EB3-5985AA6A77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40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F0-1CB8-4141-B449-5CCF279E5ED2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79C0-36C6-4847-9EB3-5985AA6A77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53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F0-1CB8-4141-B449-5CCF279E5ED2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79C0-36C6-4847-9EB3-5985AA6A77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10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F0-1CB8-4141-B449-5CCF279E5ED2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79C0-36C6-4847-9EB3-5985AA6A77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74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E5AC2F0-1CB8-4141-B449-5CCF279E5ED2}" type="datetimeFigureOut">
              <a:rPr lang="zh-TW" altLang="en-US" smtClean="0"/>
              <a:t>2019/5/2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79C0-36C6-4847-9EB3-5985AA6A77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49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EE5AC2F0-1CB8-4141-B449-5CCF279E5ED2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81E79C0-36C6-4847-9EB3-5985AA6A77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912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KDD</a:t>
            </a:r>
            <a:r>
              <a:rPr lang="zh-TW" altLang="en-US" dirty="0" smtClean="0"/>
              <a:t> </a:t>
            </a:r>
            <a:r>
              <a:rPr lang="en-US" altLang="zh-TW" dirty="0" smtClean="0"/>
              <a:t>CUP</a:t>
            </a:r>
            <a:r>
              <a:rPr lang="zh-TW" altLang="en-US" dirty="0" smtClean="0"/>
              <a:t> </a:t>
            </a:r>
            <a:r>
              <a:rPr lang="en-US" altLang="zh-TW" dirty="0" smtClean="0"/>
              <a:t>MIDTREM</a:t>
            </a:r>
            <a:r>
              <a:rPr lang="zh-TW" altLang="en-US" dirty="0" smtClean="0"/>
              <a:t> </a:t>
            </a:r>
            <a:r>
              <a:rPr lang="en-US" altLang="zh-TW" dirty="0" smtClean="0"/>
              <a:t>REPORT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en-US" altLang="zh-TW" dirty="0" smtClean="0"/>
              <a:t>M10615110</a:t>
            </a:r>
            <a:r>
              <a:rPr lang="zh-TW" altLang="en-US" dirty="0"/>
              <a:t>簡靖</a:t>
            </a:r>
            <a:r>
              <a:rPr lang="zh-TW" altLang="en-US" dirty="0" smtClean="0"/>
              <a:t>岳</a:t>
            </a:r>
            <a:endParaRPr lang="en-US" altLang="zh-TW" dirty="0" smtClean="0"/>
          </a:p>
          <a:p>
            <a:pPr algn="r"/>
            <a:r>
              <a:rPr lang="en-US" altLang="zh-TW" dirty="0" smtClean="0"/>
              <a:t>M10715038</a:t>
            </a:r>
            <a:r>
              <a:rPr lang="zh-TW" altLang="en-US" dirty="0" smtClean="0"/>
              <a:t>徐子杰</a:t>
            </a:r>
            <a:endParaRPr lang="en-US" altLang="zh-TW" dirty="0" smtClean="0"/>
          </a:p>
          <a:p>
            <a:pPr algn="r"/>
            <a:r>
              <a:rPr lang="en-US" altLang="zh-TW" dirty="0" smtClean="0"/>
              <a:t>M10715041</a:t>
            </a:r>
            <a:r>
              <a:rPr lang="zh-TW" altLang="en-US" dirty="0"/>
              <a:t>楊志穎</a:t>
            </a:r>
          </a:p>
        </p:txBody>
      </p:sp>
    </p:spTree>
    <p:extLst>
      <p:ext uri="{BB962C8B-B14F-4D97-AF65-F5344CB8AC3E}">
        <p14:creationId xmlns:p14="http://schemas.microsoft.com/office/powerpoint/2010/main" val="1615170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Alphago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 smtClean="0"/>
              <a:t>第一階段：</a:t>
            </a:r>
            <a:endParaRPr lang="en-US" altLang="zh-TW" dirty="0" smtClean="0"/>
          </a:p>
          <a:p>
            <a:pPr lvl="1"/>
            <a:r>
              <a:rPr lang="zh-TW" altLang="en-US" sz="2600" dirty="0" smtClean="0"/>
              <a:t>訓練一個</a:t>
            </a:r>
            <a:r>
              <a:rPr lang="en-US" altLang="zh-TW" sz="2600" dirty="0" smtClean="0"/>
              <a:t>13</a:t>
            </a:r>
            <a:r>
              <a:rPr lang="zh-TW" altLang="en-US" sz="2600" dirty="0" smtClean="0"/>
              <a:t>層的監督學習網路</a:t>
            </a:r>
            <a:r>
              <a:rPr lang="en-US" altLang="zh-TW" sz="2600" dirty="0" smtClean="0"/>
              <a:t>(SL</a:t>
            </a:r>
            <a:r>
              <a:rPr lang="zh-TW" altLang="en-US" sz="2600" dirty="0" smtClean="0"/>
              <a:t> </a:t>
            </a:r>
            <a:r>
              <a:rPr lang="en-US" altLang="zh-TW" sz="2600" dirty="0" smtClean="0"/>
              <a:t>policy network)</a:t>
            </a:r>
          </a:p>
          <a:p>
            <a:pPr lvl="1"/>
            <a:r>
              <a:rPr lang="zh-TW" altLang="en-US" sz="2600" dirty="0" smtClean="0"/>
              <a:t>根據</a:t>
            </a:r>
            <a:r>
              <a:rPr lang="en-US" altLang="zh-TW" sz="2600" dirty="0" smtClean="0"/>
              <a:t>KGS GO</a:t>
            </a:r>
            <a:r>
              <a:rPr lang="zh-TW" altLang="en-US" sz="2600" dirty="0" smtClean="0"/>
              <a:t>圍棋伺服器中的</a:t>
            </a:r>
            <a:r>
              <a:rPr lang="en-US" altLang="zh-TW" sz="2600" dirty="0" smtClean="0"/>
              <a:t>3</a:t>
            </a:r>
            <a:r>
              <a:rPr lang="zh-TW" altLang="en-US" sz="2600" dirty="0" smtClean="0"/>
              <a:t>千萬個棋局的歷史資料去預測專家怎麼下。</a:t>
            </a:r>
            <a:endParaRPr lang="en-US" altLang="zh-TW" sz="2600" dirty="0" smtClean="0"/>
          </a:p>
          <a:p>
            <a:pPr lvl="1"/>
            <a:r>
              <a:rPr lang="zh-TW" altLang="en-US" sz="2600" dirty="0" smtClean="0"/>
              <a:t>準確度可達到</a:t>
            </a:r>
            <a:r>
              <a:rPr lang="en-US" altLang="zh-TW" sz="2600" dirty="0" smtClean="0"/>
              <a:t>57%</a:t>
            </a:r>
            <a:r>
              <a:rPr lang="zh-TW" altLang="en-US" sz="2600" dirty="0" smtClean="0"/>
              <a:t>。</a:t>
            </a:r>
            <a:endParaRPr lang="en-US" altLang="zh-TW" sz="2600" dirty="0" smtClean="0"/>
          </a:p>
          <a:p>
            <a:pPr lvl="1"/>
            <a:endParaRPr lang="en-US" altLang="zh-TW" sz="2600" dirty="0" smtClean="0"/>
          </a:p>
          <a:p>
            <a:pPr lvl="1"/>
            <a:endParaRPr lang="en-US" altLang="zh-TW" sz="2600" dirty="0" smtClean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491" y="4258939"/>
            <a:ext cx="7097123" cy="25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68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Alphago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第二階段：</a:t>
            </a:r>
            <a:endParaRPr lang="en-US" altLang="zh-TW" sz="2800" dirty="0" smtClean="0"/>
          </a:p>
          <a:p>
            <a:r>
              <a:rPr lang="zh-TW" altLang="en-US" sz="2800" dirty="0" smtClean="0"/>
              <a:t>增強式學習</a:t>
            </a:r>
            <a:r>
              <a:rPr lang="en-US" altLang="zh-TW" sz="2800" dirty="0" smtClean="0"/>
              <a:t>(Reinforcement)</a:t>
            </a:r>
          </a:p>
          <a:p>
            <a:pPr lvl="1"/>
            <a:r>
              <a:rPr lang="zh-TW" altLang="en-US" sz="2600" dirty="0"/>
              <a:t>藉</a:t>
            </a:r>
            <a:r>
              <a:rPr lang="zh-TW" altLang="en-US" sz="2600" dirty="0" smtClean="0"/>
              <a:t>由跟過去的自己對戰來增進第一階段學習到的</a:t>
            </a:r>
            <a:endParaRPr lang="en-US" altLang="zh-TW" sz="2600" dirty="0" smtClean="0"/>
          </a:p>
          <a:p>
            <a:pPr lvl="1"/>
            <a:endParaRPr lang="en-US" altLang="zh-TW" sz="2600" dirty="0"/>
          </a:p>
          <a:p>
            <a:pPr lvl="1"/>
            <a:r>
              <a:rPr lang="zh-TW" altLang="en-US" sz="2600" dirty="0" smtClean="0"/>
              <a:t>此時訓練出的棋步已有</a:t>
            </a:r>
            <a:r>
              <a:rPr lang="en-US" altLang="zh-TW" sz="2600" dirty="0" smtClean="0"/>
              <a:t>85%</a:t>
            </a:r>
            <a:r>
              <a:rPr lang="zh-TW" altLang="en-US" sz="2600" dirty="0" smtClean="0"/>
              <a:t>的機會贏過過去已知最強的圍棋程式。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160085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Alphago</a:t>
            </a:r>
            <a:r>
              <a:rPr lang="zh-TW" altLang="en-US" dirty="0" smtClean="0"/>
              <a:t> </a:t>
            </a:r>
            <a:r>
              <a:rPr lang="en-US" altLang="zh-TW" dirty="0" smtClean="0"/>
              <a:t>zero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100</a:t>
            </a:r>
            <a:r>
              <a:rPr lang="zh-TW" altLang="en-US" sz="2800" dirty="0" smtClean="0"/>
              <a:t>：</a:t>
            </a:r>
            <a:r>
              <a:rPr lang="en-US" altLang="zh-TW" sz="2800" dirty="0" smtClean="0"/>
              <a:t>0</a:t>
            </a:r>
            <a:r>
              <a:rPr lang="zh-TW" altLang="en-US" sz="2800" dirty="0" smtClean="0"/>
              <a:t>完全擊敗</a:t>
            </a:r>
            <a:r>
              <a:rPr lang="en-US" altLang="zh-TW" sz="2800" dirty="0" err="1" smtClean="0"/>
              <a:t>Alphago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與</a:t>
            </a:r>
            <a:r>
              <a:rPr lang="en-US" altLang="zh-TW" sz="2800" dirty="0" err="1" smtClean="0"/>
              <a:t>Alphago</a:t>
            </a:r>
            <a:r>
              <a:rPr lang="zh-TW" altLang="en-US" sz="2800" dirty="0" smtClean="0"/>
              <a:t>相比，只使用棋盤上的黑子和白子作為輸入。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en-US" altLang="zh-TW" sz="2800" dirty="0" smtClean="0"/>
              <a:t>Alpha Zero</a:t>
            </a:r>
            <a:r>
              <a:rPr lang="zh-TW" altLang="en-US" sz="2800" dirty="0" smtClean="0"/>
              <a:t>使用一個神經網路而不是之前的兩個，下一個落子位置和輸贏評估在同一個神經網路進行。</a:t>
            </a:r>
            <a:endParaRPr lang="en-US" altLang="zh-TW" sz="2800" dirty="0" smtClean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6530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847" y="484632"/>
            <a:ext cx="3152775" cy="53244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description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838200" y="1825625"/>
            <a:ext cx="7903464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Given a </a:t>
            </a:r>
            <a:r>
              <a:rPr lang="en-US" altLang="zh-TW" sz="2400" dirty="0" smtClean="0"/>
              <a:t>user, </a:t>
            </a:r>
            <a:r>
              <a:rPr lang="en-US" altLang="zh-TW" sz="2400" dirty="0"/>
              <a:t>OD pair and the situational </a:t>
            </a:r>
            <a:r>
              <a:rPr lang="en-US" altLang="zh-TW" sz="2400" dirty="0" smtClean="0"/>
              <a:t>context</a:t>
            </a:r>
          </a:p>
          <a:p>
            <a:r>
              <a:rPr lang="en-US" altLang="zh-TW" sz="2400" dirty="0"/>
              <a:t>recommend the most proper transport </a:t>
            </a:r>
            <a:r>
              <a:rPr lang="en-US" altLang="zh-TW" sz="2400" dirty="0" smtClean="0"/>
              <a:t>mode</a:t>
            </a:r>
            <a:endParaRPr lang="en-US" altLang="zh-TW" sz="2400" dirty="0"/>
          </a:p>
          <a:p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5819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Preprocessing</a:t>
            </a:r>
            <a:endParaRPr lang="zh-TW" altLang="en-US" dirty="0"/>
          </a:p>
        </p:txBody>
      </p:sp>
      <p:pic>
        <p:nvPicPr>
          <p:cNvPr id="4" name="內容版面配置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1556786"/>
            <a:ext cx="8086725" cy="3867150"/>
          </a:xfrm>
          <a:prstGeom prst="rect">
            <a:avLst/>
          </a:prstGeom>
        </p:spPr>
      </p:pic>
      <p:sp>
        <p:nvSpPr>
          <p:cNvPr id="5" name="向下箭號 4"/>
          <p:cNvSpPr/>
          <p:nvPr/>
        </p:nvSpPr>
        <p:spPr>
          <a:xfrm>
            <a:off x="4886478" y="5423936"/>
            <a:ext cx="310896" cy="514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351076" y="5938564"/>
            <a:ext cx="6715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Take Hour and Minute for time information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95651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Preprocessing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TW" sz="2800" dirty="0" smtClean="0"/>
              <a:t>Construct 11 columns </a:t>
            </a:r>
          </a:p>
          <a:p>
            <a:pPr marL="228600" lvl="1">
              <a:spcBef>
                <a:spcPts val="1000"/>
              </a:spcBef>
            </a:pPr>
            <a:r>
              <a:rPr lang="en-US" altLang="zh-TW" sz="2800" dirty="0" smtClean="0"/>
              <a:t>Fill in 0 for NAN </a:t>
            </a:r>
          </a:p>
          <a:p>
            <a:endParaRPr lang="zh-TW" altLang="en-US" sz="36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7EC75EA-BCBB-425F-9601-42FE5BA5F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788207"/>
              </p:ext>
            </p:extLst>
          </p:nvPr>
        </p:nvGraphicFramePr>
        <p:xfrm>
          <a:off x="5337046" y="2093976"/>
          <a:ext cx="6666749" cy="302784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876467">
                  <a:extLst>
                    <a:ext uri="{9D8B030D-6E8A-4147-A177-3AD203B41FA5}">
                      <a16:colId xmlns:a16="http://schemas.microsoft.com/office/drawing/2014/main" val="1431613717"/>
                    </a:ext>
                  </a:extLst>
                </a:gridCol>
                <a:gridCol w="1057620">
                  <a:extLst>
                    <a:ext uri="{9D8B030D-6E8A-4147-A177-3AD203B41FA5}">
                      <a16:colId xmlns:a16="http://schemas.microsoft.com/office/drawing/2014/main" val="487615534"/>
                    </a:ext>
                  </a:extLst>
                </a:gridCol>
                <a:gridCol w="1046602">
                  <a:extLst>
                    <a:ext uri="{9D8B030D-6E8A-4147-A177-3AD203B41FA5}">
                      <a16:colId xmlns:a16="http://schemas.microsoft.com/office/drawing/2014/main" val="3671130249"/>
                    </a:ext>
                  </a:extLst>
                </a:gridCol>
                <a:gridCol w="727113">
                  <a:extLst>
                    <a:ext uri="{9D8B030D-6E8A-4147-A177-3AD203B41FA5}">
                      <a16:colId xmlns:a16="http://schemas.microsoft.com/office/drawing/2014/main" val="4276152913"/>
                    </a:ext>
                  </a:extLst>
                </a:gridCol>
                <a:gridCol w="1101687">
                  <a:extLst>
                    <a:ext uri="{9D8B030D-6E8A-4147-A177-3AD203B41FA5}">
                      <a16:colId xmlns:a16="http://schemas.microsoft.com/office/drawing/2014/main" val="1919083520"/>
                    </a:ext>
                  </a:extLst>
                </a:gridCol>
                <a:gridCol w="351228">
                  <a:extLst>
                    <a:ext uri="{9D8B030D-6E8A-4147-A177-3AD203B41FA5}">
                      <a16:colId xmlns:a16="http://schemas.microsoft.com/office/drawing/2014/main" val="666683422"/>
                    </a:ext>
                  </a:extLst>
                </a:gridCol>
                <a:gridCol w="376508">
                  <a:extLst>
                    <a:ext uri="{9D8B030D-6E8A-4147-A177-3AD203B41FA5}">
                      <a16:colId xmlns:a16="http://schemas.microsoft.com/office/drawing/2014/main" val="2938301950"/>
                    </a:ext>
                  </a:extLst>
                </a:gridCol>
                <a:gridCol w="376508">
                  <a:extLst>
                    <a:ext uri="{9D8B030D-6E8A-4147-A177-3AD203B41FA5}">
                      <a16:colId xmlns:a16="http://schemas.microsoft.com/office/drawing/2014/main" val="262600027"/>
                    </a:ext>
                  </a:extLst>
                </a:gridCol>
                <a:gridCol w="376508">
                  <a:extLst>
                    <a:ext uri="{9D8B030D-6E8A-4147-A177-3AD203B41FA5}">
                      <a16:colId xmlns:a16="http://schemas.microsoft.com/office/drawing/2014/main" val="444560384"/>
                    </a:ext>
                  </a:extLst>
                </a:gridCol>
                <a:gridCol w="376508">
                  <a:extLst>
                    <a:ext uri="{9D8B030D-6E8A-4147-A177-3AD203B41FA5}">
                      <a16:colId xmlns:a16="http://schemas.microsoft.com/office/drawing/2014/main" val="4025408762"/>
                    </a:ext>
                  </a:extLst>
                </a:gridCol>
              </a:tblGrid>
              <a:tr h="28960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sid</a:t>
                      </a:r>
                    </a:p>
                    <a:p>
                      <a:pPr algn="ctr" fontAlgn="ctr"/>
                      <a:endParaRPr lang="en-US" sz="1500" b="0" dirty="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 rowSpan="2" gridSpan="4"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route plans 1</a:t>
                      </a:r>
                      <a:endParaRPr lang="en-US" sz="1500" b="0" dirty="0">
                        <a:effectLst/>
                        <a:latin typeface="PingFangSC-Regular"/>
                      </a:endParaRPr>
                    </a:p>
                  </a:txBody>
                  <a:tcPr marL="84797" marR="84797" marT="33919" marB="33919" anchor="ctr"/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1500" dirty="0">
                          <a:effectLst/>
                        </a:rPr>
                        <a:t>...</a:t>
                      </a:r>
                      <a:endParaRPr lang="en-US" altLang="zh-TW" sz="1500" b="0" dirty="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route plans N</a:t>
                      </a:r>
                      <a:endParaRPr lang="en-US" sz="1500" b="0">
                        <a:effectLst/>
                        <a:latin typeface="PingFangSC-Regular"/>
                      </a:endParaRPr>
                    </a:p>
                  </a:txBody>
                  <a:tcPr marL="84797" marR="84797" marT="33919" marB="33919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662607"/>
                  </a:ext>
                </a:extLst>
              </a:tr>
              <a:tr h="17339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algn="ctr" fontAlgn="ctr"/>
                      <a:endParaRPr lang="en-US" sz="1500" dirty="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sz="1500" dirty="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sz="1500" dirty="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sz="1500" dirty="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500">
                          <a:effectLst/>
                        </a:rPr>
                        <a:t>...</a:t>
                      </a:r>
                      <a:endParaRPr lang="en-US" altLang="zh-TW" sz="150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500">
                          <a:effectLst/>
                        </a:rPr>
                        <a:t>...</a:t>
                      </a:r>
                      <a:endParaRPr lang="en-US" altLang="zh-TW" sz="150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500">
                          <a:effectLst/>
                        </a:rPr>
                        <a:t>...</a:t>
                      </a:r>
                      <a:endParaRPr lang="en-US" altLang="zh-TW" sz="150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500">
                          <a:effectLst/>
                        </a:rPr>
                        <a:t>...</a:t>
                      </a:r>
                      <a:endParaRPr lang="en-US" altLang="zh-TW" sz="150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extLst>
                  <a:ext uri="{0D108BD9-81ED-4DB2-BD59-A6C34878D82A}">
                    <a16:rowId xmlns:a16="http://schemas.microsoft.com/office/drawing/2014/main" val="1327615308"/>
                  </a:ext>
                </a:extLst>
              </a:tr>
              <a:tr h="78620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transport mode</a:t>
                      </a:r>
                      <a:endParaRPr lang="en-US" sz="1500" dirty="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Distance</a:t>
                      </a:r>
                    </a:p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(m)</a:t>
                      </a:r>
                      <a:endParaRPr lang="en-US" sz="1500" dirty="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ETA</a:t>
                      </a:r>
                    </a:p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(s)</a:t>
                      </a:r>
                      <a:endParaRPr lang="en-US" sz="1500" dirty="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estimated price</a:t>
                      </a:r>
                    </a:p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(</a:t>
                      </a:r>
                      <a:r>
                        <a:rPr lang="en-US" sz="1500" dirty="0" smtClean="0">
                          <a:effectLst/>
                        </a:rPr>
                        <a:t>RMB)</a:t>
                      </a:r>
                      <a:endParaRPr lang="en-US" sz="1500" dirty="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76654"/>
                  </a:ext>
                </a:extLst>
              </a:tr>
              <a:tr h="88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>
                          <a:effectLst/>
                        </a:rPr>
                        <a:t>387056</a:t>
                      </a:r>
                      <a:endParaRPr lang="en-US" altLang="zh-TW" sz="150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dirty="0" smtClean="0">
                          <a:effectLst/>
                        </a:rPr>
                        <a:t>1</a:t>
                      </a:r>
                      <a:endParaRPr lang="en-US" altLang="zh-TW" sz="1500" dirty="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dirty="0" smtClean="0">
                          <a:effectLst/>
                          <a:latin typeface="+mn-lt"/>
                        </a:rPr>
                        <a:t>8220</a:t>
                      </a:r>
                      <a:endParaRPr lang="en-US" altLang="zh-TW" sz="1500" dirty="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dirty="0" smtClean="0">
                          <a:effectLst/>
                        </a:rPr>
                        <a:t>2134</a:t>
                      </a:r>
                      <a:endParaRPr lang="en-US" altLang="zh-TW" sz="1500" dirty="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dirty="0" smtClean="0">
                          <a:effectLst/>
                        </a:rPr>
                        <a:t>2600</a:t>
                      </a:r>
                      <a:endParaRPr lang="en-US" altLang="zh-TW" sz="1500" dirty="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dirty="0" smtClean="0">
                          <a:effectLst/>
                        </a:rPr>
                        <a:t>…</a:t>
                      </a:r>
                      <a:endParaRPr lang="en-US" altLang="zh-TW" sz="1500" dirty="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>
                          <a:effectLst/>
                        </a:rPr>
                        <a:t>...</a:t>
                      </a:r>
                      <a:endParaRPr lang="en-US" altLang="zh-TW" sz="150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>
                          <a:effectLst/>
                        </a:rPr>
                        <a:t>...</a:t>
                      </a:r>
                      <a:endParaRPr lang="en-US" altLang="zh-TW" sz="150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>
                          <a:effectLst/>
                        </a:rPr>
                        <a:t>...</a:t>
                      </a:r>
                      <a:endParaRPr lang="en-US" altLang="zh-TW" sz="150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>
                          <a:effectLst/>
                        </a:rPr>
                        <a:t>...</a:t>
                      </a:r>
                      <a:endParaRPr lang="en-US" altLang="zh-TW" sz="150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extLst>
                  <a:ext uri="{0D108BD9-81ED-4DB2-BD59-A6C34878D82A}">
                    <a16:rowId xmlns:a16="http://schemas.microsoft.com/office/drawing/2014/main" val="3167991031"/>
                  </a:ext>
                </a:extLst>
              </a:tr>
              <a:tr h="88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>
                          <a:effectLst/>
                        </a:rPr>
                        <a:t>902489</a:t>
                      </a:r>
                      <a:endParaRPr lang="en-US" altLang="zh-TW" sz="150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dirty="0" smtClean="0">
                          <a:effectLst/>
                        </a:rPr>
                        <a:t>3</a:t>
                      </a:r>
                      <a:endParaRPr lang="en-US" altLang="zh-TW" sz="1500" dirty="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dirty="0" smtClean="0">
                          <a:effectLst/>
                        </a:rPr>
                        <a:t>31645</a:t>
                      </a:r>
                      <a:endParaRPr lang="en-US" altLang="zh-TW" sz="1500" dirty="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dirty="0" smtClean="0">
                          <a:effectLst/>
                        </a:rPr>
                        <a:t>740</a:t>
                      </a:r>
                      <a:endParaRPr lang="en-US" altLang="zh-TW" sz="1500" dirty="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dirty="0" smtClean="0">
                          <a:effectLst/>
                        </a:rPr>
                        <a:t>200</a:t>
                      </a:r>
                      <a:endParaRPr lang="en-US" altLang="zh-TW" sz="1500" dirty="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dirty="0" smtClean="0">
                          <a:effectLst/>
                        </a:rPr>
                        <a:t>…</a:t>
                      </a:r>
                      <a:endParaRPr lang="en-US" altLang="zh-TW" sz="1500" dirty="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>
                          <a:effectLst/>
                        </a:rPr>
                        <a:t>...</a:t>
                      </a:r>
                      <a:endParaRPr lang="en-US" altLang="zh-TW" sz="150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>
                          <a:effectLst/>
                        </a:rPr>
                        <a:t>...</a:t>
                      </a:r>
                      <a:endParaRPr lang="en-US" altLang="zh-TW" sz="150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>
                          <a:effectLst/>
                        </a:rPr>
                        <a:t>...</a:t>
                      </a:r>
                      <a:endParaRPr lang="en-US" altLang="zh-TW" sz="150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dirty="0">
                          <a:effectLst/>
                        </a:rPr>
                        <a:t>...</a:t>
                      </a:r>
                      <a:endParaRPr lang="en-US" altLang="zh-TW" sz="1500" dirty="0">
                        <a:effectLst/>
                        <a:latin typeface="PingFangSC-Light"/>
                      </a:endParaRPr>
                    </a:p>
                  </a:txBody>
                  <a:tcPr marL="84797" marR="84797" marT="33919" marB="33919" anchor="ctr"/>
                </a:tc>
                <a:extLst>
                  <a:ext uri="{0D108BD9-81ED-4DB2-BD59-A6C34878D82A}">
                    <a16:rowId xmlns:a16="http://schemas.microsoft.com/office/drawing/2014/main" val="2750802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62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Toolkit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Python</a:t>
            </a:r>
          </a:p>
          <a:p>
            <a:r>
              <a:rPr lang="en-US" altLang="zh-TW" sz="2400" dirty="0" err="1" smtClean="0"/>
              <a:t>Numpy</a:t>
            </a:r>
            <a:r>
              <a:rPr lang="en-US" altLang="zh-TW" sz="2400" dirty="0" smtClean="0"/>
              <a:t>, Pandas</a:t>
            </a:r>
          </a:p>
          <a:p>
            <a:r>
              <a:rPr lang="en-US" altLang="zh-TW" sz="2400" dirty="0" err="1" smtClean="0"/>
              <a:t>sklearn</a:t>
            </a:r>
            <a:endParaRPr lang="en-US" altLang="zh-TW" sz="2400" dirty="0" smtClean="0"/>
          </a:p>
          <a:p>
            <a:r>
              <a:rPr lang="en-US" altLang="zh-TW" sz="2400" dirty="0" err="1" smtClean="0"/>
              <a:t>pytorch</a:t>
            </a:r>
            <a:endParaRPr lang="en-US" altLang="zh-TW" sz="2400" dirty="0" smtClean="0"/>
          </a:p>
          <a:p>
            <a:endParaRPr lang="zh-TW" altLang="en-US" sz="2400" dirty="0"/>
          </a:p>
        </p:txBody>
      </p:sp>
      <p:pic>
        <p:nvPicPr>
          <p:cNvPr id="4" name="Picture 2" descr="ãpythonãçåçæå°çµæ">
            <a:extLst>
              <a:ext uri="{FF2B5EF4-FFF2-40B4-BE49-F238E27FC236}">
                <a16:creationId xmlns:a16="http://schemas.microsoft.com/office/drawing/2014/main" id="{6F682650-E164-46D7-85CB-D74BE814E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578" y="3758866"/>
            <a:ext cx="3090406" cy="87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ãpytorch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74" y="1946810"/>
            <a:ext cx="3367479" cy="248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群組 5">
            <a:extLst>
              <a:ext uri="{FF2B5EF4-FFF2-40B4-BE49-F238E27FC236}">
                <a16:creationId xmlns:a16="http://schemas.microsoft.com/office/drawing/2014/main" id="{D7E29CD0-0250-4D48-A948-0701645E4EAA}"/>
              </a:ext>
            </a:extLst>
          </p:cNvPr>
          <p:cNvGrpSpPr/>
          <p:nvPr/>
        </p:nvGrpSpPr>
        <p:grpSpPr>
          <a:xfrm>
            <a:off x="5709578" y="875555"/>
            <a:ext cx="3756520" cy="1339054"/>
            <a:chOff x="6561939" y="4063455"/>
            <a:chExt cx="3756520" cy="133905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C2B9CFC-7F1C-4F63-A825-5EECBDB472C5}"/>
                </a:ext>
              </a:extLst>
            </p:cNvPr>
            <p:cNvSpPr/>
            <p:nvPr/>
          </p:nvSpPr>
          <p:spPr>
            <a:xfrm>
              <a:off x="6561939" y="4063455"/>
              <a:ext cx="3756520" cy="133905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" name="Picture 8" descr="ãpython numpyãçåçæå°çµæ">
              <a:extLst>
                <a:ext uri="{FF2B5EF4-FFF2-40B4-BE49-F238E27FC236}">
                  <a16:creationId xmlns:a16="http://schemas.microsoft.com/office/drawing/2014/main" id="{8ECC35A6-5F16-4392-B643-BDD717365A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8244" y="4063455"/>
              <a:ext cx="3377268" cy="1336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3308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SVM : </a:t>
            </a:r>
            <a:r>
              <a:rPr lang="en-US" altLang="zh-TW" sz="2400" dirty="0"/>
              <a:t>0.56543329</a:t>
            </a:r>
            <a:endParaRPr lang="en-US" altLang="zh-TW" sz="2400" dirty="0" smtClean="0"/>
          </a:p>
          <a:p>
            <a:r>
              <a:rPr lang="en-US" altLang="zh-TW" sz="2400" dirty="0" smtClean="0"/>
              <a:t>Decision Tree : 0.6630512 </a:t>
            </a:r>
          </a:p>
          <a:p>
            <a:r>
              <a:rPr lang="en-US" altLang="zh-TW" sz="2400" dirty="0" smtClean="0"/>
              <a:t>Radom Forest : 0.68407241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45658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Going to </a:t>
            </a:r>
            <a:r>
              <a:rPr lang="en-US" altLang="zh-TW" dirty="0"/>
              <a:t>d</a:t>
            </a:r>
            <a:r>
              <a:rPr lang="en-US" altLang="zh-TW" dirty="0" smtClean="0"/>
              <a:t>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Find a better way to handle missing data</a:t>
            </a:r>
          </a:p>
          <a:p>
            <a:r>
              <a:rPr lang="en-US" altLang="zh-TW" sz="2400" dirty="0" smtClean="0"/>
              <a:t>Consider more information, like weather, data, …</a:t>
            </a:r>
          </a:p>
          <a:p>
            <a:r>
              <a:rPr lang="en-US" altLang="zh-TW" sz="2400" dirty="0" smtClean="0"/>
              <a:t>Turing hyper parameters</a:t>
            </a:r>
          </a:p>
          <a:p>
            <a:r>
              <a:rPr lang="en-US" altLang="zh-TW" sz="2400" dirty="0" smtClean="0"/>
              <a:t>Try other NN base model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2152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Alphago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1346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Monte Carlo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評估搜尋樹中每一個狀態。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隨著執行越來越多的模擬，搜尋</a:t>
            </a:r>
            <a:r>
              <a:rPr lang="zh-TW" altLang="en-US" sz="2800" dirty="0"/>
              <a:t>樹成長越來越大，而且相關估值</a:t>
            </a:r>
            <a:r>
              <a:rPr lang="zh-TW" altLang="en-US" sz="2800" dirty="0" smtClean="0"/>
              <a:t>愈精確</a:t>
            </a:r>
            <a:r>
              <a:rPr lang="zh-TW" altLang="en-US" sz="2800" dirty="0"/>
              <a:t>。</a:t>
            </a:r>
            <a:endParaRPr lang="zh-TW" altLang="en-US" sz="3600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621" y="4146804"/>
            <a:ext cx="7544853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29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木刻字型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55</TotalTime>
  <Words>354</Words>
  <Application>Microsoft Office PowerPoint</Application>
  <PresentationFormat>寬螢幕</PresentationFormat>
  <Paragraphs>85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3" baseType="lpstr">
      <vt:lpstr>等线</vt:lpstr>
      <vt:lpstr>PingFangSC-Light</vt:lpstr>
      <vt:lpstr>PingFangSC-Regular</vt:lpstr>
      <vt:lpstr>微軟正黑體</vt:lpstr>
      <vt:lpstr>新細明體</vt:lpstr>
      <vt:lpstr>標楷體</vt:lpstr>
      <vt:lpstr>Bookman Old Style</vt:lpstr>
      <vt:lpstr>Calibri</vt:lpstr>
      <vt:lpstr>Century Gothic</vt:lpstr>
      <vt:lpstr>Wingdings</vt:lpstr>
      <vt:lpstr>木刻字型</vt:lpstr>
      <vt:lpstr>KDD CUP MIDTREM REPORT</vt:lpstr>
      <vt:lpstr>Data description</vt:lpstr>
      <vt:lpstr>Preprocessing</vt:lpstr>
      <vt:lpstr>Preprocessing</vt:lpstr>
      <vt:lpstr>Toolkit</vt:lpstr>
      <vt:lpstr>Result</vt:lpstr>
      <vt:lpstr>Going to do</vt:lpstr>
      <vt:lpstr>Alphago</vt:lpstr>
      <vt:lpstr>Monte Carlo method</vt:lpstr>
      <vt:lpstr>Alphago</vt:lpstr>
      <vt:lpstr>Alphago</vt:lpstr>
      <vt:lpstr>Alphago zero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KDD CUP MIDTREM REPORT</dc:title>
  <dc:creator>123</dc:creator>
  <cp:lastModifiedBy>Windows 使用者</cp:lastModifiedBy>
  <cp:revision>10</cp:revision>
  <dcterms:created xsi:type="dcterms:W3CDTF">2019-05-02T10:54:23Z</dcterms:created>
  <dcterms:modified xsi:type="dcterms:W3CDTF">2019-05-02T12:35:23Z</dcterms:modified>
</cp:coreProperties>
</file>