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0" r:id="rId1"/>
  </p:sldMasterIdLst>
  <p:notesMasterIdLst>
    <p:notesMasterId r:id="rId70"/>
  </p:notesMasterIdLst>
  <p:sldIdLst>
    <p:sldId id="277" r:id="rId2"/>
    <p:sldId id="282" r:id="rId3"/>
    <p:sldId id="331" r:id="rId4"/>
    <p:sldId id="278" r:id="rId5"/>
    <p:sldId id="279" r:id="rId6"/>
    <p:sldId id="280" r:id="rId7"/>
    <p:sldId id="281" r:id="rId8"/>
    <p:sldId id="283" r:id="rId9"/>
    <p:sldId id="284" r:id="rId10"/>
    <p:sldId id="285" r:id="rId11"/>
    <p:sldId id="286" r:id="rId12"/>
    <p:sldId id="332" r:id="rId13"/>
    <p:sldId id="288" r:id="rId14"/>
    <p:sldId id="333" r:id="rId15"/>
    <p:sldId id="256" r:id="rId16"/>
    <p:sldId id="258" r:id="rId17"/>
    <p:sldId id="267" r:id="rId18"/>
    <p:sldId id="271" r:id="rId19"/>
    <p:sldId id="269" r:id="rId20"/>
    <p:sldId id="270" r:id="rId21"/>
    <p:sldId id="272" r:id="rId22"/>
    <p:sldId id="273" r:id="rId23"/>
    <p:sldId id="274" r:id="rId24"/>
    <p:sldId id="276" r:id="rId25"/>
    <p:sldId id="275" r:id="rId26"/>
    <p:sldId id="260"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Lst>
  <p:sldSz cx="9144000" cy="6858000" type="screen4x3"/>
  <p:notesSz cx="9928225" cy="67976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CCFF"/>
    <a:srgbClr val="033D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392" autoAdjust="0"/>
  </p:normalViewPr>
  <p:slideViewPr>
    <p:cSldViewPr snapToGrid="0">
      <p:cViewPr varScale="1">
        <p:scale>
          <a:sx n="58" d="100"/>
          <a:sy n="58" d="100"/>
        </p:scale>
        <p:origin x="-1496" y="-6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4302125" cy="341313"/>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622925" y="0"/>
            <a:ext cx="4303713" cy="341313"/>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992188" y="3271838"/>
            <a:ext cx="7943850" cy="2676525"/>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456363"/>
            <a:ext cx="4302125" cy="341312"/>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280553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lang="en-US" i="0" dirty="0"/>
          </a:p>
        </p:txBody>
      </p:sp>
      <p:sp>
        <p:nvSpPr>
          <p:cNvPr id="62" name="Shape 62"/>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1155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1277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lang="en-US" i="0" dirty="0"/>
          </a:p>
        </p:txBody>
      </p:sp>
      <p:sp>
        <p:nvSpPr>
          <p:cNvPr id="62" name="Shape 62"/>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1155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3284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03284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0123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0123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r>
              <a:rPr lang="zh-TW" altLang="en-US" sz="1200" b="1" i="0" u="none" strike="noStrike" kern="1200" cap="none" dirty="0" smtClean="0">
                <a:solidFill>
                  <a:schemeClr val="dk1"/>
                </a:solidFill>
                <a:effectLst/>
                <a:latin typeface="Calibri"/>
                <a:ea typeface="Calibri"/>
                <a:cs typeface="Calibri"/>
                <a:sym typeface="Calibri"/>
              </a:rPr>
              <a:t>蒙地卡羅樹搜尋演算法</a:t>
            </a:r>
            <a:r>
              <a:rPr lang="zh-TW" altLang="en-US" sz="1200" b="0" i="0" u="none" strike="noStrike" kern="1200" cap="none" baseline="0" dirty="0" smtClean="0">
                <a:solidFill>
                  <a:schemeClr val="dk1"/>
                </a:solidFill>
                <a:effectLst/>
                <a:latin typeface="Calibri"/>
                <a:ea typeface="Calibri"/>
                <a:cs typeface="Calibri"/>
                <a:sym typeface="Calibri"/>
              </a:rPr>
              <a:t> </a:t>
            </a:r>
            <a:r>
              <a:rPr lang="zh-TW" altLang="en-US" sz="1200" b="0" i="0" u="none" strike="noStrike" kern="1200" cap="none" dirty="0" smtClean="0">
                <a:solidFill>
                  <a:schemeClr val="dk1"/>
                </a:solidFill>
                <a:effectLst/>
                <a:latin typeface="Calibri"/>
                <a:ea typeface="Calibri"/>
                <a:cs typeface="Calibri"/>
                <a:sym typeface="Calibri"/>
              </a:rPr>
              <a:t>是一類隨機演算法的統稱。</a:t>
            </a:r>
            <a:endParaRPr lang="en-US" altLang="zh-TW" sz="1200" b="0" i="0" u="none" strike="noStrike" kern="1200" cap="none" dirty="0" smtClean="0">
              <a:solidFill>
                <a:schemeClr val="dk1"/>
              </a:solidFill>
              <a:effectLst/>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altLang="zh-TW" sz="1200" b="0" i="0" u="none" strike="noStrike" kern="1200" cap="none" dirty="0" smtClean="0">
              <a:solidFill>
                <a:schemeClr val="dk1"/>
              </a:solidFill>
              <a:effectLst/>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r>
              <a:rPr lang="zh-TW" altLang="en-US" sz="1200" b="0" i="0" u="none" strike="noStrike" kern="1200" cap="none" dirty="0" smtClean="0">
                <a:solidFill>
                  <a:schemeClr val="dk1"/>
                </a:solidFill>
                <a:effectLst/>
                <a:latin typeface="Calibri"/>
                <a:ea typeface="Calibri"/>
                <a:cs typeface="Calibri"/>
                <a:sym typeface="Calibri"/>
              </a:rPr>
              <a:t>這類方法特點是，可在隨機採樣中計算得到近似結果，隨著採樣增多，得到正確結果的機率逐漸加大。但在獲得全部統計結果之前，無法肯定當下就是真實的結果。</a:t>
            </a:r>
            <a:endParaRPr lang="en-US" altLang="zh-TW" sz="1200" b="0" i="0" u="none" strike="noStrike" kern="1200" cap="none" dirty="0" smtClean="0">
              <a:solidFill>
                <a:schemeClr val="dk1"/>
              </a:solidFill>
              <a:effectLst/>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kern="1200" cap="none" baseline="0" dirty="0" smtClean="0">
              <a:solidFill>
                <a:schemeClr val="dk1"/>
              </a:solidFill>
              <a:effectLst/>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r>
              <a:rPr lang="zh-TW" altLang="en-US" sz="1200" b="0" i="0" u="none" strike="noStrike" kern="1200" cap="none" dirty="0" smtClean="0">
                <a:solidFill>
                  <a:schemeClr val="dk1"/>
                </a:solidFill>
                <a:effectLst/>
                <a:latin typeface="Calibri"/>
                <a:ea typeface="Calibri"/>
                <a:cs typeface="Calibri"/>
                <a:sym typeface="Calibri"/>
              </a:rPr>
              <a:t>舉個例子：一籃有 </a:t>
            </a:r>
            <a:r>
              <a:rPr lang="en-US" altLang="zh-TW" sz="1200" b="0" i="0" u="none" strike="noStrike" kern="1200" cap="none" dirty="0" smtClean="0">
                <a:solidFill>
                  <a:schemeClr val="dk1"/>
                </a:solidFill>
                <a:effectLst/>
                <a:latin typeface="Calibri"/>
                <a:ea typeface="Calibri"/>
                <a:cs typeface="Calibri"/>
                <a:sym typeface="Calibri"/>
              </a:rPr>
              <a:t>1000 </a:t>
            </a:r>
            <a:r>
              <a:rPr lang="zh-TW" altLang="en-US" sz="1200" b="0" i="0" u="none" strike="noStrike" kern="1200" cap="none" dirty="0" smtClean="0">
                <a:solidFill>
                  <a:schemeClr val="dk1"/>
                </a:solidFill>
                <a:effectLst/>
                <a:latin typeface="Calibri"/>
                <a:ea typeface="Calibri"/>
                <a:cs typeface="Calibri"/>
                <a:sym typeface="Calibri"/>
              </a:rPr>
              <a:t>個蘋果，想挑出最大蘋果。於是這樣挑選：先隨便拿起一個，再隨機拿另一個跟這個比，手上留下比較大的，再隨機拿下一個</a:t>
            </a:r>
            <a:r>
              <a:rPr lang="en-US" altLang="zh-TW" sz="1200" b="0" i="0" u="none" strike="noStrike" kern="1200" cap="none" dirty="0" smtClean="0">
                <a:solidFill>
                  <a:schemeClr val="dk1"/>
                </a:solidFill>
                <a:effectLst/>
                <a:latin typeface="Calibri"/>
                <a:ea typeface="Calibri"/>
                <a:cs typeface="Calibri"/>
                <a:sym typeface="Calibri"/>
              </a:rPr>
              <a:t>……</a:t>
            </a:r>
            <a:r>
              <a:rPr lang="zh-TW" altLang="en-US" sz="1200" b="0" i="0" u="none" strike="noStrike" kern="1200" cap="none" dirty="0" smtClean="0">
                <a:solidFill>
                  <a:schemeClr val="dk1"/>
                </a:solidFill>
                <a:effectLst/>
                <a:latin typeface="Calibri"/>
                <a:ea typeface="Calibri"/>
                <a:cs typeface="Calibri"/>
                <a:sym typeface="Calibri"/>
              </a:rPr>
              <a:t>每拿一次，手上的蘋果都至少比上次的大。拿的次數越多，挑的蘋果就越大。這個挑蘋果的方式，就屬於蒙地卡羅演算法：盡量找大的，但不保證一次就能挑中最大的。</a:t>
            </a: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0123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0123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r>
              <a:rPr lang="en-US" altLang="zh-TW" sz="1200" b="0" i="0" u="none" strike="noStrike" kern="1200" cap="none" dirty="0" smtClean="0">
                <a:solidFill>
                  <a:schemeClr val="dk1"/>
                </a:solidFill>
                <a:effectLst/>
                <a:latin typeface="Calibri"/>
                <a:ea typeface="Calibri"/>
                <a:cs typeface="Calibri"/>
                <a:sym typeface="Calibri"/>
              </a:rPr>
              <a:t>tabula rasa</a:t>
            </a:r>
            <a:r>
              <a:rPr lang="zh-TW" altLang="en-US" sz="1200" b="0" i="0" u="none" strike="noStrike" kern="1200" cap="none" dirty="0" smtClean="0">
                <a:solidFill>
                  <a:schemeClr val="dk1"/>
                </a:solidFill>
                <a:effectLst/>
                <a:latin typeface="Calibri"/>
                <a:ea typeface="Calibri"/>
                <a:cs typeface="Calibri"/>
                <a:sym typeface="Calibri"/>
              </a:rPr>
              <a:t>，意為「白板」，指所有的知識都是逐漸從他們的感官和經驗而來</a:t>
            </a:r>
            <a:endParaRPr lang="en-US" altLang="zh-TW" sz="1200" b="0" i="0" u="none" strike="noStrike" kern="1200" cap="none" dirty="0" smtClean="0">
              <a:solidFill>
                <a:schemeClr val="dk1"/>
              </a:solidFill>
              <a:effectLst/>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kern="1200" cap="none" baseline="0" dirty="0" smtClean="0">
              <a:solidFill>
                <a:schemeClr val="dk1"/>
              </a:solidFill>
              <a:effectLst/>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r>
              <a:rPr lang="zh-TW" altLang="en-US" sz="1200" b="0" i="0" u="none" strike="noStrike" cap="none" baseline="0" dirty="0" smtClean="0">
                <a:solidFill>
                  <a:schemeClr val="dk1"/>
                </a:solidFill>
                <a:latin typeface="Calibri"/>
                <a:ea typeface="Calibri"/>
                <a:cs typeface="Calibri"/>
                <a:sym typeface="Calibri"/>
              </a:rPr>
              <a:t>不再需要任何人類指導，全程 </a:t>
            </a:r>
            <a:r>
              <a:rPr lang="en-US" altLang="zh-TW" sz="1200" b="0" i="0" u="none" strike="noStrike" cap="none" baseline="0" dirty="0" smtClean="0">
                <a:solidFill>
                  <a:schemeClr val="dk1"/>
                </a:solidFill>
                <a:latin typeface="Calibri"/>
                <a:ea typeface="Calibri"/>
                <a:cs typeface="Calibri"/>
                <a:sym typeface="Calibri"/>
              </a:rPr>
              <a:t>Reinforcement learning</a:t>
            </a:r>
            <a:r>
              <a:rPr lang="zh-TW" altLang="en-US" sz="1200" b="0" i="0" u="none" strike="noStrike" cap="none" baseline="0" dirty="0" smtClean="0">
                <a:solidFill>
                  <a:schemeClr val="dk1"/>
                </a:solidFill>
                <a:latin typeface="Calibri"/>
                <a:ea typeface="Calibri"/>
                <a:cs typeface="Calibri"/>
                <a:sym typeface="Calibri"/>
              </a:rPr>
              <a:t>，自己當自己的導師</a:t>
            </a:r>
            <a:endParaRPr lang="en-US" altLang="zh-TW" sz="1200" b="0" i="0" u="none" strike="noStrike" cap="none" baseline="0" dirty="0" smtClean="0">
              <a:solidFill>
                <a:schemeClr val="dk1"/>
              </a:solidFill>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cap="none" baseline="0" dirty="0" smtClean="0">
              <a:solidFill>
                <a:schemeClr val="dk1"/>
              </a:solidFill>
              <a:latin typeface="Calibri"/>
              <a:ea typeface="Calibri"/>
              <a:cs typeface="Calibri"/>
              <a:sym typeface="Calibri"/>
            </a:endParaRPr>
          </a:p>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r>
              <a:rPr lang="en-US" altLang="zh-TW" sz="1200" b="0" i="0" u="none" strike="noStrike" kern="1200" cap="none" dirty="0" err="1" smtClean="0">
                <a:solidFill>
                  <a:schemeClr val="dk1"/>
                </a:solidFill>
                <a:effectLst/>
                <a:latin typeface="Calibri"/>
                <a:ea typeface="Calibri"/>
                <a:cs typeface="Calibri"/>
                <a:sym typeface="Calibri"/>
              </a:rPr>
              <a:t>AlphaGo</a:t>
            </a:r>
            <a:r>
              <a:rPr lang="en-US" altLang="zh-TW" sz="1200" b="0" i="0" u="none" strike="noStrike" kern="1200" cap="none" dirty="0" smtClean="0">
                <a:solidFill>
                  <a:schemeClr val="dk1"/>
                </a:solidFill>
                <a:effectLst/>
                <a:latin typeface="Calibri"/>
                <a:ea typeface="Calibri"/>
                <a:cs typeface="Calibri"/>
                <a:sym typeface="Calibri"/>
              </a:rPr>
              <a:t> Zero </a:t>
            </a:r>
            <a:r>
              <a:rPr lang="zh-TW" altLang="en-US" sz="1200" b="0" i="0" u="none" strike="noStrike" kern="1200" cap="none" dirty="0" smtClean="0">
                <a:solidFill>
                  <a:schemeClr val="dk1"/>
                </a:solidFill>
                <a:effectLst/>
                <a:latin typeface="Calibri"/>
                <a:ea typeface="Calibri"/>
                <a:cs typeface="Calibri"/>
                <a:sym typeface="Calibri"/>
              </a:rPr>
              <a:t>只使用棋盤上的黑子和白子作為輸入，而之前版本 </a:t>
            </a:r>
            <a:r>
              <a:rPr lang="en-US" altLang="zh-TW" sz="1200" b="0" i="0" u="none" strike="noStrike" kern="1200" cap="none" dirty="0" err="1" smtClean="0">
                <a:solidFill>
                  <a:schemeClr val="dk1"/>
                </a:solidFill>
                <a:effectLst/>
                <a:latin typeface="Calibri"/>
                <a:ea typeface="Calibri"/>
                <a:cs typeface="Calibri"/>
                <a:sym typeface="Calibri"/>
              </a:rPr>
              <a:t>AlphaGo</a:t>
            </a:r>
            <a:r>
              <a:rPr lang="en-US" altLang="zh-TW" sz="1200" b="0" i="0" u="none" strike="noStrike" kern="1200" cap="none" dirty="0" smtClean="0">
                <a:solidFill>
                  <a:schemeClr val="dk1"/>
                </a:solidFill>
                <a:effectLst/>
                <a:latin typeface="Calibri"/>
                <a:ea typeface="Calibri"/>
                <a:cs typeface="Calibri"/>
                <a:sym typeface="Calibri"/>
              </a:rPr>
              <a:t> </a:t>
            </a:r>
            <a:r>
              <a:rPr lang="zh-TW" altLang="en-US" sz="1200" b="0" i="0" u="none" strike="noStrike" kern="1200" cap="none" dirty="0" smtClean="0">
                <a:solidFill>
                  <a:schemeClr val="dk1"/>
                </a:solidFill>
                <a:effectLst/>
                <a:latin typeface="Calibri"/>
                <a:ea typeface="Calibri"/>
                <a:cs typeface="Calibri"/>
                <a:sym typeface="Calibri"/>
              </a:rPr>
              <a:t>的輸入均包含部分人工特徵；</a:t>
            </a:r>
          </a:p>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0123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0123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Char char="•"/>
              <a:tabLst/>
              <a:defRPr/>
            </a:pP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0123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171450" marR="0" lvl="0" indent="-171450" algn="l" defTabSz="914400" rtl="0" eaLnBrk="1" fontAlgn="auto" latinLnBrk="0" hangingPunct="1">
              <a:lnSpc>
                <a:spcPct val="100000"/>
              </a:lnSpc>
              <a:spcBef>
                <a:spcPts val="0"/>
              </a:spcBef>
              <a:spcAft>
                <a:spcPts val="0"/>
              </a:spcAft>
              <a:buClrTx/>
              <a:buSzPts val="1400"/>
              <a:buFont typeface="Arial" charset="0"/>
              <a:buNone/>
              <a:tabLst/>
              <a:defRPr/>
            </a:pPr>
            <a:endParaRPr lang="en-US"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804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All games of perfect information have an optimal value function, v*(s), which determines the outcome of the game, from every board position or state s, under perfect play by all players.</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In large games, such as chess (b ≈ 35, d ≈ 80) and especially Go (b ≈ 250, d ≈ 150), exhaustive search is infeasible, but the effective search space can be reduced by two general principles. </a:t>
            </a:r>
          </a:p>
          <a:p>
            <a:endParaRPr lang="en-US" altLang="zh-TW" dirty="0" smtClean="0"/>
          </a:p>
          <a:p>
            <a:r>
              <a:rPr lang="en-US" altLang="zh-TW" sz="1200" dirty="0" smtClean="0"/>
              <a:t>Monte Carlo tree search (MCTS) uses Monte Carlo rollouts to estimate the value of each state in a search tree. As more simulations are executed, the search tree grows larger and the relevant values become more accurate.</a:t>
            </a:r>
          </a:p>
        </p:txBody>
      </p:sp>
      <p:sp>
        <p:nvSpPr>
          <p:cNvPr id="4" name="投影片編號版面配置區 3"/>
          <p:cNvSpPr>
            <a:spLocks noGrp="1"/>
          </p:cNvSpPr>
          <p:nvPr>
            <p:ph type="sldNum" sz="quarter" idx="10"/>
          </p:nvPr>
        </p:nvSpPr>
        <p:spPr/>
        <p:txBody>
          <a:bodyPr/>
          <a:lstStyle/>
          <a:p>
            <a:fld id="{46A9EE05-CBAE-4591-98D9-1746CAEB25BB}" type="slidenum">
              <a:rPr lang="zh-TW" altLang="en-US" smtClean="0"/>
              <a:t>29</a:t>
            </a:fld>
            <a:endParaRPr lang="zh-TW" altLang="en-US"/>
          </a:p>
        </p:txBody>
      </p:sp>
    </p:spTree>
    <p:extLst>
      <p:ext uri="{BB962C8B-B14F-4D97-AF65-F5344CB8AC3E}">
        <p14:creationId xmlns:p14="http://schemas.microsoft.com/office/powerpoint/2010/main" val="3277261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Two principle to reduced search space: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First, the depth of the search may be reduced by position evaluation: truncating the search tree at state s and replacing the subtree below s by an approximate value function v(s) ≈ v*(s) that predicts the outcome from state s.</a:t>
            </a:r>
            <a:endParaRPr lang="zh-TW" altLang="en-US" sz="1200" dirty="0" smtClean="0"/>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Second, the breadth of the search may be reduced by sampling actions from a policy p(</a:t>
            </a:r>
            <a:r>
              <a:rPr lang="en-US" altLang="zh-TW" sz="1200" dirty="0" err="1" smtClean="0"/>
              <a:t>a|s</a:t>
            </a:r>
            <a:r>
              <a:rPr lang="en-US" altLang="zh-TW" sz="1200" dirty="0" smtClean="0"/>
              <a:t>) that is a probability distribution over possible moves a in position s.</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Recently, deep convolutional neural networks have achieved unprecedented performance in visual domains. They use many layers of neurons, each arranged in overlapping tiles, to construct increasingly abstract, localized representations of an image.</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In this paper, </a:t>
            </a:r>
            <a:r>
              <a:rPr lang="en-US" altLang="zh-TW" sz="1200" dirty="0" smtClean="0"/>
              <a:t>they employ a similar architecture for the game of Go. They pass in the board position as a 19 × 19 image and use convolutional layers to construct a representation of the position. They use these neural networks to reduce the effective depth and breadth of the search tree: evaluating positions using a value network, and sampling actions using a policy network.</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46A9EE05-CBAE-4591-98D9-1746CAEB25BB}" type="slidenum">
              <a:rPr lang="zh-TW" altLang="en-US" smtClean="0"/>
              <a:t>30</a:t>
            </a:fld>
            <a:endParaRPr lang="zh-TW" altLang="en-US"/>
          </a:p>
        </p:txBody>
      </p:sp>
    </p:spTree>
    <p:extLst>
      <p:ext uri="{BB962C8B-B14F-4D97-AF65-F5344CB8AC3E}">
        <p14:creationId xmlns:p14="http://schemas.microsoft.com/office/powerpoint/2010/main" val="3905648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Two different learning models are in alpha go, two neural network structures: a</a:t>
            </a:r>
            <a:r>
              <a:rPr lang="zh-TW" altLang="en-US" sz="1200" dirty="0" smtClean="0"/>
              <a:t> </a:t>
            </a:r>
            <a:r>
              <a:rPr lang="en-US" altLang="zh-TW" sz="1200" dirty="0" smtClean="0"/>
              <a:t>policy network and an value network.</a:t>
            </a:r>
          </a:p>
          <a:p>
            <a:endParaRPr lang="zh-TW" altLang="en-US" dirty="0"/>
          </a:p>
        </p:txBody>
      </p:sp>
      <p:sp>
        <p:nvSpPr>
          <p:cNvPr id="4" name="投影片編號版面配置區 3"/>
          <p:cNvSpPr>
            <a:spLocks noGrp="1"/>
          </p:cNvSpPr>
          <p:nvPr>
            <p:ph type="sldNum" sz="quarter" idx="10"/>
          </p:nvPr>
        </p:nvSpPr>
        <p:spPr/>
        <p:txBody>
          <a:bodyPr/>
          <a:lstStyle/>
          <a:p>
            <a:fld id="{46A9EE05-CBAE-4591-98D9-1746CAEB25BB}" type="slidenum">
              <a:rPr lang="zh-TW" altLang="en-US" smtClean="0"/>
              <a:t>31</a:t>
            </a:fld>
            <a:endParaRPr lang="zh-TW" altLang="en-US"/>
          </a:p>
        </p:txBody>
      </p:sp>
    </p:spTree>
    <p:extLst>
      <p:ext uri="{BB962C8B-B14F-4D97-AF65-F5344CB8AC3E}">
        <p14:creationId xmlns:p14="http://schemas.microsoft.com/office/powerpoint/2010/main" val="224164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The "policy network" is divided into two types: supervised learning and reinforcement learning.</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The first type is basically a simple supervised learning to determine the most likely position of the opponent. His approach is to enter a large amount of the game of the world's professional players, to predict the opponent's most likely position.</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The second type of the reinforcement learning aims at improving the policy network by policy gradient reinforcement learning (RL). We play games between the current policy network </a:t>
            </a:r>
            <a:r>
              <a:rPr lang="en-US" altLang="zh-TW" sz="1200" dirty="0" err="1" smtClean="0"/>
              <a:t>pρ</a:t>
            </a:r>
            <a:r>
              <a:rPr lang="en-US" altLang="zh-TW" sz="1200" dirty="0" smtClean="0"/>
              <a:t> and a randomly selected previous iteration of the policy network. </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The value network focuses on position evaluation, estimating a value function </a:t>
            </a:r>
            <a:r>
              <a:rPr lang="en-US" altLang="zh-TW" sz="1200" dirty="0" err="1" smtClean="0"/>
              <a:t>v</a:t>
            </a:r>
            <a:r>
              <a:rPr lang="en-US" altLang="zh-TW" sz="900" dirty="0" err="1" smtClean="0"/>
              <a:t>p</a:t>
            </a:r>
            <a:r>
              <a:rPr lang="en-US" altLang="zh-TW" sz="1200" dirty="0" smtClean="0"/>
              <a:t>(s) that predicts the outcome from position s of games played by using policy p for both players.</a:t>
            </a:r>
          </a:p>
          <a:p>
            <a:endParaRPr lang="zh-TW" altLang="en-US" dirty="0"/>
          </a:p>
        </p:txBody>
      </p:sp>
      <p:sp>
        <p:nvSpPr>
          <p:cNvPr id="4" name="投影片編號版面配置區 3"/>
          <p:cNvSpPr>
            <a:spLocks noGrp="1"/>
          </p:cNvSpPr>
          <p:nvPr>
            <p:ph type="sldNum" sz="quarter" idx="10"/>
          </p:nvPr>
        </p:nvSpPr>
        <p:spPr/>
        <p:txBody>
          <a:bodyPr/>
          <a:lstStyle/>
          <a:p>
            <a:fld id="{46A9EE05-CBAE-4591-98D9-1746CAEB25BB}" type="slidenum">
              <a:rPr lang="zh-TW" altLang="en-US" smtClean="0"/>
              <a:t>32</a:t>
            </a:fld>
            <a:endParaRPr lang="zh-TW" altLang="en-US"/>
          </a:p>
        </p:txBody>
      </p:sp>
    </p:spTree>
    <p:extLst>
      <p:ext uri="{BB962C8B-B14F-4D97-AF65-F5344CB8AC3E}">
        <p14:creationId xmlns:p14="http://schemas.microsoft.com/office/powerpoint/2010/main" val="4015958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There</a:t>
            </a:r>
            <a:r>
              <a:rPr lang="en-US" altLang="zh-TW" baseline="0" dirty="0" smtClean="0"/>
              <a:t> are four main steps in Monte Carlo Tree.</a:t>
            </a:r>
            <a:endParaRPr lang="zh-TW" altLang="en-US" dirty="0"/>
          </a:p>
        </p:txBody>
      </p:sp>
      <p:sp>
        <p:nvSpPr>
          <p:cNvPr id="4" name="投影片編號版面配置區 3"/>
          <p:cNvSpPr>
            <a:spLocks noGrp="1"/>
          </p:cNvSpPr>
          <p:nvPr>
            <p:ph type="sldNum" sz="quarter" idx="10"/>
          </p:nvPr>
        </p:nvSpPr>
        <p:spPr/>
        <p:txBody>
          <a:bodyPr/>
          <a:lstStyle/>
          <a:p>
            <a:fld id="{46A9EE05-CBAE-4591-98D9-1746CAEB25BB}" type="slidenum">
              <a:rPr lang="zh-TW" altLang="en-US" smtClean="0"/>
              <a:t>33</a:t>
            </a:fld>
            <a:endParaRPr lang="zh-TW" altLang="en-US"/>
          </a:p>
        </p:txBody>
      </p:sp>
    </p:spTree>
    <p:extLst>
      <p:ext uri="{BB962C8B-B14F-4D97-AF65-F5344CB8AC3E}">
        <p14:creationId xmlns:p14="http://schemas.microsoft.com/office/powerpoint/2010/main" val="3967557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Estimating a value function </a:t>
            </a:r>
            <a:r>
              <a:rPr lang="en-US" altLang="zh-TW" sz="1200" dirty="0" err="1" smtClean="0"/>
              <a:t>Vp</a:t>
            </a:r>
            <a:r>
              <a:rPr lang="en-US" altLang="zh-TW" sz="1200" dirty="0" smtClean="0"/>
              <a:t>(s) that predicts the outcome from position s of games played by using policy p for both players.</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Ideally, they would like to know the optimal value function under perfect play v*(s); in practice, they instead estimate the value function </a:t>
            </a:r>
            <a:r>
              <a:rPr lang="en-US" altLang="zh-TW" sz="1200" dirty="0" err="1" smtClean="0"/>
              <a:t>VPρ</a:t>
            </a:r>
            <a:r>
              <a:rPr lang="en-US" altLang="zh-TW" sz="1200" dirty="0" smtClean="0"/>
              <a:t> for our strongest policy, using the RL policy network </a:t>
            </a:r>
            <a:r>
              <a:rPr lang="en-US" altLang="zh-TW" sz="1200" dirty="0" err="1" smtClean="0"/>
              <a:t>Pρ</a:t>
            </a:r>
            <a:r>
              <a:rPr lang="en-US" altLang="zh-TW" sz="1200" dirty="0" smtClean="0"/>
              <a:t>. </a:t>
            </a:r>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46A9EE05-CBAE-4591-98D9-1746CAEB25BB}" type="slidenum">
              <a:rPr lang="zh-TW" altLang="en-US" smtClean="0"/>
              <a:t>43</a:t>
            </a:fld>
            <a:endParaRPr lang="zh-TW" altLang="en-US"/>
          </a:p>
        </p:txBody>
      </p:sp>
    </p:spTree>
    <p:extLst>
      <p:ext uri="{BB962C8B-B14F-4D97-AF65-F5344CB8AC3E}">
        <p14:creationId xmlns:p14="http://schemas.microsoft.com/office/powerpoint/2010/main" val="3064818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cap="none" dirty="0" smtClean="0"/>
              <a:t>Searching With Policy And Value Networks </a:t>
            </a:r>
            <a:endParaRPr lang="zh-TW" altLang="en-US" dirty="0"/>
          </a:p>
        </p:txBody>
      </p:sp>
      <p:sp>
        <p:nvSpPr>
          <p:cNvPr id="4" name="投影片編號版面配置區 3"/>
          <p:cNvSpPr>
            <a:spLocks noGrp="1"/>
          </p:cNvSpPr>
          <p:nvPr>
            <p:ph type="sldNum" sz="quarter" idx="10"/>
          </p:nvPr>
        </p:nvSpPr>
        <p:spPr/>
        <p:txBody>
          <a:bodyPr/>
          <a:lstStyle/>
          <a:p>
            <a:fld id="{46A9EE05-CBAE-4591-98D9-1746CAEB25BB}" type="slidenum">
              <a:rPr lang="zh-TW" altLang="en-US" smtClean="0"/>
              <a:t>45</a:t>
            </a:fld>
            <a:endParaRPr lang="zh-TW" altLang="en-US"/>
          </a:p>
        </p:txBody>
      </p:sp>
    </p:spTree>
    <p:extLst>
      <p:ext uri="{BB962C8B-B14F-4D97-AF65-F5344CB8AC3E}">
        <p14:creationId xmlns:p14="http://schemas.microsoft.com/office/powerpoint/2010/main" val="2608216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To evaluate </a:t>
            </a:r>
            <a:r>
              <a:rPr lang="en-US" altLang="zh-TW" sz="1200" b="0" i="0" u="none" strike="noStrike" kern="1200" baseline="0" dirty="0" err="1" smtClean="0">
                <a:solidFill>
                  <a:schemeClr val="tx1"/>
                </a:solidFill>
                <a:latin typeface="+mn-lt"/>
                <a:ea typeface="+mn-ea"/>
                <a:cs typeface="+mn-cs"/>
              </a:rPr>
              <a:t>AlphaGo</a:t>
            </a:r>
            <a:r>
              <a:rPr lang="en-US" altLang="zh-TW" sz="1200" b="0" i="0" u="none" strike="noStrike" kern="1200" baseline="0" dirty="0" smtClean="0">
                <a:solidFill>
                  <a:schemeClr val="tx1"/>
                </a:solidFill>
                <a:latin typeface="+mn-lt"/>
                <a:ea typeface="+mn-ea"/>
                <a:cs typeface="+mn-cs"/>
              </a:rPr>
              <a:t>, we ran an internal tournament among variants of </a:t>
            </a:r>
            <a:r>
              <a:rPr lang="en-US" altLang="zh-TW" sz="1200" b="0" i="0" u="none" strike="noStrike" kern="1200" baseline="0" dirty="0" err="1" smtClean="0">
                <a:solidFill>
                  <a:schemeClr val="tx1"/>
                </a:solidFill>
                <a:latin typeface="+mn-lt"/>
                <a:ea typeface="+mn-ea"/>
                <a:cs typeface="+mn-cs"/>
              </a:rPr>
              <a:t>AlphaGo</a:t>
            </a:r>
            <a:r>
              <a:rPr lang="en-US" altLang="zh-TW" sz="1200" b="0" i="0" u="none" strike="noStrike" kern="1200" baseline="0" dirty="0" smtClean="0">
                <a:solidFill>
                  <a:schemeClr val="tx1"/>
                </a:solidFill>
                <a:latin typeface="+mn-lt"/>
                <a:ea typeface="+mn-ea"/>
                <a:cs typeface="+mn-cs"/>
              </a:rPr>
              <a:t> and several other Go programs, including the strongest commercial programs Crazy Stone13 and Zen, and the strongest open source programs Pachi14 and Fuego15. All of these programs are based on high-performance MCTS algorithms. In addition, we included the open source program </a:t>
            </a:r>
            <a:r>
              <a:rPr lang="en-US" altLang="zh-TW" sz="1200" b="0" i="0" u="none" strike="noStrike" kern="1200" baseline="0" dirty="0" err="1" smtClean="0">
                <a:solidFill>
                  <a:schemeClr val="tx1"/>
                </a:solidFill>
                <a:latin typeface="+mn-lt"/>
                <a:ea typeface="+mn-ea"/>
                <a:cs typeface="+mn-cs"/>
              </a:rPr>
              <a:t>GnuGo</a:t>
            </a:r>
            <a:r>
              <a:rPr lang="en-US" altLang="zh-TW" sz="1200" b="0" i="0" u="none" strike="noStrike" kern="1200" baseline="0" dirty="0" smtClean="0">
                <a:solidFill>
                  <a:schemeClr val="tx1"/>
                </a:solidFill>
                <a:latin typeface="+mn-lt"/>
                <a:ea typeface="+mn-ea"/>
                <a:cs typeface="+mn-cs"/>
              </a:rPr>
              <a:t>, a Go program using state-of-the-art search methods that preceded MCTS. All programs were allowed 5 s of computation time per move. </a:t>
            </a:r>
          </a:p>
          <a:p>
            <a:endParaRPr lang="en-US" altLang="zh-TW" sz="1200" b="0" i="0" u="none" strike="noStrike" kern="1200" baseline="0" dirty="0" smtClean="0">
              <a:solidFill>
                <a:schemeClr val="tx1"/>
              </a:solidFill>
              <a:latin typeface="+mn-lt"/>
              <a:ea typeface="+mn-ea"/>
              <a:cs typeface="+mn-cs"/>
            </a:endParaRPr>
          </a:p>
          <a:p>
            <a:r>
              <a:rPr lang="en-US" altLang="zh-TW" sz="1200" b="0" i="0" u="none" strike="noStrike" kern="1200" baseline="0" dirty="0" smtClean="0">
                <a:solidFill>
                  <a:schemeClr val="tx1"/>
                </a:solidFill>
                <a:latin typeface="+mn-lt"/>
                <a:ea typeface="+mn-ea"/>
                <a:cs typeface="+mn-cs"/>
              </a:rPr>
              <a:t>The results of the tournament (see Fig. 4a) suggest that </a:t>
            </a:r>
            <a:r>
              <a:rPr lang="en-US" altLang="zh-TW" sz="1200" b="0" i="0" u="none" strike="noStrike" kern="1200" baseline="0" dirty="0" err="1" smtClean="0">
                <a:solidFill>
                  <a:schemeClr val="tx1"/>
                </a:solidFill>
                <a:latin typeface="+mn-lt"/>
                <a:ea typeface="+mn-ea"/>
                <a:cs typeface="+mn-cs"/>
              </a:rPr>
              <a:t>singlemachine</a:t>
            </a:r>
            <a:r>
              <a:rPr lang="en-US" altLang="zh-TW" sz="1200" b="0" i="0" u="none" strike="noStrike" kern="1200" baseline="0" dirty="0" smtClean="0">
                <a:solidFill>
                  <a:schemeClr val="tx1"/>
                </a:solidFill>
                <a:latin typeface="+mn-lt"/>
                <a:ea typeface="+mn-ea"/>
                <a:cs typeface="+mn-cs"/>
              </a:rPr>
              <a:t> </a:t>
            </a:r>
            <a:r>
              <a:rPr lang="en-US" altLang="zh-TW" sz="1200" b="0" i="0" u="none" strike="noStrike" kern="1200" baseline="0" dirty="0" err="1" smtClean="0">
                <a:solidFill>
                  <a:schemeClr val="tx1"/>
                </a:solidFill>
                <a:latin typeface="+mn-lt"/>
                <a:ea typeface="+mn-ea"/>
                <a:cs typeface="+mn-cs"/>
              </a:rPr>
              <a:t>AlphaGo</a:t>
            </a:r>
            <a:r>
              <a:rPr lang="en-US" altLang="zh-TW" sz="1200" b="0" i="0" u="none" strike="noStrike" kern="1200" baseline="0" dirty="0" smtClean="0">
                <a:solidFill>
                  <a:schemeClr val="tx1"/>
                </a:solidFill>
                <a:latin typeface="+mn-lt"/>
                <a:ea typeface="+mn-ea"/>
                <a:cs typeface="+mn-cs"/>
              </a:rPr>
              <a:t> is many </a:t>
            </a:r>
            <a:r>
              <a:rPr lang="en-US" altLang="zh-TW" sz="1200" b="0" i="1" u="none" strike="noStrike" kern="1200" baseline="0" dirty="0" err="1" smtClean="0">
                <a:solidFill>
                  <a:schemeClr val="tx1"/>
                </a:solidFill>
                <a:latin typeface="+mn-lt"/>
                <a:ea typeface="+mn-ea"/>
                <a:cs typeface="+mn-cs"/>
              </a:rPr>
              <a:t>dan</a:t>
            </a:r>
            <a:r>
              <a:rPr lang="en-US" altLang="zh-TW" sz="1200" b="0" i="1" u="none" strike="noStrike" kern="1200" baseline="0" dirty="0" smtClean="0">
                <a:solidFill>
                  <a:schemeClr val="tx1"/>
                </a:solidFill>
                <a:latin typeface="+mn-lt"/>
                <a:ea typeface="+mn-ea"/>
                <a:cs typeface="+mn-cs"/>
              </a:rPr>
              <a:t> </a:t>
            </a:r>
            <a:r>
              <a:rPr lang="en-US" altLang="zh-TW" sz="1200" b="0" i="0" u="none" strike="noStrike" kern="1200" baseline="0" dirty="0" smtClean="0">
                <a:solidFill>
                  <a:schemeClr val="tx1"/>
                </a:solidFill>
                <a:latin typeface="+mn-lt"/>
                <a:ea typeface="+mn-ea"/>
                <a:cs typeface="+mn-cs"/>
              </a:rPr>
              <a:t>ranks stronger than any previous Go program, winning 494 out of 495 games (99.8%) against other Go programs. To provide a greater challenge to </a:t>
            </a:r>
            <a:r>
              <a:rPr lang="en-US" altLang="zh-TW" sz="1200" b="0" i="0" u="none" strike="noStrike" kern="1200" baseline="0" dirty="0" err="1" smtClean="0">
                <a:solidFill>
                  <a:schemeClr val="tx1"/>
                </a:solidFill>
                <a:latin typeface="+mn-lt"/>
                <a:ea typeface="+mn-ea"/>
                <a:cs typeface="+mn-cs"/>
              </a:rPr>
              <a:t>AlphaGo</a:t>
            </a:r>
            <a:r>
              <a:rPr lang="en-US" altLang="zh-TW" sz="1200" b="0" i="0" u="none" strike="noStrike" kern="1200" baseline="0" dirty="0" smtClean="0">
                <a:solidFill>
                  <a:schemeClr val="tx1"/>
                </a:solidFill>
                <a:latin typeface="+mn-lt"/>
                <a:ea typeface="+mn-ea"/>
                <a:cs typeface="+mn-cs"/>
              </a:rPr>
              <a:t>, we also played games with four handicap stones (that is, free moves for the opponent); </a:t>
            </a:r>
            <a:r>
              <a:rPr lang="en-US" altLang="zh-TW" sz="1200" b="0" i="0" u="none" strike="noStrike" kern="1200" baseline="0" dirty="0" err="1" smtClean="0">
                <a:solidFill>
                  <a:schemeClr val="tx1"/>
                </a:solidFill>
                <a:latin typeface="+mn-lt"/>
                <a:ea typeface="+mn-ea"/>
                <a:cs typeface="+mn-cs"/>
              </a:rPr>
              <a:t>AlphaGo</a:t>
            </a:r>
            <a:r>
              <a:rPr lang="en-US" altLang="zh-TW" sz="1200" b="0" i="0" u="none" strike="noStrike" kern="1200" baseline="0" dirty="0" smtClean="0">
                <a:solidFill>
                  <a:schemeClr val="tx1"/>
                </a:solidFill>
                <a:latin typeface="+mn-lt"/>
                <a:ea typeface="+mn-ea"/>
                <a:cs typeface="+mn-cs"/>
              </a:rPr>
              <a:t> won 77%, 86%, and 99% of handicap games against Crazy Stone, Zen and </a:t>
            </a:r>
            <a:r>
              <a:rPr lang="en-US" altLang="zh-TW" sz="1200" b="0" i="0" u="none" strike="noStrike" kern="1200" baseline="0" dirty="0" err="1" smtClean="0">
                <a:solidFill>
                  <a:schemeClr val="tx1"/>
                </a:solidFill>
                <a:latin typeface="+mn-lt"/>
                <a:ea typeface="+mn-ea"/>
                <a:cs typeface="+mn-cs"/>
              </a:rPr>
              <a:t>Pachi</a:t>
            </a:r>
            <a:r>
              <a:rPr lang="en-US" altLang="zh-TW" sz="1200" b="0" i="0" u="none" strike="noStrike" kern="1200" baseline="0" dirty="0" smtClean="0">
                <a:solidFill>
                  <a:schemeClr val="tx1"/>
                </a:solidFill>
                <a:latin typeface="+mn-lt"/>
                <a:ea typeface="+mn-ea"/>
                <a:cs typeface="+mn-cs"/>
              </a:rPr>
              <a:t>, respectively. The distributed version of </a:t>
            </a:r>
            <a:r>
              <a:rPr lang="en-US" altLang="zh-TW" sz="1200" b="0" i="0" u="none" strike="noStrike" kern="1200" baseline="0" dirty="0" err="1" smtClean="0">
                <a:solidFill>
                  <a:schemeClr val="tx1"/>
                </a:solidFill>
                <a:latin typeface="+mn-lt"/>
                <a:ea typeface="+mn-ea"/>
                <a:cs typeface="+mn-cs"/>
              </a:rPr>
              <a:t>AlphaGo</a:t>
            </a:r>
            <a:r>
              <a:rPr lang="en-US" altLang="zh-TW" sz="1200" b="0" i="0" u="none" strike="noStrike" kern="1200" baseline="0" dirty="0" smtClean="0">
                <a:solidFill>
                  <a:schemeClr val="tx1"/>
                </a:solidFill>
                <a:latin typeface="+mn-lt"/>
                <a:ea typeface="+mn-ea"/>
                <a:cs typeface="+mn-cs"/>
              </a:rPr>
              <a:t> was significantly stronger, winning 77% of games against single-machine </a:t>
            </a:r>
            <a:r>
              <a:rPr lang="en-US" altLang="zh-TW" sz="1200" b="0" i="0" u="none" strike="noStrike" kern="1200" baseline="0" dirty="0" err="1" smtClean="0">
                <a:solidFill>
                  <a:schemeClr val="tx1"/>
                </a:solidFill>
                <a:latin typeface="+mn-lt"/>
                <a:ea typeface="+mn-ea"/>
                <a:cs typeface="+mn-cs"/>
              </a:rPr>
              <a:t>AlphaGo</a:t>
            </a:r>
            <a:r>
              <a:rPr lang="en-US" altLang="zh-TW" sz="1200" b="0" i="0" u="none" strike="noStrike" kern="1200" baseline="0" dirty="0" smtClean="0">
                <a:solidFill>
                  <a:schemeClr val="tx1"/>
                </a:solidFill>
                <a:latin typeface="+mn-lt"/>
                <a:ea typeface="+mn-ea"/>
                <a:cs typeface="+mn-cs"/>
              </a:rPr>
              <a:t> and 100% of its games against other programs.</a:t>
            </a:r>
            <a:endParaRPr lang="zh-TW" altLang="en-US" dirty="0"/>
          </a:p>
        </p:txBody>
      </p:sp>
      <p:sp>
        <p:nvSpPr>
          <p:cNvPr id="4" name="投影片編號版面配置區 3"/>
          <p:cNvSpPr>
            <a:spLocks noGrp="1"/>
          </p:cNvSpPr>
          <p:nvPr>
            <p:ph type="sldNum" sz="quarter" idx="10"/>
          </p:nvPr>
        </p:nvSpPr>
        <p:spPr/>
        <p:txBody>
          <a:bodyPr/>
          <a:lstStyle/>
          <a:p>
            <a:fld id="{46A9EE05-CBAE-4591-98D9-1746CAEB25BB}" type="slidenum">
              <a:rPr lang="zh-TW" altLang="en-US" smtClean="0"/>
              <a:t>47</a:t>
            </a:fld>
            <a:endParaRPr lang="zh-TW" altLang="en-US"/>
          </a:p>
        </p:txBody>
      </p:sp>
    </p:spTree>
    <p:extLst>
      <p:ext uri="{BB962C8B-B14F-4D97-AF65-F5344CB8AC3E}">
        <p14:creationId xmlns:p14="http://schemas.microsoft.com/office/powerpoint/2010/main" val="1751323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51</a:t>
            </a:fld>
            <a:endParaRPr lang="zh-TW" altLang="en-US"/>
          </a:p>
        </p:txBody>
      </p:sp>
    </p:spTree>
    <p:extLst>
      <p:ext uri="{BB962C8B-B14F-4D97-AF65-F5344CB8AC3E}">
        <p14:creationId xmlns:p14="http://schemas.microsoft.com/office/powerpoint/2010/main" val="2590507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6BC30EE-89E4-4F57-917B-3CA20F6EBD24}" type="slidenum">
              <a:rPr lang="zh-TW" altLang="en-US" smtClean="0"/>
              <a:t>52</a:t>
            </a:fld>
            <a:endParaRPr lang="zh-TW" altLang="en-US"/>
          </a:p>
        </p:txBody>
      </p:sp>
    </p:spTree>
    <p:extLst>
      <p:ext uri="{BB962C8B-B14F-4D97-AF65-F5344CB8AC3E}">
        <p14:creationId xmlns:p14="http://schemas.microsoft.com/office/powerpoint/2010/main" val="3539259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6BC30EE-89E4-4F57-917B-3CA20F6EBD24}" type="slidenum">
              <a:rPr lang="zh-TW" altLang="en-US" smtClean="0"/>
              <a:t>53</a:t>
            </a:fld>
            <a:endParaRPr lang="zh-TW" altLang="en-US"/>
          </a:p>
        </p:txBody>
      </p:sp>
    </p:spTree>
    <p:extLst>
      <p:ext uri="{BB962C8B-B14F-4D97-AF65-F5344CB8AC3E}">
        <p14:creationId xmlns:p14="http://schemas.microsoft.com/office/powerpoint/2010/main" val="145238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6BC30EE-89E4-4F57-917B-3CA20F6EBD24}" type="slidenum">
              <a:rPr lang="zh-TW" altLang="en-US" smtClean="0"/>
              <a:t>54</a:t>
            </a:fld>
            <a:endParaRPr lang="zh-TW" altLang="en-US"/>
          </a:p>
        </p:txBody>
      </p:sp>
    </p:spTree>
    <p:extLst>
      <p:ext uri="{BB962C8B-B14F-4D97-AF65-F5344CB8AC3E}">
        <p14:creationId xmlns:p14="http://schemas.microsoft.com/office/powerpoint/2010/main" val="2758937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B6BC30EE-89E4-4F57-917B-3CA20F6EBD24}" type="slidenum">
              <a:rPr lang="zh-TW" altLang="en-US" smtClean="0"/>
              <a:t>56</a:t>
            </a:fld>
            <a:endParaRPr lang="zh-TW" altLang="en-US"/>
          </a:p>
        </p:txBody>
      </p:sp>
    </p:spTree>
    <p:extLst>
      <p:ext uri="{BB962C8B-B14F-4D97-AF65-F5344CB8AC3E}">
        <p14:creationId xmlns:p14="http://schemas.microsoft.com/office/powerpoint/2010/main" val="266546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57</a:t>
            </a:fld>
            <a:endParaRPr lang="zh-TW" altLang="en-US"/>
          </a:p>
        </p:txBody>
      </p:sp>
    </p:spTree>
    <p:extLst>
      <p:ext uri="{BB962C8B-B14F-4D97-AF65-F5344CB8AC3E}">
        <p14:creationId xmlns:p14="http://schemas.microsoft.com/office/powerpoint/2010/main" val="828984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58</a:t>
            </a:fld>
            <a:endParaRPr lang="zh-TW" altLang="en-US"/>
          </a:p>
        </p:txBody>
      </p:sp>
    </p:spTree>
    <p:extLst>
      <p:ext uri="{BB962C8B-B14F-4D97-AF65-F5344CB8AC3E}">
        <p14:creationId xmlns:p14="http://schemas.microsoft.com/office/powerpoint/2010/main" val="13880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59</a:t>
            </a:fld>
            <a:endParaRPr lang="zh-TW" altLang="en-US"/>
          </a:p>
        </p:txBody>
      </p:sp>
    </p:spTree>
    <p:extLst>
      <p:ext uri="{BB962C8B-B14F-4D97-AF65-F5344CB8AC3E}">
        <p14:creationId xmlns:p14="http://schemas.microsoft.com/office/powerpoint/2010/main" val="4108216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60</a:t>
            </a:fld>
            <a:endParaRPr lang="zh-TW" altLang="en-US"/>
          </a:p>
        </p:txBody>
      </p:sp>
    </p:spTree>
    <p:extLst>
      <p:ext uri="{BB962C8B-B14F-4D97-AF65-F5344CB8AC3E}">
        <p14:creationId xmlns:p14="http://schemas.microsoft.com/office/powerpoint/2010/main" val="1943995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61</a:t>
            </a:fld>
            <a:endParaRPr lang="zh-TW" altLang="en-US"/>
          </a:p>
        </p:txBody>
      </p:sp>
    </p:spTree>
    <p:extLst>
      <p:ext uri="{BB962C8B-B14F-4D97-AF65-F5344CB8AC3E}">
        <p14:creationId xmlns:p14="http://schemas.microsoft.com/office/powerpoint/2010/main" val="28459661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62</a:t>
            </a:fld>
            <a:endParaRPr lang="zh-TW" altLang="en-US"/>
          </a:p>
        </p:txBody>
      </p:sp>
    </p:spTree>
    <p:extLst>
      <p:ext uri="{BB962C8B-B14F-4D97-AF65-F5344CB8AC3E}">
        <p14:creationId xmlns:p14="http://schemas.microsoft.com/office/powerpoint/2010/main" val="1064618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63</a:t>
            </a:fld>
            <a:endParaRPr lang="zh-TW" altLang="en-US"/>
          </a:p>
        </p:txBody>
      </p:sp>
    </p:spTree>
    <p:extLst>
      <p:ext uri="{BB962C8B-B14F-4D97-AF65-F5344CB8AC3E}">
        <p14:creationId xmlns:p14="http://schemas.microsoft.com/office/powerpoint/2010/main" val="2454832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64</a:t>
            </a:fld>
            <a:endParaRPr lang="zh-TW" altLang="en-US"/>
          </a:p>
        </p:txBody>
      </p:sp>
    </p:spTree>
    <p:extLst>
      <p:ext uri="{BB962C8B-B14F-4D97-AF65-F5344CB8AC3E}">
        <p14:creationId xmlns:p14="http://schemas.microsoft.com/office/powerpoint/2010/main" val="315580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65</a:t>
            </a:fld>
            <a:endParaRPr lang="zh-TW" altLang="en-US"/>
          </a:p>
        </p:txBody>
      </p:sp>
    </p:spTree>
    <p:extLst>
      <p:ext uri="{BB962C8B-B14F-4D97-AF65-F5344CB8AC3E}">
        <p14:creationId xmlns:p14="http://schemas.microsoft.com/office/powerpoint/2010/main" val="18794800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BC30EE-89E4-4F57-917B-3CA20F6EBD24}" type="slidenum">
              <a:rPr lang="zh-TW" altLang="en-US" smtClean="0"/>
              <a:t>66</a:t>
            </a:fld>
            <a:endParaRPr lang="zh-TW" altLang="en-US"/>
          </a:p>
        </p:txBody>
      </p:sp>
    </p:spTree>
    <p:extLst>
      <p:ext uri="{BB962C8B-B14F-4D97-AF65-F5344CB8AC3E}">
        <p14:creationId xmlns:p14="http://schemas.microsoft.com/office/powerpoint/2010/main" val="93414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435350" y="849313"/>
            <a:ext cx="3057525" cy="22939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992188" y="3271838"/>
            <a:ext cx="7943850" cy="2676525"/>
          </a:xfrm>
          <a:prstGeom prst="rect">
            <a:avLst/>
          </a:prstGeom>
          <a:noFill/>
          <a:ln>
            <a:noFill/>
          </a:ln>
        </p:spPr>
        <p:txBody>
          <a:bodyPr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 typeface="Arial" charset="0"/>
              <a:buNone/>
              <a:tabLst/>
              <a:defRPr/>
            </a:pPr>
            <a:endParaRPr lang="en-US" altLang="zh-TW" sz="1200" b="0" i="0" u="none" strike="noStrike" cap="none" baseline="0" dirty="0" smtClean="0">
              <a:solidFill>
                <a:schemeClr val="dk1"/>
              </a:solidFill>
              <a:latin typeface="Calibri"/>
              <a:ea typeface="Calibri"/>
              <a:cs typeface="Calibri"/>
              <a:sym typeface="Calibri"/>
            </a:endParaRPr>
          </a:p>
        </p:txBody>
      </p:sp>
      <p:sp>
        <p:nvSpPr>
          <p:cNvPr id="77" name="Shape 77"/>
          <p:cNvSpPr txBox="1">
            <a:spLocks noGrp="1"/>
          </p:cNvSpPr>
          <p:nvPr>
            <p:ph type="sldNum" idx="12"/>
          </p:nvPr>
        </p:nvSpPr>
        <p:spPr>
          <a:xfrm>
            <a:off x="5622925" y="6456363"/>
            <a:ext cx="4303713" cy="341312"/>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0047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標題投影片">
    <p:spTree>
      <p:nvGrpSpPr>
        <p:cNvPr id="1" name="Shape 14"/>
        <p:cNvGrpSpPr/>
        <p:nvPr/>
      </p:nvGrpSpPr>
      <p:grpSpPr>
        <a:xfrm>
          <a:off x="0" y="0"/>
          <a:ext cx="0" cy="0"/>
          <a:chOff x="0" y="0"/>
          <a:chExt cx="0" cy="0"/>
        </a:xfrm>
      </p:grpSpPr>
      <p:pic>
        <p:nvPicPr>
          <p:cNvPr id="15" name="Shape 15" descr="模板6"/>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6" name="Shape 16"/>
          <p:cNvSpPr txBox="1">
            <a:spLocks noGrp="1"/>
          </p:cNvSpPr>
          <p:nvPr>
            <p:ph type="title"/>
          </p:nvPr>
        </p:nvSpPr>
        <p:spPr>
          <a:xfrm>
            <a:off x="539751" y="650873"/>
            <a:ext cx="8064501" cy="2562229"/>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400" b="0"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
          </p:nvPr>
        </p:nvSpPr>
        <p:spPr>
          <a:xfrm>
            <a:off x="2339975" y="3213101"/>
            <a:ext cx="6264276" cy="2435226"/>
          </a:xfrm>
          <a:prstGeom prst="rect">
            <a:avLst/>
          </a:prstGeom>
          <a:noFill/>
          <a:ln>
            <a:noFill/>
          </a:ln>
        </p:spPr>
        <p:txBody>
          <a:bodyPr wrap="square" lIns="91425" tIns="91425" rIns="91425" bIns="91425" anchor="t" anchorCtr="0"/>
          <a:lstStyle>
            <a:lvl1pPr marL="0" marR="0" lvl="0" indent="0" algn="l" rtl="0">
              <a:spcBef>
                <a:spcPts val="400"/>
              </a:spcBef>
              <a:buSzPts val="1800"/>
              <a:buFont typeface="Times New Roman"/>
              <a:buNone/>
              <a:defRPr sz="1800" b="0" i="0" u="none" strike="noStrike" cap="none">
                <a:latin typeface="Times New Roman"/>
                <a:ea typeface="Times New Roman"/>
                <a:cs typeface="Times New Roman"/>
                <a:sym typeface="Times New Roman"/>
              </a:defRPr>
            </a:lvl1pPr>
            <a:lvl2pPr marL="600075" marR="0" lvl="1"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2pPr>
            <a:lvl3pPr marL="857250" marR="0" lvl="2" indent="-57150"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3pPr>
            <a:lvl4pPr marL="1285875" marR="0" lvl="3"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4pPr>
            <a:lvl5pPr marL="1628775" marR="0" lvl="4"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18" name="Shape 18"/>
          <p:cNvSpPr txBox="1">
            <a:spLocks noGrp="1"/>
          </p:cNvSpPr>
          <p:nvPr>
            <p:ph type="sldNum" idx="12"/>
          </p:nvPr>
        </p:nvSpPr>
        <p:spPr>
          <a:xfrm>
            <a:off x="6553200" y="6245225"/>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b="0" i="0" u="none" strike="noStrike" cap="none">
                <a:solidFill>
                  <a:schemeClr val="dk1"/>
                </a:solidFill>
                <a:latin typeface="Arial"/>
                <a:ea typeface="Arial"/>
                <a:cs typeface="Arial"/>
                <a:sym typeface="Arial"/>
              </a:rPr>
              <a:t>‹#›</a:t>
            </a:fld>
            <a:endParaRPr lang="en-US" sz="1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標題，文字及物件">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68312" y="266700"/>
            <a:ext cx="8229601" cy="1290638"/>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50" name="Shape 50"/>
          <p:cNvSpPr txBox="1">
            <a:spLocks noGrp="1"/>
          </p:cNvSpPr>
          <p:nvPr>
            <p:ph type="body" idx="1"/>
          </p:nvPr>
        </p:nvSpPr>
        <p:spPr>
          <a:xfrm>
            <a:off x="539750" y="1557337"/>
            <a:ext cx="3960813" cy="5300664"/>
          </a:xfrm>
          <a:prstGeom prst="rect">
            <a:avLst/>
          </a:prstGeom>
          <a:noFill/>
          <a:ln>
            <a:noFill/>
          </a:ln>
        </p:spPr>
        <p:txBody>
          <a:bodyPr wrap="square" lIns="91425" tIns="91425" rIns="91425" bIns="91425" anchor="t" anchorCtr="0"/>
          <a:lstStyle>
            <a:lvl1pPr marL="257175" marR="0" lvl="0"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1pPr>
            <a:lvl2pPr marL="600075" marR="0" lvl="1"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2pPr>
            <a:lvl3pPr marL="857250" marR="0" lvl="2" indent="-57150"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3pPr>
            <a:lvl4pPr marL="1285875" marR="0" lvl="3"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4pPr>
            <a:lvl5pPr marL="1628775" marR="0" lvl="4"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51" name="Shape 51"/>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a:solidFill>
                  <a:schemeClr val="dk1"/>
                </a:solidFill>
                <a:latin typeface="Arial"/>
                <a:ea typeface="Arial"/>
                <a:cs typeface="Arial"/>
                <a:sym typeface="Arial"/>
              </a:rPr>
              <a:t>‹#›</a:t>
            </a:fld>
            <a:endParaRPr lang="en-US" sz="10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標題及表格">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68312" y="407987"/>
            <a:ext cx="8229601" cy="1008063"/>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54" name="Shape 54"/>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a:solidFill>
                  <a:schemeClr val="dk1"/>
                </a:solidFill>
                <a:latin typeface="Arial"/>
                <a:ea typeface="Arial"/>
                <a:cs typeface="Arial"/>
                <a:sym typeface="Arial"/>
              </a:rPr>
              <a:t>‹#›</a:t>
            </a:fld>
            <a:endParaRPr lang="en-US" sz="10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標題投影片">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85800" y="1844678"/>
            <a:ext cx="7772400" cy="2041522"/>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57" name="Shape 57"/>
          <p:cNvSpPr txBox="1">
            <a:spLocks noGrp="1"/>
          </p:cNvSpPr>
          <p:nvPr>
            <p:ph type="body" idx="1"/>
          </p:nvPr>
        </p:nvSpPr>
        <p:spPr>
          <a:xfrm>
            <a:off x="1371600" y="3886200"/>
            <a:ext cx="6400800" cy="2971800"/>
          </a:xfrm>
          <a:prstGeom prst="rect">
            <a:avLst/>
          </a:prstGeom>
          <a:noFill/>
          <a:ln>
            <a:noFill/>
          </a:ln>
        </p:spPr>
        <p:txBody>
          <a:bodyPr wrap="square" lIns="91425" tIns="91425" rIns="91425" bIns="91425" anchor="t" anchorCtr="0"/>
          <a:lstStyle>
            <a:lvl1pPr marL="0" marR="0" lvl="0" indent="0" algn="ctr" rtl="0">
              <a:spcBef>
                <a:spcPts val="400"/>
              </a:spcBef>
              <a:buSzPts val="1800"/>
              <a:buFont typeface="Times New Roman"/>
              <a:buNone/>
              <a:defRPr sz="1800" b="0" i="0" u="none" strike="noStrike" cap="none">
                <a:latin typeface="Times New Roman"/>
                <a:ea typeface="Times New Roman"/>
                <a:cs typeface="Times New Roman"/>
                <a:sym typeface="Times New Roman"/>
              </a:defRPr>
            </a:lvl1pPr>
            <a:lvl2pPr marL="600075" marR="0" lvl="1"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2pPr>
            <a:lvl3pPr marL="857250" marR="0" lvl="2" indent="-57150"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3pPr>
            <a:lvl4pPr marL="1285875" marR="0" lvl="3"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4pPr>
            <a:lvl5pPr marL="1628775" marR="0" lvl="4"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58" name="Shape 58"/>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a:solidFill>
                  <a:schemeClr val="dk1"/>
                </a:solidFill>
                <a:latin typeface="Arial"/>
                <a:ea typeface="Arial"/>
                <a:cs typeface="Arial"/>
                <a:sym typeface="Arial"/>
              </a:rPr>
              <a:t>‹#›</a:t>
            </a:fld>
            <a:endParaRPr lang="en-US" sz="100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章節標題">
    <p:bg>
      <p:bgRef idx="1001">
        <a:schemeClr val="bg2"/>
      </p:bgRef>
    </p:bg>
    <p:spTree>
      <p:nvGrpSpPr>
        <p:cNvPr id="1" name=""/>
        <p:cNvGrpSpPr/>
        <p:nvPr/>
      </p:nvGrpSpPr>
      <p:grpSpPr>
        <a:xfrm>
          <a:off x="0" y="0"/>
          <a:ext cx="0" cy="0"/>
          <a:chOff x="0" y="0"/>
          <a:chExt cx="0" cy="0"/>
        </a:xfrm>
      </p:grpSpPr>
      <p:sp>
        <p:nvSpPr>
          <p:cNvPr id="16" name="Rectangle 15"/>
          <p:cNvSpPr/>
          <p:nvPr/>
        </p:nvSpPr>
        <p:spPr>
          <a:xfrm>
            <a:off x="8838" y="0"/>
            <a:ext cx="9144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1"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1267730"/>
            <a:ext cx="144018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1267731"/>
            <a:ext cx="126873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2718" y="4682062"/>
            <a:ext cx="6803136" cy="457200"/>
          </a:xfrm>
        </p:spPr>
        <p:txBody>
          <a:bodyPr anchor="t">
            <a:normAutofit/>
          </a:bodyPr>
          <a:lstStyle>
            <a:lvl1pPr marL="0" indent="0" algn="ctr">
              <a:buNone/>
              <a:tabLst>
                <a:tab pos="1975247" algn="l"/>
              </a:tabLst>
              <a:defRPr sz="1200">
                <a:solidFill>
                  <a:schemeClr val="tx2"/>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3991356" y="1344502"/>
            <a:ext cx="1165860" cy="530352"/>
          </a:xfrm>
        </p:spPr>
        <p:txBody>
          <a:bodyPr/>
          <a:lstStyle>
            <a:lvl1pPr algn="ctr">
              <a:defRPr lang="en-US" sz="975" kern="1200" spc="0" baseline="0">
                <a:solidFill>
                  <a:srgbClr val="FFFFFF"/>
                </a:solidFill>
                <a:latin typeface="+mn-lt"/>
                <a:ea typeface="+mn-ea"/>
                <a:cs typeface="+mn-cs"/>
              </a:defRPr>
            </a:lvl1pPr>
          </a:lstStyle>
          <a:p>
            <a:fld id="{843572FD-6E6A-460A-B221-0EADF4DE4C33}" type="datetimeFigureOut">
              <a:rPr lang="zh-TW" altLang="en-US" smtClean="0"/>
              <a:t>2019/5/2</a:t>
            </a:fld>
            <a:endParaRPr lang="zh-TW" altLang="en-US"/>
          </a:p>
        </p:txBody>
      </p:sp>
      <p:sp>
        <p:nvSpPr>
          <p:cNvPr id="5" name="Footer Placeholder 4"/>
          <p:cNvSpPr>
            <a:spLocks noGrp="1"/>
          </p:cNvSpPr>
          <p:nvPr>
            <p:ph type="ftr" sz="quarter" idx="11"/>
          </p:nvPr>
        </p:nvSpPr>
        <p:spPr>
          <a:xfrm>
            <a:off x="1090422" y="5212080"/>
            <a:ext cx="4430268" cy="228600"/>
          </a:xfrm>
        </p:spPr>
        <p:txBody>
          <a:bodyPr/>
          <a:lstStyle>
            <a:lvl1pPr algn="l">
              <a:defRPr/>
            </a:lvl1pPr>
          </a:lstStyle>
          <a:p>
            <a:endParaRPr lang="zh-TW" altLang="en-US"/>
          </a:p>
        </p:txBody>
      </p:sp>
      <p:sp>
        <p:nvSpPr>
          <p:cNvPr id="6" name="Slide Number Placeholder 5"/>
          <p:cNvSpPr>
            <a:spLocks noGrp="1"/>
          </p:cNvSpPr>
          <p:nvPr>
            <p:ph type="sldNum" sz="quarter" idx="12"/>
          </p:nvPr>
        </p:nvSpPr>
        <p:spPr>
          <a:xfrm>
            <a:off x="6453378" y="5212080"/>
            <a:ext cx="1584198" cy="228600"/>
          </a:xfrm>
        </p:spPr>
        <p:txBody>
          <a:bodyPr/>
          <a:lstStyle/>
          <a:p>
            <a:fld id="{14CAB2A4-1229-40BF-BEFB-E382EB68F5C3}" type="slidenum">
              <a:rPr lang="zh-TW" altLang="en-US" smtClean="0"/>
              <a:t>‹#›</a:t>
            </a:fld>
            <a:endParaRPr lang="zh-TW" altLang="en-US"/>
          </a:p>
        </p:txBody>
      </p:sp>
      <p:pic>
        <p:nvPicPr>
          <p:cNvPr id="15" name="圖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4352" y="6258375"/>
            <a:ext cx="1838486" cy="392635"/>
          </a:xfrm>
          <a:prstGeom prst="rect">
            <a:avLst/>
          </a:prstGeom>
        </p:spPr>
      </p:pic>
    </p:spTree>
    <p:extLst>
      <p:ext uri="{BB962C8B-B14F-4D97-AF65-F5344CB8AC3E}">
        <p14:creationId xmlns:p14="http://schemas.microsoft.com/office/powerpoint/2010/main" val="2687551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標題及物件">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68312" y="266700"/>
            <a:ext cx="8229601" cy="1290638"/>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539750" y="1557337"/>
            <a:ext cx="8075614" cy="5300664"/>
          </a:xfrm>
          <a:prstGeom prst="rect">
            <a:avLst/>
          </a:prstGeom>
          <a:noFill/>
          <a:ln>
            <a:noFill/>
          </a:ln>
        </p:spPr>
        <p:txBody>
          <a:bodyPr wrap="square" lIns="91425" tIns="91425" rIns="91425" bIns="91425" anchor="t" anchorCtr="0"/>
          <a:lstStyle>
            <a:lvl1pPr marL="257175" marR="0" lvl="0"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1pPr>
            <a:lvl2pPr marL="600075" marR="0" lvl="1"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2pPr>
            <a:lvl3pPr marL="857250" marR="0" lvl="2" indent="-57150"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3pPr>
            <a:lvl4pPr marL="1285875" marR="0" lvl="3"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4pPr>
            <a:lvl5pPr marL="1628775" marR="0" lvl="4"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22" name="Shape 22"/>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b="0" i="0" u="none" strike="noStrike" cap="none">
                <a:solidFill>
                  <a:schemeClr val="dk1"/>
                </a:solidFill>
                <a:latin typeface="Arial"/>
                <a:ea typeface="Arial"/>
                <a:cs typeface="Arial"/>
                <a:sym typeface="Arial"/>
              </a:rPr>
              <a:t>‹#›</a:t>
            </a:fld>
            <a:endParaRPr lang="en-US" sz="1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區段標題">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2" y="4406901"/>
            <a:ext cx="7772401" cy="2451099"/>
          </a:xfrm>
          <a:prstGeom prst="rect">
            <a:avLst/>
          </a:prstGeom>
          <a:noFill/>
          <a:ln>
            <a:noFill/>
          </a:ln>
        </p:spPr>
        <p:txBody>
          <a:bodyPr wrap="square" lIns="91425" tIns="91425" rIns="91425" bIns="91425" anchor="t" anchorCtr="0"/>
          <a:lstStyle>
            <a:lvl1pPr marL="0" marR="0" lvl="0" indent="0" algn="l" rtl="0">
              <a:spcBef>
                <a:spcPts val="0"/>
              </a:spcBef>
              <a:buSzPts val="1400"/>
              <a:buNone/>
              <a:defRPr sz="3000" b="1"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25" name="Shape 25"/>
          <p:cNvSpPr txBox="1">
            <a:spLocks noGrp="1"/>
          </p:cNvSpPr>
          <p:nvPr>
            <p:ph type="body" idx="1"/>
          </p:nvPr>
        </p:nvSpPr>
        <p:spPr>
          <a:xfrm>
            <a:off x="722312" y="1192213"/>
            <a:ext cx="7772401" cy="3214688"/>
          </a:xfrm>
          <a:prstGeom prst="rect">
            <a:avLst/>
          </a:prstGeom>
          <a:noFill/>
          <a:ln>
            <a:noFill/>
          </a:ln>
        </p:spPr>
        <p:txBody>
          <a:bodyPr wrap="square" lIns="91425" tIns="91425" rIns="91425" bIns="91425" anchor="b" anchorCtr="0"/>
          <a:lstStyle>
            <a:lvl1pPr marL="0" marR="0" lvl="0" indent="0" algn="l" rtl="0">
              <a:spcBef>
                <a:spcPts val="300"/>
              </a:spcBef>
              <a:buSzPts val="1500"/>
              <a:buFont typeface="Times New Roman"/>
              <a:buNone/>
              <a:defRPr sz="1500" b="0" i="0" u="none" strike="noStrike" cap="none">
                <a:latin typeface="Times New Roman"/>
                <a:ea typeface="Times New Roman"/>
                <a:cs typeface="Times New Roman"/>
                <a:sym typeface="Times New Roman"/>
              </a:defRPr>
            </a:lvl1pPr>
            <a:lvl2pPr marL="600075" marR="0" lvl="1"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2pPr>
            <a:lvl3pPr marL="857250" marR="0" lvl="2" indent="-57150"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3pPr>
            <a:lvl4pPr marL="1285875" marR="0" lvl="3"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4pPr>
            <a:lvl5pPr marL="1628775" marR="0" lvl="4"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26" name="Shape 26"/>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lvl1pPr>
              <a:defRPr/>
            </a:lvl1pPr>
          </a:lstStyle>
          <a:p>
            <a:pPr algn="r"/>
            <a:r>
              <a:rPr lang="en-US" sz="1000" dirty="0" smtClean="0">
                <a:solidFill>
                  <a:schemeClr val="dk1"/>
                </a:solidFill>
              </a:rPr>
              <a:t>&lt;#&gt;</a:t>
            </a:r>
          </a:p>
          <a:p>
            <a:pPr algn="r"/>
            <a:endParaRPr lang="en-US" sz="1000" dirty="0" smtClean="0">
              <a:solidFill>
                <a:schemeClr val="dk1"/>
              </a:solidFill>
            </a:endParaRPr>
          </a:p>
          <a:p>
            <a:pPr algn="r"/>
            <a:endParaRPr lang="en-US" sz="1000" dirty="0">
              <a:solidFill>
                <a:schemeClr val="dk1"/>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只有標題">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68312" y="223837"/>
            <a:ext cx="8229601" cy="1376363"/>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29" name="Shape 29"/>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a:solidFill>
                  <a:schemeClr val="dk1"/>
                </a:solidFill>
                <a:latin typeface="Arial"/>
                <a:ea typeface="Arial"/>
                <a:cs typeface="Arial"/>
                <a:sym typeface="Arial"/>
              </a:rPr>
              <a:t>‹#›</a:t>
            </a:fld>
            <a:endParaRPr lang="en-US" sz="1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空白">
    <p:spTree>
      <p:nvGrpSpPr>
        <p:cNvPr id="1" name="Shape 30"/>
        <p:cNvGrpSpPr/>
        <p:nvPr/>
      </p:nvGrpSpPr>
      <p:grpSpPr>
        <a:xfrm>
          <a:off x="0" y="0"/>
          <a:ext cx="0" cy="0"/>
          <a:chOff x="0" y="0"/>
          <a:chExt cx="0" cy="0"/>
        </a:xfrm>
      </p:grpSpPr>
      <p:sp>
        <p:nvSpPr>
          <p:cNvPr id="31" name="Shape 31"/>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a:solidFill>
                  <a:schemeClr val="dk1"/>
                </a:solidFill>
                <a:latin typeface="Arial"/>
                <a:ea typeface="Arial"/>
                <a:cs typeface="Arial"/>
                <a:sym typeface="Arial"/>
              </a:rPr>
              <a:t>‹#›</a:t>
            </a:fld>
            <a:endParaRPr lang="en-US" sz="1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含標題的內容">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1" y="0"/>
            <a:ext cx="3008314" cy="14351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500" b="1"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34" name="Shape 34"/>
          <p:cNvSpPr txBox="1">
            <a:spLocks noGrp="1"/>
          </p:cNvSpPr>
          <p:nvPr>
            <p:ph type="body" idx="1"/>
          </p:nvPr>
        </p:nvSpPr>
        <p:spPr>
          <a:xfrm>
            <a:off x="3575050" y="273052"/>
            <a:ext cx="5111750" cy="6584949"/>
          </a:xfrm>
          <a:prstGeom prst="rect">
            <a:avLst/>
          </a:prstGeom>
          <a:noFill/>
          <a:ln>
            <a:noFill/>
          </a:ln>
        </p:spPr>
        <p:txBody>
          <a:bodyPr wrap="square" lIns="91425" tIns="91425" rIns="91425" bIns="91425" anchor="t" anchorCtr="0"/>
          <a:lstStyle>
            <a:lvl1pPr marL="257175" marR="0" lvl="0" indent="-104775" algn="l" rtl="0">
              <a:spcBef>
                <a:spcPts val="500"/>
              </a:spcBef>
              <a:buSzPts val="2400"/>
              <a:buFont typeface="Times New Roman"/>
              <a:buChar char="•"/>
              <a:defRPr sz="2400" b="0" i="0" u="none" strike="noStrike" cap="none">
                <a:latin typeface="Times New Roman"/>
                <a:ea typeface="Times New Roman"/>
                <a:cs typeface="Times New Roman"/>
                <a:sym typeface="Times New Roman"/>
              </a:defRPr>
            </a:lvl1pPr>
            <a:lvl2pPr marL="587829" marR="0" lvl="1" indent="-92528" algn="l" rtl="0">
              <a:spcBef>
                <a:spcPts val="500"/>
              </a:spcBef>
              <a:buSzPts val="2400"/>
              <a:buFont typeface="Times New Roman"/>
              <a:buChar char="–"/>
              <a:defRPr sz="2400" b="0" i="0" u="none" strike="noStrike" cap="none">
                <a:latin typeface="Times New Roman"/>
                <a:ea typeface="Times New Roman"/>
                <a:cs typeface="Times New Roman"/>
                <a:sym typeface="Times New Roman"/>
              </a:defRPr>
            </a:lvl2pPr>
            <a:lvl3pPr marL="914400" marR="0" lvl="2" indent="-76200" algn="l" rtl="0">
              <a:spcBef>
                <a:spcPts val="500"/>
              </a:spcBef>
              <a:buSzPts val="2400"/>
              <a:buFont typeface="Times New Roman"/>
              <a:buChar char="•"/>
              <a:defRPr sz="2400" b="0" i="0" u="none" strike="noStrike" cap="none">
                <a:latin typeface="Times New Roman"/>
                <a:ea typeface="Times New Roman"/>
                <a:cs typeface="Times New Roman"/>
                <a:sym typeface="Times New Roman"/>
              </a:defRPr>
            </a:lvl3pPr>
            <a:lvl4pPr marL="1303019" marR="0" lvl="3" indent="-121919" algn="l" rtl="0">
              <a:spcBef>
                <a:spcPts val="500"/>
              </a:spcBef>
              <a:buSzPts val="2400"/>
              <a:buFont typeface="Times New Roman"/>
              <a:buChar char="–"/>
              <a:defRPr sz="2400" b="0" i="0" u="none" strike="noStrike" cap="none">
                <a:latin typeface="Times New Roman"/>
                <a:ea typeface="Times New Roman"/>
                <a:cs typeface="Times New Roman"/>
                <a:sym typeface="Times New Roman"/>
              </a:defRPr>
            </a:lvl4pPr>
            <a:lvl5pPr marL="1645920" marR="0" lvl="4" indent="-121920" algn="l" rtl="0">
              <a:spcBef>
                <a:spcPts val="500"/>
              </a:spcBef>
              <a:buSzPts val="2400"/>
              <a:buFont typeface="Times New Roman"/>
              <a:buChar char="»"/>
              <a:defRPr sz="24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35" name="Shape 35"/>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a:solidFill>
                  <a:schemeClr val="dk1"/>
                </a:solidFill>
                <a:latin typeface="Arial"/>
                <a:ea typeface="Arial"/>
                <a:cs typeface="Arial"/>
                <a:sym typeface="Arial"/>
              </a:rPr>
              <a:t>‹#›</a:t>
            </a:fld>
            <a:endParaRPr lang="en-US" sz="10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含標題的圖片">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792288" y="4800600"/>
            <a:ext cx="5486401" cy="566738"/>
          </a:xfrm>
          <a:prstGeom prst="rect">
            <a:avLst/>
          </a:prstGeom>
          <a:noFill/>
          <a:ln>
            <a:noFill/>
          </a:ln>
        </p:spPr>
        <p:txBody>
          <a:bodyPr wrap="square" lIns="91425" tIns="91425" rIns="91425" bIns="91425" anchor="b" anchorCtr="0"/>
          <a:lstStyle>
            <a:lvl1pPr marL="0" marR="0" lvl="0" indent="0" algn="l" rtl="0">
              <a:spcBef>
                <a:spcPts val="0"/>
              </a:spcBef>
              <a:buSzPts val="1400"/>
              <a:buNone/>
              <a:defRPr sz="1500" b="1"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38" name="Shape 38"/>
          <p:cNvSpPr txBox="1">
            <a:spLocks noGrp="1"/>
          </p:cNvSpPr>
          <p:nvPr>
            <p:ph type="body" idx="1"/>
          </p:nvPr>
        </p:nvSpPr>
        <p:spPr>
          <a:xfrm>
            <a:off x="1792288" y="5367337"/>
            <a:ext cx="5486401" cy="804863"/>
          </a:xfrm>
          <a:prstGeom prst="rect">
            <a:avLst/>
          </a:prstGeom>
          <a:noFill/>
          <a:ln>
            <a:noFill/>
          </a:ln>
        </p:spPr>
        <p:txBody>
          <a:bodyPr wrap="square" lIns="91425" tIns="91425" rIns="91425" bIns="91425" anchor="t" anchorCtr="0"/>
          <a:lstStyle>
            <a:lvl1pPr marL="0" marR="0" lvl="0" indent="0" algn="l" rtl="0">
              <a:spcBef>
                <a:spcPts val="200"/>
              </a:spcBef>
              <a:buSzPts val="1000"/>
              <a:buFont typeface="Times New Roman"/>
              <a:buNone/>
              <a:defRPr sz="1000" b="0" i="0" u="none" strike="noStrike" cap="none">
                <a:latin typeface="Times New Roman"/>
                <a:ea typeface="Times New Roman"/>
                <a:cs typeface="Times New Roman"/>
                <a:sym typeface="Times New Roman"/>
              </a:defRPr>
            </a:lvl1pPr>
            <a:lvl2pPr marL="600075" marR="0" lvl="1"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2pPr>
            <a:lvl3pPr marL="857250" marR="0" lvl="2" indent="-57150"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3pPr>
            <a:lvl4pPr marL="1285875" marR="0" lvl="3"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4pPr>
            <a:lvl5pPr marL="1628775" marR="0" lvl="4"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39" name="Shape 39"/>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a:solidFill>
                  <a:schemeClr val="dk1"/>
                </a:solidFill>
                <a:latin typeface="Arial"/>
                <a:ea typeface="Arial"/>
                <a:cs typeface="Arial"/>
                <a:sym typeface="Arial"/>
              </a:rPr>
              <a:t>‹#›</a:t>
            </a:fld>
            <a:endParaRPr lang="en-US" sz="10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標題及直排文字">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68312" y="266700"/>
            <a:ext cx="8229601" cy="1290638"/>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42" name="Shape 42"/>
          <p:cNvSpPr txBox="1">
            <a:spLocks noGrp="1"/>
          </p:cNvSpPr>
          <p:nvPr>
            <p:ph type="body" idx="1"/>
          </p:nvPr>
        </p:nvSpPr>
        <p:spPr>
          <a:xfrm>
            <a:off x="539750" y="1557337"/>
            <a:ext cx="8075614" cy="5300664"/>
          </a:xfrm>
          <a:prstGeom prst="rect">
            <a:avLst/>
          </a:prstGeom>
          <a:noFill/>
          <a:ln>
            <a:noFill/>
          </a:ln>
        </p:spPr>
        <p:txBody>
          <a:bodyPr wrap="square" lIns="91425" tIns="91425" rIns="91425" bIns="91425" anchor="t" anchorCtr="0"/>
          <a:lstStyle>
            <a:lvl1pPr marL="257175" marR="0" lvl="0"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1pPr>
            <a:lvl2pPr marL="600075" marR="0" lvl="1"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2pPr>
            <a:lvl3pPr marL="857250" marR="0" lvl="2" indent="-57150"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3pPr>
            <a:lvl4pPr marL="1285875" marR="0" lvl="3"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4pPr>
            <a:lvl5pPr marL="1628775" marR="0" lvl="4"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43" name="Shape 43"/>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a:solidFill>
                  <a:schemeClr val="dk1"/>
                </a:solidFill>
                <a:latin typeface="Arial"/>
                <a:ea typeface="Arial"/>
                <a:cs typeface="Arial"/>
                <a:sym typeface="Arial"/>
              </a:rPr>
              <a:t>‹#›</a:t>
            </a:fld>
            <a:endParaRPr lang="en-US" sz="10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直排標題及文字">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640513" y="0"/>
            <a:ext cx="2057401" cy="6715129"/>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46" name="Shape 46"/>
          <p:cNvSpPr txBox="1">
            <a:spLocks noGrp="1"/>
          </p:cNvSpPr>
          <p:nvPr>
            <p:ph type="body" idx="1"/>
          </p:nvPr>
        </p:nvSpPr>
        <p:spPr>
          <a:xfrm>
            <a:off x="468312" y="549276"/>
            <a:ext cx="6019801" cy="6308725"/>
          </a:xfrm>
          <a:prstGeom prst="rect">
            <a:avLst/>
          </a:prstGeom>
          <a:noFill/>
          <a:ln>
            <a:noFill/>
          </a:ln>
        </p:spPr>
        <p:txBody>
          <a:bodyPr wrap="square" lIns="91425" tIns="91425" rIns="91425" bIns="91425" anchor="t" anchorCtr="0"/>
          <a:lstStyle>
            <a:lvl1pPr marL="257175" marR="0" lvl="0"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1pPr>
            <a:lvl2pPr marL="600075" marR="0" lvl="1"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2pPr>
            <a:lvl3pPr marL="857250" marR="0" lvl="2" indent="-57150"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3pPr>
            <a:lvl4pPr marL="1285875" marR="0" lvl="3"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4pPr>
            <a:lvl5pPr marL="1628775" marR="0" lvl="4"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47" name="Shape 47"/>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a:solidFill>
                  <a:schemeClr val="dk1"/>
                </a:solidFill>
                <a:latin typeface="Arial"/>
                <a:ea typeface="Arial"/>
                <a:cs typeface="Arial"/>
                <a:sym typeface="Arial"/>
              </a:rPr>
              <a:t>‹#›</a:t>
            </a:fld>
            <a:endParaRPr lang="en-US" sz="10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Shape 10" descr="模板5"/>
          <p:cNvPicPr preferRelativeResize="0"/>
          <p:nvPr/>
        </p:nvPicPr>
        <p:blipFill rotWithShape="1">
          <a:blip r:embed="rId15">
            <a:alphaModFix/>
          </a:blip>
          <a:srcRect/>
          <a:stretch/>
        </p:blipFill>
        <p:spPr>
          <a:xfrm>
            <a:off x="0" y="0"/>
            <a:ext cx="9144000" cy="6858000"/>
          </a:xfrm>
          <a:prstGeom prst="rect">
            <a:avLst/>
          </a:prstGeom>
          <a:noFill/>
          <a:ln>
            <a:noFill/>
          </a:ln>
        </p:spPr>
      </p:pic>
      <p:sp>
        <p:nvSpPr>
          <p:cNvPr id="11" name="Shape 11"/>
          <p:cNvSpPr txBox="1">
            <a:spLocks noGrp="1"/>
          </p:cNvSpPr>
          <p:nvPr>
            <p:ph type="title"/>
          </p:nvPr>
        </p:nvSpPr>
        <p:spPr>
          <a:xfrm>
            <a:off x="468312" y="266700"/>
            <a:ext cx="8229601" cy="1290638"/>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1pPr>
            <a:lvl2pPr marL="0" marR="0" lvl="1"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2pPr>
            <a:lvl3pPr marL="0" marR="0" lvl="2"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3pPr>
            <a:lvl4pPr marL="0" marR="0" lvl="3"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4pPr>
            <a:lvl5pPr marL="0" marR="0" lvl="4" indent="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5pPr>
            <a:lvl6pPr marL="0" marR="0" lvl="5" indent="3429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6pPr>
            <a:lvl7pPr marL="0" marR="0" lvl="6" indent="6858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7pPr>
            <a:lvl8pPr marL="0" marR="0" lvl="7" indent="10287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8pPr>
            <a:lvl9pPr marL="0" marR="0" lvl="8" indent="1371600" algn="l" rtl="0">
              <a:spcBef>
                <a:spcPts val="0"/>
              </a:spcBef>
              <a:buSzPts val="1400"/>
              <a:buNone/>
              <a:defRPr sz="2700" b="0" i="0" u="none" strike="noStrike" cap="none">
                <a:solidFill>
                  <a:srgbClr val="0066FF"/>
                </a:solidFill>
                <a:latin typeface="Times New Roman"/>
                <a:ea typeface="Times New Roman"/>
                <a:cs typeface="Times New Roman"/>
                <a:sym typeface="Times New Roman"/>
              </a:defRPr>
            </a:lvl9pPr>
          </a:lstStyle>
          <a:p>
            <a:endParaRPr/>
          </a:p>
        </p:txBody>
      </p:sp>
      <p:sp>
        <p:nvSpPr>
          <p:cNvPr id="12" name="Shape 12"/>
          <p:cNvSpPr txBox="1">
            <a:spLocks noGrp="1"/>
          </p:cNvSpPr>
          <p:nvPr>
            <p:ph type="body" idx="1"/>
          </p:nvPr>
        </p:nvSpPr>
        <p:spPr>
          <a:xfrm>
            <a:off x="539750" y="1557337"/>
            <a:ext cx="8075614" cy="5300664"/>
          </a:xfrm>
          <a:prstGeom prst="rect">
            <a:avLst/>
          </a:prstGeom>
          <a:noFill/>
          <a:ln>
            <a:noFill/>
          </a:ln>
        </p:spPr>
        <p:txBody>
          <a:bodyPr wrap="square" lIns="91425" tIns="91425" rIns="91425" bIns="91425" anchor="t" anchorCtr="0"/>
          <a:lstStyle>
            <a:lvl1pPr marL="257175" marR="0" lvl="0"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1pPr>
            <a:lvl2pPr marL="600075" marR="0" lvl="1"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2pPr>
            <a:lvl3pPr marL="857250" marR="0" lvl="2" indent="-57150"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3pPr>
            <a:lvl4pPr marL="1285875" marR="0" lvl="3"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4pPr>
            <a:lvl5pPr marL="1628775" marR="0" lvl="4"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5pPr>
            <a:lvl6pPr marL="1971675" marR="0" lvl="5"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6pPr>
            <a:lvl7pPr marL="2314575" marR="0" lvl="6"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7pPr>
            <a:lvl8pPr marL="2657475" marR="0" lvl="7"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8pPr>
            <a:lvl9pPr marL="3000375" marR="0" lvl="8" indent="-142875" algn="l" rtl="0">
              <a:spcBef>
                <a:spcPts val="400"/>
              </a:spcBef>
              <a:buSzPts val="1800"/>
              <a:buFont typeface="Times New Roman"/>
              <a:buChar char="»"/>
              <a:defRPr sz="1800" b="0" i="0" u="none" strike="noStrike" cap="none">
                <a:latin typeface="Times New Roman"/>
                <a:ea typeface="Times New Roman"/>
                <a:cs typeface="Times New Roman"/>
                <a:sym typeface="Times New Roman"/>
              </a:defRPr>
            </a:lvl9pPr>
          </a:lstStyle>
          <a:p>
            <a:endParaRPr/>
          </a:p>
        </p:txBody>
      </p:sp>
      <p:sp>
        <p:nvSpPr>
          <p:cNvPr id="13" name="Shape 13"/>
          <p:cNvSpPr txBox="1">
            <a:spLocks noGrp="1"/>
          </p:cNvSpPr>
          <p:nvPr>
            <p:ph type="sldNum" idx="12"/>
          </p:nvPr>
        </p:nvSpPr>
        <p:spPr>
          <a:xfrm>
            <a:off x="7010400" y="6381750"/>
            <a:ext cx="2133600" cy="226986"/>
          </a:xfrm>
          <a:prstGeom prst="rect">
            <a:avLst/>
          </a:prstGeom>
          <a:noFill/>
          <a:ln>
            <a:noFill/>
          </a:ln>
        </p:spPr>
        <p:txBody>
          <a:bodyPr wrap="square" lIns="45700" tIns="45700" rIns="45700" bIns="45700" anchor="t" anchorCtr="0">
            <a:noAutofit/>
          </a:bodyPr>
          <a:lstStyle/>
          <a:p>
            <a:pPr marL="0" marR="0" lvl="0" indent="0" algn="r" rtl="0">
              <a:spcBef>
                <a:spcPts val="0"/>
              </a:spcBef>
              <a:buNone/>
            </a:pPr>
            <a:fld id="{00000000-1234-1234-1234-123412341234}" type="slidenum">
              <a:rPr lang="en-US" sz="1000" b="0" i="0" u="none" strike="noStrike" cap="none">
                <a:solidFill>
                  <a:srgbClr val="000000"/>
                </a:solidFill>
                <a:latin typeface="Arial"/>
                <a:ea typeface="Arial"/>
                <a:cs typeface="Arial"/>
                <a:sym typeface="Arial"/>
              </a:rPr>
              <a:t>‹#›</a:t>
            </a:fld>
            <a:endParaRPr lang="en-US" sz="10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pvs.org/blog/alphago-research-notes-long-text-into-carefully-2.html?fbclid=IwAR3YyIomCfusWnwisin8Wx5M8p9v6Viurw0LvMsBS244qhE5JrI519Sz22E" TargetMode="External"/><Relationship Id="rId7" Type="http://schemas.openxmlformats.org/officeDocument/2006/relationships/hyperlink" Target="http://technews.tw/2016/03/14/about-alphago-algorith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www.inside.com.tw/article/9417-analyzing-new-alphago" TargetMode="External"/><Relationship Id="rId5" Type="http://schemas.openxmlformats.org/officeDocument/2006/relationships/hyperlink" Target="https://kknews.cc/zh-tw/science/62lab2l.html" TargetMode="External"/><Relationship Id="rId4" Type="http://schemas.openxmlformats.org/officeDocument/2006/relationships/hyperlink" Target="https://www.inside.com.tw/article/10829-alphago-zero"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p:nvPr/>
        </p:nvSpPr>
        <p:spPr>
          <a:xfrm>
            <a:off x="342066" y="943605"/>
            <a:ext cx="8394320" cy="830997"/>
          </a:xfrm>
          <a:prstGeom prst="rect">
            <a:avLst/>
          </a:prstGeom>
          <a:noFill/>
          <a:ln>
            <a:noFill/>
          </a:ln>
        </p:spPr>
        <p:txBody>
          <a:bodyPr wrap="square" lIns="91425" tIns="45700" rIns="91425" bIns="45700" anchor="t" anchorCtr="0">
            <a:noAutofit/>
          </a:bodyPr>
          <a:lstStyle/>
          <a:p>
            <a:pPr lvl="0" algn="ctr"/>
            <a:r>
              <a:rPr lang="en-US" altLang="zh-TW" sz="3600" b="1" dirty="0">
                <a:latin typeface="Calibri" panose="020F0502020204030204" pitchFamily="34" charset="0"/>
                <a:cs typeface="Calibri" panose="020F0502020204030204" pitchFamily="34" charset="0"/>
              </a:rPr>
              <a:t>Context-Aware Multi-Modal Transportation Recommendation</a:t>
            </a:r>
            <a:endParaRPr lang="en-US" sz="3600" b="1"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4" name="Shape 66"/>
          <p:cNvSpPr txBox="1"/>
          <p:nvPr/>
        </p:nvSpPr>
        <p:spPr>
          <a:xfrm>
            <a:off x="3340076" y="3582172"/>
            <a:ext cx="4050425" cy="725923"/>
          </a:xfrm>
          <a:prstGeom prst="rect">
            <a:avLst/>
          </a:prstGeom>
          <a:noFill/>
          <a:ln>
            <a:noFill/>
          </a:ln>
        </p:spPr>
        <p:txBody>
          <a:bodyPr wrap="square" lIns="0" tIns="0" rIns="0" bIns="0" anchor="t" anchorCtr="0">
            <a:noAutofit/>
          </a:bodyPr>
          <a:lstStyle/>
          <a:p>
            <a:pPr indent="-114300">
              <a:buClr>
                <a:srgbClr val="000000"/>
              </a:buClr>
              <a:buSzPts val="1800"/>
            </a:pPr>
            <a:r>
              <a:rPr lang="en-US" altLang="zh-TW" sz="1800" dirty="0">
                <a:latin typeface="Calibri" charset="0"/>
                <a:ea typeface="Calibri" charset="0"/>
                <a:cs typeface="Calibri" charset="0"/>
                <a:sym typeface="Calibri"/>
              </a:rPr>
              <a:t>Date </a:t>
            </a:r>
            <a:r>
              <a:rPr lang="en-US" altLang="zh-TW" sz="1800">
                <a:latin typeface="Calibri" charset="0"/>
                <a:ea typeface="Calibri" charset="0"/>
                <a:cs typeface="Calibri" charset="0"/>
                <a:sym typeface="Calibri"/>
              </a:rPr>
              <a:t>: </a:t>
            </a:r>
            <a:r>
              <a:rPr lang="en-US" altLang="zh-TW" sz="1800" smtClean="0">
                <a:latin typeface="Calibri" charset="0"/>
                <a:ea typeface="Calibri" charset="0"/>
                <a:cs typeface="Calibri" charset="0"/>
                <a:sym typeface="Calibri"/>
              </a:rPr>
              <a:t>2019/05/02</a:t>
            </a:r>
            <a:endParaRPr lang="en-US" sz="1800" i="0" u="none" strike="noStrike" cap="none" dirty="0" smtClean="0">
              <a:solidFill>
                <a:srgbClr val="000000"/>
              </a:solidFill>
              <a:latin typeface="Calibri" charset="0"/>
              <a:ea typeface="Calibri" charset="0"/>
              <a:cs typeface="Calibri" charset="0"/>
              <a:sym typeface="Calibri"/>
            </a:endParaRPr>
          </a:p>
          <a:p>
            <a:pPr marL="0" marR="0" lvl="0" indent="-114300" rtl="0">
              <a:spcBef>
                <a:spcPts val="0"/>
              </a:spcBef>
              <a:spcAft>
                <a:spcPts val="0"/>
              </a:spcAft>
              <a:buClr>
                <a:srgbClr val="000000"/>
              </a:buClr>
              <a:buSzPts val="1800"/>
              <a:buFont typeface="Calibri"/>
              <a:buNone/>
            </a:pPr>
            <a:r>
              <a:rPr lang="en-US" sz="1800" i="0" u="none" strike="noStrike" cap="none" dirty="0" smtClean="0">
                <a:solidFill>
                  <a:srgbClr val="000000"/>
                </a:solidFill>
                <a:latin typeface="Calibri" charset="0"/>
                <a:ea typeface="Calibri" charset="0"/>
                <a:cs typeface="Calibri" charset="0"/>
                <a:sym typeface="Calibri"/>
              </a:rPr>
              <a:t>Reporter: </a:t>
            </a:r>
            <a:r>
              <a:rPr lang="en-US" altLang="zh-TW" sz="1800" i="0" u="none" strike="noStrike" cap="none" dirty="0" smtClean="0">
                <a:solidFill>
                  <a:srgbClr val="000000"/>
                </a:solidFill>
                <a:latin typeface="Calibri" charset="0"/>
                <a:ea typeface="Calibri" charset="0"/>
                <a:cs typeface="Calibri" charset="0"/>
                <a:sym typeface="Calibri"/>
              </a:rPr>
              <a:t>M10715049</a:t>
            </a:r>
            <a:r>
              <a:rPr lang="zh-TW" altLang="en-US" sz="1800" i="0" u="none" strike="noStrike" cap="none" dirty="0" smtClean="0">
                <a:solidFill>
                  <a:srgbClr val="000000"/>
                </a:solidFill>
                <a:latin typeface="Calibri" charset="0"/>
                <a:ea typeface="Calibri" charset="0"/>
                <a:cs typeface="Calibri" charset="0"/>
                <a:sym typeface="Calibri"/>
              </a:rPr>
              <a:t> </a:t>
            </a:r>
            <a:r>
              <a:rPr lang="zh-TW" altLang="en-US" sz="1800" dirty="0" smtClean="0">
                <a:latin typeface="Calibri" charset="0"/>
                <a:ea typeface="Calibri" charset="0"/>
                <a:cs typeface="Calibri" charset="0"/>
                <a:sym typeface="Calibri"/>
              </a:rPr>
              <a:t>羅</a:t>
            </a:r>
            <a:r>
              <a:rPr lang="zh-TW" altLang="en-US" sz="1800" dirty="0">
                <a:latin typeface="Calibri" charset="0"/>
                <a:ea typeface="Calibri" charset="0"/>
                <a:cs typeface="Calibri" charset="0"/>
                <a:sym typeface="Calibri"/>
              </a:rPr>
              <a:t>濟</a:t>
            </a:r>
            <a:r>
              <a:rPr lang="zh-TW" altLang="en-US" sz="1800" dirty="0" smtClean="0">
                <a:latin typeface="Calibri" charset="0"/>
                <a:ea typeface="Calibri" charset="0"/>
                <a:cs typeface="Calibri" charset="0"/>
                <a:sym typeface="Calibri"/>
              </a:rPr>
              <a:t>威</a:t>
            </a:r>
            <a:endParaRPr lang="en-US" altLang="zh-TW" sz="1800" dirty="0" smtClean="0">
              <a:latin typeface="Calibri" charset="0"/>
              <a:ea typeface="Calibri" charset="0"/>
              <a:cs typeface="Calibri" charset="0"/>
              <a:sym typeface="Calibri"/>
            </a:endParaRPr>
          </a:p>
          <a:p>
            <a:pPr marL="0" marR="0" lvl="0" indent="-114300" rtl="0">
              <a:spcBef>
                <a:spcPts val="0"/>
              </a:spcBef>
              <a:spcAft>
                <a:spcPts val="0"/>
              </a:spcAft>
              <a:buClr>
                <a:srgbClr val="000000"/>
              </a:buClr>
              <a:buSzPts val="1800"/>
              <a:buFont typeface="Calibri"/>
              <a:buNone/>
            </a:pPr>
            <a:r>
              <a:rPr lang="zh-TW" altLang="en-US" sz="1800" i="0" u="none" strike="noStrike" cap="none" dirty="0">
                <a:solidFill>
                  <a:srgbClr val="000000"/>
                </a:solidFill>
                <a:latin typeface="Calibri" charset="0"/>
                <a:ea typeface="Calibri" charset="0"/>
                <a:cs typeface="Calibri" charset="0"/>
                <a:sym typeface="Calibri"/>
              </a:rPr>
              <a:t> </a:t>
            </a:r>
            <a:r>
              <a:rPr lang="zh-TW" altLang="en-US" sz="1800" i="0" u="none" strike="noStrike" cap="none" dirty="0" smtClean="0">
                <a:solidFill>
                  <a:srgbClr val="000000"/>
                </a:solidFill>
                <a:latin typeface="Calibri" charset="0"/>
                <a:ea typeface="Calibri" charset="0"/>
                <a:cs typeface="Calibri" charset="0"/>
                <a:sym typeface="Calibri"/>
              </a:rPr>
              <a:t>                 </a:t>
            </a:r>
            <a:r>
              <a:rPr lang="en-US" altLang="zh-TW" sz="1800" i="0" u="none" strike="noStrike" cap="none" dirty="0" smtClean="0">
                <a:solidFill>
                  <a:srgbClr val="000000"/>
                </a:solidFill>
                <a:latin typeface="Calibri" charset="0"/>
                <a:ea typeface="Calibri" charset="0"/>
                <a:cs typeface="Calibri" charset="0"/>
                <a:sym typeface="Calibri"/>
              </a:rPr>
              <a:t>M10715087</a:t>
            </a:r>
            <a:r>
              <a:rPr lang="zh-TW" altLang="en-US" sz="1800" i="0" u="none" strike="noStrike" cap="none" dirty="0" smtClean="0">
                <a:solidFill>
                  <a:srgbClr val="000000"/>
                </a:solidFill>
                <a:latin typeface="Calibri" charset="0"/>
                <a:ea typeface="Calibri" charset="0"/>
                <a:cs typeface="Calibri" charset="0"/>
                <a:sym typeface="Calibri"/>
              </a:rPr>
              <a:t> 蘇皓群</a:t>
            </a:r>
            <a:endParaRPr lang="en-US" altLang="zh-TW" sz="1800" i="0" u="none" strike="noStrike" cap="none" dirty="0" smtClean="0">
              <a:solidFill>
                <a:srgbClr val="000000"/>
              </a:solidFill>
              <a:latin typeface="Calibri" charset="0"/>
              <a:ea typeface="Calibri" charset="0"/>
              <a:cs typeface="Calibri" charset="0"/>
              <a:sym typeface="Calibri"/>
            </a:endParaRPr>
          </a:p>
          <a:p>
            <a:pPr marL="0" marR="0" lvl="0" indent="-114300" rtl="0">
              <a:spcBef>
                <a:spcPts val="0"/>
              </a:spcBef>
              <a:spcAft>
                <a:spcPts val="0"/>
              </a:spcAft>
              <a:buClr>
                <a:srgbClr val="000000"/>
              </a:buClr>
              <a:buSzPts val="1800"/>
              <a:buFont typeface="Calibri"/>
              <a:buNone/>
            </a:pPr>
            <a:r>
              <a:rPr lang="zh-TW" altLang="en-US" sz="1800" dirty="0">
                <a:latin typeface="Calibri" charset="0"/>
                <a:ea typeface="Calibri" charset="0"/>
                <a:cs typeface="Calibri" charset="0"/>
                <a:sym typeface="Calibri"/>
              </a:rPr>
              <a:t> </a:t>
            </a:r>
            <a:r>
              <a:rPr lang="zh-TW" altLang="en-US" sz="1800" dirty="0" smtClean="0">
                <a:latin typeface="Calibri" charset="0"/>
                <a:ea typeface="Calibri" charset="0"/>
                <a:cs typeface="Calibri" charset="0"/>
                <a:sym typeface="Calibri"/>
              </a:rPr>
              <a:t>                 </a:t>
            </a:r>
            <a:r>
              <a:rPr lang="en-US" altLang="zh-TW" sz="1800" dirty="0" smtClean="0">
                <a:latin typeface="Calibri" charset="0"/>
                <a:ea typeface="Calibri" charset="0"/>
                <a:cs typeface="Calibri" charset="0"/>
                <a:sym typeface="Calibri"/>
              </a:rPr>
              <a:t>M10715091</a:t>
            </a:r>
            <a:r>
              <a:rPr lang="zh-TW" altLang="en-US" sz="1800" dirty="0" smtClean="0">
                <a:latin typeface="Calibri" charset="0"/>
                <a:ea typeface="Calibri" charset="0"/>
                <a:cs typeface="Calibri" charset="0"/>
                <a:sym typeface="Calibri"/>
              </a:rPr>
              <a:t> 湯景淳</a:t>
            </a:r>
            <a:endParaRPr lang="en-US" sz="1800" i="0" u="none" strike="noStrike" cap="none" dirty="0" smtClean="0">
              <a:solidFill>
                <a:srgbClr val="000000"/>
              </a:solidFill>
              <a:latin typeface="Calibri" charset="0"/>
              <a:ea typeface="Calibri" charset="0"/>
              <a:cs typeface="Calibri" charset="0"/>
              <a:sym typeface="Calibri"/>
            </a:endParaRPr>
          </a:p>
          <a:p>
            <a:pPr marL="0" marR="0" lvl="0" indent="-114300" rtl="0">
              <a:spcBef>
                <a:spcPts val="0"/>
              </a:spcBef>
              <a:spcAft>
                <a:spcPts val="0"/>
              </a:spcAft>
              <a:buClr>
                <a:srgbClr val="000000"/>
              </a:buClr>
              <a:buSzPts val="1800"/>
              <a:buFont typeface="Calibri"/>
              <a:buNone/>
            </a:pPr>
            <a:r>
              <a:rPr lang="en-US" sz="1800" i="0" u="none" strike="noStrike" cap="none" dirty="0" smtClean="0">
                <a:solidFill>
                  <a:srgbClr val="000000"/>
                </a:solidFill>
                <a:latin typeface="Calibri" charset="0"/>
                <a:ea typeface="Calibri" charset="0"/>
                <a:cs typeface="Calibri" charset="0"/>
                <a:sym typeface="Calibri"/>
              </a:rPr>
              <a:t>Adviser </a:t>
            </a:r>
            <a:r>
              <a:rPr lang="en-US" sz="1800" i="0" u="none" strike="noStrike" cap="none" dirty="0">
                <a:solidFill>
                  <a:srgbClr val="000000"/>
                </a:solidFill>
                <a:latin typeface="Calibri" charset="0"/>
                <a:ea typeface="Calibri" charset="0"/>
                <a:cs typeface="Calibri" charset="0"/>
                <a:sym typeface="Calibri"/>
              </a:rPr>
              <a:t>: Hahn-Ming Lee</a:t>
            </a:r>
          </a:p>
        </p:txBody>
      </p:sp>
    </p:spTree>
    <p:extLst>
      <p:ext uri="{BB962C8B-B14F-4D97-AF65-F5344CB8AC3E}">
        <p14:creationId xmlns:p14="http://schemas.microsoft.com/office/powerpoint/2010/main" val="1693653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a:latin typeface="Calibri"/>
                <a:ea typeface="Calibri"/>
                <a:cs typeface="Calibri"/>
                <a:sym typeface="Calibri"/>
              </a:rPr>
              <a:t>Data </a:t>
            </a:r>
            <a:r>
              <a:rPr lang="en-US" altLang="zh-TW" sz="4000" b="1" dirty="0" smtClean="0">
                <a:latin typeface="Calibri"/>
                <a:ea typeface="Calibri"/>
                <a:cs typeface="Calibri"/>
                <a:sym typeface="Calibri"/>
              </a:rPr>
              <a:t>Modeling</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9</a:t>
            </a:fld>
            <a:endParaRPr lang="en-US" sz="1000" b="0" i="0" u="none" strike="noStrike" cap="none">
              <a:solidFill>
                <a:schemeClr val="dk1"/>
              </a:solidFill>
              <a:latin typeface="Arial"/>
              <a:ea typeface="Arial"/>
              <a:cs typeface="Arial"/>
              <a:sym typeface="Arial"/>
            </a:endParaRPr>
          </a:p>
        </p:txBody>
      </p:sp>
      <p:sp>
        <p:nvSpPr>
          <p:cNvPr id="18" name="Shape 81"/>
          <p:cNvSpPr/>
          <p:nvPr/>
        </p:nvSpPr>
        <p:spPr>
          <a:xfrm>
            <a:off x="620711" y="1427164"/>
            <a:ext cx="8229601" cy="3785652"/>
          </a:xfrm>
          <a:prstGeom prst="rect">
            <a:avLst/>
          </a:prstGeom>
          <a:noFill/>
          <a:ln>
            <a:noFill/>
          </a:ln>
        </p:spPr>
        <p:txBody>
          <a:bodyPr wrap="square" lIns="45700" tIns="45700" rIns="45700" bIns="45700" anchor="t" anchorCtr="0">
            <a:noAutofit/>
          </a:bodyPr>
          <a:lstStyle/>
          <a:p>
            <a:pPr marL="285750" lvl="0" indent="-285750">
              <a:lnSpc>
                <a:spcPct val="150000"/>
              </a:lnSpc>
              <a:buFont typeface="Arial" panose="020B0604020202020204" pitchFamily="34" charset="0"/>
              <a:buChar char="•"/>
            </a:pPr>
            <a:r>
              <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rPr>
              <a:t>XGBOOST</a:t>
            </a:r>
          </a:p>
          <a:p>
            <a:pPr>
              <a:lnSpc>
                <a:spcPct val="150000"/>
              </a:lnSpc>
            </a:pP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b="1" dirty="0" smtClean="0">
                <a:solidFill>
                  <a:schemeClr val="dk1"/>
                </a:solidFill>
                <a:latin typeface="Calibri" panose="020F0502020204030204" pitchFamily="34" charset="0"/>
                <a:ea typeface="Calibri" charset="0"/>
                <a:cs typeface="Calibri" panose="020F0502020204030204" pitchFamily="34" charset="0"/>
                <a:sym typeface="Helvetica Neue"/>
              </a:rPr>
              <a:t>[ Depth = </a:t>
            </a:r>
            <a:r>
              <a:rPr lang="en-US" altLang="zh-TW" sz="1200" b="1" dirty="0">
                <a:solidFill>
                  <a:schemeClr val="dk1"/>
                </a:solidFill>
                <a:latin typeface="Calibri" panose="020F0502020204030204" pitchFamily="34" charset="0"/>
                <a:ea typeface="Calibri" charset="0"/>
                <a:cs typeface="Calibri" panose="020F0502020204030204" pitchFamily="34" charset="0"/>
                <a:sym typeface="Helvetica Neue"/>
              </a:rPr>
              <a:t>20 ] </a:t>
            </a:r>
            <a:r>
              <a:rPr lang="en-US" altLang="zh-TW" sz="1200" b="1"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Train </a:t>
            </a:r>
            <a:r>
              <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rPr>
              <a:t>Accuracy :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  99.52 %</a:t>
            </a:r>
            <a:endPar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endParaRPr>
          </a:p>
          <a:p>
            <a:pPr>
              <a:lnSpc>
                <a:spcPct val="150000"/>
              </a:lnSpc>
            </a:pPr>
            <a:r>
              <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Test </a:t>
            </a:r>
            <a:r>
              <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rPr>
              <a:t>Accuracy :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   71.36 %</a:t>
            </a:r>
          </a:p>
          <a:p>
            <a:pPr>
              <a:lnSpc>
                <a:spcPct val="150000"/>
              </a:lnSpc>
            </a:pP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b="1"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b="1" dirty="0">
                <a:solidFill>
                  <a:schemeClr val="dk1"/>
                </a:solidFill>
                <a:latin typeface="Calibri" panose="020F0502020204030204" pitchFamily="34" charset="0"/>
                <a:ea typeface="Calibri" charset="0"/>
                <a:cs typeface="Calibri" panose="020F0502020204030204" pitchFamily="34" charset="0"/>
                <a:sym typeface="Helvetica Neue"/>
              </a:rPr>
              <a:t>[ Depth = </a:t>
            </a:r>
            <a:r>
              <a:rPr lang="en-US" altLang="zh-TW" sz="1200" b="1" dirty="0" smtClean="0">
                <a:solidFill>
                  <a:schemeClr val="dk1"/>
                </a:solidFill>
                <a:latin typeface="Calibri" panose="020F0502020204030204" pitchFamily="34" charset="0"/>
                <a:ea typeface="Calibri" charset="0"/>
                <a:cs typeface="Calibri" panose="020F0502020204030204" pitchFamily="34" charset="0"/>
                <a:sym typeface="Helvetica Neue"/>
              </a:rPr>
              <a:t>10 </a:t>
            </a:r>
            <a:r>
              <a:rPr lang="en-US" altLang="zh-TW" sz="1200" b="1"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rPr>
              <a:t>Train Accuracy :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 99.53 %</a:t>
            </a:r>
            <a:endPar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endParaRPr>
          </a:p>
          <a:p>
            <a:pPr>
              <a:lnSpc>
                <a:spcPct val="150000"/>
              </a:lnSpc>
            </a:pPr>
            <a:r>
              <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rPr>
              <a:t>                                       Test Accuracy :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71.42 %</a:t>
            </a:r>
          </a:p>
          <a:p>
            <a:pPr>
              <a:lnSpc>
                <a:spcPct val="150000"/>
              </a:lnSpc>
            </a:pPr>
            <a:r>
              <a:rPr lang="en-US" altLang="zh-TW" sz="1200" b="1"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b="1" dirty="0" smtClean="0">
                <a:solidFill>
                  <a:schemeClr val="dk1"/>
                </a:solidFill>
                <a:latin typeface="Calibri" panose="020F0502020204030204" pitchFamily="34" charset="0"/>
                <a:ea typeface="Calibri" charset="0"/>
                <a:cs typeface="Calibri" panose="020F0502020204030204" pitchFamily="34" charset="0"/>
                <a:sym typeface="Helvetica Neue"/>
              </a:rPr>
              <a:t>        [ </a:t>
            </a:r>
            <a:r>
              <a:rPr lang="en-US" altLang="zh-TW" sz="1200" b="1" dirty="0">
                <a:solidFill>
                  <a:schemeClr val="dk1"/>
                </a:solidFill>
                <a:latin typeface="Calibri" panose="020F0502020204030204" pitchFamily="34" charset="0"/>
                <a:ea typeface="Calibri" charset="0"/>
                <a:cs typeface="Calibri" panose="020F0502020204030204" pitchFamily="34" charset="0"/>
                <a:sym typeface="Helvetica Neue"/>
              </a:rPr>
              <a:t>Depth = 6</a:t>
            </a:r>
            <a:r>
              <a:rPr lang="en-US" altLang="zh-TW" sz="1200" b="1"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b="1"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b="1"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Train </a:t>
            </a:r>
            <a:r>
              <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rPr>
              <a:t>Accuracy :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 72.13 %</a:t>
            </a:r>
            <a:endPar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endParaRPr>
          </a:p>
          <a:p>
            <a:pPr>
              <a:lnSpc>
                <a:spcPct val="150000"/>
              </a:lnSpc>
            </a:pPr>
            <a:r>
              <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rPr>
              <a:t>                                       Test Accuracy :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70.89 %</a:t>
            </a:r>
          </a:p>
          <a:p>
            <a:pPr marL="285750" lvl="0" indent="-285750">
              <a:lnSpc>
                <a:spcPct val="150000"/>
              </a:lnSpc>
              <a:buFont typeface="Arial" charset="0"/>
              <a:buChar char="•"/>
            </a:pPr>
            <a:r>
              <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rPr>
              <a:t>Random Forest</a:t>
            </a:r>
          </a:p>
          <a:p>
            <a:pPr lvl="4">
              <a:lnSpc>
                <a:spcPct val="150000"/>
              </a:lnSpc>
            </a:pPr>
            <a:r>
              <a:rPr lang="en-US" altLang="zh-TW" sz="1200" b="1"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b="1" dirty="0" smtClean="0">
                <a:solidFill>
                  <a:schemeClr val="dk1"/>
                </a:solidFill>
                <a:latin typeface="Calibri" panose="020F0502020204030204" pitchFamily="34" charset="0"/>
                <a:ea typeface="Calibri" charset="0"/>
                <a:cs typeface="Calibri" panose="020F0502020204030204" pitchFamily="34" charset="0"/>
                <a:sym typeface="Helvetica Neue"/>
              </a:rPr>
              <a:t>        [ Default ]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Train Accuracy :   0.98</a:t>
            </a:r>
          </a:p>
          <a:p>
            <a:pPr lvl="4">
              <a:lnSpc>
                <a:spcPct val="150000"/>
              </a:lnSpc>
            </a:pPr>
            <a:r>
              <a:rPr lang="en-US" altLang="zh-TW" sz="1200"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200" dirty="0" smtClean="0">
                <a:solidFill>
                  <a:schemeClr val="dk1"/>
                </a:solidFill>
                <a:latin typeface="Calibri" panose="020F0502020204030204" pitchFamily="34" charset="0"/>
                <a:ea typeface="Calibri" charset="0"/>
                <a:cs typeface="Calibri" panose="020F0502020204030204" pitchFamily="34" charset="0"/>
                <a:sym typeface="Helvetica Neue"/>
              </a:rPr>
              <a:t>                                       Test Accuracy :    0.68</a:t>
            </a:r>
          </a:p>
          <a:p>
            <a:pPr lvl="2">
              <a:lnSpc>
                <a:spcPct val="150000"/>
              </a:lnSpc>
            </a:pPr>
            <a:endPar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grpSp>
        <p:nvGrpSpPr>
          <p:cNvPr id="19" name="群組 18"/>
          <p:cNvGrpSpPr/>
          <p:nvPr/>
        </p:nvGrpSpPr>
        <p:grpSpPr>
          <a:xfrm>
            <a:off x="4984494" y="2963601"/>
            <a:ext cx="1695843" cy="643688"/>
            <a:chOff x="301219" y="1710474"/>
            <a:chExt cx="1695843" cy="643688"/>
          </a:xfrm>
        </p:grpSpPr>
        <p:pic>
          <p:nvPicPr>
            <p:cNvPr id="20"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21" name="文字方塊 20"/>
            <p:cNvSpPr txBox="1"/>
            <p:nvPr/>
          </p:nvSpPr>
          <p:spPr>
            <a:xfrm>
              <a:off x="301219" y="2092552"/>
              <a:ext cx="1695843" cy="261610"/>
            </a:xfrm>
            <a:prstGeom prst="rect">
              <a:avLst/>
            </a:prstGeom>
            <a:noFill/>
          </p:spPr>
          <p:txBody>
            <a:bodyPr wrap="square" rtlCol="0">
              <a:spAutoFit/>
            </a:bodyPr>
            <a:lstStyle/>
            <a:p>
              <a:pPr algn="ctr"/>
              <a:r>
                <a:rPr lang="en-US" altLang="zh-TW" sz="1100" b="1" dirty="0" smtClean="0">
                  <a:latin typeface="Calibri" panose="020F0502020204030204" pitchFamily="34" charset="0"/>
                  <a:cs typeface="Calibri" panose="020F0502020204030204" pitchFamily="34" charset="0"/>
                </a:rPr>
                <a:t>train_merge.csv</a:t>
              </a:r>
              <a:endParaRPr lang="zh-TW" altLang="en-US" sz="800" b="1" dirty="0">
                <a:latin typeface="Calibri" panose="020F0502020204030204" pitchFamily="34" charset="0"/>
                <a:cs typeface="Calibri" panose="020F0502020204030204" pitchFamily="34" charset="0"/>
              </a:endParaRPr>
            </a:p>
          </p:txBody>
        </p:sp>
      </p:grpSp>
      <p:cxnSp>
        <p:nvCxnSpPr>
          <p:cNvPr id="25" name="直線單箭頭接點 24"/>
          <p:cNvCxnSpPr/>
          <p:nvPr/>
        </p:nvCxnSpPr>
        <p:spPr>
          <a:xfrm flipV="1">
            <a:off x="6506819" y="2963601"/>
            <a:ext cx="969963" cy="94355"/>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grpSp>
        <p:nvGrpSpPr>
          <p:cNvPr id="27" name="群組 26"/>
          <p:cNvGrpSpPr/>
          <p:nvPr/>
        </p:nvGrpSpPr>
        <p:grpSpPr>
          <a:xfrm>
            <a:off x="7305869" y="2603786"/>
            <a:ext cx="1695843" cy="643688"/>
            <a:chOff x="301219" y="1710474"/>
            <a:chExt cx="1695843" cy="643688"/>
          </a:xfrm>
        </p:grpSpPr>
        <p:pic>
          <p:nvPicPr>
            <p:cNvPr id="28"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29" name="文字方塊 28"/>
            <p:cNvSpPr txBox="1"/>
            <p:nvPr/>
          </p:nvSpPr>
          <p:spPr>
            <a:xfrm>
              <a:off x="301219" y="2092552"/>
              <a:ext cx="1695843" cy="261610"/>
            </a:xfrm>
            <a:prstGeom prst="rect">
              <a:avLst/>
            </a:prstGeom>
            <a:noFill/>
          </p:spPr>
          <p:txBody>
            <a:bodyPr wrap="square" rtlCol="0">
              <a:spAutoFit/>
            </a:bodyPr>
            <a:lstStyle/>
            <a:p>
              <a:pPr algn="ctr"/>
              <a:r>
                <a:rPr lang="en-US" altLang="zh-TW" sz="1100" b="1" dirty="0" smtClean="0">
                  <a:latin typeface="Calibri" panose="020F0502020204030204" pitchFamily="34" charset="0"/>
                  <a:cs typeface="Calibri" panose="020F0502020204030204" pitchFamily="34" charset="0"/>
                </a:rPr>
                <a:t>train.csv</a:t>
              </a:r>
              <a:endParaRPr lang="zh-TW" altLang="en-US" sz="800" b="1" dirty="0">
                <a:latin typeface="Calibri" panose="020F0502020204030204" pitchFamily="34" charset="0"/>
                <a:cs typeface="Calibri" panose="020F0502020204030204" pitchFamily="34" charset="0"/>
              </a:endParaRPr>
            </a:p>
          </p:txBody>
        </p:sp>
      </p:grpSp>
      <p:grpSp>
        <p:nvGrpSpPr>
          <p:cNvPr id="30" name="群組 29"/>
          <p:cNvGrpSpPr/>
          <p:nvPr/>
        </p:nvGrpSpPr>
        <p:grpSpPr>
          <a:xfrm>
            <a:off x="7305869" y="3319990"/>
            <a:ext cx="1695843" cy="643688"/>
            <a:chOff x="301219" y="1710474"/>
            <a:chExt cx="1695843" cy="643688"/>
          </a:xfrm>
        </p:grpSpPr>
        <p:pic>
          <p:nvPicPr>
            <p:cNvPr id="31"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32" name="文字方塊 31"/>
            <p:cNvSpPr txBox="1"/>
            <p:nvPr/>
          </p:nvSpPr>
          <p:spPr>
            <a:xfrm>
              <a:off x="301219" y="2092552"/>
              <a:ext cx="1695843" cy="261610"/>
            </a:xfrm>
            <a:prstGeom prst="rect">
              <a:avLst/>
            </a:prstGeom>
            <a:noFill/>
          </p:spPr>
          <p:txBody>
            <a:bodyPr wrap="square" rtlCol="0">
              <a:spAutoFit/>
            </a:bodyPr>
            <a:lstStyle/>
            <a:p>
              <a:pPr algn="ctr"/>
              <a:r>
                <a:rPr lang="en-US" altLang="zh-TW" sz="1100" b="1" dirty="0" smtClean="0">
                  <a:latin typeface="Calibri" panose="020F0502020204030204" pitchFamily="34" charset="0"/>
                  <a:cs typeface="Calibri" panose="020F0502020204030204" pitchFamily="34" charset="0"/>
                </a:rPr>
                <a:t>test.csv</a:t>
              </a:r>
              <a:endParaRPr lang="zh-TW" altLang="en-US" sz="800" b="1" dirty="0">
                <a:latin typeface="Calibri" panose="020F0502020204030204" pitchFamily="34" charset="0"/>
                <a:cs typeface="Calibri" panose="020F0502020204030204" pitchFamily="34" charset="0"/>
              </a:endParaRPr>
            </a:p>
          </p:txBody>
        </p:sp>
      </p:grpSp>
      <p:cxnSp>
        <p:nvCxnSpPr>
          <p:cNvPr id="33" name="直線單箭頭接點 32"/>
          <p:cNvCxnSpPr/>
          <p:nvPr/>
        </p:nvCxnSpPr>
        <p:spPr>
          <a:xfrm>
            <a:off x="6507612" y="3459294"/>
            <a:ext cx="969963" cy="115292"/>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圓角矩形 34"/>
          <p:cNvSpPr/>
          <p:nvPr/>
        </p:nvSpPr>
        <p:spPr>
          <a:xfrm>
            <a:off x="5228625" y="2696948"/>
            <a:ext cx="1207580" cy="113438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圓角矩形 35"/>
          <p:cNvSpPr/>
          <p:nvPr/>
        </p:nvSpPr>
        <p:spPr>
          <a:xfrm>
            <a:off x="7550001" y="2525447"/>
            <a:ext cx="1207580" cy="15890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p:cNvSpPr/>
          <p:nvPr/>
        </p:nvSpPr>
        <p:spPr>
          <a:xfrm>
            <a:off x="6764814" y="2708865"/>
            <a:ext cx="453970"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80%</a:t>
            </a:r>
            <a:endParaRPr lang="zh-TW" altLang="en-US" sz="1200" b="1" dirty="0">
              <a:latin typeface="Calibri" panose="020F0502020204030204" pitchFamily="34" charset="0"/>
              <a:cs typeface="Calibri" panose="020F0502020204030204" pitchFamily="34" charset="0"/>
            </a:endParaRPr>
          </a:p>
        </p:txBody>
      </p:sp>
      <p:sp>
        <p:nvSpPr>
          <p:cNvPr id="38" name="矩形 37"/>
          <p:cNvSpPr/>
          <p:nvPr/>
        </p:nvSpPr>
        <p:spPr>
          <a:xfrm>
            <a:off x="6796334" y="3553102"/>
            <a:ext cx="453971"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20%</a:t>
            </a:r>
            <a:endParaRPr lang="zh-TW" alt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4571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sz="4000" b="1" dirty="0" smtClean="0">
                <a:latin typeface="Calibri"/>
                <a:ea typeface="Calibri"/>
                <a:cs typeface="Calibri"/>
                <a:sym typeface="Calibri"/>
              </a:rPr>
              <a:t>Result</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10</a:t>
            </a:fld>
            <a:endParaRPr lang="en-US" sz="1000" b="0" i="0" u="none" strike="noStrike" cap="none">
              <a:solidFill>
                <a:schemeClr val="dk1"/>
              </a:solidFill>
              <a:latin typeface="Arial"/>
              <a:ea typeface="Arial"/>
              <a:cs typeface="Arial"/>
              <a:sym typeface="Aria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1" y="1734076"/>
            <a:ext cx="8345487"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7421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sz="4000" b="1" dirty="0" smtClean="0">
                <a:latin typeface="Calibri"/>
                <a:ea typeface="Calibri"/>
                <a:cs typeface="Calibri"/>
                <a:sym typeface="Calibri"/>
              </a:rPr>
              <a:t>Result</a:t>
            </a:r>
            <a:endParaRPr lang="en-US" sz="4000" b="1" dirty="0">
              <a:latin typeface="Calibri"/>
              <a:ea typeface="Calibri"/>
              <a:cs typeface="Calibri"/>
              <a:sym typeface="Calibri"/>
            </a:endParaRPr>
          </a:p>
        </p:txBody>
      </p:sp>
      <p:sp>
        <p:nvSpPr>
          <p:cNvPr id="81" name="Shape 81"/>
          <p:cNvSpPr/>
          <p:nvPr/>
        </p:nvSpPr>
        <p:spPr>
          <a:xfrm>
            <a:off x="468312" y="1182163"/>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11</a:t>
            </a:fld>
            <a:endParaRPr lang="en-US" sz="1000" b="0" i="0" u="none" strike="noStrike" cap="none">
              <a:solidFill>
                <a:schemeClr val="dk1"/>
              </a:solidFill>
              <a:latin typeface="Arial"/>
              <a:ea typeface="Arial"/>
              <a:cs typeface="Arial"/>
              <a:sym typeface="Arial"/>
            </a:endParaRPr>
          </a:p>
        </p:txBody>
      </p:sp>
      <p:pic>
        <p:nvPicPr>
          <p:cNvPr id="2" name="圖片 1"/>
          <p:cNvPicPr>
            <a:picLocks noChangeAspect="1"/>
          </p:cNvPicPr>
          <p:nvPr/>
        </p:nvPicPr>
        <p:blipFill>
          <a:blip r:embed="rId3"/>
          <a:stretch>
            <a:fillRect/>
          </a:stretch>
        </p:blipFill>
        <p:spPr>
          <a:xfrm>
            <a:off x="204787" y="2276475"/>
            <a:ext cx="8734425" cy="2305050"/>
          </a:xfrm>
          <a:prstGeom prst="rect">
            <a:avLst/>
          </a:prstGeom>
        </p:spPr>
      </p:pic>
      <p:sp>
        <p:nvSpPr>
          <p:cNvPr id="3" name="矩形 2"/>
          <p:cNvSpPr/>
          <p:nvPr/>
        </p:nvSpPr>
        <p:spPr>
          <a:xfrm>
            <a:off x="468312" y="3429000"/>
            <a:ext cx="8470900" cy="352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p:cNvPicPr>
            <a:picLocks noChangeAspect="1"/>
          </p:cNvPicPr>
          <p:nvPr/>
        </p:nvPicPr>
        <p:blipFill>
          <a:blip r:embed="rId4"/>
          <a:stretch>
            <a:fillRect/>
          </a:stretch>
        </p:blipFill>
        <p:spPr>
          <a:xfrm>
            <a:off x="2038350" y="3509247"/>
            <a:ext cx="819150" cy="215027"/>
          </a:xfrm>
          <a:prstGeom prst="rect">
            <a:avLst/>
          </a:prstGeom>
        </p:spPr>
      </p:pic>
    </p:spTree>
    <p:extLst>
      <p:ext uri="{BB962C8B-B14F-4D97-AF65-F5344CB8AC3E}">
        <p14:creationId xmlns:p14="http://schemas.microsoft.com/office/powerpoint/2010/main" val="3978506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en-US" altLang="zh-TW" sz="4000" b="1" dirty="0" smtClean="0">
                <a:latin typeface="Calibri"/>
                <a:ea typeface="Calibri"/>
                <a:cs typeface="Calibri"/>
                <a:sym typeface="Calibri"/>
              </a:rPr>
              <a:t>Future Work</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12</a:t>
            </a:fld>
            <a:endParaRPr lang="en-US" sz="1000" b="0" i="0" u="none" strike="noStrike" cap="none">
              <a:solidFill>
                <a:schemeClr val="dk1"/>
              </a:solidFill>
              <a:latin typeface="Arial"/>
              <a:ea typeface="Arial"/>
              <a:cs typeface="Arial"/>
              <a:sym typeface="Arial"/>
            </a:endParaRPr>
          </a:p>
        </p:txBody>
      </p:sp>
      <p:sp>
        <p:nvSpPr>
          <p:cNvPr id="9" name="圓角矩形 8"/>
          <p:cNvSpPr/>
          <p:nvPr/>
        </p:nvSpPr>
        <p:spPr>
          <a:xfrm>
            <a:off x="172316" y="1274764"/>
            <a:ext cx="2135040" cy="49234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800" b="1" dirty="0" smtClean="0">
                <a:solidFill>
                  <a:schemeClr val="tx1"/>
                </a:solidFill>
                <a:latin typeface="Calibri" panose="020F0502020204030204" pitchFamily="34" charset="0"/>
                <a:cs typeface="Calibri" panose="020F0502020204030204" pitchFamily="34" charset="0"/>
              </a:rPr>
              <a:t>Train_merges.csv</a:t>
            </a:r>
            <a:endParaRPr lang="zh-TW" altLang="en-US" sz="1800" b="1" dirty="0">
              <a:solidFill>
                <a:schemeClr val="tx1"/>
              </a:solidFill>
              <a:latin typeface="Calibri" panose="020F0502020204030204" pitchFamily="34" charset="0"/>
              <a:cs typeface="Calibri" panose="020F0502020204030204" pitchFamily="34" charset="0"/>
            </a:endParaRPr>
          </a:p>
        </p:txBody>
      </p:sp>
      <p:sp>
        <p:nvSpPr>
          <p:cNvPr id="10" name="圓角矩形 9"/>
          <p:cNvSpPr/>
          <p:nvPr/>
        </p:nvSpPr>
        <p:spPr>
          <a:xfrm>
            <a:off x="377158" y="1737377"/>
            <a:ext cx="1725353" cy="4267238"/>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1600" b="1" dirty="0" smtClean="0">
                <a:solidFill>
                  <a:schemeClr val="tx1"/>
                </a:solidFill>
                <a:latin typeface="Calibri" panose="020F0502020204030204" pitchFamily="34" charset="0"/>
                <a:cs typeface="Calibri" panose="020F0502020204030204" pitchFamily="34" charset="0"/>
              </a:rPr>
              <a:t>Columns:</a:t>
            </a:r>
            <a:endParaRPr lang="en-US" altLang="zh-TW" sz="1600" dirty="0" smtClean="0">
              <a:solidFill>
                <a:schemeClr val="tx1"/>
              </a:solidFill>
              <a:latin typeface="Calibri" panose="020F0502020204030204" pitchFamily="34" charset="0"/>
              <a:cs typeface="Calibri" panose="020F0502020204030204" pitchFamily="34" charset="0"/>
            </a:endParaRPr>
          </a:p>
          <a:p>
            <a:r>
              <a:rPr lang="en-US" altLang="zh-TW" dirty="0">
                <a:solidFill>
                  <a:schemeClr val="tx1"/>
                </a:solidFill>
                <a:latin typeface="Calibri" panose="020F0502020204030204" pitchFamily="34" charset="0"/>
                <a:cs typeface="Calibri" panose="020F0502020204030204" pitchFamily="34" charset="0"/>
              </a:rPr>
              <a:t>1</a:t>
            </a:r>
            <a:r>
              <a:rPr lang="en-US" altLang="zh-TW" dirty="0" smtClean="0">
                <a:solidFill>
                  <a:schemeClr val="tx1"/>
                </a:solidFill>
                <a:latin typeface="Calibri" panose="020F0502020204030204" pitchFamily="34" charset="0"/>
                <a:cs typeface="Calibri" panose="020F0502020204030204" pitchFamily="34" charset="0"/>
              </a:rPr>
              <a:t>.req_time</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2.o</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a:solidFill>
                  <a:schemeClr val="tx1"/>
                </a:solidFill>
                <a:latin typeface="Calibri" panose="020F0502020204030204" pitchFamily="34" charset="0"/>
                <a:cs typeface="Calibri" panose="020F0502020204030204" pitchFamily="34" charset="0"/>
              </a:rPr>
              <a:t>3</a:t>
            </a:r>
            <a:r>
              <a:rPr lang="en-US" altLang="zh-TW" dirty="0" smtClean="0">
                <a:solidFill>
                  <a:schemeClr val="tx1"/>
                </a:solidFill>
                <a:latin typeface="Calibri" panose="020F0502020204030204" pitchFamily="34" charset="0"/>
                <a:cs typeface="Calibri" panose="020F0502020204030204" pitchFamily="34" charset="0"/>
              </a:rPr>
              <a:t>.d</a:t>
            </a:r>
          </a:p>
          <a:p>
            <a:r>
              <a:rPr lang="en-US" altLang="zh-TW" dirty="0">
                <a:solidFill>
                  <a:schemeClr val="tx1"/>
                </a:solidFill>
                <a:latin typeface="Calibri" panose="020F0502020204030204" pitchFamily="34" charset="0"/>
                <a:cs typeface="Calibri" panose="020F0502020204030204" pitchFamily="34" charset="0"/>
              </a:rPr>
              <a:t>4</a:t>
            </a:r>
            <a:r>
              <a:rPr lang="en-US" altLang="zh-TW" dirty="0" smtClean="0">
                <a:solidFill>
                  <a:schemeClr val="tx1"/>
                </a:solidFill>
                <a:latin typeface="Calibri" panose="020F0502020204030204" pitchFamily="34" charset="0"/>
                <a:cs typeface="Calibri" panose="020F0502020204030204" pitchFamily="34" charset="0"/>
              </a:rPr>
              <a:t>.plan</a:t>
            </a:r>
          </a:p>
          <a:p>
            <a:r>
              <a:rPr lang="en-US" altLang="zh-TW" dirty="0">
                <a:solidFill>
                  <a:schemeClr val="tx1"/>
                </a:solidFill>
                <a:latin typeface="Calibri" panose="020F0502020204030204" pitchFamily="34" charset="0"/>
                <a:cs typeface="Calibri" panose="020F0502020204030204" pitchFamily="34" charset="0"/>
              </a:rPr>
              <a:t>5</a:t>
            </a:r>
            <a:r>
              <a:rPr lang="en-US" altLang="zh-TW" dirty="0" smtClean="0">
                <a:solidFill>
                  <a:schemeClr val="tx1"/>
                </a:solidFill>
                <a:latin typeface="Calibri" panose="020F0502020204030204" pitchFamily="34" charset="0"/>
                <a:cs typeface="Calibri" panose="020F0502020204030204" pitchFamily="34" charset="0"/>
              </a:rPr>
              <a:t>.p0</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a:t>
            </a:r>
          </a:p>
          <a:p>
            <a:r>
              <a:rPr lang="en-US" altLang="zh-TW" dirty="0">
                <a:solidFill>
                  <a:schemeClr val="tx1"/>
                </a:solidFill>
                <a:latin typeface="Calibri" panose="020F0502020204030204" pitchFamily="34" charset="0"/>
                <a:cs typeface="Calibri" panose="020F0502020204030204" pitchFamily="34" charset="0"/>
              </a:rPr>
              <a:t>.</a:t>
            </a:r>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70.p65</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71.click_mode</a:t>
            </a:r>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sz="1600" b="1" dirty="0" smtClean="0">
                <a:solidFill>
                  <a:schemeClr val="tx1"/>
                </a:solidFill>
                <a:latin typeface="Calibri" panose="020F0502020204030204" pitchFamily="34" charset="0"/>
                <a:cs typeface="Calibri" panose="020F0502020204030204" pitchFamily="34" charset="0"/>
              </a:rPr>
              <a:t>Total:</a:t>
            </a:r>
          </a:p>
          <a:p>
            <a:r>
              <a:rPr lang="en-US" altLang="zh-TW" dirty="0">
                <a:solidFill>
                  <a:schemeClr val="tx1"/>
                </a:solidFill>
                <a:latin typeface="Calibri" panose="020F0502020204030204" pitchFamily="34" charset="0"/>
                <a:cs typeface="Calibri" panose="020F0502020204030204" pitchFamily="34" charset="0"/>
              </a:rPr>
              <a:t>453336 </a:t>
            </a:r>
            <a:r>
              <a:rPr lang="en-US" altLang="zh-TW" dirty="0" smtClean="0">
                <a:solidFill>
                  <a:schemeClr val="tx1"/>
                </a:solidFill>
                <a:latin typeface="Calibri" panose="020F0502020204030204" pitchFamily="34" charset="0"/>
                <a:cs typeface="Calibri" panose="020F0502020204030204" pitchFamily="34" charset="0"/>
              </a:rPr>
              <a:t>rows</a:t>
            </a:r>
          </a:p>
          <a:p>
            <a:r>
              <a:rPr lang="en-US" altLang="zh-TW" dirty="0" smtClean="0">
                <a:solidFill>
                  <a:schemeClr val="tx1"/>
                </a:solidFill>
                <a:latin typeface="Calibri" panose="020F0502020204030204" pitchFamily="34" charset="0"/>
                <a:cs typeface="Calibri" panose="020F0502020204030204" pitchFamily="34" charset="0"/>
              </a:rPr>
              <a:t>71 </a:t>
            </a:r>
            <a:r>
              <a:rPr lang="en-US" altLang="zh-TW" dirty="0">
                <a:solidFill>
                  <a:schemeClr val="tx1"/>
                </a:solidFill>
                <a:latin typeface="Calibri" panose="020F0502020204030204" pitchFamily="34" charset="0"/>
                <a:cs typeface="Calibri" panose="020F0502020204030204" pitchFamily="34" charset="0"/>
              </a:rPr>
              <a:t>columns</a:t>
            </a:r>
            <a:endParaRPr lang="zh-TW" altLang="en-US" dirty="0">
              <a:solidFill>
                <a:schemeClr val="tx1"/>
              </a:solidFill>
              <a:latin typeface="Calibri" panose="020F0502020204030204" pitchFamily="34" charset="0"/>
              <a:cs typeface="Calibri" panose="020F0502020204030204" pitchFamily="34" charset="0"/>
            </a:endParaRPr>
          </a:p>
          <a:p>
            <a:endParaRPr lang="zh-TW" altLang="en-US" dirty="0">
              <a:solidFill>
                <a:schemeClr val="tx1"/>
              </a:solidFill>
              <a:latin typeface="Calibri" panose="020F0502020204030204" pitchFamily="34" charset="0"/>
              <a:cs typeface="Calibri" panose="020F0502020204030204" pitchFamily="34" charset="0"/>
            </a:endParaRPr>
          </a:p>
        </p:txBody>
      </p:sp>
      <p:sp>
        <p:nvSpPr>
          <p:cNvPr id="11" name="矩形 10"/>
          <p:cNvSpPr/>
          <p:nvPr/>
        </p:nvSpPr>
        <p:spPr>
          <a:xfrm>
            <a:off x="468311" y="2733650"/>
            <a:ext cx="922339" cy="2260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11" y="1443034"/>
            <a:ext cx="2771775" cy="1190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aphicFrame>
        <p:nvGraphicFramePr>
          <p:cNvPr id="27" name="表格 26"/>
          <p:cNvGraphicFramePr>
            <a:graphicFrameLocks noGrp="1"/>
          </p:cNvGraphicFramePr>
          <p:nvPr>
            <p:extLst>
              <p:ext uri="{D42A27DB-BD31-4B8C-83A1-F6EECF244321}">
                <p14:modId xmlns:p14="http://schemas.microsoft.com/office/powerpoint/2010/main" val="3427548024"/>
              </p:ext>
            </p:extLst>
          </p:nvPr>
        </p:nvGraphicFramePr>
        <p:xfrm>
          <a:off x="2381256" y="3551114"/>
          <a:ext cx="6762744" cy="639763"/>
        </p:xfrm>
        <a:graphic>
          <a:graphicData uri="http://schemas.openxmlformats.org/drawingml/2006/table">
            <a:tbl>
              <a:tblPr firstRow="1" bandRow="1">
                <a:tableStyleId>{21E4AEA4-8DFA-4A89-87EB-49C32662AFE0}</a:tableStyleId>
              </a:tblPr>
              <a:tblGrid>
                <a:gridCol w="563562">
                  <a:extLst>
                    <a:ext uri="{9D8B030D-6E8A-4147-A177-3AD203B41FA5}">
                      <a16:colId xmlns="" xmlns:a16="http://schemas.microsoft.com/office/drawing/2014/main" val="20000"/>
                    </a:ext>
                  </a:extLst>
                </a:gridCol>
                <a:gridCol w="563562">
                  <a:extLst>
                    <a:ext uri="{9D8B030D-6E8A-4147-A177-3AD203B41FA5}">
                      <a16:colId xmlns="" xmlns:a16="http://schemas.microsoft.com/office/drawing/2014/main" val="20001"/>
                    </a:ext>
                  </a:extLst>
                </a:gridCol>
                <a:gridCol w="563562">
                  <a:extLst>
                    <a:ext uri="{9D8B030D-6E8A-4147-A177-3AD203B41FA5}">
                      <a16:colId xmlns="" xmlns:a16="http://schemas.microsoft.com/office/drawing/2014/main" val="20002"/>
                    </a:ext>
                  </a:extLst>
                </a:gridCol>
                <a:gridCol w="563562">
                  <a:extLst>
                    <a:ext uri="{9D8B030D-6E8A-4147-A177-3AD203B41FA5}">
                      <a16:colId xmlns="" xmlns:a16="http://schemas.microsoft.com/office/drawing/2014/main" val="20003"/>
                    </a:ext>
                  </a:extLst>
                </a:gridCol>
                <a:gridCol w="563562">
                  <a:extLst>
                    <a:ext uri="{9D8B030D-6E8A-4147-A177-3AD203B41FA5}">
                      <a16:colId xmlns="" xmlns:a16="http://schemas.microsoft.com/office/drawing/2014/main" val="20004"/>
                    </a:ext>
                  </a:extLst>
                </a:gridCol>
                <a:gridCol w="563562">
                  <a:extLst>
                    <a:ext uri="{9D8B030D-6E8A-4147-A177-3AD203B41FA5}">
                      <a16:colId xmlns="" xmlns:a16="http://schemas.microsoft.com/office/drawing/2014/main" val="20005"/>
                    </a:ext>
                  </a:extLst>
                </a:gridCol>
                <a:gridCol w="563562">
                  <a:extLst>
                    <a:ext uri="{9D8B030D-6E8A-4147-A177-3AD203B41FA5}">
                      <a16:colId xmlns="" xmlns:a16="http://schemas.microsoft.com/office/drawing/2014/main" val="20006"/>
                    </a:ext>
                  </a:extLst>
                </a:gridCol>
                <a:gridCol w="563562">
                  <a:extLst>
                    <a:ext uri="{9D8B030D-6E8A-4147-A177-3AD203B41FA5}">
                      <a16:colId xmlns="" xmlns:a16="http://schemas.microsoft.com/office/drawing/2014/main" val="20007"/>
                    </a:ext>
                  </a:extLst>
                </a:gridCol>
                <a:gridCol w="563562">
                  <a:extLst>
                    <a:ext uri="{9D8B030D-6E8A-4147-A177-3AD203B41FA5}">
                      <a16:colId xmlns="" xmlns:a16="http://schemas.microsoft.com/office/drawing/2014/main" val="20008"/>
                    </a:ext>
                  </a:extLst>
                </a:gridCol>
                <a:gridCol w="563562">
                  <a:extLst>
                    <a:ext uri="{9D8B030D-6E8A-4147-A177-3AD203B41FA5}">
                      <a16:colId xmlns="" xmlns:a16="http://schemas.microsoft.com/office/drawing/2014/main" val="20009"/>
                    </a:ext>
                  </a:extLst>
                </a:gridCol>
                <a:gridCol w="563562">
                  <a:extLst>
                    <a:ext uri="{9D8B030D-6E8A-4147-A177-3AD203B41FA5}">
                      <a16:colId xmlns="" xmlns:a16="http://schemas.microsoft.com/office/drawing/2014/main" val="20010"/>
                    </a:ext>
                  </a:extLst>
                </a:gridCol>
                <a:gridCol w="563562">
                  <a:extLst>
                    <a:ext uri="{9D8B030D-6E8A-4147-A177-3AD203B41FA5}">
                      <a16:colId xmlns="" xmlns:a16="http://schemas.microsoft.com/office/drawing/2014/main" val="20011"/>
                    </a:ext>
                  </a:extLst>
                </a:gridCol>
              </a:tblGrid>
              <a:tr h="207963">
                <a:tc>
                  <a:txBody>
                    <a:bodyPr/>
                    <a:lstStyle/>
                    <a:p>
                      <a:pPr algn="ctr"/>
                      <a:r>
                        <a:rPr lang="en-US" altLang="zh-TW" b="1" dirty="0" smtClean="0">
                          <a:latin typeface="Calibri" panose="020F0502020204030204" pitchFamily="34" charset="0"/>
                          <a:cs typeface="Calibri" panose="020F0502020204030204" pitchFamily="34" charset="0"/>
                        </a:rPr>
                        <a:t>m1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dis1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eta1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pri1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m2</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dis2</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eta2</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pri2</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m11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34963">
                <a:tc>
                  <a:txBody>
                    <a:bodyPr/>
                    <a:lstStyle/>
                    <a:p>
                      <a:pPr algn="ctr"/>
                      <a:r>
                        <a:rPr lang="en-US" altLang="zh-TW" b="1" dirty="0" smtClean="0">
                          <a:latin typeface="Calibri" panose="020F0502020204030204" pitchFamily="34" charset="0"/>
                          <a:cs typeface="Calibri" panose="020F0502020204030204" pitchFamily="34" charset="0"/>
                        </a:rPr>
                        <a:t>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3006</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2419</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200</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0</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solidFill>
                            <a:srgbClr val="C00000"/>
                          </a:solidFill>
                          <a:latin typeface="Calibri" panose="020F0502020204030204" pitchFamily="34" charset="0"/>
                          <a:cs typeface="Calibri" panose="020F0502020204030204" pitchFamily="34" charset="0"/>
                        </a:rPr>
                        <a:t>0</a:t>
                      </a:r>
                      <a:endParaRPr lang="zh-TW" altLang="en-US" b="1" dirty="0">
                        <a:solidFill>
                          <a:srgbClr val="C00000"/>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solidFill>
                            <a:srgbClr val="C00000"/>
                          </a:solidFill>
                          <a:latin typeface="Calibri" panose="020F0502020204030204" pitchFamily="34" charset="0"/>
                          <a:cs typeface="Calibri" panose="020F0502020204030204" pitchFamily="34" charset="0"/>
                        </a:rPr>
                        <a:t>0</a:t>
                      </a:r>
                      <a:endParaRPr lang="zh-TW" altLang="en-US" b="1" dirty="0">
                        <a:solidFill>
                          <a:srgbClr val="C00000"/>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solidFill>
                            <a:srgbClr val="C00000"/>
                          </a:solidFill>
                          <a:latin typeface="Calibri" panose="020F0502020204030204" pitchFamily="34" charset="0"/>
                          <a:cs typeface="Calibri" panose="020F0502020204030204" pitchFamily="34" charset="0"/>
                        </a:rPr>
                        <a:t>0</a:t>
                      </a:r>
                      <a:endParaRPr lang="zh-TW" altLang="en-US" b="1" dirty="0">
                        <a:solidFill>
                          <a:srgbClr val="C00000"/>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0</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cxnSp>
        <p:nvCxnSpPr>
          <p:cNvPr id="29" name="直線單箭頭接點 28"/>
          <p:cNvCxnSpPr/>
          <p:nvPr/>
        </p:nvCxnSpPr>
        <p:spPr>
          <a:xfrm>
            <a:off x="5789608" y="2833430"/>
            <a:ext cx="1" cy="668319"/>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2" name="文字方塊 31"/>
          <p:cNvSpPr txBox="1"/>
          <p:nvPr/>
        </p:nvSpPr>
        <p:spPr>
          <a:xfrm>
            <a:off x="5860828" y="2959720"/>
            <a:ext cx="1524776" cy="307777"/>
          </a:xfrm>
          <a:prstGeom prst="rect">
            <a:avLst/>
          </a:prstGeom>
          <a:noFill/>
        </p:spPr>
        <p:txBody>
          <a:bodyPr wrap="none" rtlCol="0">
            <a:spAutoFit/>
          </a:bodyPr>
          <a:lstStyle/>
          <a:p>
            <a:r>
              <a:rPr lang="en-US" altLang="zh-TW" b="1" dirty="0" smtClean="0">
                <a:solidFill>
                  <a:schemeClr val="tx1"/>
                </a:solidFill>
                <a:latin typeface="Calibri" panose="020F0502020204030204" pitchFamily="34" charset="0"/>
                <a:cs typeface="Calibri" panose="020F0502020204030204" pitchFamily="34" charset="0"/>
              </a:rPr>
              <a:t>One Hot encoding</a:t>
            </a:r>
            <a:endParaRPr lang="zh-TW" altLang="en-US" b="1" dirty="0">
              <a:solidFill>
                <a:schemeClr val="tx1"/>
              </a:solidFill>
              <a:latin typeface="Calibri" panose="020F0502020204030204" pitchFamily="34" charset="0"/>
              <a:cs typeface="Calibri" panose="020F0502020204030204" pitchFamily="34" charset="0"/>
            </a:endParaRPr>
          </a:p>
        </p:txBody>
      </p:sp>
      <p:sp>
        <p:nvSpPr>
          <p:cNvPr id="33" name="矩形 32"/>
          <p:cNvSpPr/>
          <p:nvPr/>
        </p:nvSpPr>
        <p:spPr>
          <a:xfrm>
            <a:off x="5176954" y="4326202"/>
            <a:ext cx="1584088"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a:t>
            </a:r>
            <a:r>
              <a:rPr lang="en-US" altLang="zh-TW" sz="1200" b="1" dirty="0" smtClean="0">
                <a:latin typeface="Calibri" panose="020F0502020204030204" pitchFamily="34" charset="0"/>
                <a:cs typeface="Calibri" panose="020F0502020204030204" pitchFamily="34" charset="0"/>
              </a:rPr>
              <a:t>44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文字方塊 3"/>
              <p:cNvSpPr txBox="1"/>
              <p:nvPr/>
            </p:nvSpPr>
            <p:spPr>
              <a:xfrm>
                <a:off x="2622840" y="5229704"/>
                <a:ext cx="2630400" cy="490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𝑚</m:t>
                          </m:r>
                        </m:e>
                        <m:sub>
                          <m:r>
                            <a:rPr lang="en-US" altLang="zh-TW" b="0" i="1" smtClean="0">
                              <a:latin typeface="Cambria Math"/>
                            </a:rPr>
                            <m:t>𝑖</m:t>
                          </m:r>
                        </m:sub>
                      </m:sSub>
                      <m:r>
                        <a:rPr lang="en-US" altLang="zh-TW" b="0" i="1" smtClean="0">
                          <a:latin typeface="Cambria Math"/>
                        </a:rPr>
                        <m:t>= </m:t>
                      </m:r>
                      <m:d>
                        <m:dPr>
                          <m:begChr m:val="{"/>
                          <m:endChr m:val=""/>
                          <m:ctrlPr>
                            <a:rPr lang="en-US" altLang="zh-TW" i="1" smtClean="0">
                              <a:latin typeface="Cambria Math"/>
                            </a:rPr>
                          </m:ctrlPr>
                        </m:dPr>
                        <m:e>
                          <m:eqArr>
                            <m:eqArrPr>
                              <m:ctrlPr>
                                <a:rPr lang="en-US" altLang="zh-TW" i="1" smtClean="0">
                                  <a:latin typeface="Cambria Math"/>
                                </a:rPr>
                              </m:ctrlPr>
                            </m:eqArrPr>
                            <m:e>
                              <m:r>
                                <a:rPr lang="en-US" altLang="zh-TW" b="0" i="1" smtClean="0">
                                  <a:latin typeface="Cambria Math"/>
                                </a:rPr>
                                <m:t>1 ,</m:t>
                              </m:r>
                              <m:r>
                                <a:rPr lang="en-US" altLang="zh-TW" b="1" i="1" smtClean="0">
                                  <a:latin typeface="Cambria Math"/>
                                </a:rPr>
                                <m:t>𝒊𝒇</m:t>
                              </m:r>
                              <m:r>
                                <a:rPr lang="en-US" altLang="zh-TW" b="0" i="1" smtClean="0">
                                  <a:latin typeface="Cambria Math"/>
                                </a:rPr>
                                <m:t> </m:t>
                              </m:r>
                              <m:r>
                                <a:rPr lang="en-US" altLang="zh-TW" b="0" i="1" smtClean="0">
                                  <a:latin typeface="Cambria Math"/>
                                </a:rPr>
                                <m:t>h𝑎𝑣𝑒</m:t>
                              </m:r>
                              <m:r>
                                <a:rPr lang="en-US" altLang="zh-TW" b="0" i="1" smtClean="0">
                                  <a:latin typeface="Cambria Math"/>
                                </a:rPr>
                                <m:t> </m:t>
                              </m:r>
                              <m:r>
                                <a:rPr lang="en-US" altLang="zh-TW" b="0" i="1" smtClean="0">
                                  <a:latin typeface="Cambria Math"/>
                                </a:rPr>
                                <m:t>𝑣𝑎𝑙𝑢𝑒</m:t>
                              </m:r>
                              <m:r>
                                <a:rPr lang="en-US" altLang="zh-TW" b="0" i="1" smtClean="0">
                                  <a:latin typeface="Cambria Math"/>
                                </a:rPr>
                                <m:t>          </m:t>
                              </m:r>
                            </m:e>
                            <m:e>
                              <m:r>
                                <a:rPr lang="en-US" altLang="zh-TW" b="0" i="1" smtClean="0">
                                  <a:latin typeface="Cambria Math"/>
                                </a:rPr>
                                <m:t>  0 , </m:t>
                              </m:r>
                              <m:r>
                                <a:rPr lang="en-US" altLang="zh-TW" b="1" i="1" smtClean="0">
                                  <a:latin typeface="Cambria Math"/>
                                </a:rPr>
                                <m:t>𝒆𝒍𝒔𝒆</m:t>
                              </m:r>
                              <m:r>
                                <a:rPr lang="en-US" altLang="zh-TW" b="0" i="1" smtClean="0">
                                  <a:latin typeface="Cambria Math"/>
                                </a:rPr>
                                <m:t>                              </m:t>
                              </m:r>
                            </m:e>
                          </m:eqArr>
                        </m:e>
                      </m:d>
                    </m:oMath>
                  </m:oMathPara>
                </a14:m>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622840" y="5229704"/>
                <a:ext cx="2630400" cy="490712"/>
              </a:xfrm>
              <a:prstGeom prst="rect">
                <a:avLst/>
              </a:prstGeom>
              <a:blipFill rotWithShape="1">
                <a:blip r:embed="rId4"/>
                <a:stretch>
                  <a:fillRect l="-3704" t="-165000" b="-2437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5251654" y="4698464"/>
                <a:ext cx="4141711" cy="5072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𝑑𝑖𝑠</m:t>
                          </m:r>
                        </m:e>
                        <m:sub>
                          <m:r>
                            <a:rPr lang="en-US" altLang="zh-TW" b="0" i="1" smtClean="0">
                              <a:latin typeface="Cambria Math"/>
                            </a:rPr>
                            <m:t>𝑖</m:t>
                          </m:r>
                        </m:sub>
                      </m:sSub>
                      <m:r>
                        <a:rPr lang="en-US" altLang="zh-TW" b="0" i="1" smtClean="0">
                          <a:latin typeface="Cambria Math"/>
                        </a:rPr>
                        <m:t>= </m:t>
                      </m:r>
                      <m:d>
                        <m:dPr>
                          <m:begChr m:val="{"/>
                          <m:endChr m:val=""/>
                          <m:ctrlPr>
                            <a:rPr lang="en-US" altLang="zh-TW" i="1" smtClean="0">
                              <a:latin typeface="Cambria Math"/>
                            </a:rPr>
                          </m:ctrlPr>
                        </m:dPr>
                        <m:e>
                          <m:eqArr>
                            <m:eqArrPr>
                              <m:ctrlPr>
                                <a:rPr lang="en-US" altLang="zh-TW" i="1" smtClean="0">
                                  <a:latin typeface="Cambria Math"/>
                                </a:rPr>
                              </m:ctrlPr>
                            </m:eqArrPr>
                            <m:e>
                              <m:r>
                                <a:rPr lang="en-US" altLang="zh-TW" b="0" i="1" smtClean="0">
                                  <a:latin typeface="Cambria Math"/>
                                </a:rPr>
                                <m:t>𝑜𝑟𝑖𝑔𝑖𝑛𝑎𝑙</m:t>
                              </m:r>
                              <m:r>
                                <a:rPr lang="en-US" altLang="zh-TW" b="0" i="1" smtClean="0">
                                  <a:latin typeface="Cambria Math"/>
                                </a:rPr>
                                <m:t>                       ,</m:t>
                              </m:r>
                              <m:r>
                                <a:rPr lang="en-US" altLang="zh-TW" b="1" i="1" smtClean="0">
                                  <a:latin typeface="Cambria Math"/>
                                </a:rPr>
                                <m:t>𝒊𝒇</m:t>
                              </m:r>
                              <m:r>
                                <a:rPr lang="en-US" altLang="zh-TW" b="0" i="1" smtClean="0">
                                  <a:latin typeface="Cambria Math"/>
                                </a:rPr>
                                <m:t> </m:t>
                              </m:r>
                              <m:r>
                                <a:rPr lang="en-US" altLang="zh-TW" b="0" i="1" smtClean="0">
                                  <a:latin typeface="Cambria Math"/>
                                </a:rPr>
                                <m:t>h𝑎𝑣𝑒</m:t>
                              </m:r>
                              <m:r>
                                <a:rPr lang="en-US" altLang="zh-TW" b="0" i="1" smtClean="0">
                                  <a:latin typeface="Cambria Math"/>
                                </a:rPr>
                                <m:t> </m:t>
                              </m:r>
                              <m:r>
                                <a:rPr lang="en-US" altLang="zh-TW" b="0" i="1" smtClean="0">
                                  <a:latin typeface="Cambria Math"/>
                                </a:rPr>
                                <m:t>𝑣𝑎𝑙𝑢𝑒</m:t>
                              </m:r>
                              <m:r>
                                <a:rPr lang="en-US" altLang="zh-TW" b="0" i="1" smtClean="0">
                                  <a:latin typeface="Cambria Math"/>
                                </a:rPr>
                                <m:t>          </m:t>
                              </m:r>
                            </m:e>
                            <m:e>
                              <m:r>
                                <a:rPr lang="en-US" altLang="zh-TW" b="0" i="1" smtClean="0">
                                  <a:latin typeface="Cambria Math"/>
                                </a:rPr>
                                <m:t>  </m:t>
                              </m:r>
                              <m:r>
                                <a:rPr lang="en-US" altLang="zh-TW" b="0" i="1" smtClean="0">
                                  <a:solidFill>
                                    <a:srgbClr val="FF0000"/>
                                  </a:solidFill>
                                  <a:latin typeface="Cambria Math"/>
                                </a:rPr>
                                <m:t>0</m:t>
                              </m:r>
                              <m:r>
                                <a:rPr lang="en-US" altLang="zh-TW" b="0" i="1" smtClean="0">
                                  <a:latin typeface="Cambria Math"/>
                                </a:rPr>
                                <m:t>                                     , </m:t>
                              </m:r>
                              <m:r>
                                <a:rPr lang="en-US" altLang="zh-TW" b="1" i="1" smtClean="0">
                                  <a:latin typeface="Cambria Math"/>
                                </a:rPr>
                                <m:t>𝒆𝒍𝒔𝒆</m:t>
                              </m:r>
                              <m:r>
                                <a:rPr lang="en-US" altLang="zh-TW" b="0" i="1" smtClean="0">
                                  <a:latin typeface="Cambria Math"/>
                                </a:rPr>
                                <m:t>                              </m:t>
                              </m:r>
                            </m:e>
                          </m:eqArr>
                        </m:e>
                      </m:d>
                    </m:oMath>
                  </m:oMathPara>
                </a14:m>
                <a:endParaRPr lang="zh-TW" altLang="en-US"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5251654" y="4698464"/>
                <a:ext cx="4141711" cy="507255"/>
              </a:xfrm>
              <a:prstGeom prst="rect">
                <a:avLst/>
              </a:prstGeom>
              <a:blipFill rotWithShape="1">
                <a:blip r:embed="rId5"/>
                <a:stretch>
                  <a:fillRect l="-294" t="-159036" b="-23132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5251654" y="5200975"/>
                <a:ext cx="4101957" cy="490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𝑒𝑡𝑎</m:t>
                          </m:r>
                        </m:e>
                        <m:sub>
                          <m:r>
                            <a:rPr lang="en-US" altLang="zh-TW" b="0" i="1" smtClean="0">
                              <a:latin typeface="Cambria Math"/>
                            </a:rPr>
                            <m:t>𝑖</m:t>
                          </m:r>
                        </m:sub>
                      </m:sSub>
                      <m:r>
                        <a:rPr lang="en-US" altLang="zh-TW" b="0" i="1" smtClean="0">
                          <a:latin typeface="Cambria Math"/>
                        </a:rPr>
                        <m:t>= </m:t>
                      </m:r>
                      <m:d>
                        <m:dPr>
                          <m:begChr m:val="{"/>
                          <m:endChr m:val=""/>
                          <m:ctrlPr>
                            <a:rPr lang="en-US" altLang="zh-TW" i="1" smtClean="0">
                              <a:latin typeface="Cambria Math"/>
                            </a:rPr>
                          </m:ctrlPr>
                        </m:dPr>
                        <m:e>
                          <m:eqArr>
                            <m:eqArrPr>
                              <m:ctrlPr>
                                <a:rPr lang="en-US" altLang="zh-TW" i="1" smtClean="0">
                                  <a:latin typeface="Cambria Math"/>
                                </a:rPr>
                              </m:ctrlPr>
                            </m:eqArrPr>
                            <m:e>
                              <m:r>
                                <a:rPr lang="en-US" altLang="zh-TW" i="1">
                                  <a:latin typeface="Cambria Math"/>
                                </a:rPr>
                                <m:t>𝑜𝑟𝑖𝑔𝑖𝑛𝑎𝑙</m:t>
                              </m:r>
                              <m:r>
                                <a:rPr lang="en-US" altLang="zh-TW" b="0" i="1" smtClean="0">
                                  <a:latin typeface="Cambria Math"/>
                                </a:rPr>
                                <m:t>                      ,</m:t>
                              </m:r>
                              <m:r>
                                <a:rPr lang="en-US" altLang="zh-TW" b="1" i="1" smtClean="0">
                                  <a:latin typeface="Cambria Math"/>
                                </a:rPr>
                                <m:t>𝒊𝒇</m:t>
                              </m:r>
                              <m:r>
                                <a:rPr lang="en-US" altLang="zh-TW" b="0" i="1" smtClean="0">
                                  <a:latin typeface="Cambria Math"/>
                                </a:rPr>
                                <m:t> </m:t>
                              </m:r>
                              <m:r>
                                <a:rPr lang="en-US" altLang="zh-TW" b="0" i="1" smtClean="0">
                                  <a:latin typeface="Cambria Math"/>
                                </a:rPr>
                                <m:t>h𝑎𝑣𝑒</m:t>
                              </m:r>
                              <m:r>
                                <a:rPr lang="en-US" altLang="zh-TW" b="0" i="1" smtClean="0">
                                  <a:latin typeface="Cambria Math"/>
                                </a:rPr>
                                <m:t> </m:t>
                              </m:r>
                              <m:r>
                                <a:rPr lang="en-US" altLang="zh-TW" b="0" i="1" smtClean="0">
                                  <a:latin typeface="Cambria Math"/>
                                </a:rPr>
                                <m:t>𝑣𝑎𝑙𝑢𝑒</m:t>
                              </m:r>
                              <m:r>
                                <a:rPr lang="en-US" altLang="zh-TW" b="0" i="1" smtClean="0">
                                  <a:latin typeface="Cambria Math"/>
                                </a:rPr>
                                <m:t>          </m:t>
                              </m:r>
                            </m:e>
                            <m:e>
                              <m:r>
                                <a:rPr lang="en-US" altLang="zh-TW" b="0" i="1" smtClean="0">
                                  <a:latin typeface="Cambria Math"/>
                                </a:rPr>
                                <m:t> </m:t>
                              </m:r>
                              <m:r>
                                <a:rPr lang="en-US" altLang="zh-TW" b="0" i="1" smtClean="0">
                                  <a:solidFill>
                                    <a:srgbClr val="FF0000"/>
                                  </a:solidFill>
                                  <a:latin typeface="Cambria Math"/>
                                </a:rPr>
                                <m:t> </m:t>
                              </m:r>
                              <m:r>
                                <a:rPr lang="en-US" altLang="zh-TW" i="1">
                                  <a:solidFill>
                                    <a:srgbClr val="FF0000"/>
                                  </a:solidFill>
                                  <a:latin typeface="Cambria Math"/>
                                </a:rPr>
                                <m:t>0</m:t>
                              </m:r>
                              <m:r>
                                <a:rPr lang="en-US" altLang="zh-TW" b="0" i="1" smtClean="0">
                                  <a:solidFill>
                                    <a:srgbClr val="FF0000"/>
                                  </a:solidFill>
                                  <a:latin typeface="Cambria Math"/>
                                </a:rPr>
                                <m:t>                                   </m:t>
                              </m:r>
                              <m:r>
                                <a:rPr lang="en-US" altLang="zh-TW" b="0" i="1" smtClean="0">
                                  <a:latin typeface="Cambria Math"/>
                                </a:rPr>
                                <m:t>, </m:t>
                              </m:r>
                              <m:r>
                                <a:rPr lang="en-US" altLang="zh-TW" b="1" i="1" smtClean="0">
                                  <a:latin typeface="Cambria Math"/>
                                </a:rPr>
                                <m:t>𝒆𝒍𝒔𝒆</m:t>
                              </m:r>
                              <m:r>
                                <a:rPr lang="en-US" altLang="zh-TW" b="0" i="1" smtClean="0">
                                  <a:latin typeface="Cambria Math"/>
                                </a:rPr>
                                <m:t>                              </m:t>
                              </m:r>
                            </m:e>
                          </m:eqArr>
                        </m:e>
                      </m:d>
                    </m:oMath>
                  </m:oMathPara>
                </a14:m>
                <a:endParaRPr lang="zh-TW" altLang="en-US"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5251654" y="5200975"/>
                <a:ext cx="4101957" cy="490712"/>
              </a:xfrm>
              <a:prstGeom prst="rect">
                <a:avLst/>
              </a:prstGeom>
              <a:blipFill rotWithShape="1">
                <a:blip r:embed="rId6"/>
                <a:stretch>
                  <a:fillRect t="-162963" b="-2395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5251654" y="5712686"/>
                <a:ext cx="4202945" cy="490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𝑝𝑟𝑖</m:t>
                          </m:r>
                        </m:e>
                        <m:sub>
                          <m:r>
                            <a:rPr lang="en-US" altLang="zh-TW" b="0" i="1" smtClean="0">
                              <a:latin typeface="Cambria Math"/>
                            </a:rPr>
                            <m:t>𝑖</m:t>
                          </m:r>
                        </m:sub>
                      </m:sSub>
                      <m:r>
                        <a:rPr lang="en-US" altLang="zh-TW" b="0" i="1" smtClean="0">
                          <a:latin typeface="Cambria Math"/>
                        </a:rPr>
                        <m:t>= </m:t>
                      </m:r>
                      <m:d>
                        <m:dPr>
                          <m:begChr m:val="{"/>
                          <m:endChr m:val=""/>
                          <m:ctrlPr>
                            <a:rPr lang="en-US" altLang="zh-TW" i="1" smtClean="0">
                              <a:latin typeface="Cambria Math"/>
                            </a:rPr>
                          </m:ctrlPr>
                        </m:dPr>
                        <m:e>
                          <m:eqArr>
                            <m:eqArrPr>
                              <m:ctrlPr>
                                <a:rPr lang="en-US" altLang="zh-TW" i="1" smtClean="0">
                                  <a:latin typeface="Cambria Math"/>
                                </a:rPr>
                              </m:ctrlPr>
                            </m:eqArrPr>
                            <m:e>
                              <m:r>
                                <a:rPr lang="en-US" altLang="zh-TW" i="1">
                                  <a:latin typeface="Cambria Math"/>
                                </a:rPr>
                                <m:t>𝑜𝑟𝑖𝑔𝑖𝑛𝑎𝑙</m:t>
                              </m:r>
                              <m:r>
                                <a:rPr lang="en-US" altLang="zh-TW" b="0" i="1" smtClean="0">
                                  <a:latin typeface="Cambria Math"/>
                                </a:rPr>
                                <m:t>                     ,</m:t>
                              </m:r>
                              <m:r>
                                <a:rPr lang="en-US" altLang="zh-TW" b="1" i="1" smtClean="0">
                                  <a:latin typeface="Cambria Math"/>
                                </a:rPr>
                                <m:t>𝒊𝒇</m:t>
                              </m:r>
                              <m:r>
                                <a:rPr lang="en-US" altLang="zh-TW" b="0" i="1" smtClean="0">
                                  <a:latin typeface="Cambria Math"/>
                                </a:rPr>
                                <m:t> </m:t>
                              </m:r>
                              <m:r>
                                <a:rPr lang="en-US" altLang="zh-TW" b="0" i="1" smtClean="0">
                                  <a:latin typeface="Cambria Math"/>
                                </a:rPr>
                                <m:t>h𝑎𝑣𝑒</m:t>
                              </m:r>
                              <m:r>
                                <a:rPr lang="en-US" altLang="zh-TW" b="0" i="1" smtClean="0">
                                  <a:latin typeface="Cambria Math"/>
                                </a:rPr>
                                <m:t> </m:t>
                              </m:r>
                              <m:r>
                                <a:rPr lang="en-US" altLang="zh-TW" b="0" i="1" smtClean="0">
                                  <a:latin typeface="Cambria Math"/>
                                </a:rPr>
                                <m:t>𝑣𝑎𝑙𝑢𝑒</m:t>
                              </m:r>
                              <m:r>
                                <a:rPr lang="en-US" altLang="zh-TW" b="0" i="1" smtClean="0">
                                  <a:latin typeface="Cambria Math"/>
                                </a:rPr>
                                <m:t>          </m:t>
                              </m:r>
                            </m:e>
                            <m:e>
                              <m:r>
                                <a:rPr lang="en-US" altLang="zh-TW" b="0" i="1" smtClean="0">
                                  <a:latin typeface="Cambria Math"/>
                                </a:rPr>
                                <m:t>  </m:t>
                              </m:r>
                              <m:r>
                                <a:rPr lang="en-US" altLang="zh-TW" b="0" i="1" smtClean="0">
                                  <a:solidFill>
                                    <a:srgbClr val="FF0000"/>
                                  </a:solidFill>
                                  <a:latin typeface="Cambria Math"/>
                                </a:rPr>
                                <m:t>0</m:t>
                              </m:r>
                              <m:r>
                                <a:rPr lang="en-US" altLang="zh-TW" b="0" i="1" smtClean="0">
                                  <a:latin typeface="Cambria Math"/>
                                </a:rPr>
                                <m:t>                                    , </m:t>
                              </m:r>
                              <m:r>
                                <a:rPr lang="en-US" altLang="zh-TW" b="1" i="1" smtClean="0">
                                  <a:latin typeface="Cambria Math"/>
                                </a:rPr>
                                <m:t>𝒆𝒍𝒔𝒆</m:t>
                              </m:r>
                              <m:r>
                                <a:rPr lang="en-US" altLang="zh-TW" b="0" i="1" smtClean="0">
                                  <a:latin typeface="Cambria Math"/>
                                </a:rPr>
                                <m:t>                              </m:t>
                              </m:r>
                            </m:e>
                          </m:eqArr>
                        </m:e>
                      </m:d>
                    </m:oMath>
                  </m:oMathPara>
                </a14:m>
                <a:endParaRPr lang="zh-TW" altLang="en-US"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5251654" y="5712686"/>
                <a:ext cx="4202945" cy="490712"/>
              </a:xfrm>
              <a:prstGeom prst="rect">
                <a:avLst/>
              </a:prstGeom>
              <a:blipFill rotWithShape="1">
                <a:blip r:embed="rId7"/>
                <a:stretch>
                  <a:fillRect t="-162963" b="-239506"/>
                </a:stretch>
              </a:blipFill>
            </p:spPr>
            <p:txBody>
              <a:bodyPr/>
              <a:lstStyle/>
              <a:p>
                <a:r>
                  <a:rPr lang="zh-TW" altLang="en-US">
                    <a:noFill/>
                  </a:rPr>
                  <a:t> </a:t>
                </a:r>
              </a:p>
            </p:txBody>
          </p:sp>
        </mc:Fallback>
      </mc:AlternateContent>
      <p:cxnSp>
        <p:nvCxnSpPr>
          <p:cNvPr id="41" name="直線單箭頭接點 40"/>
          <p:cNvCxnSpPr/>
          <p:nvPr/>
        </p:nvCxnSpPr>
        <p:spPr>
          <a:xfrm flipH="1">
            <a:off x="3295650" y="1828800"/>
            <a:ext cx="1554232" cy="1672949"/>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2" name="直線單箭頭接點 41"/>
          <p:cNvCxnSpPr/>
          <p:nvPr/>
        </p:nvCxnSpPr>
        <p:spPr>
          <a:xfrm flipH="1">
            <a:off x="3810000" y="1828800"/>
            <a:ext cx="1619250" cy="1672949"/>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3" name="直線單箭頭接點 42"/>
          <p:cNvCxnSpPr/>
          <p:nvPr/>
        </p:nvCxnSpPr>
        <p:spPr>
          <a:xfrm flipH="1">
            <a:off x="4400550" y="1797184"/>
            <a:ext cx="1568448" cy="1672949"/>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7" name="直線單箭頭接點 46"/>
          <p:cNvCxnSpPr/>
          <p:nvPr/>
        </p:nvCxnSpPr>
        <p:spPr>
          <a:xfrm flipH="1">
            <a:off x="2622840" y="1737377"/>
            <a:ext cx="4627342" cy="1764372"/>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0331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en-US" altLang="zh-TW" sz="4000" b="1" dirty="0" smtClean="0">
                <a:latin typeface="Calibri"/>
                <a:ea typeface="Calibri"/>
                <a:cs typeface="Calibri"/>
                <a:sym typeface="Calibri"/>
              </a:rPr>
              <a:t>Future Work</a:t>
            </a:r>
            <a:endParaRPr lang="en-US" sz="4000" b="1" dirty="0">
              <a:latin typeface="Calibri"/>
              <a:ea typeface="Calibri"/>
              <a:cs typeface="Calibri"/>
              <a:sym typeface="Calibri"/>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13</a:t>
            </a:fld>
            <a:endParaRPr lang="en-US" sz="1000" b="0" i="0" u="none" strike="noStrike" cap="none">
              <a:solidFill>
                <a:schemeClr val="dk1"/>
              </a:solidFill>
              <a:latin typeface="Arial"/>
              <a:ea typeface="Arial"/>
              <a:cs typeface="Arial"/>
              <a:sym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37" y="1274764"/>
            <a:ext cx="61976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a:off x="0" y="1793876"/>
            <a:ext cx="8294914" cy="352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p:cNvSpPr txBox="1"/>
          <p:nvPr/>
        </p:nvSpPr>
        <p:spPr>
          <a:xfrm>
            <a:off x="2621241" y="2803489"/>
            <a:ext cx="1758815"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Test_merges.csv</a:t>
            </a:r>
            <a:endParaRPr lang="zh-TW" altLang="en-US" sz="1800" b="1" dirty="0">
              <a:latin typeface="Calibri" panose="020F0502020204030204" pitchFamily="34" charset="0"/>
              <a:cs typeface="Calibri" panose="020F0502020204030204" pitchFamily="34" charset="0"/>
            </a:endParaRPr>
          </a:p>
        </p:txBody>
      </p:sp>
      <p:cxnSp>
        <p:nvCxnSpPr>
          <p:cNvPr id="24" name="直線單箭頭接點 23"/>
          <p:cNvCxnSpPr/>
          <p:nvPr/>
        </p:nvCxnSpPr>
        <p:spPr>
          <a:xfrm flipH="1">
            <a:off x="6379029" y="2146301"/>
            <a:ext cx="593876" cy="2055585"/>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28" name="矩形 27"/>
          <p:cNvSpPr/>
          <p:nvPr/>
        </p:nvSpPr>
        <p:spPr>
          <a:xfrm>
            <a:off x="5819690" y="4201886"/>
            <a:ext cx="1157689" cy="369332"/>
          </a:xfrm>
          <a:prstGeom prst="rect">
            <a:avLst/>
          </a:prstGeom>
        </p:spPr>
        <p:txBody>
          <a:bodyPr wrap="none">
            <a:spAutoFit/>
          </a:bodyPr>
          <a:lstStyle/>
          <a:p>
            <a:r>
              <a:rPr lang="en-US" altLang="zh-TW" sz="1800" b="1" smtClean="0">
                <a:latin typeface="Calibri" panose="020F0502020204030204" pitchFamily="34" charset="0"/>
                <a:cs typeface="Calibri" panose="020F0502020204030204" pitchFamily="34" charset="0"/>
              </a:rPr>
              <a:t>Output :0 </a:t>
            </a:r>
            <a:endParaRPr lang="zh-TW" alt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983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p:nvPr/>
        </p:nvSpPr>
        <p:spPr>
          <a:xfrm>
            <a:off x="342066" y="943605"/>
            <a:ext cx="8394320" cy="830997"/>
          </a:xfrm>
          <a:prstGeom prst="rect">
            <a:avLst/>
          </a:prstGeom>
          <a:noFill/>
          <a:ln>
            <a:noFill/>
          </a:ln>
        </p:spPr>
        <p:txBody>
          <a:bodyPr wrap="square" lIns="91425" tIns="45700" rIns="91425" bIns="45700" anchor="t" anchorCtr="0">
            <a:noAutofit/>
          </a:bodyPr>
          <a:lstStyle/>
          <a:p>
            <a:pPr lvl="0" algn="ctr"/>
            <a:r>
              <a:rPr lang="en-US" sz="3600" b="1" dirty="0" smtClean="0">
                <a:solidFill>
                  <a:schemeClr val="dk1"/>
                </a:solidFill>
                <a:latin typeface="Calibri" charset="0"/>
                <a:ea typeface="Calibri" charset="0"/>
                <a:cs typeface="Calibri" charset="0"/>
                <a:sym typeface="Helvetica Neue"/>
              </a:rPr>
              <a:t>Mastering the game of Go with deep neural networks and tree search &amp; without human knowledge </a:t>
            </a:r>
          </a:p>
        </p:txBody>
      </p:sp>
      <p:sp>
        <p:nvSpPr>
          <p:cNvPr id="2" name="文字方塊 1"/>
          <p:cNvSpPr txBox="1"/>
          <p:nvPr/>
        </p:nvSpPr>
        <p:spPr>
          <a:xfrm>
            <a:off x="789137" y="2750963"/>
            <a:ext cx="7604966" cy="1323439"/>
          </a:xfrm>
          <a:prstGeom prst="rect">
            <a:avLst/>
          </a:prstGeom>
          <a:noFill/>
        </p:spPr>
        <p:txBody>
          <a:bodyPr wrap="none" rtlCol="0">
            <a:spAutoFit/>
          </a:bodyPr>
          <a:lstStyle/>
          <a:p>
            <a:pPr algn="ctr"/>
            <a:r>
              <a:rPr lang="en-US" altLang="zh-TW" sz="1600" dirty="0">
                <a:latin typeface="Calibri" panose="020F0502020204030204" pitchFamily="34" charset="0"/>
                <a:cs typeface="Calibri" panose="020F0502020204030204" pitchFamily="34" charset="0"/>
              </a:rPr>
              <a:t>Silver, David and Huang, Aja and Maddison, Chris J and </a:t>
            </a:r>
            <a:r>
              <a:rPr lang="en-US" altLang="zh-TW" sz="1600" dirty="0" err="1">
                <a:latin typeface="Calibri" panose="020F0502020204030204" pitchFamily="34" charset="0"/>
                <a:cs typeface="Calibri" panose="020F0502020204030204" pitchFamily="34" charset="0"/>
              </a:rPr>
              <a:t>Guez</a:t>
            </a:r>
            <a:r>
              <a:rPr lang="en-US" altLang="zh-TW" sz="1600" dirty="0">
                <a:latin typeface="Calibri" panose="020F0502020204030204" pitchFamily="34" charset="0"/>
                <a:cs typeface="Calibri" panose="020F0502020204030204" pitchFamily="34" charset="0"/>
              </a:rPr>
              <a:t>, Arthur and </a:t>
            </a:r>
            <a:r>
              <a:rPr lang="en-US" altLang="zh-TW" sz="1600" dirty="0" err="1">
                <a:latin typeface="Calibri" panose="020F0502020204030204" pitchFamily="34" charset="0"/>
                <a:cs typeface="Calibri" panose="020F0502020204030204" pitchFamily="34" charset="0"/>
              </a:rPr>
              <a:t>Sifre</a:t>
            </a:r>
            <a:r>
              <a:rPr lang="en-US" altLang="zh-TW" sz="1600" dirty="0">
                <a:latin typeface="Calibri" panose="020F0502020204030204" pitchFamily="34" charset="0"/>
                <a:cs typeface="Calibri" panose="020F0502020204030204" pitchFamily="34" charset="0"/>
              </a:rPr>
              <a:t>, </a:t>
            </a:r>
            <a:endParaRPr lang="en-US" altLang="zh-TW" sz="1600" dirty="0" smtClean="0">
              <a:latin typeface="Calibri" panose="020F0502020204030204" pitchFamily="34" charset="0"/>
              <a:cs typeface="Calibri" panose="020F0502020204030204" pitchFamily="34" charset="0"/>
            </a:endParaRPr>
          </a:p>
          <a:p>
            <a:pPr algn="ctr"/>
            <a:r>
              <a:rPr lang="en-US" altLang="zh-TW" sz="1600" dirty="0" smtClean="0">
                <a:latin typeface="Calibri" panose="020F0502020204030204" pitchFamily="34" charset="0"/>
                <a:cs typeface="Calibri" panose="020F0502020204030204" pitchFamily="34" charset="0"/>
              </a:rPr>
              <a:t>Laurent </a:t>
            </a:r>
            <a:r>
              <a:rPr lang="en-US" altLang="zh-TW" sz="1600" dirty="0">
                <a:latin typeface="Calibri" panose="020F0502020204030204" pitchFamily="34" charset="0"/>
                <a:cs typeface="Calibri" panose="020F0502020204030204" pitchFamily="34" charset="0"/>
              </a:rPr>
              <a:t>and Van Den </a:t>
            </a:r>
            <a:r>
              <a:rPr lang="en-US" altLang="zh-TW" sz="1600" dirty="0" err="1">
                <a:latin typeface="Calibri" panose="020F0502020204030204" pitchFamily="34" charset="0"/>
                <a:cs typeface="Calibri" panose="020F0502020204030204" pitchFamily="34" charset="0"/>
              </a:rPr>
              <a:t>Driessche</a:t>
            </a:r>
            <a:r>
              <a:rPr lang="en-US" altLang="zh-TW" sz="1600" dirty="0">
                <a:latin typeface="Calibri" panose="020F0502020204030204" pitchFamily="34" charset="0"/>
                <a:cs typeface="Calibri" panose="020F0502020204030204" pitchFamily="34" charset="0"/>
              </a:rPr>
              <a:t>, </a:t>
            </a:r>
            <a:r>
              <a:rPr lang="en-US" altLang="zh-TW" sz="1600" dirty="0" smtClean="0">
                <a:latin typeface="Calibri" panose="020F0502020204030204" pitchFamily="34" charset="0"/>
                <a:cs typeface="Calibri" panose="020F0502020204030204" pitchFamily="34" charset="0"/>
              </a:rPr>
              <a:t>George </a:t>
            </a:r>
            <a:r>
              <a:rPr lang="en-US" altLang="zh-TW" sz="1600" dirty="0">
                <a:latin typeface="Calibri" panose="020F0502020204030204" pitchFamily="34" charset="0"/>
                <a:cs typeface="Calibri" panose="020F0502020204030204" pitchFamily="34" charset="0"/>
              </a:rPr>
              <a:t>and </a:t>
            </a:r>
            <a:r>
              <a:rPr lang="en-US" altLang="zh-TW" sz="1600" dirty="0" err="1">
                <a:latin typeface="Calibri" panose="020F0502020204030204" pitchFamily="34" charset="0"/>
                <a:cs typeface="Calibri" panose="020F0502020204030204" pitchFamily="34" charset="0"/>
              </a:rPr>
              <a:t>Schrittwieser</a:t>
            </a:r>
            <a:r>
              <a:rPr lang="en-US" altLang="zh-TW" sz="1600" dirty="0">
                <a:latin typeface="Calibri" panose="020F0502020204030204" pitchFamily="34" charset="0"/>
                <a:cs typeface="Calibri" panose="020F0502020204030204" pitchFamily="34" charset="0"/>
              </a:rPr>
              <a:t>, </a:t>
            </a:r>
            <a:endParaRPr lang="en-US" altLang="zh-TW" sz="1600" dirty="0" smtClean="0">
              <a:latin typeface="Calibri" panose="020F0502020204030204" pitchFamily="34" charset="0"/>
              <a:cs typeface="Calibri" panose="020F0502020204030204" pitchFamily="34" charset="0"/>
            </a:endParaRPr>
          </a:p>
          <a:p>
            <a:pPr algn="ctr"/>
            <a:r>
              <a:rPr lang="en-US" altLang="zh-TW" sz="1600" dirty="0" smtClean="0">
                <a:latin typeface="Calibri" panose="020F0502020204030204" pitchFamily="34" charset="0"/>
                <a:cs typeface="Calibri" panose="020F0502020204030204" pitchFamily="34" charset="0"/>
              </a:rPr>
              <a:t>Julian </a:t>
            </a:r>
            <a:r>
              <a:rPr lang="en-US" altLang="zh-TW" sz="1600" dirty="0">
                <a:latin typeface="Calibri" panose="020F0502020204030204" pitchFamily="34" charset="0"/>
                <a:cs typeface="Calibri" panose="020F0502020204030204" pitchFamily="34" charset="0"/>
              </a:rPr>
              <a:t>and </a:t>
            </a:r>
            <a:r>
              <a:rPr lang="en-US" altLang="zh-TW" sz="1600" dirty="0" err="1">
                <a:latin typeface="Calibri" panose="020F0502020204030204" pitchFamily="34" charset="0"/>
                <a:cs typeface="Calibri" panose="020F0502020204030204" pitchFamily="34" charset="0"/>
              </a:rPr>
              <a:t>Antonoglou</a:t>
            </a:r>
            <a:r>
              <a:rPr lang="en-US" altLang="zh-TW" sz="1600" dirty="0">
                <a:latin typeface="Calibri" panose="020F0502020204030204" pitchFamily="34" charset="0"/>
                <a:cs typeface="Calibri" panose="020F0502020204030204" pitchFamily="34" charset="0"/>
              </a:rPr>
              <a:t>, </a:t>
            </a:r>
            <a:r>
              <a:rPr lang="en-US" altLang="zh-TW" sz="1600" dirty="0" err="1">
                <a:latin typeface="Calibri" panose="020F0502020204030204" pitchFamily="34" charset="0"/>
                <a:cs typeface="Calibri" panose="020F0502020204030204" pitchFamily="34" charset="0"/>
              </a:rPr>
              <a:t>Ioannis</a:t>
            </a:r>
            <a:r>
              <a:rPr lang="en-US" altLang="zh-TW" sz="1600" dirty="0">
                <a:latin typeface="Calibri" panose="020F0502020204030204" pitchFamily="34" charset="0"/>
                <a:cs typeface="Calibri" panose="020F0502020204030204" pitchFamily="34" charset="0"/>
              </a:rPr>
              <a:t> and </a:t>
            </a:r>
            <a:r>
              <a:rPr lang="en-US" altLang="zh-TW" sz="1600" dirty="0" err="1">
                <a:latin typeface="Calibri" panose="020F0502020204030204" pitchFamily="34" charset="0"/>
                <a:cs typeface="Calibri" panose="020F0502020204030204" pitchFamily="34" charset="0"/>
              </a:rPr>
              <a:t>Panneershelvam</a:t>
            </a:r>
            <a:r>
              <a:rPr lang="en-US" altLang="zh-TW" sz="1600" dirty="0">
                <a:latin typeface="Calibri" panose="020F0502020204030204" pitchFamily="34" charset="0"/>
                <a:cs typeface="Calibri" panose="020F0502020204030204" pitchFamily="34" charset="0"/>
              </a:rPr>
              <a:t>, Veda and </a:t>
            </a:r>
            <a:r>
              <a:rPr lang="en-US" altLang="zh-TW" sz="1600" dirty="0" err="1">
                <a:latin typeface="Calibri" panose="020F0502020204030204" pitchFamily="34" charset="0"/>
                <a:cs typeface="Calibri" panose="020F0502020204030204" pitchFamily="34" charset="0"/>
              </a:rPr>
              <a:t>Lanctot</a:t>
            </a:r>
            <a:r>
              <a:rPr lang="en-US" altLang="zh-TW" sz="1600" dirty="0">
                <a:latin typeface="Calibri" panose="020F0502020204030204" pitchFamily="34" charset="0"/>
                <a:cs typeface="Calibri" panose="020F0502020204030204" pitchFamily="34" charset="0"/>
              </a:rPr>
              <a:t>, Marc and others</a:t>
            </a:r>
            <a:r>
              <a:rPr lang="en-US" altLang="zh-TW" sz="1600" dirty="0" smtClean="0">
                <a:latin typeface="Calibri" panose="020F0502020204030204" pitchFamily="34" charset="0"/>
                <a:ea typeface="Calibri" charset="0"/>
                <a:cs typeface="Calibri" panose="020F0502020204030204" pitchFamily="34" charset="0"/>
              </a:rPr>
              <a:t> </a:t>
            </a:r>
          </a:p>
          <a:p>
            <a:pPr algn="ctr"/>
            <a:r>
              <a:rPr lang="en-US" altLang="zh-TW" sz="1600" dirty="0" smtClean="0">
                <a:latin typeface="Calibri" panose="020F0502020204030204" pitchFamily="34" charset="0"/>
                <a:ea typeface="Calibri" charset="0"/>
                <a:cs typeface="Calibri" panose="020F0502020204030204" pitchFamily="34" charset="0"/>
              </a:rPr>
              <a:t>In</a:t>
            </a:r>
            <a:r>
              <a:rPr lang="en-US" altLang="zh-TW" sz="1600" dirty="0">
                <a:latin typeface="Calibri" panose="020F0502020204030204" pitchFamily="34" charset="0"/>
                <a:cs typeface="Calibri" panose="020F0502020204030204" pitchFamily="34" charset="0"/>
              </a:rPr>
              <a:t> </a:t>
            </a:r>
            <a:r>
              <a:rPr lang="en-US" altLang="zh-TW" sz="1600" i="1" dirty="0">
                <a:latin typeface="Calibri" panose="020F0502020204030204" pitchFamily="34" charset="0"/>
                <a:cs typeface="Calibri" panose="020F0502020204030204" pitchFamily="34" charset="0"/>
              </a:rPr>
              <a:t>nature</a:t>
            </a:r>
            <a:r>
              <a:rPr lang="en-US" altLang="zh-TW" sz="1600" i="1" dirty="0" smtClean="0">
                <a:latin typeface="Calibri" panose="020F0502020204030204" pitchFamily="34" charset="0"/>
                <a:ea typeface="Calibri" charset="0"/>
                <a:cs typeface="Calibri" panose="020F0502020204030204" pitchFamily="34" charset="0"/>
              </a:rPr>
              <a:t>, </a:t>
            </a:r>
          </a:p>
          <a:p>
            <a:pPr algn="ctr"/>
            <a:r>
              <a:rPr kumimoji="1" lang="en-US" altLang="zh-TW" sz="1600" dirty="0" smtClean="0">
                <a:latin typeface="Calibri" panose="020F0502020204030204" pitchFamily="34" charset="0"/>
                <a:ea typeface="Calibri" charset="0"/>
                <a:cs typeface="Calibri" panose="020F0502020204030204" pitchFamily="34" charset="0"/>
              </a:rPr>
              <a:t>2016 / 2017</a:t>
            </a:r>
            <a:endParaRPr kumimoji="1" lang="zh-TW" altLang="en-US" sz="1600" dirty="0">
              <a:latin typeface="Calibri" panose="020F0502020204030204" pitchFamily="34" charset="0"/>
              <a:ea typeface="Calibri"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zh-TW" altLang="en-US" sz="4000" b="1" dirty="0" smtClean="0">
                <a:latin typeface="Calibri"/>
                <a:ea typeface="Calibri"/>
                <a:cs typeface="Calibri"/>
                <a:sym typeface="Calibri"/>
              </a:rPr>
              <a:t>介紹</a:t>
            </a:r>
            <a:endParaRPr lang="en-US" sz="4000" b="1" dirty="0">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lnSpc>
                    <a:spcPct val="150000"/>
                  </a:lnSpc>
                  <a:buFont typeface="Arial" charset="0"/>
                  <a:buChar char="•"/>
                </a:pP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AlphaGo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並不是第一套電腦下棋的軟體。</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0">
                  <a:lnSpc>
                    <a:spcPct val="150000"/>
                  </a:lnSpc>
                </a:pP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marL="285750" lvl="2" indent="-285750">
                  <a:lnSpc>
                    <a:spcPct val="150000"/>
                  </a:lnSpc>
                  <a:buFont typeface="Arial" panose="020B0604020202020204" pitchFamily="34" charset="0"/>
                  <a:buChar char="•"/>
                </a:pP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在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1997</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年，已有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IBM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超級電腦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Deep Blue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戰勝國際西洋棋王 </a:t>
                </a:r>
                <a:r>
                  <a:rPr lang="en-US" altLang="zh-TW" sz="1800" dirty="0" smtClean="0">
                    <a:latin typeface="Calibri" panose="020F0502020204030204" pitchFamily="34" charset="0"/>
                    <a:cs typeface="Calibri" panose="020F0502020204030204" pitchFamily="34" charset="0"/>
                  </a:rPr>
                  <a:t>Kasparov</a:t>
                </a:r>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marL="285750" lvl="2" indent="-285750">
                  <a:lnSpc>
                    <a:spcPct val="150000"/>
                  </a:lnSpc>
                  <a:buFont typeface="Arial" panose="020B0604020202020204" pitchFamily="34" charset="0"/>
                  <a:buChar char="•"/>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marL="285750" lvl="2" indent="-285750">
                  <a:lnSpc>
                    <a:spcPct val="150000"/>
                  </a:lnSpc>
                  <a:buFont typeface="Arial" panose="020B0604020202020204" pitchFamily="34" charset="0"/>
                  <a:buChar char="•"/>
                </a:pP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但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Deep Blue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使用的是 </a:t>
                </a:r>
                <a:r>
                  <a:rPr lang="zh-TW" altLang="en-US" sz="1800" b="1" dirty="0" smtClean="0">
                    <a:solidFill>
                      <a:schemeClr val="dk1"/>
                    </a:solidFill>
                    <a:latin typeface="Calibri" panose="020F0502020204030204" pitchFamily="34" charset="0"/>
                    <a:ea typeface="Calibri" charset="0"/>
                    <a:cs typeface="Calibri" panose="020F0502020204030204" pitchFamily="34" charset="0"/>
                    <a:sym typeface="Helvetica Neue"/>
                  </a:rPr>
                  <a:t>暴力窮舉法</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，即在所有可能存在的下法建構一棵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tree</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。在面對圍棋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19</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x 19 = 361</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個下棋點使用暴力窮舉法是不可行的。</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lnSpc>
                    <a:spcPct val="150000"/>
                  </a:lnSpc>
                </a:pPr>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總共有 </a:t>
                </a:r>
                <a14:m>
                  <m:oMath xmlns:m="http://schemas.openxmlformats.org/officeDocument/2006/math">
                    <m:sSup>
                      <m:sSupPr>
                        <m:ctrlPr>
                          <a:rPr lang="en-US" altLang="zh-TW" sz="1800" i="1" smtClean="0">
                            <a:solidFill>
                              <a:schemeClr val="dk1"/>
                            </a:solidFill>
                            <a:latin typeface="Cambria Math"/>
                            <a:cs typeface="Calibri" panose="020F0502020204030204" pitchFamily="34" charset="0"/>
                            <a:sym typeface="Helvetica Neue"/>
                          </a:rPr>
                        </m:ctrlPr>
                      </m:sSupPr>
                      <m:e>
                        <m:r>
                          <a:rPr lang="en-US" altLang="zh-TW" sz="1800" b="0" i="1" smtClean="0">
                            <a:solidFill>
                              <a:schemeClr val="dk1"/>
                            </a:solidFill>
                            <a:latin typeface="Cambria Math"/>
                            <a:cs typeface="Calibri" panose="020F0502020204030204" pitchFamily="34" charset="0"/>
                            <a:sym typeface="Helvetica Neue"/>
                          </a:rPr>
                          <m:t>10</m:t>
                        </m:r>
                      </m:e>
                      <m:sup>
                        <m:r>
                          <a:rPr lang="en-US" altLang="zh-TW" sz="1800" b="0" i="1" smtClean="0">
                            <a:solidFill>
                              <a:schemeClr val="dk1"/>
                            </a:solidFill>
                            <a:latin typeface="Cambria Math"/>
                            <a:cs typeface="Calibri" panose="020F0502020204030204" pitchFamily="34" charset="0"/>
                            <a:sym typeface="Helvetica Neue"/>
                          </a:rPr>
                          <m:t>1710…….0</m:t>
                        </m:r>
                      </m:sup>
                    </m:sSup>
                  </m:oMath>
                </a14:m>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種可能性</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mc:Choice>
        <mc:Fallback xmlns="">
          <p:sp>
            <p:nvSpPr>
              <p:cNvPr id="81" name="Shape 81"/>
              <p:cNvSpPr>
                <a:spLocks noRot="1" noChangeAspect="1" noMove="1" noResize="1" noEditPoints="1" noAdjustHandles="1" noChangeArrowheads="1" noChangeShapeType="1" noTextEdit="1"/>
              </p:cNvSpPr>
              <p:nvPr/>
            </p:nvSpPr>
            <p:spPr>
              <a:xfrm>
                <a:off x="468311" y="1274764"/>
                <a:ext cx="8229601" cy="3785652"/>
              </a:xfrm>
              <a:prstGeom prst="rect">
                <a:avLst/>
              </a:prstGeom>
              <a:blipFill rotWithShape="1">
                <a:blip r:embed="rId3"/>
                <a:stretch>
                  <a:fillRect l="-1037" r="-296"/>
                </a:stretch>
              </a:blipFill>
              <a:ln>
                <a:noFill/>
              </a:ln>
            </p:spPr>
            <p:txBody>
              <a:bodyPr/>
              <a:lstStyle/>
              <a:p>
                <a:r>
                  <a:rPr lang="zh-TW" altLang="en-US">
                    <a:noFill/>
                  </a:rPr>
                  <a:t> </a:t>
                </a:r>
              </a:p>
            </p:txBody>
          </p:sp>
        </mc:Fallback>
      </mc:AlternateContent>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15</a:t>
            </a:fld>
            <a:endParaRPr lang="en-US" sz="10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zh-TW" altLang="en-US" sz="4000" b="1" dirty="0" smtClean="0">
                <a:latin typeface="Calibri"/>
                <a:ea typeface="Calibri"/>
                <a:cs typeface="Calibri"/>
                <a:sym typeface="Calibri"/>
              </a:rPr>
              <a:t>最早的 </a:t>
            </a:r>
            <a:r>
              <a:rPr lang="en-US" altLang="zh-TW" sz="4000" b="1" dirty="0" err="1" smtClean="0">
                <a:latin typeface="Calibri"/>
                <a:ea typeface="Calibri"/>
                <a:cs typeface="Calibri"/>
                <a:sym typeface="Calibri"/>
              </a:rPr>
              <a:t>AlphaGo</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r>
              <a:rPr lang="zh-TW" altLang="en-US" sz="2400" b="1" dirty="0" smtClean="0">
                <a:solidFill>
                  <a:schemeClr val="dk1"/>
                </a:solidFill>
                <a:latin typeface="Calibri" charset="0"/>
                <a:ea typeface="Calibri" charset="0"/>
                <a:cs typeface="Calibri" charset="0"/>
                <a:sym typeface="Helvetica Neue"/>
              </a:rPr>
              <a:t>採 </a:t>
            </a:r>
            <a:r>
              <a:rPr lang="en-US" altLang="zh-TW" sz="2400" b="1" dirty="0" smtClean="0">
                <a:solidFill>
                  <a:schemeClr val="dk1"/>
                </a:solidFill>
                <a:latin typeface="Calibri" charset="0"/>
                <a:ea typeface="Calibri" charset="0"/>
                <a:cs typeface="Calibri" charset="0"/>
                <a:sym typeface="Helvetica Neue"/>
              </a:rPr>
              <a:t>Supervised learning of policy network</a:t>
            </a:r>
            <a:endParaRPr lang="en-US" altLang="zh-TW" sz="1800" b="1" dirty="0" smtClean="0">
              <a:solidFill>
                <a:schemeClr val="dk1"/>
              </a:solidFill>
              <a:latin typeface="Calibri" charset="0"/>
              <a:ea typeface="Calibri" charset="0"/>
              <a:cs typeface="Calibri" charset="0"/>
              <a:sym typeface="Helvetica Neue"/>
            </a:endParaRPr>
          </a:p>
          <a:p>
            <a:pPr lvl="2"/>
            <a:endParaRPr lang="en-US" altLang="zh-TW" sz="1800" dirty="0" smtClean="0">
              <a:solidFill>
                <a:schemeClr val="dk1"/>
              </a:solidFill>
              <a:latin typeface="Calibri" charset="0"/>
              <a:ea typeface="Calibri" charset="0"/>
              <a:cs typeface="Calibri" charset="0"/>
              <a:sym typeface="Helvetica Neue"/>
            </a:endParaRPr>
          </a:p>
          <a:p>
            <a:pPr lvl="2"/>
            <a:r>
              <a:rPr lang="en-US" altLang="zh-TW" sz="1800" dirty="0" smtClean="0">
                <a:solidFill>
                  <a:schemeClr val="dk1"/>
                </a:solidFill>
                <a:latin typeface="Calibri" charset="0"/>
                <a:ea typeface="Calibri" charset="0"/>
                <a:cs typeface="Calibri" charset="0"/>
                <a:sym typeface="Helvetica Neue"/>
              </a:rPr>
              <a:t>      </a:t>
            </a:r>
            <a:r>
              <a:rPr lang="zh-TW" altLang="en-US" sz="1800" dirty="0">
                <a:solidFill>
                  <a:schemeClr val="dk1"/>
                </a:solidFill>
                <a:latin typeface="Calibri" charset="0"/>
                <a:ea typeface="Calibri" charset="0"/>
                <a:cs typeface="Calibri" charset="0"/>
                <a:sym typeface="Helvetica Neue"/>
              </a:rPr>
              <a:t>採集</a:t>
            </a:r>
            <a:r>
              <a:rPr lang="zh-TW" altLang="en-US" sz="1800" dirty="0" smtClean="0">
                <a:solidFill>
                  <a:schemeClr val="dk1"/>
                </a:solidFill>
                <a:latin typeface="Calibri" charset="0"/>
                <a:ea typeface="Calibri" charset="0"/>
                <a:cs typeface="Calibri" charset="0"/>
                <a:sym typeface="Helvetica Neue"/>
              </a:rPr>
              <a:t>了 </a:t>
            </a:r>
            <a:r>
              <a:rPr lang="en-US" altLang="zh-TW" sz="1800" dirty="0" smtClean="0">
                <a:solidFill>
                  <a:schemeClr val="dk1"/>
                </a:solidFill>
                <a:latin typeface="Calibri" charset="0"/>
                <a:ea typeface="Calibri" charset="0"/>
                <a:cs typeface="Calibri" charset="0"/>
                <a:sym typeface="Helvetica Neue"/>
              </a:rPr>
              <a:t>KGS</a:t>
            </a:r>
            <a:r>
              <a:rPr lang="zh-TW" altLang="en-US" sz="1800" dirty="0" smtClean="0">
                <a:solidFill>
                  <a:schemeClr val="dk1"/>
                </a:solidFill>
                <a:latin typeface="Calibri" charset="0"/>
                <a:ea typeface="Calibri" charset="0"/>
                <a:cs typeface="Calibri" charset="0"/>
                <a:sym typeface="Helvetica Neue"/>
              </a:rPr>
              <a:t> </a:t>
            </a:r>
            <a:r>
              <a:rPr lang="en-US" altLang="zh-TW" sz="1800" dirty="0" smtClean="0">
                <a:solidFill>
                  <a:schemeClr val="dk1"/>
                </a:solidFill>
                <a:latin typeface="Calibri" charset="0"/>
                <a:ea typeface="Calibri" charset="0"/>
                <a:cs typeface="Calibri" charset="0"/>
                <a:sym typeface="Helvetica Neue"/>
              </a:rPr>
              <a:t>(</a:t>
            </a:r>
            <a:r>
              <a:rPr lang="zh-TW" altLang="en-US" sz="1800" dirty="0" smtClean="0">
                <a:solidFill>
                  <a:schemeClr val="dk1"/>
                </a:solidFill>
                <a:latin typeface="Calibri" charset="0"/>
                <a:ea typeface="Calibri" charset="0"/>
                <a:cs typeface="Calibri" charset="0"/>
                <a:sym typeface="Helvetica Neue"/>
              </a:rPr>
              <a:t>網路圍棋對戰平台</a:t>
            </a:r>
            <a:r>
              <a:rPr lang="en-US" altLang="zh-TW" sz="1800" dirty="0" smtClean="0">
                <a:solidFill>
                  <a:schemeClr val="dk1"/>
                </a:solidFill>
                <a:latin typeface="Calibri" charset="0"/>
                <a:ea typeface="Calibri" charset="0"/>
                <a:cs typeface="Calibri" charset="0"/>
                <a:sym typeface="Helvetica Neue"/>
              </a:rPr>
              <a:t>)</a:t>
            </a:r>
            <a:r>
              <a:rPr lang="zh-TW" altLang="en-US" sz="1800" dirty="0">
                <a:solidFill>
                  <a:schemeClr val="dk1"/>
                </a:solidFill>
                <a:latin typeface="Calibri" charset="0"/>
                <a:ea typeface="Calibri" charset="0"/>
                <a:cs typeface="Calibri" charset="0"/>
                <a:sym typeface="Helvetica Neue"/>
              </a:rPr>
              <a:t> 上</a:t>
            </a:r>
            <a:r>
              <a:rPr lang="zh-TW" altLang="en-US" sz="1800" dirty="0" smtClean="0">
                <a:solidFill>
                  <a:schemeClr val="dk1"/>
                </a:solidFill>
                <a:latin typeface="Calibri" charset="0"/>
                <a:ea typeface="Calibri" charset="0"/>
                <a:cs typeface="Calibri" charset="0"/>
                <a:sym typeface="Helvetica Neue"/>
              </a:rPr>
              <a:t>，</a:t>
            </a:r>
            <a:r>
              <a:rPr lang="zh-TW" altLang="en-US" sz="1800" dirty="0">
                <a:solidFill>
                  <a:schemeClr val="dk1"/>
                </a:solidFill>
                <a:latin typeface="Calibri" charset="0"/>
                <a:ea typeface="Calibri" charset="0"/>
                <a:cs typeface="Calibri" charset="0"/>
                <a:sym typeface="Helvetica Neue"/>
              </a:rPr>
              <a:t>超過百萬</a:t>
            </a:r>
            <a:r>
              <a:rPr lang="zh-TW" altLang="en-US" sz="1800" dirty="0" smtClean="0">
                <a:solidFill>
                  <a:schemeClr val="dk1"/>
                </a:solidFill>
                <a:latin typeface="Calibri" charset="0"/>
                <a:ea typeface="Calibri" charset="0"/>
                <a:cs typeface="Calibri" charset="0"/>
                <a:sym typeface="Helvetica Neue"/>
              </a:rPr>
              <a:t>人的對弈棋局的 </a:t>
            </a:r>
            <a:r>
              <a:rPr lang="en-US" altLang="zh-TW" sz="1800" dirty="0" smtClean="0">
                <a:solidFill>
                  <a:schemeClr val="dk1"/>
                </a:solidFill>
                <a:latin typeface="Calibri" charset="0"/>
                <a:ea typeface="Calibri" charset="0"/>
                <a:cs typeface="Calibri" charset="0"/>
                <a:sym typeface="Helvetica Neue"/>
              </a:rPr>
              <a:t>Data Set</a:t>
            </a:r>
            <a:r>
              <a:rPr lang="zh-TW" altLang="en-US" sz="1800" dirty="0" smtClean="0">
                <a:solidFill>
                  <a:schemeClr val="dk1"/>
                </a:solidFill>
                <a:latin typeface="Calibri" charset="0"/>
                <a:ea typeface="Calibri" charset="0"/>
                <a:cs typeface="Calibri" charset="0"/>
                <a:sym typeface="Helvetica Neue"/>
              </a:rPr>
              <a:t>。 </a:t>
            </a:r>
            <a:endParaRPr lang="en-US" altLang="zh-TW" sz="1800" dirty="0">
              <a:latin typeface="Calibri" charset="0"/>
              <a:ea typeface="Calibri" charset="0"/>
              <a:cs typeface="Calibri" charset="0"/>
            </a:endParaRPr>
          </a:p>
          <a:p>
            <a:pPr lvl="2"/>
            <a:r>
              <a:rPr lang="en-US" altLang="zh-TW" sz="1800" dirty="0" smtClean="0">
                <a:latin typeface="Calibri" charset="0"/>
                <a:ea typeface="Calibri" charset="0"/>
                <a:cs typeface="Calibri" charset="0"/>
              </a:rPr>
              <a:t>      </a:t>
            </a:r>
          </a:p>
          <a:p>
            <a:pPr lvl="2"/>
            <a:r>
              <a:rPr lang="zh-TW" altLang="en-US" sz="1800" dirty="0">
                <a:solidFill>
                  <a:schemeClr val="dk1"/>
                </a:solidFill>
                <a:latin typeface="Calibri" charset="0"/>
                <a:ea typeface="Calibri" charset="0"/>
                <a:cs typeface="Calibri" charset="0"/>
                <a:sym typeface="Helvetica Neue"/>
              </a:rPr>
              <a:t>　</a:t>
            </a:r>
            <a:r>
              <a:rPr lang="zh-TW" altLang="en-US" sz="1800" dirty="0" smtClean="0">
                <a:solidFill>
                  <a:schemeClr val="dk1"/>
                </a:solidFill>
                <a:latin typeface="Calibri" charset="0"/>
                <a:ea typeface="Calibri" charset="0"/>
                <a:cs typeface="Calibri" charset="0"/>
                <a:sym typeface="Helvetica Neue"/>
              </a:rPr>
              <a:t>  </a:t>
            </a:r>
            <a:r>
              <a:rPr lang="en-US" altLang="zh-TW" sz="1800" b="1" dirty="0" smtClean="0">
                <a:solidFill>
                  <a:schemeClr val="dk1"/>
                </a:solidFill>
                <a:latin typeface="Calibri" charset="0"/>
                <a:ea typeface="Calibri" charset="0"/>
                <a:cs typeface="Calibri" charset="0"/>
                <a:sym typeface="Helvetica Neue"/>
              </a:rPr>
              <a:t>Policy Network:</a:t>
            </a:r>
          </a:p>
          <a:p>
            <a:pPr lvl="2"/>
            <a:r>
              <a:rPr lang="zh-TW" altLang="en-US" sz="1800" b="1" dirty="0">
                <a:solidFill>
                  <a:schemeClr val="dk1"/>
                </a:solidFill>
                <a:latin typeface="Calibri" charset="0"/>
                <a:ea typeface="Calibri" charset="0"/>
                <a:cs typeface="Calibri" charset="0"/>
                <a:sym typeface="Helvetica Neue"/>
              </a:rPr>
              <a:t> </a:t>
            </a:r>
            <a:r>
              <a:rPr lang="zh-TW" altLang="en-US" sz="1800" b="1" dirty="0" smtClean="0">
                <a:solidFill>
                  <a:schemeClr val="dk1"/>
                </a:solidFill>
                <a:latin typeface="Calibri" charset="0"/>
                <a:ea typeface="Calibri" charset="0"/>
                <a:cs typeface="Calibri" charset="0"/>
                <a:sym typeface="Helvetica Neue"/>
              </a:rPr>
              <a:t>      </a:t>
            </a:r>
            <a:endParaRPr lang="en-US" altLang="zh-TW" sz="1800" b="1" dirty="0" smtClean="0">
              <a:solidFill>
                <a:schemeClr val="dk1"/>
              </a:solidFill>
              <a:latin typeface="Calibri" charset="0"/>
              <a:ea typeface="Calibri" charset="0"/>
              <a:cs typeface="Calibri" charset="0"/>
              <a:sym typeface="Helvetica Neue"/>
            </a:endParaRPr>
          </a:p>
          <a:p>
            <a:pPr lvl="2"/>
            <a:r>
              <a:rPr lang="zh-TW" altLang="en-US" sz="1800" b="1" dirty="0">
                <a:solidFill>
                  <a:schemeClr val="dk1"/>
                </a:solidFill>
                <a:latin typeface="Calibri" charset="0"/>
                <a:ea typeface="Calibri" charset="0"/>
                <a:cs typeface="Calibri" charset="0"/>
                <a:sym typeface="Helvetica Neue"/>
              </a:rPr>
              <a:t> </a:t>
            </a:r>
            <a:r>
              <a:rPr lang="zh-TW" altLang="en-US" sz="1800" b="1" dirty="0" smtClean="0">
                <a:solidFill>
                  <a:schemeClr val="dk1"/>
                </a:solidFill>
                <a:latin typeface="Calibri" charset="0"/>
                <a:ea typeface="Calibri" charset="0"/>
                <a:cs typeface="Calibri" charset="0"/>
                <a:sym typeface="Helvetica Neue"/>
              </a:rPr>
              <a:t>          </a:t>
            </a:r>
            <a:r>
              <a:rPr lang="zh-TW" altLang="en-US" sz="1800" dirty="0" smtClean="0">
                <a:solidFill>
                  <a:schemeClr val="dk1"/>
                </a:solidFill>
                <a:latin typeface="Calibri" charset="0"/>
                <a:ea typeface="Calibri" charset="0"/>
                <a:cs typeface="Calibri" charset="0"/>
                <a:sym typeface="Helvetica Neue"/>
              </a:rPr>
              <a:t>輸入目前的局面，預測下一步機率</a:t>
            </a:r>
            <a:endParaRPr lang="en-US" altLang="zh-TW" sz="1800" dirty="0">
              <a:solidFill>
                <a:schemeClr val="dk1"/>
              </a:solidFill>
              <a:latin typeface="Calibri" charset="0"/>
              <a:ea typeface="Calibri" charset="0"/>
              <a:cs typeface="Calibri"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16</a:t>
            </a:fld>
            <a:endParaRPr lang="en-US" sz="1000" b="0" i="0" u="none" strike="noStrike" cap="none">
              <a:solidFill>
                <a:schemeClr val="dk1"/>
              </a:solidFill>
              <a:latin typeface="Arial"/>
              <a:ea typeface="Arial"/>
              <a:cs typeface="Arial"/>
              <a:sym typeface="Aria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379" y="2564826"/>
            <a:ext cx="2022438" cy="3664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群組 5"/>
          <p:cNvGrpSpPr/>
          <p:nvPr/>
        </p:nvGrpSpPr>
        <p:grpSpPr>
          <a:xfrm>
            <a:off x="2874902" y="3988994"/>
            <a:ext cx="773759" cy="1592133"/>
            <a:chOff x="6368527" y="978945"/>
            <a:chExt cx="773759" cy="1592133"/>
          </a:xfrm>
        </p:grpSpPr>
        <p:sp>
          <p:nvSpPr>
            <p:cNvPr id="7" name="立方體 6"/>
            <p:cNvSpPr/>
            <p:nvPr/>
          </p:nvSpPr>
          <p:spPr>
            <a:xfrm>
              <a:off x="6368527" y="978945"/>
              <a:ext cx="621359" cy="1592133"/>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8" name="立方體 7"/>
            <p:cNvSpPr/>
            <p:nvPr/>
          </p:nvSpPr>
          <p:spPr>
            <a:xfrm>
              <a:off x="6640512" y="1194994"/>
              <a:ext cx="463080" cy="1160034"/>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9" name="立方體 8"/>
            <p:cNvSpPr/>
            <p:nvPr/>
          </p:nvSpPr>
          <p:spPr>
            <a:xfrm>
              <a:off x="6837486" y="1346497"/>
              <a:ext cx="304800" cy="857028"/>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grpSp>
      <p:sp>
        <p:nvSpPr>
          <p:cNvPr id="10" name="文字方塊 9"/>
          <p:cNvSpPr txBox="1"/>
          <p:nvPr/>
        </p:nvSpPr>
        <p:spPr>
          <a:xfrm>
            <a:off x="2542616" y="5725950"/>
            <a:ext cx="1317990" cy="307777"/>
          </a:xfrm>
          <a:prstGeom prst="rect">
            <a:avLst/>
          </a:prstGeom>
          <a:noFill/>
        </p:spPr>
        <p:txBody>
          <a:bodyPr wrap="none" rtlCol="0">
            <a:spAutoFit/>
          </a:bodyPr>
          <a:lstStyle/>
          <a:p>
            <a:r>
              <a:rPr lang="en-US" altLang="zh-TW" b="1" dirty="0" smtClean="0">
                <a:latin typeface="Calibri" panose="020F0502020204030204" pitchFamily="34" charset="0"/>
                <a:cs typeface="Calibri" panose="020F0502020204030204" pitchFamily="34" charset="0"/>
              </a:rPr>
              <a:t>Policy Network</a:t>
            </a:r>
            <a:endParaRPr lang="zh-TW" altLang="en-US" b="1" dirty="0">
              <a:latin typeface="Calibri" panose="020F0502020204030204" pitchFamily="34" charset="0"/>
              <a:cs typeface="Calibri" panose="020F0502020204030204"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111" y="3835447"/>
            <a:ext cx="1947224" cy="1899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descr="ãåæ£ãçåçæå°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77" y="4112877"/>
            <a:ext cx="1840958" cy="1468249"/>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p:cNvSpPr txBox="1"/>
          <p:nvPr/>
        </p:nvSpPr>
        <p:spPr>
          <a:xfrm>
            <a:off x="5209512" y="5734676"/>
            <a:ext cx="694421" cy="307777"/>
          </a:xfrm>
          <a:prstGeom prst="rect">
            <a:avLst/>
          </a:prstGeom>
          <a:noFill/>
        </p:spPr>
        <p:txBody>
          <a:bodyPr wrap="none" rtlCol="0">
            <a:spAutoFit/>
          </a:bodyPr>
          <a:lstStyle/>
          <a:p>
            <a:r>
              <a:rPr lang="en-US" altLang="zh-TW" b="1" dirty="0" smtClean="0">
                <a:latin typeface="Calibri" panose="020F0502020204030204" pitchFamily="34" charset="0"/>
                <a:cs typeface="Calibri" panose="020F0502020204030204" pitchFamily="34" charset="0"/>
              </a:rPr>
              <a:t>output</a:t>
            </a:r>
            <a:endParaRPr lang="zh-TW" altLang="en-US" b="1" dirty="0">
              <a:latin typeface="Calibri" panose="020F0502020204030204" pitchFamily="34" charset="0"/>
              <a:cs typeface="Calibri" panose="020F0502020204030204" pitchFamily="34" charset="0"/>
            </a:endParaRPr>
          </a:p>
        </p:txBody>
      </p:sp>
      <p:sp>
        <p:nvSpPr>
          <p:cNvPr id="15" name="文字方塊 14"/>
          <p:cNvSpPr txBox="1"/>
          <p:nvPr/>
        </p:nvSpPr>
        <p:spPr>
          <a:xfrm>
            <a:off x="679445" y="5734676"/>
            <a:ext cx="580608" cy="307777"/>
          </a:xfrm>
          <a:prstGeom prst="rect">
            <a:avLst/>
          </a:prstGeom>
          <a:noFill/>
        </p:spPr>
        <p:txBody>
          <a:bodyPr wrap="none" rtlCol="0">
            <a:spAutoFit/>
          </a:bodyPr>
          <a:lstStyle/>
          <a:p>
            <a:r>
              <a:rPr lang="en-US" altLang="zh-TW" b="1" dirty="0" smtClean="0">
                <a:latin typeface="Calibri" panose="020F0502020204030204" pitchFamily="34" charset="0"/>
                <a:cs typeface="Calibri" panose="020F0502020204030204" pitchFamily="34" charset="0"/>
              </a:rPr>
              <a:t>input</a:t>
            </a:r>
            <a:endParaRPr lang="zh-TW" altLang="en-US" b="1" dirty="0">
              <a:latin typeface="Calibri" panose="020F0502020204030204" pitchFamily="34" charset="0"/>
              <a:cs typeface="Calibri" panose="020F0502020204030204" pitchFamily="34" charset="0"/>
            </a:endParaRPr>
          </a:p>
        </p:txBody>
      </p:sp>
      <p:sp>
        <p:nvSpPr>
          <p:cNvPr id="16" name="向右箭號 15"/>
          <p:cNvSpPr/>
          <p:nvPr/>
        </p:nvSpPr>
        <p:spPr>
          <a:xfrm>
            <a:off x="2065469" y="4709323"/>
            <a:ext cx="595481" cy="275356"/>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17" name="向右箭號 16"/>
          <p:cNvSpPr/>
          <p:nvPr/>
        </p:nvSpPr>
        <p:spPr>
          <a:xfrm>
            <a:off x="3897093" y="4709323"/>
            <a:ext cx="595481" cy="275356"/>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940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zh-TW" altLang="en-US" sz="4000" b="1" dirty="0" smtClean="0">
                <a:latin typeface="Calibri"/>
                <a:ea typeface="Calibri"/>
                <a:cs typeface="Calibri"/>
                <a:sym typeface="Calibri"/>
              </a:rPr>
              <a:t>最早的 </a:t>
            </a:r>
            <a:r>
              <a:rPr lang="en-US" altLang="zh-TW" sz="4000" b="1" dirty="0" err="1" smtClean="0">
                <a:latin typeface="Calibri"/>
                <a:ea typeface="Calibri"/>
                <a:cs typeface="Calibri"/>
                <a:sym typeface="Calibri"/>
              </a:rPr>
              <a:t>AlphaGo</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r>
              <a:rPr lang="zh-TW" altLang="en-US" sz="2400" b="1" dirty="0" smtClean="0">
                <a:solidFill>
                  <a:schemeClr val="dk1"/>
                </a:solidFill>
                <a:latin typeface="Calibri" charset="0"/>
                <a:ea typeface="Calibri" charset="0"/>
                <a:cs typeface="Calibri" charset="0"/>
                <a:sym typeface="Helvetica Neue"/>
              </a:rPr>
              <a:t>採 </a:t>
            </a:r>
            <a:r>
              <a:rPr lang="en-US" altLang="zh-TW" sz="2400" b="1" dirty="0" smtClean="0">
                <a:solidFill>
                  <a:schemeClr val="dk1"/>
                </a:solidFill>
                <a:latin typeface="Calibri" charset="0"/>
                <a:ea typeface="Calibri" charset="0"/>
                <a:cs typeface="Calibri" charset="0"/>
                <a:sym typeface="Helvetica Neue"/>
              </a:rPr>
              <a:t>Supervised learning of policy network</a:t>
            </a:r>
            <a:endParaRPr lang="en-US" altLang="zh-TW" sz="1800" b="1" dirty="0" smtClean="0">
              <a:solidFill>
                <a:schemeClr val="dk1"/>
              </a:solidFill>
              <a:latin typeface="Calibri" charset="0"/>
              <a:ea typeface="Calibri" charset="0"/>
              <a:cs typeface="Calibri" charset="0"/>
              <a:sym typeface="Helvetica Neue"/>
            </a:endParaRPr>
          </a:p>
          <a:p>
            <a:pPr lvl="2"/>
            <a:endParaRPr lang="en-US" altLang="zh-TW" sz="1800" dirty="0" smtClean="0">
              <a:solidFill>
                <a:schemeClr val="dk1"/>
              </a:solidFill>
              <a:latin typeface="Calibri" charset="0"/>
              <a:ea typeface="Calibri" charset="0"/>
              <a:cs typeface="Calibri" charset="0"/>
              <a:sym typeface="Helvetica Neue"/>
            </a:endParaRPr>
          </a:p>
          <a:p>
            <a:pPr lvl="2"/>
            <a:r>
              <a:rPr lang="en-US" altLang="zh-TW" sz="1800" dirty="0" smtClean="0">
                <a:solidFill>
                  <a:schemeClr val="dk1"/>
                </a:solidFill>
                <a:latin typeface="Calibri" charset="0"/>
                <a:ea typeface="Calibri" charset="0"/>
                <a:cs typeface="Calibri" charset="0"/>
                <a:sym typeface="Helvetica Neue"/>
              </a:rPr>
              <a:t>      </a:t>
            </a:r>
            <a:r>
              <a:rPr lang="zh-TW" altLang="en-US" sz="1800" dirty="0">
                <a:solidFill>
                  <a:schemeClr val="dk1"/>
                </a:solidFill>
                <a:latin typeface="Calibri" charset="0"/>
                <a:ea typeface="Calibri" charset="0"/>
                <a:cs typeface="Calibri" charset="0"/>
                <a:sym typeface="Helvetica Neue"/>
              </a:rPr>
              <a:t>採集</a:t>
            </a:r>
            <a:r>
              <a:rPr lang="zh-TW" altLang="en-US" sz="1800" dirty="0" smtClean="0">
                <a:solidFill>
                  <a:schemeClr val="dk1"/>
                </a:solidFill>
                <a:latin typeface="Calibri" charset="0"/>
                <a:ea typeface="Calibri" charset="0"/>
                <a:cs typeface="Calibri" charset="0"/>
                <a:sym typeface="Helvetica Neue"/>
              </a:rPr>
              <a:t>了 </a:t>
            </a:r>
            <a:r>
              <a:rPr lang="en-US" altLang="zh-TW" sz="1800" dirty="0" smtClean="0">
                <a:solidFill>
                  <a:schemeClr val="dk1"/>
                </a:solidFill>
                <a:latin typeface="Calibri" charset="0"/>
                <a:ea typeface="Calibri" charset="0"/>
                <a:cs typeface="Calibri" charset="0"/>
                <a:sym typeface="Helvetica Neue"/>
              </a:rPr>
              <a:t>KGS</a:t>
            </a:r>
            <a:r>
              <a:rPr lang="zh-TW" altLang="en-US" sz="1800" dirty="0" smtClean="0">
                <a:solidFill>
                  <a:schemeClr val="dk1"/>
                </a:solidFill>
                <a:latin typeface="Calibri" charset="0"/>
                <a:ea typeface="Calibri" charset="0"/>
                <a:cs typeface="Calibri" charset="0"/>
                <a:sym typeface="Helvetica Neue"/>
              </a:rPr>
              <a:t> </a:t>
            </a:r>
            <a:r>
              <a:rPr lang="en-US" altLang="zh-TW" sz="1800" dirty="0" smtClean="0">
                <a:solidFill>
                  <a:schemeClr val="dk1"/>
                </a:solidFill>
                <a:latin typeface="Calibri" charset="0"/>
                <a:ea typeface="Calibri" charset="0"/>
                <a:cs typeface="Calibri" charset="0"/>
                <a:sym typeface="Helvetica Neue"/>
              </a:rPr>
              <a:t>(</a:t>
            </a:r>
            <a:r>
              <a:rPr lang="zh-TW" altLang="en-US" sz="1800" dirty="0" smtClean="0">
                <a:solidFill>
                  <a:schemeClr val="dk1"/>
                </a:solidFill>
                <a:latin typeface="Calibri" charset="0"/>
                <a:ea typeface="Calibri" charset="0"/>
                <a:cs typeface="Calibri" charset="0"/>
                <a:sym typeface="Helvetica Neue"/>
              </a:rPr>
              <a:t>網路圍棋對戰平台</a:t>
            </a:r>
            <a:r>
              <a:rPr lang="en-US" altLang="zh-TW" sz="1800" dirty="0" smtClean="0">
                <a:solidFill>
                  <a:schemeClr val="dk1"/>
                </a:solidFill>
                <a:latin typeface="Calibri" charset="0"/>
                <a:ea typeface="Calibri" charset="0"/>
                <a:cs typeface="Calibri" charset="0"/>
                <a:sym typeface="Helvetica Neue"/>
              </a:rPr>
              <a:t>)</a:t>
            </a:r>
            <a:r>
              <a:rPr lang="zh-TW" altLang="en-US" sz="1800" dirty="0">
                <a:solidFill>
                  <a:schemeClr val="dk1"/>
                </a:solidFill>
                <a:latin typeface="Calibri" charset="0"/>
                <a:ea typeface="Calibri" charset="0"/>
                <a:cs typeface="Calibri" charset="0"/>
                <a:sym typeface="Helvetica Neue"/>
              </a:rPr>
              <a:t> 上</a:t>
            </a:r>
            <a:r>
              <a:rPr lang="zh-TW" altLang="en-US" sz="1800" dirty="0" smtClean="0">
                <a:solidFill>
                  <a:schemeClr val="dk1"/>
                </a:solidFill>
                <a:latin typeface="Calibri" charset="0"/>
                <a:ea typeface="Calibri" charset="0"/>
                <a:cs typeface="Calibri" charset="0"/>
                <a:sym typeface="Helvetica Neue"/>
              </a:rPr>
              <a:t>，</a:t>
            </a:r>
            <a:r>
              <a:rPr lang="zh-TW" altLang="en-US" sz="1800" dirty="0">
                <a:solidFill>
                  <a:schemeClr val="dk1"/>
                </a:solidFill>
                <a:latin typeface="Calibri" charset="0"/>
                <a:ea typeface="Calibri" charset="0"/>
                <a:cs typeface="Calibri" charset="0"/>
                <a:sym typeface="Helvetica Neue"/>
              </a:rPr>
              <a:t>超過百萬</a:t>
            </a:r>
            <a:r>
              <a:rPr lang="zh-TW" altLang="en-US" sz="1800" dirty="0" smtClean="0">
                <a:solidFill>
                  <a:schemeClr val="dk1"/>
                </a:solidFill>
                <a:latin typeface="Calibri" charset="0"/>
                <a:ea typeface="Calibri" charset="0"/>
                <a:cs typeface="Calibri" charset="0"/>
                <a:sym typeface="Helvetica Neue"/>
              </a:rPr>
              <a:t>人的對弈棋局的 </a:t>
            </a:r>
            <a:r>
              <a:rPr lang="en-US" altLang="zh-TW" sz="1800" dirty="0" smtClean="0">
                <a:solidFill>
                  <a:schemeClr val="dk1"/>
                </a:solidFill>
                <a:latin typeface="Calibri" charset="0"/>
                <a:ea typeface="Calibri" charset="0"/>
                <a:cs typeface="Calibri" charset="0"/>
                <a:sym typeface="Helvetica Neue"/>
              </a:rPr>
              <a:t>Data Set</a:t>
            </a:r>
            <a:r>
              <a:rPr lang="zh-TW" altLang="en-US" sz="1800" dirty="0" smtClean="0">
                <a:solidFill>
                  <a:schemeClr val="dk1"/>
                </a:solidFill>
                <a:latin typeface="Calibri" charset="0"/>
                <a:ea typeface="Calibri" charset="0"/>
                <a:cs typeface="Calibri" charset="0"/>
                <a:sym typeface="Helvetica Neue"/>
              </a:rPr>
              <a:t>。 </a:t>
            </a:r>
            <a:endParaRPr lang="en-US" altLang="zh-TW" sz="1800" dirty="0">
              <a:latin typeface="Calibri" charset="0"/>
              <a:ea typeface="Calibri" charset="0"/>
              <a:cs typeface="Calibri" charset="0"/>
            </a:endParaRPr>
          </a:p>
          <a:p>
            <a:pPr lvl="2"/>
            <a:r>
              <a:rPr lang="en-US" altLang="zh-TW" sz="1800" dirty="0" smtClean="0">
                <a:latin typeface="Calibri" charset="0"/>
                <a:ea typeface="Calibri" charset="0"/>
                <a:cs typeface="Calibri" charset="0"/>
              </a:rPr>
              <a:t>      </a:t>
            </a:r>
          </a:p>
          <a:p>
            <a:pPr lvl="2"/>
            <a:endParaRPr lang="en-US" altLang="zh-TW" sz="1800" dirty="0">
              <a:latin typeface="Calibri" charset="0"/>
              <a:ea typeface="Calibri" charset="0"/>
              <a:cs typeface="Calibri" charset="0"/>
            </a:endParaRPr>
          </a:p>
          <a:p>
            <a:pPr lvl="2"/>
            <a:endParaRPr lang="en-US" altLang="zh-TW" sz="1800" dirty="0" smtClean="0">
              <a:latin typeface="Calibri" charset="0"/>
              <a:ea typeface="Calibri" charset="0"/>
              <a:cs typeface="Calibri" charset="0"/>
            </a:endParaRPr>
          </a:p>
          <a:p>
            <a:pPr lvl="2"/>
            <a:endParaRPr lang="en-US" altLang="zh-TW" sz="1800" dirty="0" smtClean="0">
              <a:latin typeface="Calibri" charset="0"/>
              <a:ea typeface="Calibri" charset="0"/>
              <a:cs typeface="Calibri" charset="0"/>
            </a:endParaRPr>
          </a:p>
          <a:p>
            <a:pPr lvl="2"/>
            <a:r>
              <a:rPr lang="zh-TW" altLang="en-US" sz="1800" dirty="0">
                <a:solidFill>
                  <a:schemeClr val="dk1"/>
                </a:solidFill>
                <a:latin typeface="Calibri" charset="0"/>
                <a:ea typeface="Calibri" charset="0"/>
                <a:cs typeface="Calibri" charset="0"/>
                <a:sym typeface="Helvetica Neue"/>
              </a:rPr>
              <a:t>　</a:t>
            </a:r>
            <a:r>
              <a:rPr lang="zh-TW" altLang="en-US" sz="1800" dirty="0" smtClean="0">
                <a:solidFill>
                  <a:schemeClr val="dk1"/>
                </a:solidFill>
                <a:latin typeface="Calibri" charset="0"/>
                <a:ea typeface="Calibri" charset="0"/>
                <a:cs typeface="Calibri" charset="0"/>
                <a:sym typeface="Helvetica Neue"/>
              </a:rPr>
              <a:t>  </a:t>
            </a:r>
            <a:r>
              <a:rPr lang="zh-TW" altLang="en-US" sz="1800" b="1" dirty="0" smtClean="0">
                <a:solidFill>
                  <a:schemeClr val="dk1"/>
                </a:solidFill>
                <a:latin typeface="Calibri" charset="0"/>
                <a:ea typeface="Calibri" charset="0"/>
                <a:cs typeface="Calibri" charset="0"/>
                <a:sym typeface="Helvetica Neue"/>
              </a:rPr>
              <a:t>缺點</a:t>
            </a:r>
            <a:r>
              <a:rPr lang="en-US" altLang="zh-TW" sz="1800" b="1" dirty="0" smtClean="0">
                <a:solidFill>
                  <a:schemeClr val="dk1"/>
                </a:solidFill>
                <a:latin typeface="Calibri" charset="0"/>
                <a:ea typeface="Calibri" charset="0"/>
                <a:cs typeface="Calibri" charset="0"/>
                <a:sym typeface="Helvetica Neue"/>
              </a:rPr>
              <a:t>:</a:t>
            </a:r>
          </a:p>
          <a:p>
            <a:pPr lvl="2"/>
            <a:r>
              <a:rPr lang="zh-TW" altLang="en-US" sz="1800" b="1" dirty="0">
                <a:solidFill>
                  <a:schemeClr val="dk1"/>
                </a:solidFill>
                <a:latin typeface="Calibri" charset="0"/>
                <a:ea typeface="Calibri" charset="0"/>
                <a:cs typeface="Calibri" charset="0"/>
                <a:sym typeface="Helvetica Neue"/>
              </a:rPr>
              <a:t> </a:t>
            </a:r>
            <a:r>
              <a:rPr lang="zh-TW" altLang="en-US" sz="1800" b="1" dirty="0" smtClean="0">
                <a:solidFill>
                  <a:schemeClr val="dk1"/>
                </a:solidFill>
                <a:latin typeface="Calibri" charset="0"/>
                <a:ea typeface="Calibri" charset="0"/>
                <a:cs typeface="Calibri" charset="0"/>
                <a:sym typeface="Helvetica Neue"/>
              </a:rPr>
              <a:t>      </a:t>
            </a:r>
            <a:endParaRPr lang="en-US" altLang="zh-TW" sz="1800" b="1" dirty="0" smtClean="0">
              <a:solidFill>
                <a:schemeClr val="dk1"/>
              </a:solidFill>
              <a:latin typeface="Calibri" charset="0"/>
              <a:ea typeface="Calibri" charset="0"/>
              <a:cs typeface="Calibri" charset="0"/>
              <a:sym typeface="Helvetica Neue"/>
            </a:endParaRPr>
          </a:p>
          <a:p>
            <a:pPr lvl="2"/>
            <a:r>
              <a:rPr lang="zh-TW" altLang="en-US" sz="1800" b="1" dirty="0">
                <a:solidFill>
                  <a:schemeClr val="dk1"/>
                </a:solidFill>
                <a:latin typeface="Calibri" charset="0"/>
                <a:ea typeface="Calibri" charset="0"/>
                <a:cs typeface="Calibri" charset="0"/>
                <a:sym typeface="Helvetica Neue"/>
              </a:rPr>
              <a:t> </a:t>
            </a:r>
            <a:r>
              <a:rPr lang="zh-TW" altLang="en-US" sz="1800" b="1" dirty="0" smtClean="0">
                <a:solidFill>
                  <a:schemeClr val="dk1"/>
                </a:solidFill>
                <a:latin typeface="Calibri" charset="0"/>
                <a:ea typeface="Calibri" charset="0"/>
                <a:cs typeface="Calibri" charset="0"/>
                <a:sym typeface="Helvetica Neue"/>
              </a:rPr>
              <a:t>                </a:t>
            </a:r>
            <a:r>
              <a:rPr lang="en-US" altLang="zh-TW" sz="1800" dirty="0" smtClean="0">
                <a:solidFill>
                  <a:schemeClr val="dk1"/>
                </a:solidFill>
                <a:latin typeface="Calibri" charset="0"/>
                <a:ea typeface="Calibri" charset="0"/>
                <a:cs typeface="Calibri" charset="0"/>
                <a:sym typeface="Helvetica Neue"/>
              </a:rPr>
              <a:t>1.</a:t>
            </a:r>
            <a:r>
              <a:rPr lang="zh-TW" altLang="en-US" sz="1800" dirty="0" smtClean="0">
                <a:solidFill>
                  <a:schemeClr val="dk1"/>
                </a:solidFill>
                <a:latin typeface="Calibri" charset="0"/>
                <a:ea typeface="Calibri" charset="0"/>
                <a:cs typeface="Calibri" charset="0"/>
                <a:sym typeface="Helvetica Neue"/>
              </a:rPr>
              <a:t> </a:t>
            </a:r>
            <a:r>
              <a:rPr lang="en-US" altLang="zh-TW" sz="1800" dirty="0" smtClean="0">
                <a:solidFill>
                  <a:schemeClr val="dk1"/>
                </a:solidFill>
                <a:latin typeface="Calibri" charset="0"/>
                <a:ea typeface="Calibri" charset="0"/>
                <a:cs typeface="Calibri" charset="0"/>
                <a:sym typeface="Helvetica Neue"/>
              </a:rPr>
              <a:t>KGS</a:t>
            </a:r>
            <a:r>
              <a:rPr lang="zh-TW" altLang="en-US" sz="1800" dirty="0" smtClean="0">
                <a:solidFill>
                  <a:schemeClr val="dk1"/>
                </a:solidFill>
                <a:latin typeface="Calibri" charset="0"/>
                <a:ea typeface="Calibri" charset="0"/>
                <a:cs typeface="Calibri" charset="0"/>
                <a:sym typeface="Helvetica Neue"/>
              </a:rPr>
              <a:t> 上棋手實力高低不一，並非每個 </a:t>
            </a:r>
            <a:r>
              <a:rPr lang="en-US" altLang="zh-TW" sz="1800" dirty="0" smtClean="0">
                <a:solidFill>
                  <a:schemeClr val="dk1"/>
                </a:solidFill>
                <a:latin typeface="Calibri" charset="0"/>
                <a:ea typeface="Calibri" charset="0"/>
                <a:cs typeface="Calibri" charset="0"/>
                <a:sym typeface="Helvetica Neue"/>
              </a:rPr>
              <a:t>Sample </a:t>
            </a:r>
            <a:r>
              <a:rPr lang="zh-TW" altLang="en-US" sz="1800" dirty="0" smtClean="0">
                <a:solidFill>
                  <a:schemeClr val="dk1"/>
                </a:solidFill>
                <a:latin typeface="Calibri" charset="0"/>
                <a:ea typeface="Calibri" charset="0"/>
                <a:cs typeface="Calibri" charset="0"/>
                <a:sym typeface="Helvetica Neue"/>
              </a:rPr>
              <a:t>都是好的下棋方案</a:t>
            </a:r>
            <a:endParaRPr lang="en-US" altLang="zh-TW" sz="1800" dirty="0" smtClean="0">
              <a:solidFill>
                <a:schemeClr val="dk1"/>
              </a:solidFill>
              <a:latin typeface="Calibri" charset="0"/>
              <a:ea typeface="Calibri" charset="0"/>
              <a:cs typeface="Calibri" charset="0"/>
              <a:sym typeface="Helvetica Neue"/>
            </a:endParaRPr>
          </a:p>
          <a:p>
            <a:pPr lvl="2"/>
            <a:r>
              <a:rPr lang="zh-TW" altLang="en-US" sz="1800" b="1" dirty="0">
                <a:solidFill>
                  <a:schemeClr val="dk1"/>
                </a:solidFill>
                <a:latin typeface="Calibri" charset="0"/>
                <a:ea typeface="Calibri" charset="0"/>
                <a:cs typeface="Calibri" charset="0"/>
                <a:sym typeface="Helvetica Neue"/>
              </a:rPr>
              <a:t> </a:t>
            </a:r>
            <a:r>
              <a:rPr lang="zh-TW" altLang="en-US" sz="1800" b="1" dirty="0" smtClean="0">
                <a:solidFill>
                  <a:schemeClr val="dk1"/>
                </a:solidFill>
                <a:latin typeface="Calibri" charset="0"/>
                <a:ea typeface="Calibri" charset="0"/>
                <a:cs typeface="Calibri" charset="0"/>
                <a:sym typeface="Helvetica Neue"/>
              </a:rPr>
              <a:t>                </a:t>
            </a:r>
            <a:r>
              <a:rPr lang="en-US" altLang="zh-TW" sz="1800" dirty="0" smtClean="0">
                <a:solidFill>
                  <a:schemeClr val="dk1"/>
                </a:solidFill>
                <a:latin typeface="Calibri" charset="0"/>
                <a:ea typeface="Calibri" charset="0"/>
                <a:cs typeface="Calibri" charset="0"/>
                <a:sym typeface="Helvetica Neue"/>
              </a:rPr>
              <a:t>2.</a:t>
            </a:r>
            <a:r>
              <a:rPr lang="zh-TW" altLang="en-US" sz="1800" dirty="0" smtClean="0">
                <a:solidFill>
                  <a:schemeClr val="dk1"/>
                </a:solidFill>
                <a:latin typeface="Calibri" charset="0"/>
                <a:ea typeface="Calibri" charset="0"/>
                <a:cs typeface="Calibri" charset="0"/>
                <a:sym typeface="Helvetica Neue"/>
              </a:rPr>
              <a:t> 頂尖高手的棋譜很少，且價格昂貴</a:t>
            </a:r>
            <a:endParaRPr lang="en-US" altLang="zh-TW" sz="1800" dirty="0">
              <a:solidFill>
                <a:schemeClr val="dk1"/>
              </a:solidFill>
              <a:latin typeface="Calibri" charset="0"/>
              <a:ea typeface="Calibri" charset="0"/>
              <a:cs typeface="Calibri" charset="0"/>
              <a:sym typeface="Helvetica Neue"/>
            </a:endParaRPr>
          </a:p>
          <a:p>
            <a:pPr lvl="2"/>
            <a:r>
              <a:rPr lang="zh-TW" altLang="en-US" sz="1800" dirty="0" smtClean="0">
                <a:solidFill>
                  <a:schemeClr val="dk1"/>
                </a:solidFill>
                <a:latin typeface="Calibri" charset="0"/>
                <a:ea typeface="Calibri" charset="0"/>
                <a:cs typeface="Calibri" charset="0"/>
                <a:sym typeface="Helvetica Neue"/>
              </a:rPr>
              <a:t>                 </a:t>
            </a:r>
            <a:r>
              <a:rPr lang="en-US" altLang="zh-TW" sz="1800" dirty="0" smtClean="0">
                <a:solidFill>
                  <a:schemeClr val="dk1"/>
                </a:solidFill>
                <a:latin typeface="Calibri" charset="0"/>
                <a:ea typeface="Calibri" charset="0"/>
                <a:cs typeface="Calibri" charset="0"/>
                <a:sym typeface="Helvetica Neue"/>
              </a:rPr>
              <a:t>3.</a:t>
            </a:r>
            <a:r>
              <a:rPr lang="zh-TW" altLang="en-US" sz="1800" dirty="0" smtClean="0">
                <a:solidFill>
                  <a:schemeClr val="dk1"/>
                </a:solidFill>
                <a:latin typeface="Calibri" charset="0"/>
                <a:ea typeface="Calibri" charset="0"/>
                <a:cs typeface="Calibri" charset="0"/>
                <a:sym typeface="Helvetica Neue"/>
              </a:rPr>
              <a:t> 只關心棋手是怎麼下的，而不是注重輸贏</a:t>
            </a:r>
            <a:endParaRPr lang="en-US" altLang="zh-TW" sz="1800" dirty="0">
              <a:solidFill>
                <a:schemeClr val="dk1"/>
              </a:solidFill>
              <a:latin typeface="Calibri" charset="0"/>
              <a:ea typeface="Calibri" charset="0"/>
              <a:cs typeface="Calibri" charset="0"/>
              <a:sym typeface="Helvetica Neue"/>
            </a:endParaRPr>
          </a:p>
          <a:p>
            <a:pPr lvl="2"/>
            <a:r>
              <a:rPr lang="en-US" altLang="zh-TW" sz="1800" dirty="0">
                <a:solidFill>
                  <a:schemeClr val="dk1"/>
                </a:solidFill>
                <a:latin typeface="Calibri" charset="0"/>
                <a:ea typeface="Calibri" charset="0"/>
                <a:cs typeface="Calibri" charset="0"/>
                <a:sym typeface="Helvetica Neue"/>
              </a:rPr>
              <a:t> </a:t>
            </a:r>
            <a:r>
              <a:rPr lang="en-US" altLang="zh-TW" sz="1800" dirty="0" smtClean="0">
                <a:solidFill>
                  <a:schemeClr val="dk1"/>
                </a:solidFill>
                <a:latin typeface="Calibri" charset="0"/>
                <a:ea typeface="Calibri" charset="0"/>
                <a:cs typeface="Calibri" charset="0"/>
                <a:sym typeface="Helvetica Neue"/>
              </a:rPr>
              <a:t>     </a:t>
            </a:r>
            <a:endParaRPr lang="en-US" altLang="zh-TW" sz="1800" dirty="0">
              <a:solidFill>
                <a:schemeClr val="dk1"/>
              </a:solidFill>
              <a:latin typeface="Calibri" charset="0"/>
              <a:ea typeface="Calibri" charset="0"/>
              <a:cs typeface="Calibri"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17</a:t>
            </a:fld>
            <a:endParaRPr lang="en-US"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8436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err="1">
                <a:latin typeface="Calibri" panose="020F0502020204030204" pitchFamily="34" charset="0"/>
                <a:ea typeface="Calibri"/>
                <a:cs typeface="Calibri" panose="020F0502020204030204" pitchFamily="34" charset="0"/>
                <a:sym typeface="Calibri"/>
              </a:rPr>
              <a:t>AlphaGo</a:t>
            </a:r>
            <a:endParaRPr lang="en-US" sz="4000" b="1" dirty="0">
              <a:latin typeface="Calibri" panose="020F0502020204030204" pitchFamily="34" charset="0"/>
              <a:ea typeface="Calibri"/>
              <a:cs typeface="Calibri" panose="020F0502020204030204" pitchFamily="34" charset="0"/>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Calibri" panose="020F0502020204030204" pitchFamily="34" charset="0"/>
                <a:cs typeface="Calibri" panose="020F0502020204030204" pitchFamily="34" charset="0"/>
                <a:sym typeface="Arial"/>
              </a:rPr>
              <a:t>18</a:t>
            </a:fld>
            <a:endParaRPr lang="en-US" sz="1000" b="0" i="0" u="none" strike="noStrike" cap="none">
              <a:solidFill>
                <a:schemeClr val="dk1"/>
              </a:solidFill>
              <a:latin typeface="Calibri" panose="020F0502020204030204" pitchFamily="34" charset="0"/>
              <a:cs typeface="Calibri" panose="020F0502020204030204" pitchFamily="34" charset="0"/>
              <a:sym typeface="Arial"/>
            </a:endParaRPr>
          </a:p>
        </p:txBody>
      </p:sp>
      <p:sp>
        <p:nvSpPr>
          <p:cNvPr id="7" name="Shape 81"/>
          <p:cNvSpPr/>
          <p:nvPr/>
        </p:nvSpPr>
        <p:spPr>
          <a:xfrm>
            <a:off x="620711" y="14271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r>
              <a:rPr lang="zh-TW" altLang="en-US" sz="2400" b="1" dirty="0" smtClean="0">
                <a:solidFill>
                  <a:schemeClr val="dk1"/>
                </a:solidFill>
                <a:latin typeface="Calibri" panose="020F0502020204030204" pitchFamily="34" charset="0"/>
                <a:ea typeface="Calibri" charset="0"/>
                <a:cs typeface="Calibri" panose="020F0502020204030204" pitchFamily="34" charset="0"/>
                <a:sym typeface="Helvetica Neue"/>
              </a:rPr>
              <a:t>採 </a:t>
            </a:r>
            <a:r>
              <a:rPr lang="en-US" altLang="zh-TW" sz="2400" b="1" dirty="0" smtClean="0">
                <a:solidFill>
                  <a:schemeClr val="dk1"/>
                </a:solidFill>
                <a:latin typeface="Calibri" panose="020F0502020204030204" pitchFamily="34" charset="0"/>
                <a:ea typeface="Calibri" charset="0"/>
                <a:cs typeface="Calibri" panose="020F0502020204030204" pitchFamily="34" charset="0"/>
                <a:sym typeface="Helvetica Neue"/>
              </a:rPr>
              <a:t>Reinforcement learning of policy network</a:t>
            </a:r>
            <a:endPar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差別在於收到的反饋是評估性而不是指導性</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b="1" dirty="0" smtClean="0">
                <a:solidFill>
                  <a:schemeClr val="dk1"/>
                </a:solidFill>
                <a:latin typeface="Calibri" panose="020F0502020204030204" pitchFamily="34" charset="0"/>
                <a:ea typeface="Calibri" charset="0"/>
                <a:cs typeface="Calibri" panose="020F0502020204030204" pitchFamily="34" charset="0"/>
                <a:sym typeface="Helvetica Neue"/>
              </a:rPr>
              <a:t>缺點</a:t>
            </a:r>
            <a:r>
              <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rPr>
              <a:t>:</a:t>
            </a:r>
            <a:r>
              <a:rPr lang="zh-TW" altLang="en-US" sz="1800" b="1"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b="1" dirty="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b="1"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rPr>
              <a:t>1.</a:t>
            </a:r>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該版本的 </a:t>
            </a:r>
            <a:r>
              <a:rPr lang="en-US" altLang="zh-TW" sz="1800" dirty="0" err="1" smtClean="0">
                <a:solidFill>
                  <a:schemeClr val="dk1"/>
                </a:solidFill>
                <a:latin typeface="Calibri" panose="020F0502020204030204" pitchFamily="34" charset="0"/>
                <a:ea typeface="Calibri" charset="0"/>
                <a:cs typeface="Calibri" panose="020F0502020204030204" pitchFamily="34" charset="0"/>
                <a:sym typeface="Helvetica Neue"/>
              </a:rPr>
              <a:t>AlphaGo</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只根據現在的棋局局面做出下一步的動作</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即憑直覺下棋</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a:t>
            </a: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2.</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缺乏判斷後續發展的大局觀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a:t>
            </a:r>
            <a:r>
              <a:rPr lang="zh-CN" altLang="en-US" sz="1800" dirty="0">
                <a:latin typeface="Calibri" panose="020F0502020204030204" pitchFamily="34" charset="0"/>
                <a:cs typeface="Calibri" panose="020F0502020204030204" pitchFamily="34" charset="0"/>
              </a:rPr>
              <a:t>手下一着子，心想三步棋</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p:txBody>
      </p:sp>
      <p:pic>
        <p:nvPicPr>
          <p:cNvPr id="1026" name="Picture 2" descr="ãReinforcement learni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26527"/>
            <a:ext cx="2594242" cy="10006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群組 3"/>
          <p:cNvGrpSpPr/>
          <p:nvPr/>
        </p:nvGrpSpPr>
        <p:grpSpPr>
          <a:xfrm>
            <a:off x="4206445" y="2476347"/>
            <a:ext cx="773759" cy="1592133"/>
            <a:chOff x="6368527" y="978945"/>
            <a:chExt cx="773759" cy="1592133"/>
          </a:xfrm>
        </p:grpSpPr>
        <p:sp>
          <p:nvSpPr>
            <p:cNvPr id="3" name="立方體 2"/>
            <p:cNvSpPr/>
            <p:nvPr/>
          </p:nvSpPr>
          <p:spPr>
            <a:xfrm>
              <a:off x="6368527" y="978945"/>
              <a:ext cx="621359" cy="1592133"/>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12" name="立方體 11"/>
            <p:cNvSpPr/>
            <p:nvPr/>
          </p:nvSpPr>
          <p:spPr>
            <a:xfrm>
              <a:off x="6640512" y="1194994"/>
              <a:ext cx="463080" cy="1160034"/>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11" name="立方體 10"/>
            <p:cNvSpPr/>
            <p:nvPr/>
          </p:nvSpPr>
          <p:spPr>
            <a:xfrm>
              <a:off x="6837486" y="1346497"/>
              <a:ext cx="304800" cy="857028"/>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grpSp>
      <p:sp>
        <p:nvSpPr>
          <p:cNvPr id="8" name="文字方塊 7"/>
          <p:cNvSpPr txBox="1"/>
          <p:nvPr/>
        </p:nvSpPr>
        <p:spPr>
          <a:xfrm>
            <a:off x="3588407" y="4153454"/>
            <a:ext cx="2173993" cy="523220"/>
          </a:xfrm>
          <a:prstGeom prst="rect">
            <a:avLst/>
          </a:prstGeom>
          <a:noFill/>
        </p:spPr>
        <p:txBody>
          <a:bodyPr wrap="none" rtlCol="0">
            <a:spAutoFit/>
          </a:bodyPr>
          <a:lstStyle/>
          <a:p>
            <a:r>
              <a:rPr lang="en-US" altLang="zh-TW" b="1" dirty="0">
                <a:solidFill>
                  <a:schemeClr val="dk1"/>
                </a:solidFill>
                <a:latin typeface="Calibri" panose="020F0502020204030204" pitchFamily="34" charset="0"/>
                <a:ea typeface="Calibri" charset="0"/>
                <a:cs typeface="Calibri" panose="020F0502020204030204" pitchFamily="34" charset="0"/>
                <a:sym typeface="Helvetica Neue"/>
              </a:rPr>
              <a:t>Reinforcement learning of </a:t>
            </a:r>
            <a:endParaRPr lang="en-US" altLang="zh-TW"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r>
              <a:rPr lang="en-US" altLang="zh-TW" b="1" dirty="0" smtClean="0">
                <a:solidFill>
                  <a:schemeClr val="dk1"/>
                </a:solidFill>
                <a:latin typeface="Calibri" panose="020F0502020204030204" pitchFamily="34" charset="0"/>
                <a:ea typeface="Calibri" charset="0"/>
                <a:cs typeface="Calibri" panose="020F0502020204030204" pitchFamily="34" charset="0"/>
                <a:sym typeface="Helvetica Neue"/>
              </a:rPr>
              <a:t>policy network A</a:t>
            </a:r>
            <a:endParaRPr lang="zh-TW" altLang="en-US" dirty="0">
              <a:latin typeface="Calibri" panose="020F0502020204030204" pitchFamily="34" charset="0"/>
              <a:cs typeface="Calibri" panose="020F0502020204030204" pitchFamily="34" charset="0"/>
            </a:endParaRPr>
          </a:p>
        </p:txBody>
      </p:sp>
      <p:sp>
        <p:nvSpPr>
          <p:cNvPr id="15" name="文字方塊 14"/>
          <p:cNvSpPr txBox="1"/>
          <p:nvPr/>
        </p:nvSpPr>
        <p:spPr>
          <a:xfrm>
            <a:off x="6821049" y="4094118"/>
            <a:ext cx="2173993" cy="523220"/>
          </a:xfrm>
          <a:prstGeom prst="rect">
            <a:avLst/>
          </a:prstGeom>
          <a:noFill/>
        </p:spPr>
        <p:txBody>
          <a:bodyPr wrap="none" rtlCol="0">
            <a:spAutoFit/>
          </a:bodyPr>
          <a:lstStyle/>
          <a:p>
            <a:r>
              <a:rPr lang="en-US" altLang="zh-TW" b="1" dirty="0">
                <a:solidFill>
                  <a:schemeClr val="dk1"/>
                </a:solidFill>
                <a:latin typeface="Calibri" panose="020F0502020204030204" pitchFamily="34" charset="0"/>
                <a:ea typeface="Calibri" charset="0"/>
                <a:cs typeface="Calibri" panose="020F0502020204030204" pitchFamily="34" charset="0"/>
                <a:sym typeface="Helvetica Neue"/>
              </a:rPr>
              <a:t>Reinforcement learning of </a:t>
            </a:r>
            <a:endParaRPr lang="en-US" altLang="zh-TW"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r>
              <a:rPr lang="en-US" altLang="zh-TW" b="1" dirty="0" smtClean="0">
                <a:solidFill>
                  <a:schemeClr val="dk1"/>
                </a:solidFill>
                <a:latin typeface="Calibri" panose="020F0502020204030204" pitchFamily="34" charset="0"/>
                <a:ea typeface="Calibri" charset="0"/>
                <a:cs typeface="Calibri" panose="020F0502020204030204" pitchFamily="34" charset="0"/>
                <a:sym typeface="Helvetica Neue"/>
              </a:rPr>
              <a:t>policy network B</a:t>
            </a:r>
            <a:endParaRPr lang="zh-TW" altLang="en-US" dirty="0">
              <a:latin typeface="Calibri" panose="020F0502020204030204" pitchFamily="34" charset="0"/>
              <a:cs typeface="Calibri" panose="020F0502020204030204" pitchFamily="34" charset="0"/>
            </a:endParaRPr>
          </a:p>
        </p:txBody>
      </p:sp>
      <p:grpSp>
        <p:nvGrpSpPr>
          <p:cNvPr id="16" name="群組 15"/>
          <p:cNvGrpSpPr/>
          <p:nvPr/>
        </p:nvGrpSpPr>
        <p:grpSpPr>
          <a:xfrm>
            <a:off x="7311041" y="2476346"/>
            <a:ext cx="773759" cy="1592133"/>
            <a:chOff x="6368527" y="978945"/>
            <a:chExt cx="773759" cy="1592133"/>
          </a:xfrm>
        </p:grpSpPr>
        <p:sp>
          <p:nvSpPr>
            <p:cNvPr id="17" name="立方體 16"/>
            <p:cNvSpPr/>
            <p:nvPr/>
          </p:nvSpPr>
          <p:spPr>
            <a:xfrm>
              <a:off x="6368527" y="978945"/>
              <a:ext cx="621359" cy="1592133"/>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18" name="立方體 17"/>
            <p:cNvSpPr/>
            <p:nvPr/>
          </p:nvSpPr>
          <p:spPr>
            <a:xfrm>
              <a:off x="6640512" y="1194994"/>
              <a:ext cx="463080" cy="1160034"/>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19" name="立方體 18"/>
            <p:cNvSpPr/>
            <p:nvPr/>
          </p:nvSpPr>
          <p:spPr>
            <a:xfrm>
              <a:off x="6837486" y="1346497"/>
              <a:ext cx="304800" cy="857028"/>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grpSp>
      <p:grpSp>
        <p:nvGrpSpPr>
          <p:cNvPr id="20" name="群組 19"/>
          <p:cNvGrpSpPr/>
          <p:nvPr/>
        </p:nvGrpSpPr>
        <p:grpSpPr>
          <a:xfrm>
            <a:off x="2044262" y="2523923"/>
            <a:ext cx="773759" cy="1592133"/>
            <a:chOff x="6368527" y="978945"/>
            <a:chExt cx="773759" cy="1592133"/>
          </a:xfrm>
        </p:grpSpPr>
        <p:sp>
          <p:nvSpPr>
            <p:cNvPr id="21" name="立方體 20"/>
            <p:cNvSpPr/>
            <p:nvPr/>
          </p:nvSpPr>
          <p:spPr>
            <a:xfrm>
              <a:off x="6368527" y="978945"/>
              <a:ext cx="621359" cy="1592133"/>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22" name="立方體 21"/>
            <p:cNvSpPr/>
            <p:nvPr/>
          </p:nvSpPr>
          <p:spPr>
            <a:xfrm>
              <a:off x="6640512" y="1194994"/>
              <a:ext cx="463080" cy="1160034"/>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23" name="立方體 22"/>
            <p:cNvSpPr/>
            <p:nvPr/>
          </p:nvSpPr>
          <p:spPr>
            <a:xfrm>
              <a:off x="6837486" y="1346497"/>
              <a:ext cx="304800" cy="857028"/>
            </a:xfrm>
            <a:prstGeom prst="cube">
              <a:avLst>
                <a:gd name="adj" fmla="val 70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grpSp>
      <p:sp>
        <p:nvSpPr>
          <p:cNvPr id="24" name="文字方塊 23"/>
          <p:cNvSpPr txBox="1"/>
          <p:nvPr/>
        </p:nvSpPr>
        <p:spPr>
          <a:xfrm>
            <a:off x="1606249" y="4146819"/>
            <a:ext cx="1885453" cy="523220"/>
          </a:xfrm>
          <a:prstGeom prst="rect">
            <a:avLst/>
          </a:prstGeom>
          <a:noFill/>
        </p:spPr>
        <p:txBody>
          <a:bodyPr wrap="none" rtlCol="0">
            <a:spAutoFit/>
          </a:bodyPr>
          <a:lstStyle/>
          <a:p>
            <a:r>
              <a:rPr lang="en-US" altLang="zh-TW" b="1" dirty="0">
                <a:solidFill>
                  <a:schemeClr val="dk1"/>
                </a:solidFill>
                <a:latin typeface="Calibri" panose="020F0502020204030204" pitchFamily="34" charset="0"/>
                <a:ea typeface="Calibri" charset="0"/>
                <a:cs typeface="Calibri" panose="020F0502020204030204" pitchFamily="34" charset="0"/>
                <a:sym typeface="Helvetica Neue"/>
              </a:rPr>
              <a:t>Supervised</a:t>
            </a:r>
            <a:r>
              <a:rPr lang="en-US" altLang="zh-TW" b="1"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b="1" dirty="0">
                <a:solidFill>
                  <a:schemeClr val="dk1"/>
                </a:solidFill>
                <a:latin typeface="Calibri" panose="020F0502020204030204" pitchFamily="34" charset="0"/>
                <a:ea typeface="Calibri" charset="0"/>
                <a:cs typeface="Calibri" panose="020F0502020204030204" pitchFamily="34" charset="0"/>
                <a:sym typeface="Helvetica Neue"/>
              </a:rPr>
              <a:t>learning of </a:t>
            </a:r>
            <a:endParaRPr lang="en-US" altLang="zh-TW"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r>
              <a:rPr lang="en-US" altLang="zh-TW" b="1" dirty="0" smtClean="0">
                <a:solidFill>
                  <a:schemeClr val="dk1"/>
                </a:solidFill>
                <a:latin typeface="Calibri" panose="020F0502020204030204" pitchFamily="34" charset="0"/>
                <a:ea typeface="Calibri" charset="0"/>
                <a:cs typeface="Calibri" panose="020F0502020204030204" pitchFamily="34" charset="0"/>
                <a:sym typeface="Helvetica Neue"/>
              </a:rPr>
              <a:t>policy network </a:t>
            </a:r>
            <a:endParaRPr lang="zh-TW" altLang="en-US" dirty="0">
              <a:latin typeface="Calibri" panose="020F0502020204030204" pitchFamily="34" charset="0"/>
              <a:cs typeface="Calibri" panose="020F0502020204030204" pitchFamily="34" charset="0"/>
            </a:endParaRPr>
          </a:p>
        </p:txBody>
      </p:sp>
      <p:sp>
        <p:nvSpPr>
          <p:cNvPr id="9" name="向右箭號 8"/>
          <p:cNvSpPr/>
          <p:nvPr/>
        </p:nvSpPr>
        <p:spPr>
          <a:xfrm>
            <a:off x="3130475" y="3065929"/>
            <a:ext cx="785309" cy="34424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26" name="向右箭號 25"/>
          <p:cNvSpPr/>
          <p:nvPr/>
        </p:nvSpPr>
        <p:spPr>
          <a:xfrm>
            <a:off x="5752186" y="2928168"/>
            <a:ext cx="785309" cy="34424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27" name="向右箭號 26"/>
          <p:cNvSpPr/>
          <p:nvPr/>
        </p:nvSpPr>
        <p:spPr>
          <a:xfrm rot="10800000">
            <a:off x="5700622" y="3424812"/>
            <a:ext cx="785309" cy="344245"/>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anose="020F0502020204030204" pitchFamily="34" charset="0"/>
              <a:cs typeface="Calibri" panose="020F0502020204030204" pitchFamily="34" charset="0"/>
            </a:endParaRPr>
          </a:p>
        </p:txBody>
      </p:sp>
      <p:sp>
        <p:nvSpPr>
          <p:cNvPr id="13" name="文字方塊 12"/>
          <p:cNvSpPr txBox="1"/>
          <p:nvPr/>
        </p:nvSpPr>
        <p:spPr>
          <a:xfrm>
            <a:off x="3080371" y="3711684"/>
            <a:ext cx="822661" cy="307777"/>
          </a:xfrm>
          <a:prstGeom prst="rect">
            <a:avLst/>
          </a:prstGeom>
          <a:noFill/>
        </p:spPr>
        <p:txBody>
          <a:bodyPr wrap="none" rtlCol="0">
            <a:spAutoFit/>
          </a:bodyPr>
          <a:lstStyle/>
          <a:p>
            <a:r>
              <a:rPr lang="en-US" altLang="zh-TW" dirty="0">
                <a:latin typeface="Calibri" panose="020F0502020204030204" pitchFamily="34" charset="0"/>
                <a:cs typeface="Calibri" panose="020F0502020204030204" pitchFamily="34" charset="0"/>
              </a:rPr>
              <a:t>initialize</a:t>
            </a:r>
            <a:endParaRPr lang="zh-TW" altLang="en-US" dirty="0">
              <a:latin typeface="Calibri" panose="020F0502020204030204" pitchFamily="34" charset="0"/>
              <a:cs typeface="Calibri" panose="020F0502020204030204" pitchFamily="34" charset="0"/>
            </a:endParaRPr>
          </a:p>
        </p:txBody>
      </p:sp>
      <p:sp>
        <p:nvSpPr>
          <p:cNvPr id="29" name="文字方塊 28"/>
          <p:cNvSpPr txBox="1"/>
          <p:nvPr/>
        </p:nvSpPr>
        <p:spPr>
          <a:xfrm>
            <a:off x="5681945" y="3819805"/>
            <a:ext cx="800219" cy="307777"/>
          </a:xfrm>
          <a:prstGeom prst="rect">
            <a:avLst/>
          </a:prstGeom>
          <a:noFill/>
        </p:spPr>
        <p:txBody>
          <a:bodyPr wrap="none" rtlCol="0">
            <a:spAutoFit/>
          </a:bodyPr>
          <a:lstStyle/>
          <a:p>
            <a:r>
              <a:rPr lang="en-US" altLang="zh-TW" dirty="0" smtClean="0">
                <a:latin typeface="Calibri" panose="020F0502020204030204" pitchFamily="34" charset="0"/>
                <a:cs typeface="Calibri" panose="020F0502020204030204" pitchFamily="34" charset="0"/>
              </a:rPr>
              <a:t>self-play</a:t>
            </a:r>
            <a:endParaRPr lang="zh-TW"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1722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en-US" altLang="zh-TW" sz="4000" b="1" dirty="0" smtClean="0">
                <a:latin typeface="Calibri"/>
                <a:ea typeface="Calibri"/>
                <a:cs typeface="Calibri"/>
                <a:sym typeface="Calibri"/>
              </a:rPr>
              <a:t>Architecture Diagram</a:t>
            </a:r>
            <a:endParaRPr lang="en-US" sz="4000" b="1" dirty="0">
              <a:latin typeface="Calibri"/>
              <a:ea typeface="Calibri"/>
              <a:cs typeface="Calibri"/>
              <a:sym typeface="Calibri"/>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1</a:t>
            </a:fld>
            <a:endParaRPr lang="en-US" sz="1000" b="0" i="0" u="none" strike="noStrike" cap="none">
              <a:solidFill>
                <a:schemeClr val="dk1"/>
              </a:solidFill>
              <a:latin typeface="Arial"/>
              <a:ea typeface="Arial"/>
              <a:cs typeface="Arial"/>
              <a:sym typeface="Arial"/>
            </a:endParaRPr>
          </a:p>
        </p:txBody>
      </p:sp>
      <p:grpSp>
        <p:nvGrpSpPr>
          <p:cNvPr id="4" name="群組 3"/>
          <p:cNvGrpSpPr/>
          <p:nvPr/>
        </p:nvGrpSpPr>
        <p:grpSpPr>
          <a:xfrm>
            <a:off x="2869" y="1786979"/>
            <a:ext cx="1695843" cy="597522"/>
            <a:chOff x="301219" y="1710474"/>
            <a:chExt cx="1695843" cy="597522"/>
          </a:xfrm>
        </p:grpSpPr>
        <p:pic>
          <p:nvPicPr>
            <p:cNvPr id="1026"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301219" y="2092552"/>
              <a:ext cx="1695843" cy="215444"/>
            </a:xfrm>
            <a:prstGeom prst="rect">
              <a:avLst/>
            </a:prstGeom>
            <a:noFill/>
          </p:spPr>
          <p:txBody>
            <a:bodyPr wrap="square" rtlCol="0">
              <a:spAutoFit/>
            </a:bodyPr>
            <a:lstStyle/>
            <a:p>
              <a:pPr algn="ctr"/>
              <a:r>
                <a:rPr lang="en-US" altLang="zh-TW" sz="800" b="1" dirty="0" smtClean="0">
                  <a:latin typeface="Calibri" panose="020F0502020204030204" pitchFamily="34" charset="0"/>
                  <a:cs typeface="Calibri" panose="020F0502020204030204" pitchFamily="34" charset="0"/>
                </a:rPr>
                <a:t>train_queries.csv</a:t>
              </a:r>
              <a:endParaRPr lang="zh-TW" altLang="en-US" sz="800" b="1" dirty="0">
                <a:latin typeface="Calibri" panose="020F0502020204030204" pitchFamily="34" charset="0"/>
                <a:cs typeface="Calibri" panose="020F0502020204030204" pitchFamily="34" charset="0"/>
              </a:endParaRPr>
            </a:p>
          </p:txBody>
        </p:sp>
      </p:grpSp>
      <p:grpSp>
        <p:nvGrpSpPr>
          <p:cNvPr id="39" name="群組 38"/>
          <p:cNvGrpSpPr/>
          <p:nvPr/>
        </p:nvGrpSpPr>
        <p:grpSpPr>
          <a:xfrm>
            <a:off x="2869" y="2418840"/>
            <a:ext cx="1695843" cy="597522"/>
            <a:chOff x="301219" y="1710474"/>
            <a:chExt cx="1695843" cy="597522"/>
          </a:xfrm>
        </p:grpSpPr>
        <p:pic>
          <p:nvPicPr>
            <p:cNvPr id="40"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41" name="文字方塊 40"/>
            <p:cNvSpPr txBox="1"/>
            <p:nvPr/>
          </p:nvSpPr>
          <p:spPr>
            <a:xfrm>
              <a:off x="301219" y="2092552"/>
              <a:ext cx="1695843" cy="215444"/>
            </a:xfrm>
            <a:prstGeom prst="rect">
              <a:avLst/>
            </a:prstGeom>
            <a:noFill/>
          </p:spPr>
          <p:txBody>
            <a:bodyPr wrap="square" rtlCol="0">
              <a:spAutoFit/>
            </a:bodyPr>
            <a:lstStyle/>
            <a:p>
              <a:pPr algn="ctr"/>
              <a:r>
                <a:rPr lang="en-US" altLang="zh-TW" sz="800" b="1" dirty="0" smtClean="0">
                  <a:latin typeface="Calibri" panose="020F0502020204030204" pitchFamily="34" charset="0"/>
                  <a:cs typeface="Calibri" panose="020F0502020204030204" pitchFamily="34" charset="0"/>
                </a:rPr>
                <a:t>train_clicks.csv</a:t>
              </a:r>
              <a:endParaRPr lang="zh-TW" altLang="en-US" sz="800" b="1" dirty="0">
                <a:latin typeface="Calibri" panose="020F0502020204030204" pitchFamily="34" charset="0"/>
                <a:cs typeface="Calibri" panose="020F0502020204030204" pitchFamily="34" charset="0"/>
              </a:endParaRPr>
            </a:p>
          </p:txBody>
        </p:sp>
      </p:grpSp>
      <p:grpSp>
        <p:nvGrpSpPr>
          <p:cNvPr id="42" name="群組 41"/>
          <p:cNvGrpSpPr/>
          <p:nvPr/>
        </p:nvGrpSpPr>
        <p:grpSpPr>
          <a:xfrm>
            <a:off x="850790" y="1786979"/>
            <a:ext cx="1695843" cy="597522"/>
            <a:chOff x="301219" y="1710474"/>
            <a:chExt cx="1695843" cy="597522"/>
          </a:xfrm>
        </p:grpSpPr>
        <p:pic>
          <p:nvPicPr>
            <p:cNvPr id="43"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44" name="文字方塊 43"/>
            <p:cNvSpPr txBox="1"/>
            <p:nvPr/>
          </p:nvSpPr>
          <p:spPr>
            <a:xfrm>
              <a:off x="301219" y="2092552"/>
              <a:ext cx="1695843" cy="215444"/>
            </a:xfrm>
            <a:prstGeom prst="rect">
              <a:avLst/>
            </a:prstGeom>
            <a:noFill/>
          </p:spPr>
          <p:txBody>
            <a:bodyPr wrap="square" rtlCol="0">
              <a:spAutoFit/>
            </a:bodyPr>
            <a:lstStyle/>
            <a:p>
              <a:pPr algn="ctr"/>
              <a:r>
                <a:rPr lang="en-US" altLang="zh-TW" sz="800" b="1" dirty="0" smtClean="0">
                  <a:latin typeface="Calibri" panose="020F0502020204030204" pitchFamily="34" charset="0"/>
                  <a:cs typeface="Calibri" panose="020F0502020204030204" pitchFamily="34" charset="0"/>
                </a:rPr>
                <a:t>train_plans.csv</a:t>
              </a:r>
              <a:endParaRPr lang="zh-TW" altLang="en-US" sz="800" b="1" dirty="0">
                <a:latin typeface="Calibri" panose="020F0502020204030204" pitchFamily="34" charset="0"/>
                <a:cs typeface="Calibri" panose="020F0502020204030204" pitchFamily="34" charset="0"/>
              </a:endParaRPr>
            </a:p>
          </p:txBody>
        </p:sp>
      </p:grpSp>
      <p:grpSp>
        <p:nvGrpSpPr>
          <p:cNvPr id="45" name="群組 44"/>
          <p:cNvGrpSpPr/>
          <p:nvPr/>
        </p:nvGrpSpPr>
        <p:grpSpPr>
          <a:xfrm>
            <a:off x="850789" y="2410536"/>
            <a:ext cx="1695843" cy="597522"/>
            <a:chOff x="301219" y="1710474"/>
            <a:chExt cx="1695843" cy="597522"/>
          </a:xfrm>
        </p:grpSpPr>
        <p:pic>
          <p:nvPicPr>
            <p:cNvPr id="46"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47" name="文字方塊 46"/>
            <p:cNvSpPr txBox="1"/>
            <p:nvPr/>
          </p:nvSpPr>
          <p:spPr>
            <a:xfrm>
              <a:off x="301219" y="2092552"/>
              <a:ext cx="1695843" cy="215444"/>
            </a:xfrm>
            <a:prstGeom prst="rect">
              <a:avLst/>
            </a:prstGeom>
            <a:noFill/>
          </p:spPr>
          <p:txBody>
            <a:bodyPr wrap="square" rtlCol="0">
              <a:spAutoFit/>
            </a:bodyPr>
            <a:lstStyle/>
            <a:p>
              <a:pPr algn="ctr"/>
              <a:r>
                <a:rPr lang="en-US" altLang="zh-TW" sz="800" b="1" dirty="0" smtClean="0">
                  <a:latin typeface="Calibri" panose="020F0502020204030204" pitchFamily="34" charset="0"/>
                  <a:cs typeface="Calibri" panose="020F0502020204030204" pitchFamily="34" charset="0"/>
                </a:rPr>
                <a:t>profiles.csv</a:t>
              </a:r>
              <a:endParaRPr lang="zh-TW" altLang="en-US" sz="800" b="1" dirty="0">
                <a:latin typeface="Calibri" panose="020F0502020204030204" pitchFamily="34" charset="0"/>
                <a:cs typeface="Calibri" panose="020F0502020204030204" pitchFamily="34" charset="0"/>
              </a:endParaRPr>
            </a:p>
          </p:txBody>
        </p:sp>
      </p:grpSp>
      <p:grpSp>
        <p:nvGrpSpPr>
          <p:cNvPr id="6" name="群組 5"/>
          <p:cNvGrpSpPr/>
          <p:nvPr/>
        </p:nvGrpSpPr>
        <p:grpSpPr>
          <a:xfrm>
            <a:off x="2768607" y="1921875"/>
            <a:ext cx="746118" cy="710350"/>
            <a:chOff x="3279380" y="1478827"/>
            <a:chExt cx="1002506" cy="1200150"/>
          </a:xfrm>
        </p:grpSpPr>
        <p:pic>
          <p:nvPicPr>
            <p:cNvPr id="1032" name="Picture 8" descr="ãfile pngãçåçæå°çµ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380" y="1478827"/>
              <a:ext cx="697706" cy="89535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8" descr="ãfile pngãçåçæå°çµ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80" y="1631227"/>
              <a:ext cx="697706" cy="895350"/>
            </a:xfrm>
            <a:prstGeom prst="rect">
              <a:avLst/>
            </a:prstGeom>
            <a:solidFill>
              <a:schemeClr val="bg1"/>
            </a:solidFill>
          </p:spPr>
        </p:pic>
        <p:pic>
          <p:nvPicPr>
            <p:cNvPr id="49" name="Picture 8" descr="ãfile pngãçåçæå°çµ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180" y="1783627"/>
              <a:ext cx="697706" cy="895350"/>
            </a:xfrm>
            <a:prstGeom prst="rect">
              <a:avLst/>
            </a:prstGeom>
            <a:solidFill>
              <a:schemeClr val="bg1"/>
            </a:solidFill>
          </p:spPr>
        </p:pic>
      </p:grpSp>
      <p:sp>
        <p:nvSpPr>
          <p:cNvPr id="8" name="圓角矩形 7"/>
          <p:cNvSpPr/>
          <p:nvPr/>
        </p:nvSpPr>
        <p:spPr>
          <a:xfrm>
            <a:off x="333375" y="1529017"/>
            <a:ext cx="1857375" cy="15811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單箭頭接點 49"/>
          <p:cNvCxnSpPr/>
          <p:nvPr/>
        </p:nvCxnSpPr>
        <p:spPr>
          <a:xfrm>
            <a:off x="2300801" y="2328358"/>
            <a:ext cx="37822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pic>
        <p:nvPicPr>
          <p:cNvPr id="1034" name="Picture 10" descr="ãserver pngãçåçæå°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1230" y="1982936"/>
            <a:ext cx="742914" cy="742914"/>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線單箭頭接點 54"/>
          <p:cNvCxnSpPr/>
          <p:nvPr/>
        </p:nvCxnSpPr>
        <p:spPr>
          <a:xfrm>
            <a:off x="3683600" y="2328358"/>
            <a:ext cx="37822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6" name="文字方塊 15"/>
          <p:cNvSpPr txBox="1"/>
          <p:nvPr/>
        </p:nvSpPr>
        <p:spPr>
          <a:xfrm>
            <a:off x="601464" y="1504302"/>
            <a:ext cx="1321196" cy="307777"/>
          </a:xfrm>
          <a:prstGeom prst="rect">
            <a:avLst/>
          </a:prstGeom>
          <a:noFill/>
        </p:spPr>
        <p:txBody>
          <a:bodyPr wrap="none" rtlCol="0">
            <a:spAutoFit/>
          </a:bodyPr>
          <a:lstStyle/>
          <a:p>
            <a:r>
              <a:rPr lang="en-US" altLang="zh-TW" b="1" dirty="0" smtClean="0">
                <a:latin typeface="Calibri" panose="020F0502020204030204" pitchFamily="34" charset="0"/>
                <a:cs typeface="Calibri" panose="020F0502020204030204" pitchFamily="34" charset="0"/>
              </a:rPr>
              <a:t>Raw Train Data</a:t>
            </a:r>
            <a:endParaRPr lang="zh-TW" altLang="en-US" b="1" dirty="0">
              <a:latin typeface="Calibri" panose="020F0502020204030204" pitchFamily="34" charset="0"/>
              <a:cs typeface="Calibri" panose="020F0502020204030204" pitchFamily="34" charset="0"/>
            </a:endParaRPr>
          </a:p>
        </p:txBody>
      </p:sp>
      <p:sp>
        <p:nvSpPr>
          <p:cNvPr id="58" name="文字方塊 57"/>
          <p:cNvSpPr txBox="1"/>
          <p:nvPr/>
        </p:nvSpPr>
        <p:spPr>
          <a:xfrm>
            <a:off x="2679021" y="2659527"/>
            <a:ext cx="981359"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Merging</a:t>
            </a:r>
            <a:endParaRPr lang="zh-TW" altLang="en-US" sz="1800" b="1" dirty="0">
              <a:latin typeface="Calibri" panose="020F0502020204030204" pitchFamily="34" charset="0"/>
              <a:cs typeface="Calibri" panose="020F0502020204030204" pitchFamily="34" charset="0"/>
            </a:endParaRPr>
          </a:p>
        </p:txBody>
      </p:sp>
      <p:sp>
        <p:nvSpPr>
          <p:cNvPr id="59" name="文字方塊 58"/>
          <p:cNvSpPr txBox="1"/>
          <p:nvPr/>
        </p:nvSpPr>
        <p:spPr>
          <a:xfrm>
            <a:off x="3792161" y="2682801"/>
            <a:ext cx="1516762"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Preprocessing</a:t>
            </a:r>
            <a:endParaRPr lang="zh-TW" altLang="en-US" sz="1800" b="1" dirty="0">
              <a:latin typeface="Calibri" panose="020F0502020204030204" pitchFamily="34" charset="0"/>
              <a:cs typeface="Calibri" panose="020F0502020204030204" pitchFamily="34" charset="0"/>
            </a:endParaRPr>
          </a:p>
        </p:txBody>
      </p:sp>
      <p:cxnSp>
        <p:nvCxnSpPr>
          <p:cNvPr id="60" name="直線單箭頭接點 59"/>
          <p:cNvCxnSpPr/>
          <p:nvPr/>
        </p:nvCxnSpPr>
        <p:spPr>
          <a:xfrm>
            <a:off x="4979523" y="2337196"/>
            <a:ext cx="37822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pic>
        <p:nvPicPr>
          <p:cNvPr id="1036" name="Picture 12" descr="ãAI model png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5716" y="1840654"/>
            <a:ext cx="845973" cy="845973"/>
          </a:xfrm>
          <a:prstGeom prst="rect">
            <a:avLst/>
          </a:prstGeom>
          <a:noFill/>
          <a:extLst>
            <a:ext uri="{909E8E84-426E-40DD-AFC4-6F175D3DCCD1}">
              <a14:hiddenFill xmlns:a14="http://schemas.microsoft.com/office/drawing/2010/main">
                <a:solidFill>
                  <a:srgbClr val="FFFFFF"/>
                </a:solidFill>
              </a14:hiddenFill>
            </a:ext>
          </a:extLst>
        </p:spPr>
      </p:pic>
      <p:sp>
        <p:nvSpPr>
          <p:cNvPr id="62" name="文字方塊 61"/>
          <p:cNvSpPr txBox="1"/>
          <p:nvPr/>
        </p:nvSpPr>
        <p:spPr>
          <a:xfrm>
            <a:off x="5451917" y="2686627"/>
            <a:ext cx="1093569"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Modeling</a:t>
            </a:r>
            <a:endParaRPr lang="zh-TW" altLang="en-US" sz="1800" b="1" dirty="0">
              <a:latin typeface="Calibri" panose="020F0502020204030204" pitchFamily="34" charset="0"/>
              <a:cs typeface="Calibri" panose="020F0502020204030204" pitchFamily="34" charset="0"/>
            </a:endParaRPr>
          </a:p>
        </p:txBody>
      </p:sp>
      <p:cxnSp>
        <p:nvCxnSpPr>
          <p:cNvPr id="54" name="直線接點 53"/>
          <p:cNvCxnSpPr/>
          <p:nvPr/>
        </p:nvCxnSpPr>
        <p:spPr>
          <a:xfrm>
            <a:off x="266699" y="3476625"/>
            <a:ext cx="8648701"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nvGrpSpPr>
          <p:cNvPr id="71" name="群組 70"/>
          <p:cNvGrpSpPr/>
          <p:nvPr/>
        </p:nvGrpSpPr>
        <p:grpSpPr>
          <a:xfrm>
            <a:off x="75379" y="4138253"/>
            <a:ext cx="1695843" cy="597522"/>
            <a:chOff x="301219" y="1710474"/>
            <a:chExt cx="1695843" cy="597522"/>
          </a:xfrm>
        </p:grpSpPr>
        <p:pic>
          <p:nvPicPr>
            <p:cNvPr id="72"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73" name="文字方塊 72"/>
            <p:cNvSpPr txBox="1"/>
            <p:nvPr/>
          </p:nvSpPr>
          <p:spPr>
            <a:xfrm>
              <a:off x="301219" y="2092552"/>
              <a:ext cx="1695843" cy="215444"/>
            </a:xfrm>
            <a:prstGeom prst="rect">
              <a:avLst/>
            </a:prstGeom>
            <a:noFill/>
          </p:spPr>
          <p:txBody>
            <a:bodyPr wrap="square" rtlCol="0">
              <a:spAutoFit/>
            </a:bodyPr>
            <a:lstStyle/>
            <a:p>
              <a:pPr algn="ctr"/>
              <a:r>
                <a:rPr lang="en-US" altLang="zh-TW" sz="800" b="1" dirty="0" smtClean="0">
                  <a:latin typeface="Calibri" panose="020F0502020204030204" pitchFamily="34" charset="0"/>
                  <a:cs typeface="Calibri" panose="020F0502020204030204" pitchFamily="34" charset="0"/>
                </a:rPr>
                <a:t>test_queries.csv</a:t>
              </a:r>
              <a:endParaRPr lang="zh-TW" altLang="en-US" sz="800" b="1" dirty="0">
                <a:latin typeface="Calibri" panose="020F0502020204030204" pitchFamily="34" charset="0"/>
                <a:cs typeface="Calibri" panose="020F0502020204030204" pitchFamily="34" charset="0"/>
              </a:endParaRPr>
            </a:p>
          </p:txBody>
        </p:sp>
      </p:grpSp>
      <p:grpSp>
        <p:nvGrpSpPr>
          <p:cNvPr id="77" name="群組 76"/>
          <p:cNvGrpSpPr/>
          <p:nvPr/>
        </p:nvGrpSpPr>
        <p:grpSpPr>
          <a:xfrm>
            <a:off x="923299" y="4138253"/>
            <a:ext cx="1695843" cy="597522"/>
            <a:chOff x="301219" y="1710474"/>
            <a:chExt cx="1695843" cy="597522"/>
          </a:xfrm>
        </p:grpSpPr>
        <p:pic>
          <p:nvPicPr>
            <p:cNvPr id="78"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80" name="文字方塊 79"/>
            <p:cNvSpPr txBox="1"/>
            <p:nvPr/>
          </p:nvSpPr>
          <p:spPr>
            <a:xfrm>
              <a:off x="301219" y="2092552"/>
              <a:ext cx="1695843" cy="215444"/>
            </a:xfrm>
            <a:prstGeom prst="rect">
              <a:avLst/>
            </a:prstGeom>
            <a:noFill/>
          </p:spPr>
          <p:txBody>
            <a:bodyPr wrap="square" rtlCol="0">
              <a:spAutoFit/>
            </a:bodyPr>
            <a:lstStyle/>
            <a:p>
              <a:pPr algn="ctr"/>
              <a:r>
                <a:rPr lang="en-US" altLang="zh-TW" sz="800" b="1" dirty="0" smtClean="0">
                  <a:latin typeface="Calibri" panose="020F0502020204030204" pitchFamily="34" charset="0"/>
                  <a:cs typeface="Calibri" panose="020F0502020204030204" pitchFamily="34" charset="0"/>
                </a:rPr>
                <a:t>test_plans.csv</a:t>
              </a:r>
              <a:endParaRPr lang="zh-TW" altLang="en-US" sz="800" b="1" dirty="0">
                <a:latin typeface="Calibri" panose="020F0502020204030204" pitchFamily="34" charset="0"/>
                <a:cs typeface="Calibri" panose="020F0502020204030204" pitchFamily="34" charset="0"/>
              </a:endParaRPr>
            </a:p>
          </p:txBody>
        </p:sp>
      </p:grpSp>
      <p:grpSp>
        <p:nvGrpSpPr>
          <p:cNvPr id="82" name="群組 81"/>
          <p:cNvGrpSpPr/>
          <p:nvPr/>
        </p:nvGrpSpPr>
        <p:grpSpPr>
          <a:xfrm>
            <a:off x="489518" y="4775919"/>
            <a:ext cx="1695843" cy="597522"/>
            <a:chOff x="301219" y="1710474"/>
            <a:chExt cx="1695843" cy="597522"/>
          </a:xfrm>
        </p:grpSpPr>
        <p:pic>
          <p:nvPicPr>
            <p:cNvPr id="83" name="Picture 2" descr="ãfile png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01" y="1710474"/>
              <a:ext cx="382078" cy="382078"/>
            </a:xfrm>
            <a:prstGeom prst="rect">
              <a:avLst/>
            </a:prstGeom>
            <a:noFill/>
            <a:extLst>
              <a:ext uri="{909E8E84-426E-40DD-AFC4-6F175D3DCCD1}">
                <a14:hiddenFill xmlns:a14="http://schemas.microsoft.com/office/drawing/2010/main">
                  <a:solidFill>
                    <a:srgbClr val="FFFFFF"/>
                  </a:solidFill>
                </a14:hiddenFill>
              </a:ext>
            </a:extLst>
          </p:spPr>
        </p:pic>
        <p:sp>
          <p:nvSpPr>
            <p:cNvPr id="84" name="文字方塊 83"/>
            <p:cNvSpPr txBox="1"/>
            <p:nvPr/>
          </p:nvSpPr>
          <p:spPr>
            <a:xfrm>
              <a:off x="301219" y="2092552"/>
              <a:ext cx="1695843" cy="215444"/>
            </a:xfrm>
            <a:prstGeom prst="rect">
              <a:avLst/>
            </a:prstGeom>
            <a:noFill/>
          </p:spPr>
          <p:txBody>
            <a:bodyPr wrap="square" rtlCol="0">
              <a:spAutoFit/>
            </a:bodyPr>
            <a:lstStyle/>
            <a:p>
              <a:pPr algn="ctr"/>
              <a:r>
                <a:rPr lang="en-US" altLang="zh-TW" sz="800" b="1" dirty="0" smtClean="0">
                  <a:latin typeface="Calibri" panose="020F0502020204030204" pitchFamily="34" charset="0"/>
                  <a:cs typeface="Calibri" panose="020F0502020204030204" pitchFamily="34" charset="0"/>
                </a:rPr>
                <a:t>profiles.csv</a:t>
              </a:r>
              <a:endParaRPr lang="zh-TW" altLang="en-US" sz="800" b="1" dirty="0">
                <a:latin typeface="Calibri" panose="020F0502020204030204" pitchFamily="34" charset="0"/>
                <a:cs typeface="Calibri" panose="020F0502020204030204" pitchFamily="34" charset="0"/>
              </a:endParaRPr>
            </a:p>
          </p:txBody>
        </p:sp>
      </p:grpSp>
      <p:grpSp>
        <p:nvGrpSpPr>
          <p:cNvPr id="85" name="群組 84"/>
          <p:cNvGrpSpPr/>
          <p:nvPr/>
        </p:nvGrpSpPr>
        <p:grpSpPr>
          <a:xfrm>
            <a:off x="2843986" y="4245975"/>
            <a:ext cx="746118" cy="710350"/>
            <a:chOff x="3279380" y="1478827"/>
            <a:chExt cx="1002506" cy="1200150"/>
          </a:xfrm>
        </p:grpSpPr>
        <p:pic>
          <p:nvPicPr>
            <p:cNvPr id="86" name="Picture 8" descr="ãfile pngãçåçæå°çµ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380" y="1478827"/>
              <a:ext cx="697706" cy="89535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ãfile pngãçåçæå°çµ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80" y="1631227"/>
              <a:ext cx="697706" cy="895350"/>
            </a:xfrm>
            <a:prstGeom prst="rect">
              <a:avLst/>
            </a:prstGeom>
            <a:solidFill>
              <a:schemeClr val="bg1"/>
            </a:solidFill>
          </p:spPr>
        </p:pic>
        <p:pic>
          <p:nvPicPr>
            <p:cNvPr id="88" name="Picture 8" descr="ãfile pngãçåçæå°çµæ"/>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180" y="1783627"/>
              <a:ext cx="697706" cy="895350"/>
            </a:xfrm>
            <a:prstGeom prst="rect">
              <a:avLst/>
            </a:prstGeom>
            <a:solidFill>
              <a:schemeClr val="bg1"/>
            </a:solidFill>
          </p:spPr>
        </p:pic>
      </p:grpSp>
      <p:sp>
        <p:nvSpPr>
          <p:cNvPr id="89" name="圓角矩形 88"/>
          <p:cNvSpPr/>
          <p:nvPr/>
        </p:nvSpPr>
        <p:spPr>
          <a:xfrm>
            <a:off x="408754" y="3853117"/>
            <a:ext cx="1857375" cy="15811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0" name="直線單箭頭接點 89"/>
          <p:cNvCxnSpPr/>
          <p:nvPr/>
        </p:nvCxnSpPr>
        <p:spPr>
          <a:xfrm>
            <a:off x="2376180" y="4652458"/>
            <a:ext cx="37822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pic>
        <p:nvPicPr>
          <p:cNvPr id="91" name="Picture 10" descr="ãserver pngãçåçæå°çµ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6609" y="4307036"/>
            <a:ext cx="742914" cy="74291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直線單箭頭接點 91"/>
          <p:cNvCxnSpPr/>
          <p:nvPr/>
        </p:nvCxnSpPr>
        <p:spPr>
          <a:xfrm>
            <a:off x="3758979" y="4652458"/>
            <a:ext cx="37822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93" name="文字方塊 92"/>
          <p:cNvSpPr txBox="1"/>
          <p:nvPr/>
        </p:nvSpPr>
        <p:spPr>
          <a:xfrm>
            <a:off x="676843" y="3828402"/>
            <a:ext cx="1252266" cy="307777"/>
          </a:xfrm>
          <a:prstGeom prst="rect">
            <a:avLst/>
          </a:prstGeom>
          <a:noFill/>
        </p:spPr>
        <p:txBody>
          <a:bodyPr wrap="none" rtlCol="0">
            <a:spAutoFit/>
          </a:bodyPr>
          <a:lstStyle/>
          <a:p>
            <a:r>
              <a:rPr lang="en-US" altLang="zh-TW" b="1" dirty="0" smtClean="0">
                <a:latin typeface="Calibri" panose="020F0502020204030204" pitchFamily="34" charset="0"/>
                <a:cs typeface="Calibri" panose="020F0502020204030204" pitchFamily="34" charset="0"/>
              </a:rPr>
              <a:t>Raw Test Data</a:t>
            </a:r>
            <a:endParaRPr lang="zh-TW" altLang="en-US" b="1" dirty="0">
              <a:latin typeface="Calibri" panose="020F0502020204030204" pitchFamily="34" charset="0"/>
              <a:cs typeface="Calibri" panose="020F0502020204030204" pitchFamily="34" charset="0"/>
            </a:endParaRPr>
          </a:p>
        </p:txBody>
      </p:sp>
      <p:sp>
        <p:nvSpPr>
          <p:cNvPr id="94" name="文字方塊 93"/>
          <p:cNvSpPr txBox="1"/>
          <p:nvPr/>
        </p:nvSpPr>
        <p:spPr>
          <a:xfrm>
            <a:off x="2754400" y="4983627"/>
            <a:ext cx="981359"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Merging</a:t>
            </a:r>
            <a:endParaRPr lang="zh-TW" altLang="en-US" sz="1800" b="1" dirty="0">
              <a:latin typeface="Calibri" panose="020F0502020204030204" pitchFamily="34" charset="0"/>
              <a:cs typeface="Calibri" panose="020F0502020204030204" pitchFamily="34" charset="0"/>
            </a:endParaRPr>
          </a:p>
        </p:txBody>
      </p:sp>
      <p:sp>
        <p:nvSpPr>
          <p:cNvPr id="95" name="文字方塊 94"/>
          <p:cNvSpPr txBox="1"/>
          <p:nvPr/>
        </p:nvSpPr>
        <p:spPr>
          <a:xfrm>
            <a:off x="3867540" y="5006901"/>
            <a:ext cx="1516762"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Preprocessing</a:t>
            </a:r>
            <a:endParaRPr lang="zh-TW" altLang="en-US" sz="1800" b="1" dirty="0">
              <a:latin typeface="Calibri" panose="020F0502020204030204" pitchFamily="34" charset="0"/>
              <a:cs typeface="Calibri" panose="020F0502020204030204" pitchFamily="34" charset="0"/>
            </a:endParaRPr>
          </a:p>
        </p:txBody>
      </p:sp>
      <p:cxnSp>
        <p:nvCxnSpPr>
          <p:cNvPr id="96" name="直線單箭頭接點 95"/>
          <p:cNvCxnSpPr/>
          <p:nvPr/>
        </p:nvCxnSpPr>
        <p:spPr>
          <a:xfrm>
            <a:off x="5054902" y="4661296"/>
            <a:ext cx="37822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pic>
        <p:nvPicPr>
          <p:cNvPr id="1038" name="Picture 14" descr="ãanalysis pngãçåçæå°çµæ"/>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7734" y="4215302"/>
            <a:ext cx="856779" cy="856779"/>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直線單箭頭接點 98"/>
          <p:cNvCxnSpPr/>
          <p:nvPr/>
        </p:nvCxnSpPr>
        <p:spPr>
          <a:xfrm>
            <a:off x="5998701" y="3110167"/>
            <a:ext cx="0" cy="87212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64" name="矩形 63"/>
          <p:cNvSpPr/>
          <p:nvPr/>
        </p:nvSpPr>
        <p:spPr>
          <a:xfrm>
            <a:off x="5534072" y="5003861"/>
            <a:ext cx="1164101" cy="369332"/>
          </a:xfrm>
          <a:prstGeom prst="rect">
            <a:avLst/>
          </a:prstGeom>
        </p:spPr>
        <p:txBody>
          <a:bodyPr wrap="none">
            <a:spAutoFit/>
          </a:bodyPr>
          <a:lstStyle/>
          <a:p>
            <a:r>
              <a:rPr lang="en-US" altLang="zh-TW" sz="1800" b="1" dirty="0" smtClean="0">
                <a:latin typeface="Calibri" panose="020F0502020204030204" pitchFamily="34" charset="0"/>
                <a:cs typeface="Calibri" panose="020F0502020204030204" pitchFamily="34" charset="0"/>
              </a:rPr>
              <a:t>Prediction</a:t>
            </a:r>
            <a:endParaRPr lang="zh-TW" altLang="en-US" sz="1800" b="1" dirty="0">
              <a:latin typeface="Calibri" panose="020F0502020204030204" pitchFamily="34" charset="0"/>
              <a:cs typeface="Calibri" panose="020F0502020204030204" pitchFamily="34" charset="0"/>
            </a:endParaRPr>
          </a:p>
        </p:txBody>
      </p:sp>
      <p:cxnSp>
        <p:nvCxnSpPr>
          <p:cNvPr id="101" name="直線單箭頭接點 100"/>
          <p:cNvCxnSpPr/>
          <p:nvPr/>
        </p:nvCxnSpPr>
        <p:spPr>
          <a:xfrm>
            <a:off x="6698173" y="4652458"/>
            <a:ext cx="37822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03" name="矩形 102"/>
          <p:cNvSpPr/>
          <p:nvPr/>
        </p:nvSpPr>
        <p:spPr>
          <a:xfrm>
            <a:off x="7237207" y="4334552"/>
            <a:ext cx="1383712" cy="646331"/>
          </a:xfrm>
          <a:prstGeom prst="rect">
            <a:avLst/>
          </a:prstGeom>
        </p:spPr>
        <p:txBody>
          <a:bodyPr wrap="none">
            <a:spAutoFit/>
          </a:bodyPr>
          <a:lstStyle/>
          <a:p>
            <a:r>
              <a:rPr lang="en-US" altLang="zh-TW" sz="3600" b="1" dirty="0" smtClean="0">
                <a:latin typeface="Calibri" panose="020F0502020204030204" pitchFamily="34" charset="0"/>
                <a:cs typeface="Calibri" panose="020F0502020204030204" pitchFamily="34" charset="0"/>
              </a:rPr>
              <a:t>Result</a:t>
            </a:r>
            <a:endParaRPr lang="zh-TW" altLang="en-US" sz="3600" b="1" dirty="0">
              <a:latin typeface="Calibri" panose="020F0502020204030204" pitchFamily="34" charset="0"/>
              <a:cs typeface="Calibri" panose="020F0502020204030204" pitchFamily="34" charset="0"/>
            </a:endParaRPr>
          </a:p>
        </p:txBody>
      </p:sp>
      <p:sp>
        <p:nvSpPr>
          <p:cNvPr id="104" name="矩形 103"/>
          <p:cNvSpPr/>
          <p:nvPr/>
        </p:nvSpPr>
        <p:spPr>
          <a:xfrm>
            <a:off x="429841" y="3199626"/>
            <a:ext cx="1122423" cy="276999"/>
          </a:xfrm>
          <a:prstGeom prst="rect">
            <a:avLst/>
          </a:prstGeom>
        </p:spPr>
        <p:txBody>
          <a:bodyPr wrap="none">
            <a:spAutoFit/>
          </a:bodyPr>
          <a:lstStyle/>
          <a:p>
            <a:r>
              <a:rPr lang="en-US" altLang="zh-TW" sz="1200" b="1" dirty="0" smtClean="0">
                <a:latin typeface="Calibri" panose="020F0502020204030204" pitchFamily="34" charset="0"/>
                <a:cs typeface="Calibri" panose="020F0502020204030204" pitchFamily="34" charset="0"/>
              </a:rPr>
              <a:t>Training Phase</a:t>
            </a:r>
            <a:endParaRPr lang="zh-TW" altLang="en-US" sz="1200" b="1" dirty="0">
              <a:latin typeface="Calibri" panose="020F0502020204030204" pitchFamily="34" charset="0"/>
              <a:cs typeface="Calibri" panose="020F0502020204030204" pitchFamily="34" charset="0"/>
            </a:endParaRPr>
          </a:p>
        </p:txBody>
      </p:sp>
      <p:sp>
        <p:nvSpPr>
          <p:cNvPr id="105" name="矩形 104"/>
          <p:cNvSpPr/>
          <p:nvPr/>
        </p:nvSpPr>
        <p:spPr>
          <a:xfrm>
            <a:off x="438939" y="3476625"/>
            <a:ext cx="1215397" cy="276999"/>
          </a:xfrm>
          <a:prstGeom prst="rect">
            <a:avLst/>
          </a:prstGeom>
        </p:spPr>
        <p:txBody>
          <a:bodyPr wrap="none">
            <a:spAutoFit/>
          </a:bodyPr>
          <a:lstStyle/>
          <a:p>
            <a:r>
              <a:rPr lang="en-US" altLang="zh-TW" sz="1200" b="1" dirty="0" smtClean="0">
                <a:latin typeface="Calibri" panose="020F0502020204030204" pitchFamily="34" charset="0"/>
                <a:cs typeface="Calibri" panose="020F0502020204030204" pitchFamily="34" charset="0"/>
              </a:rPr>
              <a:t>Detecting Phase</a:t>
            </a:r>
            <a:endParaRPr lang="zh-TW" alt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8236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err="1">
                <a:latin typeface="Calibri"/>
                <a:ea typeface="Calibri"/>
                <a:cs typeface="Calibri"/>
                <a:sym typeface="Calibri"/>
              </a:rPr>
              <a:t>AlphaGo</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endParaRPr lang="en-US" altLang="zh-TW" sz="1800" dirty="0">
              <a:solidFill>
                <a:schemeClr val="dk1"/>
              </a:solidFill>
              <a:latin typeface="Calibri" charset="0"/>
              <a:ea typeface="Calibri" charset="0"/>
              <a:cs typeface="Calibri"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19</a:t>
            </a:fld>
            <a:endParaRPr lang="en-US" sz="1000" b="0" i="0" u="none" strike="noStrike" cap="none">
              <a:solidFill>
                <a:schemeClr val="dk1"/>
              </a:solidFill>
              <a:latin typeface="Arial"/>
              <a:ea typeface="Arial"/>
              <a:cs typeface="Arial"/>
              <a:sym typeface="Arial"/>
            </a:endParaRPr>
          </a:p>
        </p:txBody>
      </p:sp>
      <p:sp>
        <p:nvSpPr>
          <p:cNvPr id="7" name="Shape 81"/>
          <p:cNvSpPr/>
          <p:nvPr/>
        </p:nvSpPr>
        <p:spPr>
          <a:xfrm>
            <a:off x="620711" y="14271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r>
              <a:rPr lang="en-US" altLang="zh-TW" sz="2400" b="1" dirty="0" smtClean="0">
                <a:solidFill>
                  <a:schemeClr val="dk1"/>
                </a:solidFill>
                <a:latin typeface="Calibri" panose="020F0502020204030204" pitchFamily="34" charset="0"/>
                <a:ea typeface="Calibri" charset="0"/>
                <a:cs typeface="Calibri" panose="020F0502020204030204" pitchFamily="34" charset="0"/>
                <a:sym typeface="Helvetica Neue"/>
              </a:rPr>
              <a:t>Value Network</a:t>
            </a:r>
            <a:endPar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利用</a:t>
            </a:r>
            <a:r>
              <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Reinforcement learning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產生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3000</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萬個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現在局面下對弈後的勝負情況的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Sample</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達成無需模擬完全局，即可快速預測現在局面的勝率。</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b="1" dirty="0" smtClean="0">
                <a:solidFill>
                  <a:schemeClr val="dk1"/>
                </a:solidFill>
                <a:latin typeface="Calibri" panose="020F0502020204030204" pitchFamily="34" charset="0"/>
                <a:ea typeface="Calibri" charset="0"/>
                <a:cs typeface="Calibri" panose="020F0502020204030204" pitchFamily="34" charset="0"/>
                <a:sym typeface="Helvetica Neue"/>
              </a:rPr>
              <a:t>效果</a:t>
            </a:r>
            <a:r>
              <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rPr>
              <a:t>:</a:t>
            </a:r>
            <a:r>
              <a:rPr lang="zh-TW" altLang="en-US" sz="1800" b="1"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讓 </a:t>
            </a:r>
            <a:r>
              <a:rPr lang="en-US" altLang="zh-TW" sz="1800" dirty="0" err="1" smtClean="0">
                <a:solidFill>
                  <a:schemeClr val="dk1"/>
                </a:solidFill>
                <a:latin typeface="Calibri" panose="020F0502020204030204" pitchFamily="34" charset="0"/>
                <a:ea typeface="Calibri" charset="0"/>
                <a:cs typeface="Calibri" panose="020F0502020204030204" pitchFamily="34" charset="0"/>
                <a:sym typeface="Helvetica Neue"/>
              </a:rPr>
              <a:t>AlphaGo</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在有限時間內可以推演現在局面更多的可能性，</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從而找到更好的</a:t>
            </a:r>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下一步方案。</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287" y="843490"/>
            <a:ext cx="134302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http://www.ppvs.org/blog/wp-content/uploads/2016/03/%E6%A3%8B%E5%B1%80%E8%A9%95%E4%BC%B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6711" y="4178777"/>
            <a:ext cx="2515737" cy="268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3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err="1">
                <a:latin typeface="Calibri"/>
                <a:ea typeface="Calibri"/>
                <a:cs typeface="Calibri"/>
                <a:sym typeface="Calibri"/>
              </a:rPr>
              <a:t>AlphaGo</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endParaRPr lang="en-US" altLang="zh-TW" sz="1800" dirty="0">
              <a:solidFill>
                <a:schemeClr val="dk1"/>
              </a:solidFill>
              <a:latin typeface="Calibri" charset="0"/>
              <a:ea typeface="Calibri" charset="0"/>
              <a:cs typeface="Calibri"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20</a:t>
            </a:fld>
            <a:endParaRPr lang="en-US" sz="1000" b="0" i="0" u="none" strike="noStrike" cap="none">
              <a:solidFill>
                <a:schemeClr val="dk1"/>
              </a:solidFill>
              <a:latin typeface="Arial"/>
              <a:ea typeface="Arial"/>
              <a:cs typeface="Arial"/>
              <a:sym typeface="Arial"/>
            </a:endParaRPr>
          </a:p>
        </p:txBody>
      </p:sp>
      <p:sp>
        <p:nvSpPr>
          <p:cNvPr id="7" name="Shape 81"/>
          <p:cNvSpPr/>
          <p:nvPr/>
        </p:nvSpPr>
        <p:spPr>
          <a:xfrm>
            <a:off x="620711" y="14271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r>
              <a:rPr lang="en-US" altLang="zh-TW" sz="2400" b="1" dirty="0" smtClean="0">
                <a:solidFill>
                  <a:schemeClr val="dk1"/>
                </a:solidFill>
                <a:latin typeface="Calibri" panose="020F0502020204030204" pitchFamily="34" charset="0"/>
                <a:ea typeface="Calibri" charset="0"/>
                <a:cs typeface="Calibri" panose="020F0502020204030204" pitchFamily="34" charset="0"/>
                <a:sym typeface="Helvetica Neue"/>
              </a:rPr>
              <a:t>Fast rollout</a:t>
            </a:r>
            <a:endPar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加速決策時間。</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a:latin typeface="Calibri" charset="0"/>
              <a:ea typeface="Calibri" charset="0"/>
              <a:cs typeface="Calibri" charset="0"/>
            </a:endParaRPr>
          </a:p>
          <a:p>
            <a:pPr lvl="2"/>
            <a:r>
              <a:rPr lang="zh-TW" altLang="en-US" sz="1800" dirty="0">
                <a:solidFill>
                  <a:schemeClr val="dk1"/>
                </a:solidFill>
                <a:latin typeface="Calibri" charset="0"/>
                <a:ea typeface="Calibri" charset="0"/>
                <a:cs typeface="Calibri" charset="0"/>
                <a:sym typeface="Helvetica Neue"/>
              </a:rPr>
              <a:t>　  </a:t>
            </a:r>
            <a:r>
              <a:rPr lang="en-US" altLang="zh-TW" sz="1800" b="1" dirty="0" smtClean="0">
                <a:solidFill>
                  <a:schemeClr val="dk1"/>
                </a:solidFill>
                <a:latin typeface="Calibri" charset="0"/>
                <a:ea typeface="Calibri" charset="0"/>
                <a:cs typeface="Calibri" charset="0"/>
                <a:sym typeface="Helvetica Neue"/>
              </a:rPr>
              <a:t>Monte Carlo tree search:</a:t>
            </a:r>
            <a:endParaRPr lang="en-US" altLang="zh-TW" sz="1800" b="1" dirty="0">
              <a:solidFill>
                <a:schemeClr val="dk1"/>
              </a:solidFill>
              <a:latin typeface="Calibri" charset="0"/>
              <a:ea typeface="Calibri" charset="0"/>
              <a:cs typeface="Calibri" charset="0"/>
              <a:sym typeface="Helvetica Neue"/>
            </a:endParaRPr>
          </a:p>
          <a:p>
            <a:pPr lvl="2"/>
            <a:r>
              <a:rPr lang="zh-TW" altLang="en-US" sz="1800" b="1" dirty="0">
                <a:solidFill>
                  <a:schemeClr val="dk1"/>
                </a:solidFill>
                <a:latin typeface="Calibri" charset="0"/>
                <a:ea typeface="Calibri" charset="0"/>
                <a:cs typeface="Calibri" charset="0"/>
                <a:sym typeface="Helvetica Neue"/>
              </a:rPr>
              <a:t>           </a:t>
            </a:r>
            <a:r>
              <a:rPr lang="zh-TW" altLang="en-US" sz="1800" dirty="0" smtClean="0">
                <a:solidFill>
                  <a:schemeClr val="dk1"/>
                </a:solidFill>
                <a:latin typeface="Calibri" charset="0"/>
                <a:ea typeface="Calibri" charset="0"/>
                <a:cs typeface="Calibri" charset="0"/>
                <a:sym typeface="Helvetica Neue"/>
              </a:rPr>
              <a:t>隨機模擬雙方下棋的方式，最後勝利則回饋正，輸了則回饋負。</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b="1" dirty="0" smtClean="0">
                <a:solidFill>
                  <a:schemeClr val="dk1"/>
                </a:solidFill>
                <a:latin typeface="Calibri" panose="020F0502020204030204" pitchFamily="34" charset="0"/>
                <a:ea typeface="Calibri" charset="0"/>
                <a:cs typeface="Calibri" panose="020F0502020204030204" pitchFamily="34" charset="0"/>
                <a:sym typeface="Helvetica Neue"/>
              </a:rPr>
              <a:t>效果</a:t>
            </a:r>
            <a:r>
              <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rPr>
              <a:t>:</a:t>
            </a:r>
            <a:r>
              <a:rPr lang="zh-TW" altLang="en-US" sz="1800" b="1"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將會試探很多種未來下一步可能性及其對應的勝負結果</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29" y="4247280"/>
            <a:ext cx="7234164" cy="2468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789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err="1">
                <a:latin typeface="Calibri"/>
                <a:ea typeface="Calibri"/>
                <a:cs typeface="Calibri"/>
                <a:sym typeface="Calibri"/>
              </a:rPr>
              <a:t>AlphaGo</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endParaRPr lang="en-US" altLang="zh-TW" sz="1800" dirty="0">
              <a:solidFill>
                <a:schemeClr val="dk1"/>
              </a:solidFill>
              <a:latin typeface="Calibri" charset="0"/>
              <a:ea typeface="Calibri" charset="0"/>
              <a:cs typeface="Calibri"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21</a:t>
            </a:fld>
            <a:endParaRPr lang="en-US" sz="1000" b="0" i="0" u="none" strike="noStrike" cap="none">
              <a:solidFill>
                <a:schemeClr val="dk1"/>
              </a:solidFill>
              <a:latin typeface="Arial"/>
              <a:ea typeface="Arial"/>
              <a:cs typeface="Arial"/>
              <a:sym typeface="Arial"/>
            </a:endParaRPr>
          </a:p>
        </p:txBody>
      </p:sp>
      <p:sp>
        <p:nvSpPr>
          <p:cNvPr id="7" name="Shape 81"/>
          <p:cNvSpPr/>
          <p:nvPr/>
        </p:nvSpPr>
        <p:spPr>
          <a:xfrm>
            <a:off x="620711" y="14271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r>
              <a:rPr lang="en-US" altLang="zh-TW" sz="2400" b="1" dirty="0" err="1" smtClean="0">
                <a:solidFill>
                  <a:schemeClr val="dk1"/>
                </a:solidFill>
                <a:latin typeface="Calibri" panose="020F0502020204030204" pitchFamily="34" charset="0"/>
                <a:ea typeface="Calibri" charset="0"/>
                <a:cs typeface="Calibri" panose="020F0502020204030204" pitchFamily="34" charset="0"/>
                <a:sym typeface="Helvetica Neue"/>
              </a:rPr>
              <a:t>AlphaGo</a:t>
            </a:r>
            <a:r>
              <a:rPr lang="en-US" altLang="zh-TW" sz="2400" b="1" dirty="0" smtClean="0">
                <a:solidFill>
                  <a:schemeClr val="dk1"/>
                </a:solidFill>
                <a:latin typeface="Calibri" panose="020F0502020204030204" pitchFamily="34" charset="0"/>
                <a:ea typeface="Calibri" charset="0"/>
                <a:cs typeface="Calibri" panose="020F0502020204030204" pitchFamily="34" charset="0"/>
                <a:sym typeface="Helvetica Neue"/>
              </a:rPr>
              <a:t> = Policy Network + Value Network + Fast rollout</a:t>
            </a:r>
            <a:endPar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dirty="0" err="1" smtClean="0">
                <a:solidFill>
                  <a:schemeClr val="dk1"/>
                </a:solidFill>
                <a:latin typeface="Calibri" panose="020F0502020204030204" pitchFamily="34" charset="0"/>
                <a:ea typeface="Calibri" charset="0"/>
                <a:cs typeface="Calibri" panose="020F0502020204030204" pitchFamily="34" charset="0"/>
                <a:sym typeface="Helvetica Neue"/>
              </a:rPr>
              <a:t>AlphaGo</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在試探每一步的時候不再使用隨機算法選擇下一步。</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rPr>
              <a:t>Policy Network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模擬每個局面的下一步機率分布的估算</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rPr>
              <a:t>Value Network :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模擬</a:t>
            </a:r>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每個局面的勝率</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估算</a:t>
            </a:r>
            <a:endPar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en-US" altLang="zh-TW" sz="1800" b="1"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rPr>
              <a:t>      Fast rollout :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快速多次模擬雙方對弈的勝負結果</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313" y="3319345"/>
            <a:ext cx="3076687" cy="3482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rot="16200000">
            <a:off x="5715294" y="4658062"/>
            <a:ext cx="1011815" cy="307777"/>
          </a:xfrm>
          <a:prstGeom prst="rect">
            <a:avLst/>
          </a:prstGeom>
          <a:noFill/>
        </p:spPr>
        <p:txBody>
          <a:bodyPr wrap="none" rtlCol="0">
            <a:spAutoFit/>
          </a:bodyPr>
          <a:lstStyle/>
          <a:p>
            <a:r>
              <a:rPr lang="en-US" altLang="zh-TW" dirty="0" err="1"/>
              <a:t>Elo</a:t>
            </a:r>
            <a:r>
              <a:rPr lang="en-US" altLang="zh-TW" dirty="0"/>
              <a:t> Rating</a:t>
            </a:r>
            <a:endParaRPr lang="zh-TW" altLang="en-US" dirty="0"/>
          </a:p>
        </p:txBody>
      </p:sp>
    </p:spTree>
    <p:extLst>
      <p:ext uri="{BB962C8B-B14F-4D97-AF65-F5344CB8AC3E}">
        <p14:creationId xmlns:p14="http://schemas.microsoft.com/office/powerpoint/2010/main" val="1622237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err="1" smtClean="0">
                <a:latin typeface="Calibri"/>
                <a:ea typeface="Calibri"/>
                <a:cs typeface="Calibri"/>
                <a:sym typeface="Calibri"/>
              </a:rPr>
              <a:t>AlphaGo</a:t>
            </a:r>
            <a:r>
              <a:rPr lang="zh-TW" altLang="en-US" sz="4000" b="1" dirty="0" smtClean="0">
                <a:latin typeface="Calibri"/>
                <a:ea typeface="Calibri"/>
                <a:cs typeface="Calibri"/>
                <a:sym typeface="Calibri"/>
              </a:rPr>
              <a:t> </a:t>
            </a:r>
            <a:r>
              <a:rPr lang="en-US" altLang="zh-TW" sz="4000" b="1" dirty="0" smtClean="0">
                <a:latin typeface="Calibri"/>
                <a:ea typeface="Calibri"/>
                <a:cs typeface="Calibri"/>
                <a:sym typeface="Calibri"/>
              </a:rPr>
              <a:t>Zero</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endParaRPr lang="en-US" altLang="zh-TW" sz="1800" dirty="0">
              <a:solidFill>
                <a:schemeClr val="dk1"/>
              </a:solidFill>
              <a:latin typeface="Calibri" charset="0"/>
              <a:ea typeface="Calibri" charset="0"/>
              <a:cs typeface="Calibri"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22</a:t>
            </a:fld>
            <a:endParaRPr lang="en-US" sz="1000" b="0" i="0" u="none" strike="noStrike" cap="none">
              <a:solidFill>
                <a:schemeClr val="dk1"/>
              </a:solidFill>
              <a:latin typeface="Arial"/>
              <a:ea typeface="Arial"/>
              <a:cs typeface="Arial"/>
              <a:sym typeface="Arial"/>
            </a:endParaRPr>
          </a:p>
        </p:txBody>
      </p:sp>
      <p:sp>
        <p:nvSpPr>
          <p:cNvPr id="7" name="Shape 81"/>
          <p:cNvSpPr/>
          <p:nvPr/>
        </p:nvSpPr>
        <p:spPr>
          <a:xfrm>
            <a:off x="620711" y="14271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從 </a:t>
            </a:r>
            <a:r>
              <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rPr>
              <a:t>Tabula rasa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開始，</a:t>
            </a:r>
            <a:r>
              <a:rPr lang="zh-TW" altLang="en-US" sz="1800" dirty="0"/>
              <a:t>以 </a:t>
            </a:r>
            <a:r>
              <a:rPr lang="en-US" altLang="zh-TW" sz="1800" dirty="0"/>
              <a:t>100</a:t>
            </a:r>
            <a:r>
              <a:rPr lang="zh-TW" altLang="en-US" sz="1800" dirty="0"/>
              <a:t>：</a:t>
            </a:r>
            <a:r>
              <a:rPr lang="en-US" altLang="zh-TW" sz="1800" dirty="0"/>
              <a:t>0 </a:t>
            </a:r>
            <a:r>
              <a:rPr lang="zh-TW" altLang="en-US" sz="1800" dirty="0"/>
              <a:t>擊敗了之前版本的 </a:t>
            </a:r>
            <a:r>
              <a:rPr lang="en-US" altLang="zh-TW" sz="1800" dirty="0" err="1" smtClean="0"/>
              <a:t>AlphaGo</a:t>
            </a:r>
            <a:endParaRPr lang="en-US" altLang="zh-TW" sz="1800" dirty="0" smtClean="0"/>
          </a:p>
          <a:p>
            <a:pPr marL="285750" lvl="0" indent="-285750">
              <a:buFont typeface="Arial" charset="0"/>
              <a:buChar char="•"/>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marL="285750" lvl="0" indent="-285750">
              <a:buFont typeface="Arial" charset="0"/>
              <a:buChar char="•"/>
            </a:pPr>
            <a:r>
              <a:rPr lang="en-US" altLang="zh-TW" sz="2400" b="1" u="sng" dirty="0" err="1" smtClean="0">
                <a:solidFill>
                  <a:schemeClr val="dk1"/>
                </a:solidFill>
                <a:latin typeface="Calibri" panose="020F0502020204030204" pitchFamily="34" charset="0"/>
                <a:ea typeface="Calibri" charset="0"/>
                <a:cs typeface="Calibri" panose="020F0502020204030204" pitchFamily="34" charset="0"/>
                <a:sym typeface="Helvetica Neue"/>
              </a:rPr>
              <a:t>AlphaGo</a:t>
            </a:r>
            <a:r>
              <a:rPr lang="en-US" altLang="zh-TW" sz="2400" b="1" dirty="0" smtClean="0">
                <a:solidFill>
                  <a:schemeClr val="dk1"/>
                </a:solidFill>
                <a:latin typeface="Calibri" panose="020F0502020204030204" pitchFamily="34" charset="0"/>
                <a:ea typeface="Calibri" charset="0"/>
                <a:cs typeface="Calibri" panose="020F0502020204030204" pitchFamily="34" charset="0"/>
                <a:sym typeface="Helvetica Neue"/>
              </a:rPr>
              <a:t> Versus </a:t>
            </a:r>
            <a:r>
              <a:rPr lang="en-US" altLang="zh-TW" sz="2400" b="1" u="sng" dirty="0" err="1" smtClean="0">
                <a:solidFill>
                  <a:schemeClr val="dk1"/>
                </a:solidFill>
                <a:latin typeface="Calibri" panose="020F0502020204030204" pitchFamily="34" charset="0"/>
                <a:ea typeface="Calibri" charset="0"/>
                <a:cs typeface="Calibri" panose="020F0502020204030204" pitchFamily="34" charset="0"/>
                <a:sym typeface="Helvetica Neue"/>
              </a:rPr>
              <a:t>AlphaGo</a:t>
            </a:r>
            <a:r>
              <a:rPr lang="zh-TW" altLang="en-US" sz="2400" b="1" u="sng" dirty="0">
                <a:solidFill>
                  <a:schemeClr val="dk1"/>
                </a:solidFill>
                <a:latin typeface="Calibri" panose="020F0502020204030204" pitchFamily="34" charset="0"/>
                <a:ea typeface="Calibri" charset="0"/>
                <a:cs typeface="Calibri" panose="020F0502020204030204" pitchFamily="34" charset="0"/>
                <a:sym typeface="Helvetica Neue"/>
              </a:rPr>
              <a:t> </a:t>
            </a:r>
            <a:r>
              <a:rPr lang="en-US" altLang="zh-TW" sz="2400" b="1" u="sng" dirty="0" smtClean="0">
                <a:solidFill>
                  <a:schemeClr val="dk1"/>
                </a:solidFill>
                <a:latin typeface="Calibri" panose="020F0502020204030204" pitchFamily="34" charset="0"/>
                <a:ea typeface="Calibri" charset="0"/>
                <a:cs typeface="Calibri" panose="020F0502020204030204" pitchFamily="34" charset="0"/>
                <a:sym typeface="Helvetica Neue"/>
              </a:rPr>
              <a:t>Zero</a:t>
            </a:r>
            <a:r>
              <a:rPr lang="en-US" altLang="zh-TW" sz="2400" b="1"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b="1" dirty="0">
              <a:solidFill>
                <a:schemeClr val="dk1"/>
              </a:solidFill>
              <a:latin typeface="Calibri" panose="020F0502020204030204" pitchFamily="34" charset="0"/>
              <a:ea typeface="Calibri" charset="0"/>
              <a:cs typeface="Calibri" panose="020F0502020204030204" pitchFamily="34" charset="0"/>
              <a:sym typeface="Helvetica Neue"/>
            </a:endParaRPr>
          </a:p>
          <a:p>
            <a:pPr marL="285750" lvl="0" indent="-285750">
              <a:buFont typeface="Arial" charset="0"/>
              <a:buChar char="•"/>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0"/>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0"/>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marL="285750" lvl="0" indent="-285750">
              <a:buFont typeface="Arial" charset="0"/>
              <a:buChar char="•"/>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p:txBody>
      </p:sp>
      <p:graphicFrame>
        <p:nvGraphicFramePr>
          <p:cNvPr id="2" name="表格 1"/>
          <p:cNvGraphicFramePr>
            <a:graphicFrameLocks noGrp="1"/>
          </p:cNvGraphicFramePr>
          <p:nvPr>
            <p:extLst>
              <p:ext uri="{D42A27DB-BD31-4B8C-83A1-F6EECF244321}">
                <p14:modId xmlns:p14="http://schemas.microsoft.com/office/powerpoint/2010/main" val="2207405753"/>
              </p:ext>
            </p:extLst>
          </p:nvPr>
        </p:nvGraphicFramePr>
        <p:xfrm>
          <a:off x="244017" y="2709813"/>
          <a:ext cx="8678188" cy="2796988"/>
        </p:xfrm>
        <a:graphic>
          <a:graphicData uri="http://schemas.openxmlformats.org/drawingml/2006/table">
            <a:tbl>
              <a:tblPr firstRow="1" bandRow="1">
                <a:tableStyleId>{284E427A-3D55-4303-BF80-6455036E1DE7}</a:tableStyleId>
              </a:tblPr>
              <a:tblGrid>
                <a:gridCol w="1452282">
                  <a:extLst>
                    <a:ext uri="{9D8B030D-6E8A-4147-A177-3AD203B41FA5}">
                      <a16:colId xmlns="" xmlns:a16="http://schemas.microsoft.com/office/drawing/2014/main" val="20000"/>
                    </a:ext>
                  </a:extLst>
                </a:gridCol>
                <a:gridCol w="3315622">
                  <a:extLst>
                    <a:ext uri="{9D8B030D-6E8A-4147-A177-3AD203B41FA5}">
                      <a16:colId xmlns="" xmlns:a16="http://schemas.microsoft.com/office/drawing/2014/main" val="20001"/>
                    </a:ext>
                  </a:extLst>
                </a:gridCol>
                <a:gridCol w="3910284">
                  <a:extLst>
                    <a:ext uri="{9D8B030D-6E8A-4147-A177-3AD203B41FA5}">
                      <a16:colId xmlns="" xmlns:a16="http://schemas.microsoft.com/office/drawing/2014/main" val="20002"/>
                    </a:ext>
                  </a:extLst>
                </a:gridCol>
              </a:tblGrid>
              <a:tr h="530662">
                <a:tc>
                  <a:txBody>
                    <a:bodyPr/>
                    <a:lstStyle/>
                    <a:p>
                      <a:pPr algn="ct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err="1" smtClean="0"/>
                        <a:t>AlphaGo</a:t>
                      </a:r>
                      <a:endParaRPr lang="zh-TW" altLang="en-US" b="1" dirty="0">
                        <a:solidFill>
                          <a:schemeClr val="bg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err="1" smtClean="0"/>
                        <a:t>AlphaGo</a:t>
                      </a:r>
                      <a:r>
                        <a:rPr lang="en-US" altLang="zh-TW" baseline="0" dirty="0" smtClean="0"/>
                        <a:t> Zero</a:t>
                      </a:r>
                      <a:endParaRPr lang="zh-TW" altLang="en-US" b="1" dirty="0">
                        <a:solidFill>
                          <a:schemeClr val="bg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530662">
                <a:tc>
                  <a:txBody>
                    <a:bodyPr/>
                    <a:lstStyle/>
                    <a:p>
                      <a:pPr algn="ctr"/>
                      <a:r>
                        <a:rPr lang="en-US" altLang="zh-TW" b="1" dirty="0" smtClean="0">
                          <a:solidFill>
                            <a:schemeClr val="bg1"/>
                          </a:solidFill>
                        </a:rPr>
                        <a:t>Input</a:t>
                      </a:r>
                      <a:endParaRPr lang="zh-TW" altLang="en-US" b="1" dirty="0">
                        <a:solidFill>
                          <a:schemeClr val="bg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TW" altLang="en-US" dirty="0" smtClean="0"/>
                        <a:t>黑白子 </a:t>
                      </a:r>
                      <a:r>
                        <a:rPr lang="en-US" altLang="zh-TW" dirty="0" smtClean="0"/>
                        <a:t>+</a:t>
                      </a:r>
                      <a:r>
                        <a:rPr lang="zh-TW" altLang="en-US" dirty="0" smtClean="0"/>
                        <a:t> 部分人工特徵</a:t>
                      </a:r>
                      <a:endParaRPr lang="zh-TW" altLang="en-US" b="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dirty="0" smtClean="0"/>
                        <a:t>黑白子</a:t>
                      </a:r>
                      <a:endParaRPr lang="zh-TW" altLang="en-US" b="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530662">
                <a:tc>
                  <a:txBody>
                    <a:bodyPr/>
                    <a:lstStyle/>
                    <a:p>
                      <a:pPr algn="ctr"/>
                      <a:r>
                        <a:rPr lang="en-US" altLang="zh-TW" b="1" dirty="0" smtClean="0">
                          <a:solidFill>
                            <a:schemeClr val="bg1"/>
                          </a:solidFill>
                        </a:rPr>
                        <a:t>Learning</a:t>
                      </a:r>
                      <a:endParaRPr lang="zh-TW" altLang="en-US" b="1" dirty="0">
                        <a:solidFill>
                          <a:schemeClr val="bg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US" altLang="zh-TW" dirty="0" smtClean="0"/>
                        <a:t>Supervised</a:t>
                      </a:r>
                      <a:r>
                        <a:rPr lang="en-US" altLang="zh-TW" baseline="0" dirty="0" smtClean="0"/>
                        <a:t> +</a:t>
                      </a:r>
                      <a:r>
                        <a:rPr lang="zh-TW" altLang="en-US" baseline="0" dirty="0" smtClean="0"/>
                        <a:t> </a:t>
                      </a:r>
                      <a:r>
                        <a:rPr lang="en-US" altLang="zh-TW" baseline="0" dirty="0" smtClean="0"/>
                        <a:t>Reinforcement</a:t>
                      </a:r>
                      <a:endParaRPr lang="zh-TW" altLang="en-US" b="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aseline="0" dirty="0" smtClean="0"/>
                        <a:t>Reinforcement</a:t>
                      </a:r>
                      <a:endParaRPr lang="zh-TW" altLang="en-US" b="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741777">
                <a:tc>
                  <a:txBody>
                    <a:bodyPr/>
                    <a:lstStyle/>
                    <a:p>
                      <a:pPr algn="ctr"/>
                      <a:r>
                        <a:rPr lang="en-US" altLang="zh-TW" sz="1400" b="1" u="none" strike="noStrike" cap="none" dirty="0" smtClean="0">
                          <a:solidFill>
                            <a:schemeClr val="bg1"/>
                          </a:solidFill>
                          <a:effectLst/>
                          <a:sym typeface="Arial"/>
                        </a:rPr>
                        <a:t>Neural Network</a:t>
                      </a:r>
                      <a:endParaRPr lang="zh-TW" altLang="en-US" b="1" dirty="0">
                        <a:solidFill>
                          <a:schemeClr val="bg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TW" altLang="en-US" b="1" baseline="0" dirty="0" smtClean="0"/>
                        <a:t>兩個神經網路</a:t>
                      </a:r>
                      <a:endParaRPr lang="en-US" altLang="zh-TW" b="1" dirty="0" smtClean="0"/>
                    </a:p>
                    <a:p>
                      <a:pPr algn="ctr"/>
                      <a:r>
                        <a:rPr lang="en-US" altLang="zh-TW" dirty="0" smtClean="0"/>
                        <a:t>Policy Network + Value</a:t>
                      </a:r>
                      <a:r>
                        <a:rPr lang="en-US" altLang="zh-TW" baseline="0" dirty="0" smtClean="0"/>
                        <a:t> Network</a:t>
                      </a:r>
                      <a:endParaRPr lang="en-US" altLang="zh-TW" b="0" baseline="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b="1" dirty="0" smtClean="0"/>
                        <a:t>一個神經網路</a:t>
                      </a:r>
                      <a:endParaRPr lang="en-US" altLang="zh-TW" b="1" dirty="0" smtClean="0"/>
                    </a:p>
                    <a:p>
                      <a:pPr algn="ctr"/>
                      <a:r>
                        <a:rPr lang="zh-TW" altLang="en-US" dirty="0" smtClean="0"/>
                        <a:t>下一步位置和輸贏評估</a:t>
                      </a:r>
                      <a:endParaRPr lang="en-US" altLang="zh-TW" dirty="0" smtClean="0"/>
                    </a:p>
                    <a:p>
                      <a:pPr algn="ctr"/>
                      <a:r>
                        <a:rPr lang="zh-TW" altLang="en-US" dirty="0" smtClean="0"/>
                        <a:t>都在同一個神經網路執行</a:t>
                      </a:r>
                      <a:endParaRPr lang="zh-TW" altLang="en-US" b="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463225">
                <a:tc>
                  <a:txBody>
                    <a:bodyPr/>
                    <a:lstStyle/>
                    <a:p>
                      <a:pPr algn="ctr"/>
                      <a:r>
                        <a:rPr lang="en-US" altLang="zh-TW" b="1" dirty="0" smtClean="0">
                          <a:solidFill>
                            <a:schemeClr val="bg1"/>
                          </a:solidFill>
                        </a:rPr>
                        <a:t>Rollout</a:t>
                      </a:r>
                      <a:endParaRPr lang="zh-TW" altLang="en-US" b="1" dirty="0">
                        <a:solidFill>
                          <a:schemeClr val="bg1"/>
                        </a:solidFill>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TW" altLang="en-US" baseline="0" dirty="0" smtClean="0"/>
                        <a:t>有</a:t>
                      </a:r>
                      <a:endParaRPr lang="en-US" altLang="zh-TW" b="0" baseline="0" dirty="0" smtClean="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dirty="0" smtClean="0"/>
                        <a:t>無，使用高品質的評估</a:t>
                      </a:r>
                      <a:endParaRPr lang="zh-TW" altLang="en-US" b="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220" y="441943"/>
            <a:ext cx="2178779" cy="2083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363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err="1" smtClean="0">
                <a:latin typeface="Calibri"/>
                <a:ea typeface="Calibri"/>
                <a:cs typeface="Calibri"/>
                <a:sym typeface="Calibri"/>
              </a:rPr>
              <a:t>AlphaGo</a:t>
            </a:r>
            <a:r>
              <a:rPr lang="zh-TW" altLang="en-US" sz="4000" b="1" dirty="0" smtClean="0">
                <a:latin typeface="Calibri"/>
                <a:ea typeface="Calibri"/>
                <a:cs typeface="Calibri"/>
                <a:sym typeface="Calibri"/>
              </a:rPr>
              <a:t> </a:t>
            </a:r>
            <a:r>
              <a:rPr lang="en-US" altLang="zh-TW" sz="4000" b="1" dirty="0" smtClean="0">
                <a:latin typeface="Calibri"/>
                <a:ea typeface="Calibri"/>
                <a:cs typeface="Calibri"/>
                <a:sym typeface="Calibri"/>
              </a:rPr>
              <a:t>Zero</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endParaRPr lang="en-US" altLang="zh-TW" sz="1800" dirty="0">
              <a:solidFill>
                <a:schemeClr val="dk1"/>
              </a:solidFill>
              <a:latin typeface="Calibri" charset="0"/>
              <a:ea typeface="Calibri" charset="0"/>
              <a:cs typeface="Calibri"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23</a:t>
            </a:fld>
            <a:endParaRPr lang="en-US" sz="1000" b="0" i="0" u="none" strike="noStrike" cap="none">
              <a:solidFill>
                <a:schemeClr val="dk1"/>
              </a:solidFill>
              <a:latin typeface="Arial"/>
              <a:ea typeface="Arial"/>
              <a:cs typeface="Arial"/>
              <a:sym typeface="Arial"/>
            </a:endParaRPr>
          </a:p>
        </p:txBody>
      </p:sp>
      <p:sp>
        <p:nvSpPr>
          <p:cNvPr id="7" name="Shape 81"/>
          <p:cNvSpPr/>
          <p:nvPr/>
        </p:nvSpPr>
        <p:spPr>
          <a:xfrm>
            <a:off x="620711" y="14271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0"/>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0"/>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marL="285750" lvl="0" indent="-285750">
              <a:buFont typeface="Arial" charset="0"/>
              <a:buChar char="•"/>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81" y="2273314"/>
            <a:ext cx="4499929" cy="2574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1032" y="1915177"/>
            <a:ext cx="3429279" cy="3656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5840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zh-TW" altLang="en-US" sz="4000" b="1" dirty="0">
                <a:latin typeface="Calibri"/>
                <a:ea typeface="Calibri"/>
                <a:cs typeface="Calibri"/>
                <a:sym typeface="Calibri"/>
              </a:rPr>
              <a:t>討論</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endParaRPr lang="en-US" altLang="zh-TW" sz="1800" dirty="0">
              <a:solidFill>
                <a:schemeClr val="dk1"/>
              </a:solidFill>
              <a:latin typeface="Calibri" charset="0"/>
              <a:ea typeface="Calibri" charset="0"/>
              <a:cs typeface="Calibri"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24</a:t>
            </a:fld>
            <a:endParaRPr lang="en-US" sz="1000" b="0" i="0" u="none" strike="noStrike" cap="none">
              <a:solidFill>
                <a:schemeClr val="dk1"/>
              </a:solidFill>
              <a:latin typeface="Arial"/>
              <a:ea typeface="Arial"/>
              <a:cs typeface="Arial"/>
              <a:sym typeface="Arial"/>
            </a:endParaRPr>
          </a:p>
        </p:txBody>
      </p:sp>
      <p:sp>
        <p:nvSpPr>
          <p:cNvPr id="7" name="Shape 81"/>
          <p:cNvSpPr/>
          <p:nvPr/>
        </p:nvSpPr>
        <p:spPr>
          <a:xfrm>
            <a:off x="620711" y="1427164"/>
            <a:ext cx="8229601" cy="3785652"/>
          </a:xfrm>
          <a:prstGeom prst="rect">
            <a:avLst/>
          </a:prstGeom>
          <a:noFill/>
          <a:ln>
            <a:noFill/>
          </a:ln>
        </p:spPr>
        <p:txBody>
          <a:bodyPr wrap="square" lIns="45700" tIns="45700" rIns="45700" bIns="45700" anchor="t" anchorCtr="0">
            <a:noAutofit/>
          </a:bodyPr>
          <a:lstStyle/>
          <a:p>
            <a:pPr marL="285750" lvl="0" indent="-285750">
              <a:buFont typeface="Arial" charset="0"/>
              <a:buChar char="•"/>
            </a:pPr>
            <a:r>
              <a:rPr lang="en-US" altLang="zh-TW" sz="2400" dirty="0" err="1" smtClean="0">
                <a:solidFill>
                  <a:schemeClr val="dk1"/>
                </a:solidFill>
                <a:latin typeface="Calibri" panose="020F0502020204030204" pitchFamily="34" charset="0"/>
                <a:ea typeface="Calibri" charset="0"/>
                <a:cs typeface="Calibri" panose="020F0502020204030204" pitchFamily="34" charset="0"/>
                <a:sym typeface="Helvetica Neue"/>
              </a:rPr>
              <a:t>AlphaGo</a:t>
            </a:r>
            <a:r>
              <a:rPr lang="en-US" altLang="zh-TW" sz="2400" dirty="0" smtClean="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2400" dirty="0" smtClean="0"/>
              <a:t>幾乎</a:t>
            </a:r>
            <a:r>
              <a:rPr lang="zh-TW" altLang="en-US" sz="2400" dirty="0"/>
              <a:t>完全沒用到圍棋領域的專業</a:t>
            </a:r>
            <a:r>
              <a:rPr lang="zh-TW" altLang="en-US" sz="2400" dirty="0" smtClean="0"/>
              <a:t>知識。</a:t>
            </a:r>
            <a:endParaRPr lang="en-US" altLang="zh-TW" sz="2400" dirty="0" smtClean="0"/>
          </a:p>
          <a:p>
            <a:pPr marL="285750" lvl="0" indent="-285750">
              <a:buFont typeface="Arial" charset="0"/>
              <a:buChar char="•"/>
            </a:pP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marL="285750" indent="-285750">
              <a:buFont typeface="Arial" charset="0"/>
              <a:buChar char="•"/>
            </a:pPr>
            <a:r>
              <a:rPr lang="en-US" altLang="zh-TW" sz="2400" b="1" dirty="0" err="1"/>
              <a:t>AlphaGo</a:t>
            </a:r>
            <a:r>
              <a:rPr lang="zh-TW" altLang="en-US" sz="2400" b="1" dirty="0"/>
              <a:t>會取代什麼職業的人</a:t>
            </a:r>
            <a:r>
              <a:rPr lang="zh-TW" altLang="en-US" sz="2400" b="1" dirty="0" smtClean="0"/>
              <a:t>？</a:t>
            </a:r>
            <a:endParaRPr lang="en-US" altLang="zh-TW" sz="2400" b="1" dirty="0" smtClean="0"/>
          </a:p>
          <a:p>
            <a:pPr marL="285750" lvl="0" indent="-285750">
              <a:buFont typeface="Arial" charset="0"/>
              <a:buChar char="•"/>
            </a:pPr>
            <a:endParaRPr lang="en-US" altLang="zh-TW" sz="1800" b="1" dirty="0"/>
          </a:p>
          <a:p>
            <a:pPr lvl="0"/>
            <a:r>
              <a:rPr lang="zh-TW" altLang="en-US" sz="1800" b="1" dirty="0" smtClean="0"/>
              <a:t>        應用於台灣法官</a:t>
            </a:r>
            <a:endParaRPr lang="en-US" altLang="zh-TW" sz="1800" b="1" dirty="0" smtClean="0"/>
          </a:p>
          <a:p>
            <a:pPr lvl="0"/>
            <a:endParaRPr lang="en-US" altLang="zh-TW" sz="1800" dirty="0" smtClean="0"/>
          </a:p>
          <a:p>
            <a:pPr lvl="0"/>
            <a:r>
              <a:rPr lang="zh-TW" altLang="en-US" sz="1800" dirty="0"/>
              <a:t>　</a:t>
            </a:r>
            <a:r>
              <a:rPr lang="zh-TW" altLang="en-US" sz="1800" dirty="0" smtClean="0"/>
              <a:t>　喜歡</a:t>
            </a:r>
            <a:r>
              <a:rPr lang="zh-TW" altLang="en-US" sz="1800" dirty="0"/>
              <a:t>以大量條文來解讀判決的這類法官</a:t>
            </a:r>
            <a:r>
              <a:rPr lang="zh-TW" altLang="en-US" sz="1800" dirty="0" smtClean="0"/>
              <a:t>，不</a:t>
            </a:r>
            <a:r>
              <a:rPr lang="zh-TW" altLang="en-US" sz="1800" dirty="0"/>
              <a:t>考慮社會觀感公平性的</a:t>
            </a:r>
            <a:r>
              <a:rPr lang="zh-TW" altLang="en-US" sz="1800" dirty="0" smtClean="0"/>
              <a:t>判決</a:t>
            </a:r>
            <a:r>
              <a:rPr lang="zh-TW" altLang="en-US" sz="1800" dirty="0"/>
              <a:t>。</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0"/>
            <a:r>
              <a:rPr lang="zh-TW" altLang="en-US" sz="1800" dirty="0"/>
              <a:t>　</a:t>
            </a:r>
            <a:r>
              <a:rPr lang="zh-TW" altLang="en-US" sz="1800" dirty="0" smtClean="0"/>
              <a:t>　正是</a:t>
            </a:r>
            <a:r>
              <a:rPr lang="zh-TW" altLang="en-US" sz="1800" dirty="0"/>
              <a:t>大數據 </a:t>
            </a:r>
            <a:r>
              <a:rPr lang="en-US" altLang="zh-TW" sz="1800" dirty="0"/>
              <a:t>+ </a:t>
            </a:r>
            <a:r>
              <a:rPr lang="zh-TW" altLang="en-US" sz="1800" dirty="0"/>
              <a:t>深度學習的電腦軟體專長。</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marL="285750" lvl="0" indent="-285750">
              <a:buFont typeface="Arial" charset="0"/>
              <a:buChar char="•"/>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b="1" dirty="0" smtClean="0"/>
              <a:t>        應用</a:t>
            </a:r>
            <a:r>
              <a:rPr lang="zh-TW" altLang="en-US" sz="1800" b="1" dirty="0"/>
              <a:t>於</a:t>
            </a:r>
            <a:r>
              <a:rPr lang="zh-TW" altLang="en-US" sz="1800" b="1" dirty="0" smtClean="0">
                <a:solidFill>
                  <a:schemeClr val="dk1"/>
                </a:solidFill>
                <a:latin typeface="Calibri" panose="020F0502020204030204" pitchFamily="34" charset="0"/>
                <a:ea typeface="Calibri" charset="0"/>
                <a:cs typeface="Calibri" panose="020F0502020204030204" pitchFamily="34" charset="0"/>
                <a:sym typeface="Helvetica Neue"/>
              </a:rPr>
              <a:t>記者</a:t>
            </a:r>
            <a:endParaRPr lang="en-US" altLang="zh-TW" sz="1800" b="1"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marL="285750" lvl="2" indent="-285750">
              <a:buFont typeface="Arial" panose="020B0604020202020204" pitchFamily="34" charset="0"/>
              <a:buChar char="•"/>
            </a:pPr>
            <a:endParaRPr lang="en-US" altLang="zh-TW" sz="1800" b="1" dirty="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電腦自動寫新聞稿</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a:p>
            <a:pPr lvl="2"/>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r>
              <a:rPr lang="zh-TW" altLang="en-US" sz="1800" dirty="0" smtClean="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a:p>
            <a:pPr lvl="2"/>
            <a:r>
              <a:rPr lang="zh-TW" altLang="en-US" sz="1800" dirty="0">
                <a:solidFill>
                  <a:schemeClr val="dk1"/>
                </a:solidFill>
                <a:latin typeface="Calibri" panose="020F0502020204030204" pitchFamily="34" charset="0"/>
                <a:ea typeface="Calibri" charset="0"/>
                <a:cs typeface="Calibri" panose="020F0502020204030204" pitchFamily="34" charset="0"/>
                <a:sym typeface="Helvetica Neue"/>
              </a:rPr>
              <a:t>      </a:t>
            </a:r>
            <a:endParaRPr lang="en-US" altLang="zh-TW" sz="1800" dirty="0">
              <a:solidFill>
                <a:schemeClr val="dk1"/>
              </a:solidFill>
              <a:latin typeface="Calibri" panose="020F0502020204030204" pitchFamily="34" charset="0"/>
              <a:ea typeface="Calibri" charset="0"/>
              <a:cs typeface="Calibri" panose="020F0502020204030204" pitchFamily="34" charset="0"/>
              <a:sym typeface="Helvetica Neue"/>
            </a:endParaRPr>
          </a:p>
        </p:txBody>
      </p:sp>
    </p:spTree>
    <p:extLst>
      <p:ext uri="{BB962C8B-B14F-4D97-AF65-F5344CB8AC3E}">
        <p14:creationId xmlns:p14="http://schemas.microsoft.com/office/powerpoint/2010/main" val="697753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en-US" sz="4000" b="1" dirty="0" smtClean="0">
                <a:latin typeface="Calibri"/>
                <a:ea typeface="Calibri"/>
                <a:cs typeface="Calibri"/>
                <a:sym typeface="Calibri"/>
              </a:rPr>
              <a:t>Reference</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marL="342900" indent="-342900">
              <a:buFont typeface="Arial" charset="0"/>
              <a:buChar char="•"/>
            </a:pPr>
            <a:r>
              <a:rPr lang="en-US" altLang="zh-TW" sz="1200" dirty="0" smtClean="0"/>
              <a:t>[1] Silver</a:t>
            </a:r>
            <a:r>
              <a:rPr lang="en-US" altLang="zh-TW" sz="1200" dirty="0"/>
              <a:t>, David, et </a:t>
            </a:r>
            <a:r>
              <a:rPr lang="en-US" altLang="zh-TW" sz="1200" dirty="0" smtClean="0"/>
              <a:t>al, </a:t>
            </a:r>
            <a:r>
              <a:rPr lang="en-US" altLang="zh-TW" sz="1200" dirty="0"/>
              <a:t>"Mastering the game of Go with deep neural networks and tree </a:t>
            </a:r>
            <a:r>
              <a:rPr lang="en-US" altLang="zh-TW" sz="1200" dirty="0" smtClean="0"/>
              <a:t>search,"</a:t>
            </a:r>
            <a:r>
              <a:rPr lang="en-US" altLang="zh-TW" sz="1200" dirty="0"/>
              <a:t> </a:t>
            </a:r>
            <a:r>
              <a:rPr lang="en-US" altLang="zh-TW" sz="1200" dirty="0" smtClean="0"/>
              <a:t> In </a:t>
            </a:r>
            <a:r>
              <a:rPr lang="en-US" altLang="zh-TW" sz="1200" i="1" dirty="0" smtClean="0"/>
              <a:t>nature, </a:t>
            </a:r>
            <a:r>
              <a:rPr lang="en-US" altLang="zh-TW" sz="1200" dirty="0" smtClean="0"/>
              <a:t>2016</a:t>
            </a:r>
          </a:p>
          <a:p>
            <a:pPr marL="342900" indent="-342900">
              <a:buFont typeface="Arial" charset="0"/>
              <a:buChar char="•"/>
            </a:pPr>
            <a:endParaRPr lang="en-US" altLang="zh-TW" sz="1200" dirty="0"/>
          </a:p>
          <a:p>
            <a:pPr marL="342900" indent="-342900">
              <a:buFont typeface="Arial" charset="0"/>
              <a:buChar char="•"/>
            </a:pPr>
            <a:r>
              <a:rPr lang="en-US" altLang="zh-TW" sz="1200" dirty="0" smtClean="0"/>
              <a:t>[2] Silver</a:t>
            </a:r>
            <a:r>
              <a:rPr lang="en-US" altLang="zh-TW" sz="1200" dirty="0"/>
              <a:t>, David, et al, </a:t>
            </a:r>
            <a:r>
              <a:rPr lang="en-US" altLang="zh-TW" sz="1200" dirty="0" smtClean="0"/>
              <a:t>"</a:t>
            </a:r>
            <a:r>
              <a:rPr lang="en-US" altLang="zh-TW" sz="1200" dirty="0"/>
              <a:t>Mastering the game of go without human </a:t>
            </a:r>
            <a:r>
              <a:rPr lang="en-US" altLang="zh-TW" sz="1200" dirty="0" smtClean="0"/>
              <a:t>knowledge,"</a:t>
            </a:r>
            <a:r>
              <a:rPr lang="en-US" altLang="zh-TW" sz="1200" dirty="0"/>
              <a:t>  In </a:t>
            </a:r>
            <a:r>
              <a:rPr lang="en-US" altLang="zh-TW" sz="1200" i="1" dirty="0"/>
              <a:t>nature, </a:t>
            </a:r>
            <a:r>
              <a:rPr lang="en-US" altLang="zh-TW" sz="1200" dirty="0"/>
              <a:t>2016</a:t>
            </a:r>
          </a:p>
          <a:p>
            <a:pPr lvl="0"/>
            <a:endParaRPr lang="en-US" altLang="zh-TW" sz="1200" dirty="0">
              <a:hlinkClick r:id="rId3"/>
            </a:endParaRPr>
          </a:p>
          <a:p>
            <a:pPr marL="342900" lvl="0" indent="-342900">
              <a:buFont typeface="Arial" charset="0"/>
              <a:buChar char="•"/>
            </a:pPr>
            <a:r>
              <a:rPr lang="en-US" altLang="zh-TW" sz="1200" dirty="0" smtClean="0"/>
              <a:t>[3] </a:t>
            </a:r>
            <a:r>
              <a:rPr lang="en-US" altLang="zh-TW" sz="1200" dirty="0" smtClean="0">
                <a:hlinkClick r:id="rId3"/>
              </a:rPr>
              <a:t>http</a:t>
            </a:r>
            <a:r>
              <a:rPr lang="en-US" altLang="zh-TW" sz="1200" dirty="0">
                <a:hlinkClick r:id="rId3"/>
              </a:rPr>
              <a:t>://</a:t>
            </a:r>
            <a:r>
              <a:rPr lang="en-US" altLang="zh-TW" sz="1200" dirty="0" smtClean="0">
                <a:hlinkClick r:id="rId3"/>
              </a:rPr>
              <a:t>www.ppvs.org/blog/alphago-research-notes-long-text-into-carefully-2.html?fbclid=IwAR3YyIomCfusWnwisin8Wx5M8p9v6Viurw0LvMsBS244qhE5JrI519Sz22E</a:t>
            </a:r>
            <a:endParaRPr lang="en-US" altLang="zh-TW" sz="1200" dirty="0" smtClean="0"/>
          </a:p>
          <a:p>
            <a:pPr marL="342900" lvl="0" indent="-342900">
              <a:buFont typeface="Arial" charset="0"/>
              <a:buChar char="•"/>
            </a:pPr>
            <a:endParaRPr lang="en-US" altLang="zh-TW" sz="1200" dirty="0"/>
          </a:p>
          <a:p>
            <a:pPr marL="342900" lvl="0" indent="-342900">
              <a:buFont typeface="Arial" charset="0"/>
              <a:buChar char="•"/>
            </a:pPr>
            <a:r>
              <a:rPr lang="en-US" altLang="zh-TW" sz="1200" dirty="0" smtClean="0"/>
              <a:t>[4] </a:t>
            </a:r>
            <a:r>
              <a:rPr lang="en-US" altLang="zh-TW" sz="1200" dirty="0" smtClean="0">
                <a:hlinkClick r:id="rId4"/>
              </a:rPr>
              <a:t>https</a:t>
            </a:r>
            <a:r>
              <a:rPr lang="en-US" altLang="zh-TW" sz="1200" dirty="0">
                <a:hlinkClick r:id="rId4"/>
              </a:rPr>
              <a:t>://</a:t>
            </a:r>
            <a:r>
              <a:rPr lang="en-US" altLang="zh-TW" sz="1200" dirty="0" smtClean="0">
                <a:hlinkClick r:id="rId4"/>
              </a:rPr>
              <a:t>www.inside.com.tw/article/10829-alphago-zero</a:t>
            </a:r>
            <a:endParaRPr lang="en-US" altLang="zh-TW" sz="1200" dirty="0" smtClean="0"/>
          </a:p>
          <a:p>
            <a:pPr marL="342900" lvl="0" indent="-342900">
              <a:buFont typeface="Arial" charset="0"/>
              <a:buChar char="•"/>
            </a:pPr>
            <a:endParaRPr lang="en-US" altLang="zh-TW" sz="1200" dirty="0"/>
          </a:p>
          <a:p>
            <a:pPr marL="342900" lvl="0" indent="-342900">
              <a:buFont typeface="Arial" charset="0"/>
              <a:buChar char="•"/>
            </a:pPr>
            <a:r>
              <a:rPr lang="en-US" altLang="zh-TW" sz="1200" dirty="0" smtClean="0"/>
              <a:t>[5] </a:t>
            </a:r>
            <a:r>
              <a:rPr lang="en-US" altLang="zh-TW" sz="1200" dirty="0" smtClean="0">
                <a:hlinkClick r:id="rId5"/>
              </a:rPr>
              <a:t>https</a:t>
            </a:r>
            <a:r>
              <a:rPr lang="en-US" altLang="zh-TW" sz="1200" dirty="0">
                <a:hlinkClick r:id="rId5"/>
              </a:rPr>
              <a:t>://</a:t>
            </a:r>
            <a:r>
              <a:rPr lang="en-US" altLang="zh-TW" sz="1200" dirty="0" smtClean="0">
                <a:hlinkClick r:id="rId5"/>
              </a:rPr>
              <a:t>kknews.cc/zh-tw/science/62lab2l.html</a:t>
            </a:r>
            <a:endParaRPr lang="en-US" altLang="zh-TW" sz="1200" dirty="0" smtClean="0"/>
          </a:p>
          <a:p>
            <a:pPr marL="342900" lvl="0" indent="-342900">
              <a:buFont typeface="Arial" charset="0"/>
              <a:buChar char="•"/>
            </a:pPr>
            <a:endParaRPr lang="en-US" altLang="zh-TW" sz="1200" dirty="0"/>
          </a:p>
          <a:p>
            <a:pPr marL="342900" lvl="0" indent="-342900">
              <a:buFont typeface="Arial" charset="0"/>
              <a:buChar char="•"/>
            </a:pPr>
            <a:r>
              <a:rPr lang="en-US" altLang="zh-TW" sz="1200" dirty="0" smtClean="0"/>
              <a:t>[6] </a:t>
            </a:r>
            <a:r>
              <a:rPr lang="en-US" altLang="zh-TW" sz="1200" dirty="0" smtClean="0">
                <a:hlinkClick r:id="rId6"/>
              </a:rPr>
              <a:t>https</a:t>
            </a:r>
            <a:r>
              <a:rPr lang="en-US" altLang="zh-TW" sz="1200" dirty="0">
                <a:hlinkClick r:id="rId6"/>
              </a:rPr>
              <a:t>://www.inside.com.tw/article/9417-analyzing-new-alphago</a:t>
            </a:r>
            <a:endParaRPr lang="en-US" altLang="zh-TW" sz="1200" dirty="0" smtClean="0"/>
          </a:p>
          <a:p>
            <a:pPr marL="342900" lvl="0" indent="-342900">
              <a:buFont typeface="Arial" charset="0"/>
              <a:buChar char="•"/>
            </a:pPr>
            <a:endParaRPr lang="en-US" altLang="zh-TW" sz="1200" dirty="0" smtClean="0">
              <a:solidFill>
                <a:schemeClr val="dk1"/>
              </a:solidFill>
              <a:latin typeface="Calibri" charset="0"/>
              <a:ea typeface="Calibri" charset="0"/>
              <a:cs typeface="Calibri" charset="0"/>
              <a:sym typeface="Helvetica Neue"/>
            </a:endParaRPr>
          </a:p>
          <a:p>
            <a:pPr marL="342900" lvl="0" indent="-342900">
              <a:buFont typeface="Arial" charset="0"/>
              <a:buChar char="•"/>
            </a:pPr>
            <a:r>
              <a:rPr lang="en-US" altLang="zh-TW" sz="1200" dirty="0" smtClean="0"/>
              <a:t>[7] </a:t>
            </a:r>
            <a:r>
              <a:rPr lang="en-US" altLang="zh-TW" sz="1200" dirty="0" smtClean="0">
                <a:hlinkClick r:id="rId7"/>
              </a:rPr>
              <a:t>http</a:t>
            </a:r>
            <a:r>
              <a:rPr lang="en-US" altLang="zh-TW" sz="1200" dirty="0">
                <a:hlinkClick r:id="rId7"/>
              </a:rPr>
              <a:t>://technews.tw/2016/03/14/about-alphago-algorithm/</a:t>
            </a:r>
            <a:endParaRPr lang="en-US" altLang="zh-TW" sz="1200" dirty="0">
              <a:solidFill>
                <a:schemeClr val="dk1"/>
              </a:solidFill>
              <a:latin typeface="Calibri" charset="0"/>
              <a:ea typeface="Calibri" charset="0"/>
              <a:cs typeface="Calibri" charset="0"/>
              <a:sym typeface="Helvetica Neue"/>
            </a:endParaRPr>
          </a:p>
          <a:p>
            <a:pPr marL="342900" lvl="0" indent="-342900">
              <a:buFont typeface="Arial" charset="0"/>
              <a:buChar char="•"/>
            </a:pPr>
            <a:endParaRPr lang="en-US" altLang="zh-TW" sz="1200" dirty="0" smtClean="0">
              <a:solidFill>
                <a:schemeClr val="dk1"/>
              </a:solidFill>
              <a:latin typeface="Calibri" charset="0"/>
              <a:ea typeface="Calibri" charset="0"/>
              <a:cs typeface="Calibri"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25</a:t>
            </a:fld>
            <a:endParaRPr lang="en-US"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28942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539751" y="1905000"/>
            <a:ext cx="8064501" cy="1308102"/>
          </a:xfrm>
        </p:spPr>
        <p:txBody>
          <a:bodyPr/>
          <a:lstStyle/>
          <a:p>
            <a:pPr algn="ctr"/>
            <a:r>
              <a:rPr lang="en-US" altLang="zh-TW" sz="3200" dirty="0" smtClean="0"/>
              <a:t>Alpha go</a:t>
            </a:r>
            <a:r>
              <a:rPr lang="zh-TW" altLang="en-US" sz="3200" dirty="0" smtClean="0"/>
              <a:t>讀書報告</a:t>
            </a:r>
            <a:endParaRPr lang="zh-TW" altLang="en-US" sz="3200" dirty="0"/>
          </a:p>
        </p:txBody>
      </p:sp>
      <p:sp>
        <p:nvSpPr>
          <p:cNvPr id="6" name="副標題 2"/>
          <p:cNvSpPr>
            <a:spLocks noGrp="1"/>
          </p:cNvSpPr>
          <p:nvPr>
            <p:ph type="subTitle" idx="1"/>
          </p:nvPr>
        </p:nvSpPr>
        <p:spPr>
          <a:xfrm>
            <a:off x="2379134" y="4385735"/>
            <a:ext cx="6225118" cy="770466"/>
          </a:xfrm>
        </p:spPr>
        <p:txBody>
          <a:bodyPr>
            <a:normAutofit/>
          </a:bodyPr>
          <a:lstStyle/>
          <a:p>
            <a:endParaRPr lang="en-US" altLang="zh-TW" dirty="0" smtClean="0"/>
          </a:p>
          <a:p>
            <a:pPr algn="r"/>
            <a:r>
              <a:rPr lang="en-US" altLang="zh-TW" sz="1600" dirty="0" smtClean="0"/>
              <a:t>M10715049 </a:t>
            </a:r>
            <a:r>
              <a:rPr lang="zh-TW" altLang="en-US" sz="1600" dirty="0"/>
              <a:t>羅濟</a:t>
            </a:r>
            <a:r>
              <a:rPr lang="zh-TW" altLang="en-US" sz="1600" dirty="0" smtClean="0"/>
              <a:t>威</a:t>
            </a:r>
            <a:r>
              <a:rPr lang="en-US" altLang="zh-TW" sz="1600" dirty="0"/>
              <a:t>/</a:t>
            </a:r>
            <a:r>
              <a:rPr lang="en-US" altLang="zh-TW" sz="1600" dirty="0" smtClean="0"/>
              <a:t>M10715087</a:t>
            </a:r>
            <a:r>
              <a:rPr lang="zh-TW" altLang="en-US" sz="1600" dirty="0" smtClean="0"/>
              <a:t> </a:t>
            </a:r>
            <a:r>
              <a:rPr lang="zh-TW" altLang="en-US" sz="1600" dirty="0"/>
              <a:t>蘇皓</a:t>
            </a:r>
            <a:r>
              <a:rPr lang="zh-TW" altLang="en-US" sz="1600" dirty="0" smtClean="0"/>
              <a:t>群</a:t>
            </a:r>
            <a:r>
              <a:rPr lang="en-US" altLang="zh-TW" sz="1600" dirty="0" smtClean="0"/>
              <a:t>/M10715091</a:t>
            </a:r>
            <a:r>
              <a:rPr lang="zh-TW" altLang="en-US" sz="1600" dirty="0" smtClean="0"/>
              <a:t> </a:t>
            </a:r>
            <a:r>
              <a:rPr lang="zh-TW" altLang="en-US" sz="1600" dirty="0"/>
              <a:t>湯景淳</a:t>
            </a:r>
          </a:p>
        </p:txBody>
      </p:sp>
    </p:spTree>
    <p:extLst>
      <p:ext uri="{BB962C8B-B14F-4D97-AF65-F5344CB8AC3E}">
        <p14:creationId xmlns:p14="http://schemas.microsoft.com/office/powerpoint/2010/main" val="127313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3600" dirty="0"/>
              <a:t>Mastering The Game Of Go With Deep Neural Networks And Tree Search</a:t>
            </a:r>
            <a:br>
              <a:rPr lang="en-US" altLang="zh-TW" sz="3600" dirty="0"/>
            </a:br>
            <a:r>
              <a:rPr lang="en-US" altLang="zh-TW" sz="1800" dirty="0"/>
              <a:t/>
            </a:r>
            <a:br>
              <a:rPr lang="en-US" altLang="zh-TW" sz="1800" dirty="0"/>
            </a:br>
            <a:r>
              <a:rPr lang="pt-BR" altLang="zh-TW" sz="900" dirty="0"/>
              <a:t>N AT U R E | VO L 5 2 9 | 2 8 JA N UA RY 2 0 1 6</a:t>
            </a:r>
            <a:r>
              <a:rPr lang="en-US" altLang="zh-TW" sz="900" dirty="0"/>
              <a:t> </a:t>
            </a:r>
            <a:endParaRPr lang="zh-TW" altLang="en-US" sz="900" dirty="0"/>
          </a:p>
        </p:txBody>
      </p:sp>
      <p:sp>
        <p:nvSpPr>
          <p:cNvPr id="3" name="副標題 2"/>
          <p:cNvSpPr>
            <a:spLocks noGrp="1"/>
          </p:cNvSpPr>
          <p:nvPr>
            <p:ph type="subTitle" idx="1"/>
          </p:nvPr>
        </p:nvSpPr>
        <p:spPr>
          <a:xfrm>
            <a:off x="1171281" y="4495521"/>
            <a:ext cx="6803136" cy="647980"/>
          </a:xfrm>
        </p:spPr>
        <p:txBody>
          <a:bodyPr>
            <a:normAutofit fontScale="85000" lnSpcReduction="10000"/>
          </a:bodyPr>
          <a:lstStyle/>
          <a:p>
            <a:endParaRPr lang="en-US" altLang="zh-TW" dirty="0" smtClean="0"/>
          </a:p>
          <a:p>
            <a:r>
              <a:rPr lang="en-US" altLang="zh-TW" dirty="0" smtClean="0"/>
              <a:t>M10715049 </a:t>
            </a:r>
            <a:r>
              <a:rPr lang="zh-TW" altLang="en-US" dirty="0"/>
              <a:t>羅濟</a:t>
            </a:r>
            <a:r>
              <a:rPr lang="zh-TW" altLang="en-US" dirty="0" smtClean="0"/>
              <a:t>威</a:t>
            </a:r>
            <a:r>
              <a:rPr lang="en-US" altLang="zh-TW" dirty="0"/>
              <a:t>/</a:t>
            </a:r>
            <a:r>
              <a:rPr lang="en-US" altLang="zh-TW" dirty="0" smtClean="0"/>
              <a:t>M10715087</a:t>
            </a:r>
            <a:r>
              <a:rPr lang="zh-TW" altLang="en-US" dirty="0" smtClean="0"/>
              <a:t> </a:t>
            </a:r>
            <a:r>
              <a:rPr lang="zh-TW" altLang="en-US" dirty="0"/>
              <a:t>蘇皓</a:t>
            </a:r>
            <a:r>
              <a:rPr lang="zh-TW" altLang="en-US" dirty="0" smtClean="0"/>
              <a:t>群</a:t>
            </a:r>
            <a:r>
              <a:rPr lang="en-US" altLang="zh-TW" dirty="0"/>
              <a:t>/</a:t>
            </a:r>
            <a:r>
              <a:rPr lang="en-US" altLang="zh-TW" dirty="0" smtClean="0"/>
              <a:t>M10715091</a:t>
            </a:r>
            <a:r>
              <a:rPr lang="zh-TW" altLang="en-US" dirty="0" smtClean="0"/>
              <a:t> </a:t>
            </a:r>
            <a:r>
              <a:rPr lang="zh-TW" altLang="en-US" dirty="0"/>
              <a:t>湯景淳</a:t>
            </a:r>
          </a:p>
        </p:txBody>
      </p:sp>
    </p:spTree>
    <p:extLst>
      <p:ext uri="{BB962C8B-B14F-4D97-AF65-F5344CB8AC3E}">
        <p14:creationId xmlns:p14="http://schemas.microsoft.com/office/powerpoint/2010/main" val="4013543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normAutofit/>
          </a:bodyPr>
          <a:lstStyle/>
          <a:p>
            <a:pPr>
              <a:buFont typeface="Wingdings" pitchFamily="2" charset="2"/>
              <a:buChar char="l"/>
            </a:pPr>
            <a:r>
              <a:rPr lang="en-US" altLang="zh-TW" dirty="0"/>
              <a:t>Introduction</a:t>
            </a:r>
          </a:p>
          <a:p>
            <a:pPr lvl="1"/>
            <a:r>
              <a:rPr lang="en-US" altLang="zh-TW" dirty="0" smtClean="0"/>
              <a:t>About Games</a:t>
            </a:r>
            <a:endParaRPr lang="en-US" altLang="zh-TW" dirty="0"/>
          </a:p>
          <a:p>
            <a:pPr lvl="1"/>
            <a:r>
              <a:rPr lang="en-US" altLang="zh-TW" dirty="0"/>
              <a:t>Model Architecture</a:t>
            </a:r>
          </a:p>
          <a:p>
            <a:pPr lvl="1"/>
            <a:r>
              <a:rPr lang="en-US" altLang="zh-TW" dirty="0"/>
              <a:t>Monte Carlo tree</a:t>
            </a:r>
          </a:p>
          <a:p>
            <a:pPr>
              <a:buFont typeface="Wingdings" pitchFamily="2" charset="2"/>
              <a:buChar char="l"/>
            </a:pPr>
            <a:r>
              <a:rPr lang="en-US" altLang="zh-TW" dirty="0"/>
              <a:t>Policy networks</a:t>
            </a:r>
          </a:p>
          <a:p>
            <a:pPr lvl="1"/>
            <a:r>
              <a:rPr lang="en-US" altLang="zh-TW" dirty="0"/>
              <a:t>Supervised learning</a:t>
            </a:r>
          </a:p>
          <a:p>
            <a:pPr lvl="1"/>
            <a:r>
              <a:rPr lang="en-US" altLang="zh-TW" dirty="0"/>
              <a:t>Reinforcement learning </a:t>
            </a:r>
          </a:p>
          <a:p>
            <a:pPr>
              <a:buFont typeface="Wingdings" pitchFamily="2" charset="2"/>
              <a:buChar char="l"/>
            </a:pPr>
            <a:r>
              <a:rPr lang="en-US" altLang="zh-TW" dirty="0"/>
              <a:t>Value networks </a:t>
            </a:r>
          </a:p>
          <a:p>
            <a:pPr>
              <a:buFont typeface="Wingdings" pitchFamily="2" charset="2"/>
              <a:buChar char="l"/>
            </a:pPr>
            <a:r>
              <a:rPr lang="en-US" altLang="zh-TW" dirty="0"/>
              <a:t>Searching </a:t>
            </a:r>
          </a:p>
          <a:p>
            <a:pPr>
              <a:buFont typeface="Wingdings" pitchFamily="2" charset="2"/>
              <a:buChar char="l"/>
            </a:pPr>
            <a:r>
              <a:rPr lang="en-US" altLang="zh-TW" dirty="0"/>
              <a:t>Evaluating the playing strength of AlphaGo</a:t>
            </a:r>
          </a:p>
        </p:txBody>
      </p:sp>
    </p:spTree>
    <p:extLst>
      <p:ext uri="{BB962C8B-B14F-4D97-AF65-F5344CB8AC3E}">
        <p14:creationId xmlns:p14="http://schemas.microsoft.com/office/powerpoint/2010/main" val="693205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en-US" altLang="zh-TW" sz="4000" b="1" dirty="0" smtClean="0">
                <a:latin typeface="Calibri"/>
                <a:ea typeface="Calibri"/>
                <a:cs typeface="Calibri"/>
                <a:sym typeface="Calibri"/>
              </a:rPr>
              <a:t>Data Analysis</a:t>
            </a:r>
            <a:endParaRPr lang="en-US" sz="4000" b="1" dirty="0">
              <a:latin typeface="Calibri"/>
              <a:ea typeface="Calibri"/>
              <a:cs typeface="Calibri"/>
              <a:sym typeface="Calibri"/>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2</a:t>
            </a:fld>
            <a:endParaRPr lang="en-US" sz="1000" b="0" i="0" u="none" strike="noStrike" cap="none">
              <a:solidFill>
                <a:schemeClr val="dk1"/>
              </a:solidFill>
              <a:latin typeface="Arial"/>
              <a:ea typeface="Arial"/>
              <a:cs typeface="Arial"/>
              <a:sym typeface="Aria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30" y="1439333"/>
            <a:ext cx="4186991" cy="1679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文字方塊 60"/>
          <p:cNvSpPr txBox="1"/>
          <p:nvPr/>
        </p:nvSpPr>
        <p:spPr>
          <a:xfrm>
            <a:off x="1586429" y="3172821"/>
            <a:ext cx="1853392"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Train_queries.csv</a:t>
            </a:r>
            <a:endParaRPr lang="zh-TW" altLang="en-US" sz="1800" b="1" dirty="0">
              <a:latin typeface="Calibri" panose="020F0502020204030204" pitchFamily="34" charset="0"/>
              <a:cs typeface="Calibri" panose="020F0502020204030204" pitchFamily="34" charset="0"/>
            </a:endParaRPr>
          </a:p>
        </p:txBody>
      </p:sp>
      <p:sp>
        <p:nvSpPr>
          <p:cNvPr id="63" name="矩形 62"/>
          <p:cNvSpPr/>
          <p:nvPr/>
        </p:nvSpPr>
        <p:spPr>
          <a:xfrm>
            <a:off x="1037789" y="1596514"/>
            <a:ext cx="807944" cy="268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1037789" y="2035641"/>
            <a:ext cx="807944" cy="268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7" name="直線單箭頭接點 66"/>
          <p:cNvCxnSpPr/>
          <p:nvPr/>
        </p:nvCxnSpPr>
        <p:spPr>
          <a:xfrm>
            <a:off x="1845733" y="1747408"/>
            <a:ext cx="2861734" cy="0"/>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68" name="直線單箭頭接點 67"/>
          <p:cNvCxnSpPr/>
          <p:nvPr/>
        </p:nvCxnSpPr>
        <p:spPr>
          <a:xfrm flipV="1">
            <a:off x="1845733" y="2035641"/>
            <a:ext cx="2997200" cy="207615"/>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70" name="文字方塊 69"/>
          <p:cNvSpPr txBox="1"/>
          <p:nvPr/>
        </p:nvSpPr>
        <p:spPr>
          <a:xfrm>
            <a:off x="4842933" y="1730985"/>
            <a:ext cx="1112805"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Fill with 0</a:t>
            </a:r>
            <a:endParaRPr lang="en-US" altLang="zh-TW" sz="1800" b="1" dirty="0">
              <a:latin typeface="Calibri" panose="020F0502020204030204" pitchFamily="34" charset="0"/>
              <a:cs typeface="Calibri" panose="020F0502020204030204" pitchFamily="34" charset="0"/>
            </a:endParaRPr>
          </a:p>
        </p:txBody>
      </p:sp>
      <p:sp>
        <p:nvSpPr>
          <p:cNvPr id="74" name="文字方塊 73"/>
          <p:cNvSpPr txBox="1"/>
          <p:nvPr/>
        </p:nvSpPr>
        <p:spPr>
          <a:xfrm>
            <a:off x="810017" y="5082604"/>
            <a:ext cx="1263487"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Profiles.csv</a:t>
            </a:r>
            <a:endParaRPr lang="zh-TW" altLang="en-US" sz="1800" b="1" dirty="0">
              <a:latin typeface="Calibri" panose="020F0502020204030204" pitchFamily="34" charset="0"/>
              <a:cs typeface="Calibri" panose="020F0502020204030204" pitchFamily="34" charset="0"/>
            </a:endParaRPr>
          </a:p>
        </p:txBody>
      </p:sp>
      <p:graphicFrame>
        <p:nvGraphicFramePr>
          <p:cNvPr id="75" name="表格 74"/>
          <p:cNvGraphicFramePr>
            <a:graphicFrameLocks noGrp="1"/>
          </p:cNvGraphicFramePr>
          <p:nvPr>
            <p:extLst>
              <p:ext uri="{D42A27DB-BD31-4B8C-83A1-F6EECF244321}">
                <p14:modId xmlns:p14="http://schemas.microsoft.com/office/powerpoint/2010/main" val="1941561373"/>
              </p:ext>
            </p:extLst>
          </p:nvPr>
        </p:nvGraphicFramePr>
        <p:xfrm>
          <a:off x="216430" y="4060154"/>
          <a:ext cx="2722392" cy="639763"/>
        </p:xfrm>
        <a:graphic>
          <a:graphicData uri="http://schemas.openxmlformats.org/drawingml/2006/table">
            <a:tbl>
              <a:tblPr firstRow="1" bandRow="1">
                <a:tableStyleId>{21E4AEA4-8DFA-4A89-87EB-49C32662AFE0}</a:tableStyleId>
              </a:tblPr>
              <a:tblGrid>
                <a:gridCol w="680598">
                  <a:extLst>
                    <a:ext uri="{9D8B030D-6E8A-4147-A177-3AD203B41FA5}">
                      <a16:colId xmlns="" xmlns:a16="http://schemas.microsoft.com/office/drawing/2014/main" val="20000"/>
                    </a:ext>
                  </a:extLst>
                </a:gridCol>
                <a:gridCol w="680598">
                  <a:extLst>
                    <a:ext uri="{9D8B030D-6E8A-4147-A177-3AD203B41FA5}">
                      <a16:colId xmlns="" xmlns:a16="http://schemas.microsoft.com/office/drawing/2014/main" val="20001"/>
                    </a:ext>
                  </a:extLst>
                </a:gridCol>
                <a:gridCol w="680598">
                  <a:extLst>
                    <a:ext uri="{9D8B030D-6E8A-4147-A177-3AD203B41FA5}">
                      <a16:colId xmlns="" xmlns:a16="http://schemas.microsoft.com/office/drawing/2014/main" val="20002"/>
                    </a:ext>
                  </a:extLst>
                </a:gridCol>
                <a:gridCol w="680598">
                  <a:extLst>
                    <a:ext uri="{9D8B030D-6E8A-4147-A177-3AD203B41FA5}">
                      <a16:colId xmlns="" xmlns:a16="http://schemas.microsoft.com/office/drawing/2014/main" val="20003"/>
                    </a:ext>
                  </a:extLst>
                </a:gridCol>
              </a:tblGrid>
              <a:tr h="207963">
                <a:tc>
                  <a:txBody>
                    <a:bodyPr/>
                    <a:lstStyle/>
                    <a:p>
                      <a:pPr algn="ctr"/>
                      <a:r>
                        <a:rPr lang="en-US" altLang="zh-TW" b="1" dirty="0" smtClean="0"/>
                        <a:t>p0</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p1</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p65</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34963">
                <a:tc>
                  <a:txBody>
                    <a:bodyPr/>
                    <a:lstStyle/>
                    <a:p>
                      <a:pPr algn="ctr"/>
                      <a:r>
                        <a:rPr lang="en-US" altLang="zh-TW" b="1" dirty="0" smtClean="0">
                          <a:solidFill>
                            <a:srgbClr val="FF0000"/>
                          </a:solidFill>
                        </a:rPr>
                        <a:t>0</a:t>
                      </a:r>
                      <a:endParaRPr lang="zh-TW"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solidFill>
                            <a:srgbClr val="FF0000"/>
                          </a:solidFill>
                        </a:rPr>
                        <a:t>0</a:t>
                      </a:r>
                      <a:endParaRPr lang="zh-TW"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solidFill>
                            <a:srgbClr val="FF0000"/>
                          </a:solidFill>
                        </a:rPr>
                        <a:t>0</a:t>
                      </a:r>
                      <a:endParaRPr lang="zh-TW"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solidFill>
                            <a:srgbClr val="FF0000"/>
                          </a:solidFill>
                        </a:rPr>
                        <a:t>0</a:t>
                      </a:r>
                      <a:endParaRPr lang="zh-TW"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76" name="矩形 75"/>
          <p:cNvSpPr/>
          <p:nvPr/>
        </p:nvSpPr>
        <p:spPr>
          <a:xfrm>
            <a:off x="788774" y="4782385"/>
            <a:ext cx="1595309"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a:t>
            </a:r>
            <a:r>
              <a:rPr lang="zh-TW" altLang="en-US" sz="1200" b="1" dirty="0" smtClean="0">
                <a:latin typeface="Calibri" panose="020F0502020204030204" pitchFamily="34" charset="0"/>
                <a:cs typeface="Calibri" panose="020F0502020204030204" pitchFamily="34" charset="0"/>
              </a:rPr>
              <a:t>ˊ</a:t>
            </a:r>
            <a:r>
              <a:rPr lang="en-US" altLang="zh-TW" sz="1200" b="1" dirty="0" smtClean="0">
                <a:latin typeface="Calibri" panose="020F0502020204030204" pitchFamily="34" charset="0"/>
                <a:cs typeface="Calibri" panose="020F0502020204030204" pitchFamily="34" charset="0"/>
              </a:rPr>
              <a:t>66columns</a:t>
            </a:r>
            <a:r>
              <a:rPr lang="en-US" altLang="zh-TW" sz="1200" b="1" dirty="0">
                <a:latin typeface="Calibri" panose="020F0502020204030204" pitchFamily="34" charset="0"/>
                <a:cs typeface="Calibri" panose="020F0502020204030204" pitchFamily="34" charset="0"/>
              </a:rPr>
              <a:t>]</a:t>
            </a:r>
            <a:endParaRPr lang="zh-TW" altLang="en-US" sz="1200" b="1" dirty="0">
              <a:latin typeface="Calibri" panose="020F0502020204030204" pitchFamily="34" charset="0"/>
              <a:cs typeface="Calibri" panose="020F0502020204030204" pitchFamily="34" charset="0"/>
            </a:endParaRPr>
          </a:p>
        </p:txBody>
      </p:sp>
      <p:cxnSp>
        <p:nvCxnSpPr>
          <p:cNvPr id="81" name="直線單箭頭接點 80"/>
          <p:cNvCxnSpPr/>
          <p:nvPr/>
        </p:nvCxnSpPr>
        <p:spPr>
          <a:xfrm flipV="1">
            <a:off x="2904821" y="4529256"/>
            <a:ext cx="1159179" cy="1"/>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97" name="文字方塊 96"/>
          <p:cNvSpPr txBox="1"/>
          <p:nvPr/>
        </p:nvSpPr>
        <p:spPr>
          <a:xfrm>
            <a:off x="4126938" y="4344590"/>
            <a:ext cx="1516762" cy="369332"/>
          </a:xfrm>
          <a:prstGeom prst="rect">
            <a:avLst/>
          </a:prstGeom>
          <a:noFill/>
        </p:spPr>
        <p:txBody>
          <a:bodyPr wrap="none" rtlCol="0">
            <a:spAutoFit/>
          </a:bodyPr>
          <a:lstStyle/>
          <a:p>
            <a:r>
              <a:rPr lang="en-US" altLang="zh-TW" sz="1800" b="1" dirty="0" smtClean="0">
                <a:latin typeface="Calibri" panose="020F0502020204030204" pitchFamily="34" charset="0"/>
                <a:cs typeface="Calibri" panose="020F0502020204030204" pitchFamily="34" charset="0"/>
              </a:rPr>
              <a:t>Add new </a:t>
            </a:r>
            <a:r>
              <a:rPr lang="en-US" altLang="zh-TW" sz="1800" b="1" dirty="0">
                <a:latin typeface="Calibri" panose="020F0502020204030204" pitchFamily="34" charset="0"/>
                <a:cs typeface="Calibri" panose="020F0502020204030204" pitchFamily="34" charset="0"/>
              </a:rPr>
              <a:t> </a:t>
            </a:r>
            <a:r>
              <a:rPr lang="en-US" altLang="zh-TW" sz="1800" b="1" dirty="0" smtClean="0">
                <a:latin typeface="Calibri" panose="020F0502020204030204" pitchFamily="34" charset="0"/>
                <a:cs typeface="Calibri" panose="020F0502020204030204" pitchFamily="34" charset="0"/>
              </a:rPr>
              <a:t>row</a:t>
            </a:r>
            <a:endParaRPr lang="en-US" altLang="zh-TW"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9833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 </a:t>
            </a:r>
            <a:r>
              <a:rPr lang="en-US" altLang="zh-TW" dirty="0" smtClean="0"/>
              <a:t>– About Games</a:t>
            </a:r>
            <a:endParaRPr lang="zh-TW" altLang="en-US" dirty="0"/>
          </a:p>
        </p:txBody>
      </p:sp>
      <p:sp>
        <p:nvSpPr>
          <p:cNvPr id="3" name="內容版面配置區 2"/>
          <p:cNvSpPr>
            <a:spLocks noGrp="1"/>
          </p:cNvSpPr>
          <p:nvPr>
            <p:ph idx="1"/>
          </p:nvPr>
        </p:nvSpPr>
        <p:spPr/>
        <p:txBody>
          <a:bodyPr>
            <a:normAutofit/>
          </a:bodyPr>
          <a:lstStyle/>
          <a:p>
            <a:pPr>
              <a:buFont typeface="Wingdings" pitchFamily="2" charset="2"/>
              <a:buChar char="l"/>
            </a:pPr>
            <a:r>
              <a:rPr lang="en-US" altLang="zh-TW" dirty="0"/>
              <a:t>v* (s)</a:t>
            </a:r>
            <a:r>
              <a:rPr lang="zh-TW" altLang="en-US" dirty="0"/>
              <a:t>：</a:t>
            </a:r>
            <a:r>
              <a:rPr lang="en-US" altLang="zh-TW" dirty="0"/>
              <a:t> optimal value function,</a:t>
            </a:r>
            <a:r>
              <a:rPr lang="zh-TW" altLang="en-US" dirty="0"/>
              <a:t> </a:t>
            </a:r>
            <a:r>
              <a:rPr lang="en-US" altLang="zh-TW" dirty="0"/>
              <a:t>which determines the outcome of the game, from every board position or state s, under perfect play by all players.</a:t>
            </a:r>
          </a:p>
          <a:p>
            <a:pPr>
              <a:buFont typeface="Wingdings" pitchFamily="2" charset="2"/>
              <a:buChar char="l"/>
            </a:pPr>
            <a:r>
              <a:rPr lang="en-US" altLang="zh-TW" dirty="0" smtClean="0"/>
              <a:t>In large games, exhaustive search is infeasible</a:t>
            </a:r>
            <a:endParaRPr lang="en-US" altLang="zh-TW" dirty="0"/>
          </a:p>
          <a:p>
            <a:pPr lvl="1"/>
            <a:r>
              <a:rPr lang="en-US" altLang="zh-TW" dirty="0"/>
              <a:t>chess (b ≈ 35, d ≈ 80)</a:t>
            </a:r>
          </a:p>
          <a:p>
            <a:pPr lvl="1"/>
            <a:r>
              <a:rPr lang="en-US" altLang="zh-TW" dirty="0"/>
              <a:t>Go (b ≈ 250, d ≈ 150)</a:t>
            </a:r>
          </a:p>
          <a:p>
            <a:pPr>
              <a:buFont typeface="Wingdings" pitchFamily="2" charset="2"/>
              <a:buChar char="l"/>
            </a:pPr>
            <a:r>
              <a:rPr lang="en-US" altLang="zh-TW" dirty="0"/>
              <a:t>Monte Carlo tree search (MCTS)</a:t>
            </a:r>
            <a:r>
              <a:rPr lang="zh-TW" altLang="en-US" dirty="0"/>
              <a:t>：</a:t>
            </a:r>
            <a:r>
              <a:rPr lang="en-US" altLang="zh-TW" dirty="0"/>
              <a:t>uses Monte Carlo rollouts to estimate the value of each state in a search tree. </a:t>
            </a:r>
          </a:p>
          <a:p>
            <a:endParaRPr lang="zh-TW" altLang="en-US" dirty="0"/>
          </a:p>
        </p:txBody>
      </p:sp>
    </p:spTree>
    <p:extLst>
      <p:ext uri="{BB962C8B-B14F-4D97-AF65-F5344CB8AC3E}">
        <p14:creationId xmlns:p14="http://schemas.microsoft.com/office/powerpoint/2010/main" val="425216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 – </a:t>
            </a:r>
            <a:r>
              <a:rPr lang="en-US" altLang="zh-TW" dirty="0" smtClean="0"/>
              <a:t>About </a:t>
            </a:r>
            <a:r>
              <a:rPr lang="en-US" altLang="zh-TW" dirty="0"/>
              <a:t>Games</a:t>
            </a:r>
            <a:endParaRPr lang="zh-TW" altLang="en-US" dirty="0"/>
          </a:p>
        </p:txBody>
      </p:sp>
      <p:sp>
        <p:nvSpPr>
          <p:cNvPr id="3" name="內容版面配置區 2"/>
          <p:cNvSpPr>
            <a:spLocks noGrp="1"/>
          </p:cNvSpPr>
          <p:nvPr>
            <p:ph idx="1"/>
          </p:nvPr>
        </p:nvSpPr>
        <p:spPr/>
        <p:txBody>
          <a:bodyPr/>
          <a:lstStyle/>
          <a:p>
            <a:pPr>
              <a:buFont typeface="Wingdings" pitchFamily="2" charset="2"/>
              <a:buChar char="l"/>
            </a:pPr>
            <a:r>
              <a:rPr lang="en-US" altLang="zh-TW" dirty="0"/>
              <a:t>Two general principles</a:t>
            </a:r>
          </a:p>
          <a:p>
            <a:pPr lvl="1"/>
            <a:r>
              <a:rPr lang="en-US" altLang="zh-TW" b="1" dirty="0"/>
              <a:t>Reduce the depth of the search</a:t>
            </a:r>
            <a:r>
              <a:rPr lang="zh-TW" altLang="en-US" dirty="0"/>
              <a:t>：</a:t>
            </a:r>
            <a:r>
              <a:rPr lang="en-US" altLang="zh-TW" dirty="0"/>
              <a:t>truncating the search tree at state s and replacing the subtree below s by an approximate value function v(s) ≈ v*(s) that predicts the outcome from state s.</a:t>
            </a:r>
            <a:endParaRPr lang="zh-TW" altLang="en-US" dirty="0"/>
          </a:p>
          <a:p>
            <a:pPr lvl="1"/>
            <a:endParaRPr lang="en-US" altLang="zh-TW" dirty="0"/>
          </a:p>
          <a:p>
            <a:pPr lvl="1"/>
            <a:r>
              <a:rPr lang="en-US" altLang="zh-TW" b="1" dirty="0"/>
              <a:t>Reduce the breadth of the search</a:t>
            </a:r>
            <a:r>
              <a:rPr lang="zh-TW" altLang="en-US" dirty="0"/>
              <a:t>：</a:t>
            </a:r>
            <a:r>
              <a:rPr lang="en-US" altLang="zh-TW" dirty="0"/>
              <a:t> sampling actions from a policy p(</a:t>
            </a:r>
            <a:r>
              <a:rPr lang="en-US" altLang="zh-TW" dirty="0" err="1"/>
              <a:t>a|s</a:t>
            </a:r>
            <a:r>
              <a:rPr lang="en-US" altLang="zh-TW" dirty="0"/>
              <a:t>) that is a probability distribution over possible moves a in position s.</a:t>
            </a:r>
          </a:p>
          <a:p>
            <a:pPr>
              <a:buFont typeface="Wingdings" pitchFamily="2" charset="2"/>
              <a:buChar char="l"/>
            </a:pPr>
            <a:r>
              <a:rPr lang="en-US" altLang="zh-TW" dirty="0"/>
              <a:t>Deep convolutional neural networks</a:t>
            </a:r>
            <a:endParaRPr lang="zh-TW" altLang="en-US" dirty="0"/>
          </a:p>
        </p:txBody>
      </p:sp>
    </p:spTree>
    <p:extLst>
      <p:ext uri="{BB962C8B-B14F-4D97-AF65-F5344CB8AC3E}">
        <p14:creationId xmlns:p14="http://schemas.microsoft.com/office/powerpoint/2010/main" val="1877214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 - </a:t>
            </a:r>
            <a:r>
              <a:rPr lang="en-US" altLang="zh-TW" cap="none" dirty="0"/>
              <a:t>Model Architecture</a:t>
            </a:r>
            <a:endParaRPr lang="zh-TW" altLang="en-US" dirty="0"/>
          </a:p>
        </p:txBody>
      </p:sp>
      <p:sp>
        <p:nvSpPr>
          <p:cNvPr id="3" name="內容版面配置區 2"/>
          <p:cNvSpPr>
            <a:spLocks noGrp="1"/>
          </p:cNvSpPr>
          <p:nvPr>
            <p:ph idx="1"/>
          </p:nvPr>
        </p:nvSpPr>
        <p:spPr/>
        <p:txBody>
          <a:bodyPr>
            <a:normAutofit/>
          </a:bodyPr>
          <a:lstStyle/>
          <a:p>
            <a:pPr>
              <a:buFont typeface="Wingdings" pitchFamily="2" charset="2"/>
              <a:buChar char="l"/>
            </a:pPr>
            <a:r>
              <a:rPr lang="en-US" altLang="zh-TW" dirty="0"/>
              <a:t>Two neural network structures</a:t>
            </a:r>
          </a:p>
          <a:p>
            <a:endParaRPr lang="en-US" altLang="zh-TW" dirty="0"/>
          </a:p>
          <a:p>
            <a:pPr lvl="1"/>
            <a:r>
              <a:rPr lang="en-US" altLang="zh-TW" dirty="0"/>
              <a:t>Policy </a:t>
            </a:r>
          </a:p>
          <a:p>
            <a:pPr lvl="1"/>
            <a:endParaRPr lang="en-US" altLang="zh-TW" dirty="0"/>
          </a:p>
          <a:p>
            <a:pPr lvl="1"/>
            <a:r>
              <a:rPr lang="en-US" altLang="zh-TW" dirty="0"/>
              <a:t>Value </a:t>
            </a:r>
            <a:endParaRPr lang="zh-TW" altLang="en-US" dirty="0"/>
          </a:p>
        </p:txBody>
      </p:sp>
      <p:pic>
        <p:nvPicPr>
          <p:cNvPr id="18" name="圖片 17">
            <a:extLst>
              <a:ext uri="{FF2B5EF4-FFF2-40B4-BE49-F238E27FC236}">
                <a16:creationId xmlns="" xmlns:a16="http://schemas.microsoft.com/office/drawing/2014/main" id="{93533D96-23FC-374A-ABCE-A2A58E63D4CC}"/>
              </a:ext>
            </a:extLst>
          </p:cNvPr>
          <p:cNvPicPr>
            <a:picLocks noChangeAspect="1"/>
          </p:cNvPicPr>
          <p:nvPr/>
        </p:nvPicPr>
        <p:blipFill>
          <a:blip r:embed="rId3"/>
          <a:stretch>
            <a:fillRect/>
          </a:stretch>
        </p:blipFill>
        <p:spPr>
          <a:xfrm>
            <a:off x="4969809" y="2399822"/>
            <a:ext cx="3545541" cy="3090151"/>
          </a:xfrm>
          <a:prstGeom prst="rect">
            <a:avLst/>
          </a:prstGeom>
        </p:spPr>
      </p:pic>
    </p:spTree>
    <p:extLst>
      <p:ext uri="{BB962C8B-B14F-4D97-AF65-F5344CB8AC3E}">
        <p14:creationId xmlns:p14="http://schemas.microsoft.com/office/powerpoint/2010/main" val="30399843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 - </a:t>
            </a:r>
            <a:r>
              <a:rPr lang="en-US" altLang="zh-TW" cap="none" dirty="0"/>
              <a:t>Model Architecture</a:t>
            </a:r>
            <a:endParaRPr lang="zh-TW" altLang="en-US" dirty="0"/>
          </a:p>
        </p:txBody>
      </p:sp>
      <p:sp>
        <p:nvSpPr>
          <p:cNvPr id="3" name="內容版面配置區 2"/>
          <p:cNvSpPr>
            <a:spLocks noGrp="1"/>
          </p:cNvSpPr>
          <p:nvPr>
            <p:ph idx="1"/>
          </p:nvPr>
        </p:nvSpPr>
        <p:spPr/>
        <p:txBody>
          <a:bodyPr/>
          <a:lstStyle/>
          <a:p>
            <a:r>
              <a:rPr lang="en-US" altLang="zh-TW" dirty="0">
                <a:solidFill>
                  <a:schemeClr val="accent4"/>
                </a:solidFill>
                <a:latin typeface="+mj-lt"/>
              </a:rPr>
              <a:t>Policy network</a:t>
            </a:r>
            <a:r>
              <a:rPr lang="en-US" altLang="zh-TW" dirty="0">
                <a:solidFill>
                  <a:prstClr val="black"/>
                </a:solidFill>
                <a:latin typeface="+mj-lt"/>
              </a:rPr>
              <a:t>: </a:t>
            </a:r>
          </a:p>
          <a:p>
            <a:pPr lvl="1"/>
            <a:r>
              <a:rPr lang="en-US" altLang="zh-TW" sz="1350" dirty="0"/>
              <a:t>Rollout </a:t>
            </a:r>
          </a:p>
          <a:p>
            <a:pPr lvl="1"/>
            <a:r>
              <a:rPr lang="en-US" altLang="zh-TW" sz="1350" dirty="0"/>
              <a:t>SL policy network </a:t>
            </a:r>
          </a:p>
          <a:p>
            <a:pPr lvl="1"/>
            <a:r>
              <a:rPr lang="en-US" altLang="zh-TW" sz="1350" dirty="0"/>
              <a:t>RL policy network </a:t>
            </a:r>
          </a:p>
          <a:p>
            <a:r>
              <a:rPr lang="en-US" altLang="zh-TW" dirty="0">
                <a:solidFill>
                  <a:schemeClr val="accent1"/>
                </a:solidFill>
              </a:rPr>
              <a:t>Value</a:t>
            </a:r>
            <a:r>
              <a:rPr lang="en-US" altLang="zh-TW" dirty="0"/>
              <a:t>:  </a:t>
            </a:r>
          </a:p>
          <a:p>
            <a:pPr lvl="1"/>
            <a:r>
              <a:rPr lang="en-US" altLang="zh-TW" sz="1350" dirty="0"/>
              <a:t>Value network </a:t>
            </a:r>
            <a:endParaRPr lang="zh-TW" altLang="en-US" sz="1350" dirty="0"/>
          </a:p>
        </p:txBody>
      </p:sp>
      <p:pic>
        <p:nvPicPr>
          <p:cNvPr id="5" name="圖片 4">
            <a:extLst>
              <a:ext uri="{FF2B5EF4-FFF2-40B4-BE49-F238E27FC236}">
                <a16:creationId xmlns="" xmlns:a16="http://schemas.microsoft.com/office/drawing/2014/main" id="{2987677B-5BDA-E749-95A2-4667F30B9D32}"/>
              </a:ext>
            </a:extLst>
          </p:cNvPr>
          <p:cNvPicPr>
            <a:picLocks noChangeAspect="1"/>
          </p:cNvPicPr>
          <p:nvPr/>
        </p:nvPicPr>
        <p:blipFill>
          <a:blip r:embed="rId3"/>
          <a:stretch>
            <a:fillRect/>
          </a:stretch>
        </p:blipFill>
        <p:spPr>
          <a:xfrm>
            <a:off x="2758241" y="2367896"/>
            <a:ext cx="5738021" cy="2914073"/>
          </a:xfrm>
          <a:prstGeom prst="rect">
            <a:avLst/>
          </a:prstGeom>
        </p:spPr>
      </p:pic>
      <p:sp>
        <p:nvSpPr>
          <p:cNvPr id="8" name="矩形: 圓角 7">
            <a:extLst>
              <a:ext uri="{FF2B5EF4-FFF2-40B4-BE49-F238E27FC236}">
                <a16:creationId xmlns="" xmlns:a16="http://schemas.microsoft.com/office/drawing/2014/main" id="{6B819D05-C55E-5148-92EE-8779B96D5C3B}"/>
              </a:ext>
            </a:extLst>
          </p:cNvPr>
          <p:cNvSpPr/>
          <p:nvPr/>
        </p:nvSpPr>
        <p:spPr>
          <a:xfrm>
            <a:off x="2878513" y="2367895"/>
            <a:ext cx="4239119" cy="1453385"/>
          </a:xfrm>
          <a:prstGeom prst="roundRect">
            <a:avLst>
              <a:gd name="adj" fmla="val 25099"/>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a:p>
        </p:txBody>
      </p:sp>
      <p:sp>
        <p:nvSpPr>
          <p:cNvPr id="10" name="矩形: 圓角 9">
            <a:extLst>
              <a:ext uri="{FF2B5EF4-FFF2-40B4-BE49-F238E27FC236}">
                <a16:creationId xmlns="" xmlns:a16="http://schemas.microsoft.com/office/drawing/2014/main" id="{5429E5A6-278F-FA4B-BA29-649CB7ED0C17}"/>
              </a:ext>
            </a:extLst>
          </p:cNvPr>
          <p:cNvSpPr/>
          <p:nvPr/>
        </p:nvSpPr>
        <p:spPr>
          <a:xfrm flipH="1">
            <a:off x="7117632" y="2367895"/>
            <a:ext cx="972871" cy="1453385"/>
          </a:xfrm>
          <a:prstGeom prst="roundRect">
            <a:avLst>
              <a:gd name="adj" fmla="val 25099"/>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a:p>
        </p:txBody>
      </p:sp>
    </p:spTree>
    <p:extLst>
      <p:ext uri="{BB962C8B-B14F-4D97-AF65-F5344CB8AC3E}">
        <p14:creationId xmlns:p14="http://schemas.microsoft.com/office/powerpoint/2010/main" val="3057511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 - </a:t>
            </a:r>
            <a:r>
              <a:rPr lang="en-US" altLang="zh-TW" dirty="0">
                <a:solidFill>
                  <a:prstClr val="black"/>
                </a:solidFill>
              </a:rPr>
              <a:t>Monte Carlo tree</a:t>
            </a:r>
            <a:endParaRPr lang="zh-TW" altLang="en-US" dirty="0"/>
          </a:p>
        </p:txBody>
      </p:sp>
      <p:sp>
        <p:nvSpPr>
          <p:cNvPr id="3" name="內容版面配置區 2"/>
          <p:cNvSpPr>
            <a:spLocks noGrp="1"/>
          </p:cNvSpPr>
          <p:nvPr>
            <p:ph idx="1"/>
          </p:nvPr>
        </p:nvSpPr>
        <p:spPr/>
        <p:txBody>
          <a:bodyPr/>
          <a:lstStyle/>
          <a:p>
            <a:pPr>
              <a:buFont typeface="Wingdings" pitchFamily="2" charset="2"/>
              <a:buChar char="l"/>
            </a:pPr>
            <a:r>
              <a:rPr lang="en-US" altLang="zh-TW" dirty="0"/>
              <a:t>4 Steps </a:t>
            </a:r>
            <a:endParaRPr lang="zh-TW" altLang="en-US" dirty="0"/>
          </a:p>
        </p:txBody>
      </p:sp>
      <p:pic>
        <p:nvPicPr>
          <p:cNvPr id="6" name="圖片 5">
            <a:extLst>
              <a:ext uri="{FF2B5EF4-FFF2-40B4-BE49-F238E27FC236}">
                <a16:creationId xmlns="" xmlns:a16="http://schemas.microsoft.com/office/drawing/2014/main" id="{1D54A303-398F-E342-A983-D581634A1D95}"/>
              </a:ext>
            </a:extLst>
          </p:cNvPr>
          <p:cNvPicPr>
            <a:picLocks noChangeAspect="1"/>
          </p:cNvPicPr>
          <p:nvPr/>
        </p:nvPicPr>
        <p:blipFill>
          <a:blip r:embed="rId3"/>
          <a:stretch>
            <a:fillRect/>
          </a:stretch>
        </p:blipFill>
        <p:spPr>
          <a:xfrm>
            <a:off x="262088" y="2715605"/>
            <a:ext cx="8619824" cy="2774367"/>
          </a:xfrm>
          <a:prstGeom prst="rect">
            <a:avLst/>
          </a:prstGeom>
        </p:spPr>
      </p:pic>
    </p:spTree>
    <p:extLst>
      <p:ext uri="{BB962C8B-B14F-4D97-AF65-F5344CB8AC3E}">
        <p14:creationId xmlns:p14="http://schemas.microsoft.com/office/powerpoint/2010/main" val="42142600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 - </a:t>
            </a:r>
            <a:r>
              <a:rPr lang="en-US" altLang="zh-TW" dirty="0">
                <a:solidFill>
                  <a:prstClr val="black"/>
                </a:solidFill>
              </a:rPr>
              <a:t>Monte Carlo tree</a:t>
            </a:r>
            <a:endParaRPr lang="zh-TW" altLang="en-US" dirty="0"/>
          </a:p>
        </p:txBody>
      </p:sp>
      <p:sp>
        <p:nvSpPr>
          <p:cNvPr id="3" name="內容版面配置區 2"/>
          <p:cNvSpPr>
            <a:spLocks noGrp="1"/>
          </p:cNvSpPr>
          <p:nvPr>
            <p:ph idx="1"/>
          </p:nvPr>
        </p:nvSpPr>
        <p:spPr>
          <a:xfrm>
            <a:off x="628650" y="2226469"/>
            <a:ext cx="2329273" cy="3263504"/>
          </a:xfrm>
        </p:spPr>
        <p:txBody>
          <a:bodyPr/>
          <a:lstStyle/>
          <a:p>
            <a:pPr marL="0" indent="0">
              <a:buNone/>
            </a:pPr>
            <a:endParaRPr lang="zh-TW" altLang="en-US" dirty="0"/>
          </a:p>
        </p:txBody>
      </p:sp>
      <p:pic>
        <p:nvPicPr>
          <p:cNvPr id="5" name="圖片 4">
            <a:extLst>
              <a:ext uri="{FF2B5EF4-FFF2-40B4-BE49-F238E27FC236}">
                <a16:creationId xmlns="" xmlns:a16="http://schemas.microsoft.com/office/drawing/2014/main" id="{D1236400-911A-654A-8209-2B0D11D2C86A}"/>
              </a:ext>
            </a:extLst>
          </p:cNvPr>
          <p:cNvPicPr>
            <a:picLocks noChangeAspect="1"/>
          </p:cNvPicPr>
          <p:nvPr/>
        </p:nvPicPr>
        <p:blipFill rotWithShape="1">
          <a:blip r:embed="rId2"/>
          <a:srcRect l="4462" r="72978"/>
          <a:stretch/>
        </p:blipFill>
        <p:spPr>
          <a:xfrm>
            <a:off x="559077" y="2226469"/>
            <a:ext cx="1944634" cy="2774367"/>
          </a:xfrm>
          <a:prstGeom prst="rect">
            <a:avLst/>
          </a:prstGeom>
        </p:spPr>
      </p:pic>
      <p:sp>
        <p:nvSpPr>
          <p:cNvPr id="7" name="內容版面配置區 2">
            <a:extLst>
              <a:ext uri="{FF2B5EF4-FFF2-40B4-BE49-F238E27FC236}">
                <a16:creationId xmlns="" xmlns:a16="http://schemas.microsoft.com/office/drawing/2014/main" id="{B6A05A4F-CCA9-994E-B9FC-1B8D570BB566}"/>
              </a:ext>
            </a:extLst>
          </p:cNvPr>
          <p:cNvSpPr txBox="1">
            <a:spLocks/>
          </p:cNvSpPr>
          <p:nvPr/>
        </p:nvSpPr>
        <p:spPr>
          <a:xfrm>
            <a:off x="2957923" y="2226469"/>
            <a:ext cx="555742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5763" indent="-385763">
              <a:buFont typeface="+mj-lt"/>
              <a:buAutoNum type="arabicPeriod"/>
            </a:pPr>
            <a:r>
              <a:rPr lang="en-US" altLang="zh-TW" sz="2100" dirty="0"/>
              <a:t>Selection</a:t>
            </a:r>
          </a:p>
          <a:p>
            <a:pPr marL="342900" lvl="1" indent="0">
              <a:buNone/>
            </a:pPr>
            <a:r>
              <a:rPr lang="en-US" altLang="zh-TW" sz="1800" dirty="0">
                <a:solidFill>
                  <a:prstClr val="black"/>
                </a:solidFill>
                <a:latin typeface="+mj-lt"/>
              </a:rPr>
              <a:t>according to the current state, select several possible opponent drop modes.</a:t>
            </a:r>
            <a:endParaRPr lang="zh-TW" altLang="en-US" sz="1800" dirty="0">
              <a:latin typeface="+mj-lt"/>
            </a:endParaRPr>
          </a:p>
        </p:txBody>
      </p:sp>
    </p:spTree>
    <p:extLst>
      <p:ext uri="{BB962C8B-B14F-4D97-AF65-F5344CB8AC3E}">
        <p14:creationId xmlns:p14="http://schemas.microsoft.com/office/powerpoint/2010/main" val="2721791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 - </a:t>
            </a:r>
            <a:r>
              <a:rPr lang="en-US" altLang="zh-TW" dirty="0">
                <a:solidFill>
                  <a:prstClr val="black"/>
                </a:solidFill>
              </a:rPr>
              <a:t>Monte Carlo tree</a:t>
            </a:r>
            <a:endParaRPr lang="zh-TW" altLang="en-US" dirty="0"/>
          </a:p>
        </p:txBody>
      </p:sp>
      <p:sp>
        <p:nvSpPr>
          <p:cNvPr id="3" name="內容版面配置區 2"/>
          <p:cNvSpPr>
            <a:spLocks noGrp="1"/>
          </p:cNvSpPr>
          <p:nvPr>
            <p:ph idx="1"/>
          </p:nvPr>
        </p:nvSpPr>
        <p:spPr>
          <a:xfrm>
            <a:off x="2955551" y="2226469"/>
            <a:ext cx="5559798" cy="3263504"/>
          </a:xfrm>
        </p:spPr>
        <p:txBody>
          <a:bodyPr/>
          <a:lstStyle/>
          <a:p>
            <a:pPr marL="385763" indent="-385763">
              <a:buAutoNum type="arabicPeriod" startAt="2"/>
            </a:pPr>
            <a:r>
              <a:rPr lang="en-US" altLang="zh-TW" dirty="0"/>
              <a:t>Expansion </a:t>
            </a:r>
          </a:p>
          <a:p>
            <a:pPr marL="342900" lvl="1" indent="0">
              <a:buNone/>
            </a:pPr>
            <a:r>
              <a:rPr lang="en-US" altLang="zh-TW" dirty="0">
                <a:solidFill>
                  <a:prstClr val="black"/>
                </a:solidFill>
                <a:latin typeface="+mj-lt"/>
              </a:rPr>
              <a:t>According to the opponent's fall, expand to our biggest winning mode (we call it the first-order Monte Carlo). In AlphaGo's search tree it doesn't really expand all combinations.</a:t>
            </a:r>
            <a:endParaRPr lang="en-US" altLang="zh-TW" dirty="0">
              <a:latin typeface="+mj-lt"/>
            </a:endParaRPr>
          </a:p>
        </p:txBody>
      </p:sp>
      <p:pic>
        <p:nvPicPr>
          <p:cNvPr id="5" name="圖片 4">
            <a:extLst>
              <a:ext uri="{FF2B5EF4-FFF2-40B4-BE49-F238E27FC236}">
                <a16:creationId xmlns="" xmlns:a16="http://schemas.microsoft.com/office/drawing/2014/main" id="{4C6A3F57-B0F0-B94F-A6E5-CA6224569A42}"/>
              </a:ext>
            </a:extLst>
          </p:cNvPr>
          <p:cNvPicPr>
            <a:picLocks noChangeAspect="1"/>
          </p:cNvPicPr>
          <p:nvPr/>
        </p:nvPicPr>
        <p:blipFill rotWithShape="1">
          <a:blip r:embed="rId2"/>
          <a:srcRect l="27185" r="55753"/>
          <a:stretch/>
        </p:blipFill>
        <p:spPr>
          <a:xfrm>
            <a:off x="628650" y="2226469"/>
            <a:ext cx="1470772" cy="2774367"/>
          </a:xfrm>
          <a:prstGeom prst="rect">
            <a:avLst/>
          </a:prstGeom>
        </p:spPr>
      </p:pic>
    </p:spTree>
    <p:extLst>
      <p:ext uri="{BB962C8B-B14F-4D97-AF65-F5344CB8AC3E}">
        <p14:creationId xmlns:p14="http://schemas.microsoft.com/office/powerpoint/2010/main" val="7715243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 - </a:t>
            </a:r>
            <a:r>
              <a:rPr lang="en-US" altLang="zh-TW" dirty="0">
                <a:solidFill>
                  <a:prstClr val="black"/>
                </a:solidFill>
              </a:rPr>
              <a:t>Monte Carlo tree</a:t>
            </a:r>
            <a:endParaRPr lang="zh-TW" altLang="en-US" dirty="0"/>
          </a:p>
        </p:txBody>
      </p:sp>
      <p:sp>
        <p:nvSpPr>
          <p:cNvPr id="3" name="內容版面配置區 2"/>
          <p:cNvSpPr>
            <a:spLocks noGrp="1"/>
          </p:cNvSpPr>
          <p:nvPr>
            <p:ph idx="1"/>
          </p:nvPr>
        </p:nvSpPr>
        <p:spPr>
          <a:xfrm>
            <a:off x="2955551" y="2226469"/>
            <a:ext cx="5559798" cy="3263504"/>
          </a:xfrm>
        </p:spPr>
        <p:txBody>
          <a:bodyPr/>
          <a:lstStyle/>
          <a:p>
            <a:pPr marL="0" indent="0">
              <a:buNone/>
            </a:pPr>
            <a:r>
              <a:rPr lang="en-US" altLang="zh-TW" dirty="0"/>
              <a:t>3.  Evaluation </a:t>
            </a:r>
          </a:p>
          <a:p>
            <a:pPr marL="342900" lvl="1" indent="0">
              <a:buNone/>
            </a:pPr>
            <a:r>
              <a:rPr lang="en-US" altLang="zh-TW" dirty="0">
                <a:solidFill>
                  <a:prstClr val="black"/>
                </a:solidFill>
                <a:latin typeface="+mj-lt"/>
              </a:rPr>
              <a:t>Evaluate the best action.</a:t>
            </a:r>
          </a:p>
          <a:p>
            <a:pPr marL="342900" lvl="1" indent="0">
              <a:buNone/>
            </a:pPr>
            <a:r>
              <a:rPr lang="en-US" altLang="zh-TW" dirty="0">
                <a:solidFill>
                  <a:prstClr val="black"/>
                </a:solidFill>
                <a:latin typeface="+mj-lt"/>
              </a:rPr>
              <a:t>Two ways to evaluate:</a:t>
            </a:r>
          </a:p>
          <a:p>
            <a:pPr marL="685800" lvl="1" indent="-342900">
              <a:buFont typeface="+mj-lt"/>
              <a:buAutoNum type="arabicParenR"/>
            </a:pPr>
            <a:r>
              <a:rPr lang="en-US" altLang="zh-TW" dirty="0">
                <a:solidFill>
                  <a:prstClr val="black"/>
                </a:solidFill>
                <a:latin typeface="+mj-lt"/>
              </a:rPr>
              <a:t>throw the game after the action to the evaluation network to evaluate the winning rate</a:t>
            </a:r>
          </a:p>
          <a:p>
            <a:pPr marL="685800" lvl="1" indent="-342900">
              <a:buFont typeface="+mj-lt"/>
              <a:buAutoNum type="arabicParenR"/>
            </a:pPr>
            <a:r>
              <a:rPr lang="en-US" altLang="zh-TW" dirty="0">
                <a:solidFill>
                  <a:prstClr val="black"/>
                </a:solidFill>
                <a:latin typeface="+mj-lt"/>
              </a:rPr>
              <a:t>do the deeper Monte Carlo .The results evaluated by these two methods may be quite different. </a:t>
            </a:r>
          </a:p>
          <a:p>
            <a:pPr marL="0" indent="0">
              <a:buNone/>
            </a:pPr>
            <a:r>
              <a:rPr lang="en-US" altLang="zh-TW" dirty="0">
                <a:solidFill>
                  <a:prstClr val="black"/>
                </a:solidFill>
                <a:latin typeface="+mj-lt"/>
              </a:rPr>
              <a:t>AlphaGo uses a mixing coefficient to integrate the two evaluation results.</a:t>
            </a:r>
            <a:endParaRPr lang="en-US" altLang="zh-TW" dirty="0">
              <a:latin typeface="+mj-lt"/>
            </a:endParaRPr>
          </a:p>
        </p:txBody>
      </p:sp>
      <p:pic>
        <p:nvPicPr>
          <p:cNvPr id="4" name="圖片 3">
            <a:extLst>
              <a:ext uri="{FF2B5EF4-FFF2-40B4-BE49-F238E27FC236}">
                <a16:creationId xmlns="" xmlns:a16="http://schemas.microsoft.com/office/drawing/2014/main" id="{6B33440A-073E-8A42-9463-AAEE149F62EB}"/>
              </a:ext>
            </a:extLst>
          </p:cNvPr>
          <p:cNvPicPr>
            <a:picLocks noChangeAspect="1"/>
          </p:cNvPicPr>
          <p:nvPr/>
        </p:nvPicPr>
        <p:blipFill rotWithShape="1">
          <a:blip r:embed="rId2"/>
          <a:srcRect l="43760" r="32190"/>
          <a:stretch/>
        </p:blipFill>
        <p:spPr>
          <a:xfrm>
            <a:off x="554107" y="2226469"/>
            <a:ext cx="2073088" cy="2774367"/>
          </a:xfrm>
          <a:prstGeom prst="rect">
            <a:avLst/>
          </a:prstGeom>
        </p:spPr>
      </p:pic>
    </p:spTree>
    <p:extLst>
      <p:ext uri="{BB962C8B-B14F-4D97-AF65-F5344CB8AC3E}">
        <p14:creationId xmlns:p14="http://schemas.microsoft.com/office/powerpoint/2010/main" val="20942463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 - </a:t>
            </a:r>
            <a:r>
              <a:rPr lang="en-US" altLang="zh-TW" dirty="0">
                <a:solidFill>
                  <a:prstClr val="black"/>
                </a:solidFill>
              </a:rPr>
              <a:t>Monte Carlo tree</a:t>
            </a:r>
            <a:endParaRPr lang="zh-TW" altLang="en-US" dirty="0"/>
          </a:p>
        </p:txBody>
      </p:sp>
      <p:sp>
        <p:nvSpPr>
          <p:cNvPr id="3" name="內容版面配置區 2"/>
          <p:cNvSpPr>
            <a:spLocks noGrp="1"/>
          </p:cNvSpPr>
          <p:nvPr>
            <p:ph idx="1"/>
          </p:nvPr>
        </p:nvSpPr>
        <p:spPr>
          <a:xfrm>
            <a:off x="2955551" y="2226469"/>
            <a:ext cx="5559798" cy="3263504"/>
          </a:xfrm>
        </p:spPr>
        <p:txBody>
          <a:bodyPr/>
          <a:lstStyle/>
          <a:p>
            <a:pPr marL="0" indent="0">
              <a:buNone/>
            </a:pPr>
            <a:r>
              <a:rPr lang="en-US" altLang="zh-TW" dirty="0"/>
              <a:t>4.  Backup </a:t>
            </a:r>
          </a:p>
          <a:p>
            <a:pPr marL="342900" lvl="1" indent="0">
              <a:buNone/>
            </a:pPr>
            <a:r>
              <a:rPr lang="en-US" altLang="zh-TW" dirty="0">
                <a:solidFill>
                  <a:prstClr val="black"/>
                </a:solidFill>
                <a:latin typeface="+mj-lt"/>
              </a:rPr>
              <a:t>After deciding the best action position, then quickly evaluate the opponent's possible next step and the corresponding search evaluation through the strategy network according to this position.</a:t>
            </a:r>
            <a:endParaRPr lang="en-US" altLang="zh-TW" dirty="0">
              <a:latin typeface="+mj-lt"/>
            </a:endParaRPr>
          </a:p>
        </p:txBody>
      </p:sp>
      <p:pic>
        <p:nvPicPr>
          <p:cNvPr id="6" name="圖片 5">
            <a:extLst>
              <a:ext uri="{FF2B5EF4-FFF2-40B4-BE49-F238E27FC236}">
                <a16:creationId xmlns="" xmlns:a16="http://schemas.microsoft.com/office/drawing/2014/main" id="{7FF39724-F176-264E-981A-A1279D832369}"/>
              </a:ext>
            </a:extLst>
          </p:cNvPr>
          <p:cNvPicPr>
            <a:picLocks noChangeAspect="1"/>
          </p:cNvPicPr>
          <p:nvPr/>
        </p:nvPicPr>
        <p:blipFill rotWithShape="1">
          <a:blip r:embed="rId2"/>
          <a:srcRect l="67783" r="2785"/>
          <a:stretch/>
        </p:blipFill>
        <p:spPr>
          <a:xfrm>
            <a:off x="418540" y="2226469"/>
            <a:ext cx="2537012" cy="2774367"/>
          </a:xfrm>
          <a:prstGeom prst="rect">
            <a:avLst/>
          </a:prstGeom>
        </p:spPr>
      </p:pic>
    </p:spTree>
    <p:extLst>
      <p:ext uri="{BB962C8B-B14F-4D97-AF65-F5344CB8AC3E}">
        <p14:creationId xmlns:p14="http://schemas.microsoft.com/office/powerpoint/2010/main" val="253746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578BD9E-3541-ED40-B30A-F727141C45A0}"/>
              </a:ext>
            </a:extLst>
          </p:cNvPr>
          <p:cNvSpPr>
            <a:spLocks noGrp="1"/>
          </p:cNvSpPr>
          <p:nvPr>
            <p:ph type="title"/>
          </p:nvPr>
        </p:nvSpPr>
        <p:spPr/>
        <p:txBody>
          <a:bodyPr>
            <a:normAutofit/>
          </a:bodyPr>
          <a:lstStyle/>
          <a:p>
            <a:r>
              <a:rPr lang="en-US" altLang="zh-TW" dirty="0"/>
              <a:t>Policy network – Supervised learning </a:t>
            </a:r>
            <a:endParaRPr lang="zh-TW" altLang="en-US" dirty="0"/>
          </a:p>
        </p:txBody>
      </p:sp>
      <p:sp>
        <p:nvSpPr>
          <p:cNvPr id="3" name="內容版面配置區 2">
            <a:extLst>
              <a:ext uri="{FF2B5EF4-FFF2-40B4-BE49-F238E27FC236}">
                <a16:creationId xmlns="" xmlns:a16="http://schemas.microsoft.com/office/drawing/2014/main" id="{448CDD73-64C9-E34B-B2E3-AC14145B247A}"/>
              </a:ext>
            </a:extLst>
          </p:cNvPr>
          <p:cNvSpPr>
            <a:spLocks noGrp="1"/>
          </p:cNvSpPr>
          <p:nvPr>
            <p:ph idx="1"/>
          </p:nvPr>
        </p:nvSpPr>
        <p:spPr>
          <a:xfrm>
            <a:off x="433180" y="2226469"/>
            <a:ext cx="4380673" cy="3263504"/>
          </a:xfrm>
        </p:spPr>
        <p:txBody>
          <a:bodyPr/>
          <a:lstStyle/>
          <a:p>
            <a:r>
              <a:rPr lang="en-US" altLang="zh-TW" dirty="0"/>
              <a:t>The SL policy network </a:t>
            </a:r>
            <a:r>
              <a:rPr lang="en-US" altLang="zh-TW" dirty="0" err="1"/>
              <a:t>Pσ</a:t>
            </a:r>
            <a:r>
              <a:rPr lang="en-US" altLang="zh-TW" dirty="0"/>
              <a:t>(a |  s) alternates between convolutional layers with weights σ, and rectifier nonlinearities. </a:t>
            </a:r>
          </a:p>
          <a:p>
            <a:r>
              <a:rPr lang="en-US" altLang="zh-TW" dirty="0" smtClean="0"/>
              <a:t>a: A </a:t>
            </a:r>
            <a:r>
              <a:rPr lang="en-US" altLang="zh-TW" dirty="0"/>
              <a:t>final </a:t>
            </a:r>
            <a:r>
              <a:rPr lang="en-US" altLang="zh-TW" dirty="0" err="1"/>
              <a:t>softmax</a:t>
            </a:r>
            <a:r>
              <a:rPr lang="en-US" altLang="zh-TW" dirty="0"/>
              <a:t> layer outputs a probability distribution over all legal </a:t>
            </a:r>
            <a:r>
              <a:rPr lang="en-US" altLang="zh-TW" dirty="0" smtClean="0"/>
              <a:t>moves. </a:t>
            </a:r>
            <a:endParaRPr lang="en-US" altLang="zh-TW" dirty="0"/>
          </a:p>
          <a:p>
            <a:r>
              <a:rPr lang="en-US" altLang="zh-TW" dirty="0"/>
              <a:t>s</a:t>
            </a:r>
            <a:r>
              <a:rPr lang="en-US" altLang="zh-TW" dirty="0" smtClean="0"/>
              <a:t>: A </a:t>
            </a:r>
            <a:r>
              <a:rPr lang="en-US" altLang="zh-TW" dirty="0"/>
              <a:t>simple representation of the board </a:t>
            </a:r>
            <a:r>
              <a:rPr lang="en-US" altLang="zh-TW" dirty="0" smtClean="0"/>
              <a:t>state.</a:t>
            </a:r>
            <a:r>
              <a:rPr lang="en-US" altLang="zh-TW" dirty="0"/>
              <a:t> (see Extended Data Table 2)</a:t>
            </a:r>
            <a:endParaRPr lang="zh-TW" altLang="en-US" dirty="0"/>
          </a:p>
        </p:txBody>
      </p:sp>
      <p:pic>
        <p:nvPicPr>
          <p:cNvPr id="7" name="圖片 6">
            <a:extLst>
              <a:ext uri="{FF2B5EF4-FFF2-40B4-BE49-F238E27FC236}">
                <a16:creationId xmlns="" xmlns:a16="http://schemas.microsoft.com/office/drawing/2014/main" id="{F5836145-A8E5-BF43-BA40-CC1A3569E29C}"/>
              </a:ext>
            </a:extLst>
          </p:cNvPr>
          <p:cNvPicPr>
            <a:picLocks noChangeAspect="1"/>
          </p:cNvPicPr>
          <p:nvPr/>
        </p:nvPicPr>
        <p:blipFill>
          <a:blip r:embed="rId2"/>
          <a:stretch>
            <a:fillRect/>
          </a:stretch>
        </p:blipFill>
        <p:spPr>
          <a:xfrm>
            <a:off x="4667250" y="2626964"/>
            <a:ext cx="4476750" cy="2257425"/>
          </a:xfrm>
          <a:prstGeom prst="rect">
            <a:avLst/>
          </a:prstGeom>
        </p:spPr>
      </p:pic>
    </p:spTree>
    <p:extLst>
      <p:ext uri="{BB962C8B-B14F-4D97-AF65-F5344CB8AC3E}">
        <p14:creationId xmlns:p14="http://schemas.microsoft.com/office/powerpoint/2010/main" val="834537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30" name="圓角矩形 29"/>
          <p:cNvSpPr/>
          <p:nvPr/>
        </p:nvSpPr>
        <p:spPr>
          <a:xfrm>
            <a:off x="190500" y="1791131"/>
            <a:ext cx="5600700" cy="3523819"/>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en-US" altLang="zh-TW" sz="4000" b="1" dirty="0" smtClean="0">
                <a:latin typeface="Calibri"/>
                <a:ea typeface="Calibri"/>
                <a:cs typeface="Calibri"/>
                <a:sym typeface="Calibri"/>
              </a:rPr>
              <a:t>Data Merging</a:t>
            </a:r>
            <a:endParaRPr lang="en-US" sz="4000" b="1" dirty="0">
              <a:latin typeface="Calibri"/>
              <a:ea typeface="Calibri"/>
              <a:cs typeface="Calibri"/>
              <a:sym typeface="Calibri"/>
            </a:endParaRPr>
          </a:p>
        </p:txBody>
      </p:sp>
      <p:sp>
        <p:nvSpPr>
          <p:cNvPr id="81" name="Shape 81"/>
          <p:cNvSpPr/>
          <p:nvPr/>
        </p:nvSpPr>
        <p:spPr>
          <a:xfrm>
            <a:off x="468308" y="1791131"/>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3</a:t>
            </a:fld>
            <a:endParaRPr lang="en-US" sz="1000" b="0" i="0" u="none" strike="noStrike" cap="none">
              <a:solidFill>
                <a:schemeClr val="dk1"/>
              </a:solidFill>
              <a:latin typeface="Arial"/>
              <a:ea typeface="Arial"/>
              <a:cs typeface="Arial"/>
              <a:sym typeface="Arial"/>
            </a:endParaRPr>
          </a:p>
        </p:txBody>
      </p:sp>
      <p:sp>
        <p:nvSpPr>
          <p:cNvPr id="3" name="圓角矩形 2"/>
          <p:cNvSpPr/>
          <p:nvPr/>
        </p:nvSpPr>
        <p:spPr>
          <a:xfrm>
            <a:off x="339216" y="1995526"/>
            <a:ext cx="2135040" cy="302829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800" b="1" dirty="0" smtClean="0">
                <a:solidFill>
                  <a:schemeClr val="tx1"/>
                </a:solidFill>
                <a:latin typeface="Calibri" panose="020F0502020204030204" pitchFamily="34" charset="0"/>
                <a:cs typeface="Calibri" panose="020F0502020204030204" pitchFamily="34" charset="0"/>
              </a:rPr>
              <a:t>Train_queries.csv</a:t>
            </a:r>
            <a:endParaRPr lang="zh-TW" altLang="en-US" sz="1800" b="1" dirty="0">
              <a:solidFill>
                <a:schemeClr val="tx1"/>
              </a:solidFill>
              <a:latin typeface="Calibri" panose="020F0502020204030204" pitchFamily="34" charset="0"/>
              <a:cs typeface="Calibri" panose="020F0502020204030204" pitchFamily="34" charset="0"/>
            </a:endParaRPr>
          </a:p>
        </p:txBody>
      </p:sp>
      <p:sp>
        <p:nvSpPr>
          <p:cNvPr id="7" name="圓角矩形 6"/>
          <p:cNvSpPr/>
          <p:nvPr/>
        </p:nvSpPr>
        <p:spPr>
          <a:xfrm>
            <a:off x="544059" y="2465292"/>
            <a:ext cx="1725353" cy="2472468"/>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1600" b="1" dirty="0" smtClean="0">
                <a:solidFill>
                  <a:schemeClr val="tx1"/>
                </a:solidFill>
                <a:latin typeface="Calibri" panose="020F0502020204030204" pitchFamily="34" charset="0"/>
                <a:cs typeface="Calibri" panose="020F0502020204030204" pitchFamily="34" charset="0"/>
              </a:rPr>
              <a:t>Columns:</a:t>
            </a:r>
            <a:endParaRPr lang="en-US" altLang="zh-TW" sz="1600" dirty="0" smtClean="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1.sid</a:t>
            </a:r>
          </a:p>
          <a:p>
            <a:r>
              <a:rPr lang="en-US" altLang="zh-TW" dirty="0" smtClean="0">
                <a:solidFill>
                  <a:schemeClr val="tx1"/>
                </a:solidFill>
                <a:latin typeface="Calibri" panose="020F0502020204030204" pitchFamily="34" charset="0"/>
                <a:cs typeface="Calibri" panose="020F0502020204030204" pitchFamily="34" charset="0"/>
              </a:rPr>
              <a:t>2.pid</a:t>
            </a:r>
          </a:p>
          <a:p>
            <a:r>
              <a:rPr lang="en-US" altLang="zh-TW" dirty="0" smtClean="0">
                <a:solidFill>
                  <a:schemeClr val="tx1"/>
                </a:solidFill>
                <a:latin typeface="Calibri" panose="020F0502020204030204" pitchFamily="34" charset="0"/>
                <a:cs typeface="Calibri" panose="020F0502020204030204" pitchFamily="34" charset="0"/>
              </a:rPr>
              <a:t>3.req_time</a:t>
            </a:r>
          </a:p>
          <a:p>
            <a:r>
              <a:rPr lang="en-US" altLang="zh-TW" dirty="0" smtClean="0">
                <a:solidFill>
                  <a:schemeClr val="tx1"/>
                </a:solidFill>
                <a:latin typeface="Calibri" panose="020F0502020204030204" pitchFamily="34" charset="0"/>
                <a:cs typeface="Calibri" panose="020F0502020204030204" pitchFamily="34" charset="0"/>
              </a:rPr>
              <a:t>4.o</a:t>
            </a:r>
          </a:p>
          <a:p>
            <a:r>
              <a:rPr lang="en-US" altLang="zh-TW" dirty="0" smtClean="0">
                <a:solidFill>
                  <a:schemeClr val="tx1"/>
                </a:solidFill>
                <a:latin typeface="Calibri" panose="020F0502020204030204" pitchFamily="34" charset="0"/>
                <a:cs typeface="Calibri" panose="020F0502020204030204" pitchFamily="34" charset="0"/>
              </a:rPr>
              <a:t>5.d</a:t>
            </a:r>
          </a:p>
          <a:p>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sz="1600" b="1" dirty="0" smtClean="0">
                <a:solidFill>
                  <a:schemeClr val="tx1"/>
                </a:solidFill>
                <a:latin typeface="Calibri" panose="020F0502020204030204" pitchFamily="34" charset="0"/>
                <a:cs typeface="Calibri" panose="020F0502020204030204" pitchFamily="34" charset="0"/>
              </a:rPr>
              <a:t>Total:</a:t>
            </a:r>
          </a:p>
          <a:p>
            <a:r>
              <a:rPr lang="en-US" altLang="zh-TW" dirty="0" smtClean="0">
                <a:solidFill>
                  <a:schemeClr val="tx1"/>
                </a:solidFill>
                <a:latin typeface="Calibri" panose="020F0502020204030204" pitchFamily="34" charset="0"/>
                <a:cs typeface="Calibri" panose="020F0502020204030204" pitchFamily="34" charset="0"/>
              </a:rPr>
              <a:t>500000 rows</a:t>
            </a:r>
          </a:p>
          <a:p>
            <a:r>
              <a:rPr lang="en-US" altLang="zh-TW" dirty="0" smtClean="0">
                <a:solidFill>
                  <a:schemeClr val="tx1"/>
                </a:solidFill>
                <a:latin typeface="Calibri" panose="020F0502020204030204" pitchFamily="34" charset="0"/>
                <a:cs typeface="Calibri" panose="020F0502020204030204" pitchFamily="34" charset="0"/>
              </a:rPr>
              <a:t>5 columns</a:t>
            </a:r>
            <a:endParaRPr lang="zh-TW" altLang="en-US" dirty="0">
              <a:solidFill>
                <a:schemeClr val="tx1"/>
              </a:solidFill>
              <a:latin typeface="Calibri" panose="020F0502020204030204" pitchFamily="34" charset="0"/>
              <a:cs typeface="Calibri" panose="020F0502020204030204" pitchFamily="34" charset="0"/>
            </a:endParaRPr>
          </a:p>
        </p:txBody>
      </p:sp>
      <p:sp>
        <p:nvSpPr>
          <p:cNvPr id="9" name="圓角矩形 8"/>
          <p:cNvSpPr/>
          <p:nvPr/>
        </p:nvSpPr>
        <p:spPr>
          <a:xfrm>
            <a:off x="3515588" y="2002681"/>
            <a:ext cx="2135040" cy="302114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800" b="1" dirty="0" smtClean="0">
                <a:solidFill>
                  <a:schemeClr val="tx1"/>
                </a:solidFill>
                <a:latin typeface="Calibri" panose="020F0502020204030204" pitchFamily="34" charset="0"/>
                <a:cs typeface="Calibri" panose="020F0502020204030204" pitchFamily="34" charset="0"/>
              </a:rPr>
              <a:t>Train_plans.csv</a:t>
            </a:r>
            <a:endParaRPr lang="zh-TW" altLang="en-US" sz="1800" b="1" dirty="0">
              <a:solidFill>
                <a:schemeClr val="tx1"/>
              </a:solidFill>
              <a:latin typeface="Calibri" panose="020F0502020204030204" pitchFamily="34" charset="0"/>
              <a:cs typeface="Calibri" panose="020F0502020204030204" pitchFamily="34" charset="0"/>
            </a:endParaRPr>
          </a:p>
        </p:txBody>
      </p:sp>
      <p:sp>
        <p:nvSpPr>
          <p:cNvPr id="10" name="圓角矩形 9"/>
          <p:cNvSpPr/>
          <p:nvPr/>
        </p:nvSpPr>
        <p:spPr>
          <a:xfrm>
            <a:off x="3720430" y="2465292"/>
            <a:ext cx="1725353" cy="2472467"/>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1600" b="1" dirty="0" smtClean="0">
                <a:solidFill>
                  <a:schemeClr val="tx1"/>
                </a:solidFill>
                <a:latin typeface="Calibri" panose="020F0502020204030204" pitchFamily="34" charset="0"/>
                <a:cs typeface="Calibri" panose="020F0502020204030204" pitchFamily="34" charset="0"/>
              </a:rPr>
              <a:t>Columns:</a:t>
            </a:r>
            <a:endParaRPr lang="en-US" altLang="zh-TW" sz="1600" dirty="0" smtClean="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1.sid</a:t>
            </a:r>
          </a:p>
          <a:p>
            <a:r>
              <a:rPr lang="en-US" altLang="zh-TW" dirty="0" smtClean="0">
                <a:solidFill>
                  <a:schemeClr val="tx1"/>
                </a:solidFill>
                <a:latin typeface="Calibri" panose="020F0502020204030204" pitchFamily="34" charset="0"/>
                <a:cs typeface="Calibri" panose="020F0502020204030204" pitchFamily="34" charset="0"/>
              </a:rPr>
              <a:t>2.plan_time</a:t>
            </a:r>
          </a:p>
          <a:p>
            <a:r>
              <a:rPr lang="en-US" altLang="zh-TW" dirty="0" smtClean="0">
                <a:solidFill>
                  <a:schemeClr val="tx1"/>
                </a:solidFill>
                <a:latin typeface="Calibri" panose="020F0502020204030204" pitchFamily="34" charset="0"/>
                <a:cs typeface="Calibri" panose="020F0502020204030204" pitchFamily="34" charset="0"/>
              </a:rPr>
              <a:t>3.plan</a:t>
            </a: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sz="1600" b="1" dirty="0" smtClean="0">
                <a:solidFill>
                  <a:schemeClr val="tx1"/>
                </a:solidFill>
                <a:latin typeface="Calibri" panose="020F0502020204030204" pitchFamily="34" charset="0"/>
                <a:cs typeface="Calibri" panose="020F0502020204030204" pitchFamily="34" charset="0"/>
              </a:rPr>
              <a:t>Total:</a:t>
            </a:r>
          </a:p>
          <a:p>
            <a:r>
              <a:rPr lang="en-US" altLang="zh-TW" dirty="0" smtClean="0">
                <a:solidFill>
                  <a:schemeClr val="tx1"/>
                </a:solidFill>
                <a:latin typeface="Calibri" panose="020F0502020204030204" pitchFamily="34" charset="0"/>
                <a:cs typeface="Calibri" panose="020F0502020204030204" pitchFamily="34" charset="0"/>
              </a:rPr>
              <a:t>491054 rows</a:t>
            </a:r>
          </a:p>
          <a:p>
            <a:r>
              <a:rPr lang="en-US" altLang="zh-TW" dirty="0" smtClean="0">
                <a:solidFill>
                  <a:schemeClr val="tx1"/>
                </a:solidFill>
                <a:latin typeface="Calibri" panose="020F0502020204030204" pitchFamily="34" charset="0"/>
                <a:cs typeface="Calibri" panose="020F0502020204030204" pitchFamily="34" charset="0"/>
              </a:rPr>
              <a:t>3 columns</a:t>
            </a:r>
            <a:endParaRPr lang="zh-TW" altLang="en-US" dirty="0">
              <a:solidFill>
                <a:schemeClr val="tx1"/>
              </a:solidFill>
              <a:latin typeface="Calibri" panose="020F0502020204030204" pitchFamily="34" charset="0"/>
              <a:cs typeface="Calibri" panose="020F0502020204030204" pitchFamily="34" charset="0"/>
            </a:endParaRPr>
          </a:p>
        </p:txBody>
      </p:sp>
      <p:sp>
        <p:nvSpPr>
          <p:cNvPr id="11" name="圓角矩形 10"/>
          <p:cNvSpPr/>
          <p:nvPr/>
        </p:nvSpPr>
        <p:spPr>
          <a:xfrm>
            <a:off x="6796493" y="1997319"/>
            <a:ext cx="2135040" cy="302650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800" b="1" dirty="0" smtClean="0">
                <a:solidFill>
                  <a:schemeClr val="tx1"/>
                </a:solidFill>
                <a:latin typeface="Calibri" panose="020F0502020204030204" pitchFamily="34" charset="0"/>
                <a:cs typeface="Calibri" panose="020F0502020204030204" pitchFamily="34" charset="0"/>
              </a:rPr>
              <a:t>Train_clicks.csv</a:t>
            </a:r>
            <a:endParaRPr lang="zh-TW" altLang="en-US" sz="1800" b="1" dirty="0">
              <a:solidFill>
                <a:schemeClr val="tx1"/>
              </a:solidFill>
              <a:latin typeface="Calibri" panose="020F0502020204030204" pitchFamily="34" charset="0"/>
              <a:cs typeface="Calibri" panose="020F0502020204030204" pitchFamily="34" charset="0"/>
            </a:endParaRPr>
          </a:p>
        </p:txBody>
      </p:sp>
      <p:sp>
        <p:nvSpPr>
          <p:cNvPr id="12" name="圓角矩形 11"/>
          <p:cNvSpPr/>
          <p:nvPr/>
        </p:nvSpPr>
        <p:spPr>
          <a:xfrm>
            <a:off x="7001336" y="2465292"/>
            <a:ext cx="1725353" cy="2472467"/>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1600" b="1" dirty="0" smtClean="0">
                <a:solidFill>
                  <a:schemeClr val="tx1"/>
                </a:solidFill>
                <a:latin typeface="Calibri" panose="020F0502020204030204" pitchFamily="34" charset="0"/>
                <a:cs typeface="Calibri" panose="020F0502020204030204" pitchFamily="34" charset="0"/>
              </a:rPr>
              <a:t>Columns:</a:t>
            </a:r>
            <a:endParaRPr lang="en-US" altLang="zh-TW" sz="1600" dirty="0" smtClean="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1.sid</a:t>
            </a:r>
          </a:p>
          <a:p>
            <a:r>
              <a:rPr lang="en-US" altLang="zh-TW" dirty="0" smtClean="0">
                <a:solidFill>
                  <a:schemeClr val="tx1"/>
                </a:solidFill>
                <a:latin typeface="Calibri" panose="020F0502020204030204" pitchFamily="34" charset="0"/>
                <a:cs typeface="Calibri" panose="020F0502020204030204" pitchFamily="34" charset="0"/>
              </a:rPr>
              <a:t>2.click_time</a:t>
            </a:r>
          </a:p>
          <a:p>
            <a:r>
              <a:rPr lang="en-US" altLang="zh-TW" dirty="0" smtClean="0">
                <a:solidFill>
                  <a:schemeClr val="tx1"/>
                </a:solidFill>
                <a:latin typeface="Calibri" panose="020F0502020204030204" pitchFamily="34" charset="0"/>
                <a:cs typeface="Calibri" panose="020F0502020204030204" pitchFamily="34" charset="0"/>
              </a:rPr>
              <a:t>3.click_mode</a:t>
            </a: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sz="1600" b="1" dirty="0" smtClean="0">
                <a:solidFill>
                  <a:schemeClr val="tx1"/>
                </a:solidFill>
                <a:latin typeface="Calibri" panose="020F0502020204030204" pitchFamily="34" charset="0"/>
                <a:cs typeface="Calibri" panose="020F0502020204030204" pitchFamily="34" charset="0"/>
              </a:rPr>
              <a:t>Total:</a:t>
            </a:r>
          </a:p>
          <a:p>
            <a:r>
              <a:rPr lang="en-US" altLang="zh-TW" dirty="0" smtClean="0">
                <a:solidFill>
                  <a:schemeClr val="tx1"/>
                </a:solidFill>
                <a:latin typeface="Calibri" panose="020F0502020204030204" pitchFamily="34" charset="0"/>
                <a:cs typeface="Calibri" panose="020F0502020204030204" pitchFamily="34" charset="0"/>
              </a:rPr>
              <a:t>453336 rows</a:t>
            </a:r>
          </a:p>
          <a:p>
            <a:r>
              <a:rPr lang="en-US" altLang="zh-TW" dirty="0" smtClean="0">
                <a:solidFill>
                  <a:schemeClr val="tx1"/>
                </a:solidFill>
                <a:latin typeface="Calibri" panose="020F0502020204030204" pitchFamily="34" charset="0"/>
                <a:cs typeface="Calibri" panose="020F0502020204030204" pitchFamily="34" charset="0"/>
              </a:rPr>
              <a:t>3 columns</a:t>
            </a:r>
            <a:endParaRPr lang="zh-TW" altLang="en-US" dirty="0">
              <a:solidFill>
                <a:schemeClr val="tx1"/>
              </a:solidFill>
              <a:latin typeface="Calibri" panose="020F0502020204030204" pitchFamily="34" charset="0"/>
              <a:cs typeface="Calibri" panose="020F0502020204030204" pitchFamily="34" charset="0"/>
            </a:endParaRPr>
          </a:p>
        </p:txBody>
      </p:sp>
      <p:sp>
        <p:nvSpPr>
          <p:cNvPr id="15" name="矩形 14"/>
          <p:cNvSpPr/>
          <p:nvPr/>
        </p:nvSpPr>
        <p:spPr>
          <a:xfrm>
            <a:off x="636491" y="2798781"/>
            <a:ext cx="548640" cy="268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3844063" y="2798781"/>
            <a:ext cx="548640" cy="268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7135902" y="2816710"/>
            <a:ext cx="548640" cy="268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p:cNvCxnSpPr/>
          <p:nvPr/>
        </p:nvCxnSpPr>
        <p:spPr>
          <a:xfrm>
            <a:off x="2474256" y="3365329"/>
            <a:ext cx="1041332"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1" name="直線單箭頭接點 30"/>
          <p:cNvCxnSpPr/>
          <p:nvPr/>
        </p:nvCxnSpPr>
        <p:spPr>
          <a:xfrm>
            <a:off x="5791200" y="3400296"/>
            <a:ext cx="1005293"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9" name="文字方塊 28"/>
          <p:cNvSpPr txBox="1"/>
          <p:nvPr/>
        </p:nvSpPr>
        <p:spPr>
          <a:xfrm>
            <a:off x="2722001" y="2965219"/>
            <a:ext cx="522900" cy="400110"/>
          </a:xfrm>
          <a:prstGeom prst="rect">
            <a:avLst/>
          </a:prstGeom>
          <a:noFill/>
        </p:spPr>
        <p:txBody>
          <a:bodyPr wrap="none" rtlCol="0">
            <a:spAutoFit/>
          </a:bodyPr>
          <a:lstStyle/>
          <a:p>
            <a:r>
              <a:rPr lang="en-US" altLang="zh-TW" sz="2000" b="1" dirty="0" smtClean="0">
                <a:latin typeface="Calibri" panose="020F0502020204030204" pitchFamily="34" charset="0"/>
                <a:cs typeface="Calibri" panose="020F0502020204030204" pitchFamily="34" charset="0"/>
              </a:rPr>
              <a:t>1-1</a:t>
            </a:r>
            <a:endParaRPr lang="zh-TW" altLang="en-US" sz="2000" b="1" dirty="0">
              <a:latin typeface="Calibri" panose="020F0502020204030204" pitchFamily="34" charset="0"/>
              <a:cs typeface="Calibri" panose="020F0502020204030204" pitchFamily="34" charset="0"/>
            </a:endParaRPr>
          </a:p>
        </p:txBody>
      </p:sp>
      <p:sp>
        <p:nvSpPr>
          <p:cNvPr id="33" name="文字方塊 32"/>
          <p:cNvSpPr txBox="1"/>
          <p:nvPr/>
        </p:nvSpPr>
        <p:spPr>
          <a:xfrm>
            <a:off x="5998778" y="3000186"/>
            <a:ext cx="522900" cy="400110"/>
          </a:xfrm>
          <a:prstGeom prst="rect">
            <a:avLst/>
          </a:prstGeom>
          <a:noFill/>
        </p:spPr>
        <p:txBody>
          <a:bodyPr wrap="none" rtlCol="0">
            <a:spAutoFit/>
          </a:bodyPr>
          <a:lstStyle/>
          <a:p>
            <a:r>
              <a:rPr lang="en-US" altLang="zh-TW" sz="2000" b="1" dirty="0" smtClean="0">
                <a:latin typeface="Calibri" panose="020F0502020204030204" pitchFamily="34" charset="0"/>
                <a:cs typeface="Calibri" panose="020F0502020204030204" pitchFamily="34" charset="0"/>
              </a:rPr>
              <a:t>1-1</a:t>
            </a:r>
            <a:endParaRPr lang="zh-TW" alt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91671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578BD9E-3541-ED40-B30A-F727141C45A0}"/>
              </a:ext>
            </a:extLst>
          </p:cNvPr>
          <p:cNvSpPr>
            <a:spLocks noGrp="1"/>
          </p:cNvSpPr>
          <p:nvPr>
            <p:ph type="title"/>
          </p:nvPr>
        </p:nvSpPr>
        <p:spPr/>
        <p:txBody>
          <a:bodyPr>
            <a:normAutofit/>
          </a:bodyPr>
          <a:lstStyle/>
          <a:p>
            <a:r>
              <a:rPr lang="en-US" altLang="zh-TW" dirty="0"/>
              <a:t>Policy network – Supervised learning </a:t>
            </a:r>
            <a:endParaRPr lang="zh-TW" altLang="en-US" dirty="0"/>
          </a:p>
        </p:txBody>
      </p:sp>
      <p:sp>
        <p:nvSpPr>
          <p:cNvPr id="3" name="內容版面配置區 2">
            <a:extLst>
              <a:ext uri="{FF2B5EF4-FFF2-40B4-BE49-F238E27FC236}">
                <a16:creationId xmlns="" xmlns:a16="http://schemas.microsoft.com/office/drawing/2014/main" id="{448CDD73-64C9-E34B-B2E3-AC14145B247A}"/>
              </a:ext>
            </a:extLst>
          </p:cNvPr>
          <p:cNvSpPr>
            <a:spLocks noGrp="1"/>
          </p:cNvSpPr>
          <p:nvPr>
            <p:ph idx="1"/>
          </p:nvPr>
        </p:nvSpPr>
        <p:spPr>
          <a:xfrm>
            <a:off x="628651" y="2226469"/>
            <a:ext cx="4380672" cy="3263504"/>
          </a:xfrm>
        </p:spPr>
        <p:txBody>
          <a:bodyPr/>
          <a:lstStyle/>
          <a:p>
            <a:r>
              <a:rPr lang="en-US" altLang="zh-TW" dirty="0"/>
              <a:t>The policy network is trained on randomly sampled state-action pairs (s, a), using stochastic gradient ascent to maximize the likelihood of the human move a selected in state s.</a:t>
            </a:r>
            <a:endParaRPr lang="zh-TW" altLang="en-US" dirty="0"/>
          </a:p>
          <a:p>
            <a:endParaRPr lang="zh-TW" altLang="en-US" dirty="0"/>
          </a:p>
        </p:txBody>
      </p:sp>
      <p:pic>
        <p:nvPicPr>
          <p:cNvPr id="5" name="圖片 4"/>
          <p:cNvPicPr>
            <a:picLocks noChangeAspect="1"/>
          </p:cNvPicPr>
          <p:nvPr/>
        </p:nvPicPr>
        <p:blipFill>
          <a:blip r:embed="rId2"/>
          <a:stretch>
            <a:fillRect/>
          </a:stretch>
        </p:blipFill>
        <p:spPr>
          <a:xfrm>
            <a:off x="6146886" y="3157562"/>
            <a:ext cx="2189560" cy="700659"/>
          </a:xfrm>
          <a:prstGeom prst="rect">
            <a:avLst/>
          </a:prstGeom>
          <a:ln w="28575">
            <a:noFill/>
          </a:ln>
        </p:spPr>
      </p:pic>
    </p:spTree>
    <p:extLst>
      <p:ext uri="{BB962C8B-B14F-4D97-AF65-F5344CB8AC3E}">
        <p14:creationId xmlns:p14="http://schemas.microsoft.com/office/powerpoint/2010/main" val="3909372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578BD9E-3541-ED40-B30A-F727141C45A0}"/>
              </a:ext>
            </a:extLst>
          </p:cNvPr>
          <p:cNvSpPr>
            <a:spLocks noGrp="1"/>
          </p:cNvSpPr>
          <p:nvPr>
            <p:ph type="title"/>
          </p:nvPr>
        </p:nvSpPr>
        <p:spPr/>
        <p:txBody>
          <a:bodyPr>
            <a:normAutofit/>
          </a:bodyPr>
          <a:lstStyle/>
          <a:p>
            <a:r>
              <a:rPr lang="en-US" altLang="zh-TW" dirty="0"/>
              <a:t>Policy network – Supervised learning </a:t>
            </a:r>
            <a:endParaRPr lang="zh-TW" altLang="en-US" dirty="0"/>
          </a:p>
        </p:txBody>
      </p:sp>
      <p:sp>
        <p:nvSpPr>
          <p:cNvPr id="3" name="內容版面配置區 2">
            <a:extLst>
              <a:ext uri="{FF2B5EF4-FFF2-40B4-BE49-F238E27FC236}">
                <a16:creationId xmlns="" xmlns:a16="http://schemas.microsoft.com/office/drawing/2014/main" id="{448CDD73-64C9-E34B-B2E3-AC14145B247A}"/>
              </a:ext>
            </a:extLst>
          </p:cNvPr>
          <p:cNvSpPr>
            <a:spLocks noGrp="1"/>
          </p:cNvSpPr>
          <p:nvPr>
            <p:ph idx="1"/>
          </p:nvPr>
        </p:nvSpPr>
        <p:spPr>
          <a:xfrm>
            <a:off x="628650" y="2226469"/>
            <a:ext cx="4768298" cy="3263504"/>
          </a:xfrm>
        </p:spPr>
        <p:txBody>
          <a:bodyPr/>
          <a:lstStyle/>
          <a:p>
            <a:r>
              <a:rPr lang="en-US" altLang="zh-TW" dirty="0"/>
              <a:t>the SL policy </a:t>
            </a:r>
            <a:r>
              <a:rPr lang="en-US" altLang="zh-TW" dirty="0" smtClean="0"/>
              <a:t>network: </a:t>
            </a:r>
            <a:r>
              <a:rPr lang="en-US" altLang="zh-TW" dirty="0"/>
              <a:t>a 13-layer policy network, from 30 million positions from the KGS Go Server.</a:t>
            </a:r>
          </a:p>
          <a:p>
            <a:r>
              <a:rPr lang="en-US" altLang="zh-TW" dirty="0"/>
              <a:t>Small improvements in accuracy led to large improvements in playing strength (Fig. 2a</a:t>
            </a:r>
            <a:r>
              <a:rPr lang="en-US" altLang="zh-TW" dirty="0" smtClean="0"/>
              <a:t>).</a:t>
            </a:r>
          </a:p>
          <a:p>
            <a:r>
              <a:rPr lang="en-US" altLang="zh-TW" dirty="0" smtClean="0"/>
              <a:t>Larger </a:t>
            </a:r>
            <a:r>
              <a:rPr lang="en-US" altLang="zh-TW" dirty="0"/>
              <a:t>networks achieve better accuracy but are slower to evaluate during search.</a:t>
            </a:r>
          </a:p>
          <a:p>
            <a:endParaRPr lang="zh-TW" altLang="en-US" dirty="0"/>
          </a:p>
        </p:txBody>
      </p:sp>
      <p:pic>
        <p:nvPicPr>
          <p:cNvPr id="10" name="圖片 9">
            <a:extLst>
              <a:ext uri="{FF2B5EF4-FFF2-40B4-BE49-F238E27FC236}">
                <a16:creationId xmlns="" xmlns:a16="http://schemas.microsoft.com/office/drawing/2014/main" id="{F57049A7-F00F-1A46-9591-34BBC427AAFD}"/>
              </a:ext>
            </a:extLst>
          </p:cNvPr>
          <p:cNvPicPr>
            <a:picLocks noChangeAspect="1"/>
          </p:cNvPicPr>
          <p:nvPr/>
        </p:nvPicPr>
        <p:blipFill>
          <a:blip r:embed="rId2"/>
          <a:stretch>
            <a:fillRect/>
          </a:stretch>
        </p:blipFill>
        <p:spPr>
          <a:xfrm>
            <a:off x="5396948" y="2698978"/>
            <a:ext cx="3615098" cy="1901043"/>
          </a:xfrm>
          <a:prstGeom prst="rect">
            <a:avLst/>
          </a:prstGeom>
        </p:spPr>
      </p:pic>
    </p:spTree>
    <p:extLst>
      <p:ext uri="{BB962C8B-B14F-4D97-AF65-F5344CB8AC3E}">
        <p14:creationId xmlns:p14="http://schemas.microsoft.com/office/powerpoint/2010/main" val="38284892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578BD9E-3541-ED40-B30A-F727141C45A0}"/>
              </a:ext>
            </a:extLst>
          </p:cNvPr>
          <p:cNvSpPr>
            <a:spLocks noGrp="1"/>
          </p:cNvSpPr>
          <p:nvPr>
            <p:ph type="title"/>
          </p:nvPr>
        </p:nvSpPr>
        <p:spPr/>
        <p:txBody>
          <a:bodyPr>
            <a:normAutofit/>
          </a:bodyPr>
          <a:lstStyle/>
          <a:p>
            <a:r>
              <a:rPr lang="en-US" altLang="zh-TW" dirty="0"/>
              <a:t>Policy network – Supervised learning </a:t>
            </a:r>
            <a:endParaRPr lang="zh-TW" altLang="en-US" dirty="0"/>
          </a:p>
        </p:txBody>
      </p:sp>
      <p:sp>
        <p:nvSpPr>
          <p:cNvPr id="3" name="內容版面配置區 2">
            <a:extLst>
              <a:ext uri="{FF2B5EF4-FFF2-40B4-BE49-F238E27FC236}">
                <a16:creationId xmlns="" xmlns:a16="http://schemas.microsoft.com/office/drawing/2014/main" id="{448CDD73-64C9-E34B-B2E3-AC14145B247A}"/>
              </a:ext>
            </a:extLst>
          </p:cNvPr>
          <p:cNvSpPr>
            <a:spLocks noGrp="1"/>
          </p:cNvSpPr>
          <p:nvPr>
            <p:ph idx="1"/>
          </p:nvPr>
        </p:nvSpPr>
        <p:spPr>
          <a:xfrm>
            <a:off x="628650" y="2226469"/>
            <a:ext cx="7668039" cy="3263504"/>
          </a:xfrm>
        </p:spPr>
        <p:txBody>
          <a:bodyPr/>
          <a:lstStyle/>
          <a:p>
            <a:r>
              <a:rPr lang="en-US" altLang="zh-TW" dirty="0"/>
              <a:t>less accurate rollout policy pπ(</a:t>
            </a:r>
            <a:r>
              <a:rPr lang="en-US" altLang="zh-TW" dirty="0" err="1"/>
              <a:t>a|s</a:t>
            </a:r>
            <a:r>
              <a:rPr lang="en-US" altLang="zh-TW" dirty="0" smtClean="0"/>
              <a:t>): </a:t>
            </a:r>
            <a:r>
              <a:rPr lang="en-US" altLang="zh-TW" dirty="0"/>
              <a:t>less accurate </a:t>
            </a:r>
            <a:r>
              <a:rPr lang="en-US" altLang="zh-TW" dirty="0" smtClean="0"/>
              <a:t>but faster. Using </a:t>
            </a:r>
            <a:r>
              <a:rPr lang="en-US" altLang="zh-TW" dirty="0"/>
              <a:t>a linear </a:t>
            </a:r>
            <a:r>
              <a:rPr lang="en-US" altLang="zh-TW" dirty="0" err="1"/>
              <a:t>softmax</a:t>
            </a:r>
            <a:r>
              <a:rPr lang="en-US" altLang="zh-TW" dirty="0"/>
              <a:t> of small pattern features with weights π; this achieved an accuracy of 24.2%, using just 2 </a:t>
            </a:r>
            <a:r>
              <a:rPr lang="en-US" altLang="zh-TW" dirty="0" err="1"/>
              <a:t>μs</a:t>
            </a:r>
            <a:r>
              <a:rPr lang="en-US" altLang="zh-TW" dirty="0"/>
              <a:t> to select an action, rather than 3 </a:t>
            </a:r>
            <a:r>
              <a:rPr lang="en-US" altLang="zh-TW" dirty="0" err="1"/>
              <a:t>ms</a:t>
            </a:r>
            <a:r>
              <a:rPr lang="en-US" altLang="zh-TW" dirty="0"/>
              <a:t> for the policy network.</a:t>
            </a:r>
            <a:endParaRPr lang="zh-TW" altLang="en-US"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050" y="3255169"/>
            <a:ext cx="5771240" cy="2316554"/>
          </a:xfrm>
          <a:prstGeom prst="rect">
            <a:avLst/>
          </a:prstGeom>
        </p:spPr>
      </p:pic>
    </p:spTree>
    <p:extLst>
      <p:ext uri="{BB962C8B-B14F-4D97-AF65-F5344CB8AC3E}">
        <p14:creationId xmlns:p14="http://schemas.microsoft.com/office/powerpoint/2010/main" val="7794576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26BD705-C311-7044-A5F6-E00B096BA51A}"/>
              </a:ext>
            </a:extLst>
          </p:cNvPr>
          <p:cNvSpPr>
            <a:spLocks noGrp="1"/>
          </p:cNvSpPr>
          <p:nvPr>
            <p:ph type="title"/>
          </p:nvPr>
        </p:nvSpPr>
        <p:spPr/>
        <p:txBody>
          <a:bodyPr>
            <a:normAutofit/>
          </a:bodyPr>
          <a:lstStyle/>
          <a:p>
            <a:r>
              <a:rPr lang="en-US" altLang="zh-TW" dirty="0"/>
              <a:t>Policy network – Reinforcement learning</a:t>
            </a:r>
            <a:endParaRPr lang="zh-TW" altLang="en-US" dirty="0"/>
          </a:p>
        </p:txBody>
      </p:sp>
      <p:sp>
        <p:nvSpPr>
          <p:cNvPr id="3" name="內容版面配置區 2">
            <a:extLst>
              <a:ext uri="{FF2B5EF4-FFF2-40B4-BE49-F238E27FC236}">
                <a16:creationId xmlns="" xmlns:a16="http://schemas.microsoft.com/office/drawing/2014/main" id="{D919802F-29BE-604E-9286-C7FBFB08FC28}"/>
              </a:ext>
            </a:extLst>
          </p:cNvPr>
          <p:cNvSpPr>
            <a:spLocks noGrp="1"/>
          </p:cNvSpPr>
          <p:nvPr>
            <p:ph idx="1"/>
          </p:nvPr>
        </p:nvSpPr>
        <p:spPr/>
        <p:txBody>
          <a:bodyPr>
            <a:normAutofit/>
          </a:bodyPr>
          <a:lstStyle/>
          <a:p>
            <a:pPr>
              <a:buFont typeface="Wingdings" pitchFamily="2" charset="2"/>
              <a:buChar char="l"/>
            </a:pPr>
            <a:r>
              <a:rPr lang="en-US" altLang="zh-TW" dirty="0">
                <a:solidFill>
                  <a:prstClr val="black"/>
                </a:solidFill>
                <a:latin typeface="+mj-lt"/>
              </a:rPr>
              <a:t>The RL policy network P</a:t>
            </a:r>
            <a:r>
              <a:rPr lang="el-GR" altLang="zh-TW" dirty="0">
                <a:solidFill>
                  <a:prstClr val="black"/>
                </a:solidFill>
                <a:latin typeface="+mj-lt"/>
              </a:rPr>
              <a:t>ρ, ρ = σ</a:t>
            </a:r>
            <a:endParaRPr lang="en-US" altLang="zh-TW" dirty="0">
              <a:solidFill>
                <a:prstClr val="black"/>
              </a:solidFill>
              <a:latin typeface="+mj-lt"/>
            </a:endParaRPr>
          </a:p>
          <a:p>
            <a:pPr>
              <a:buFont typeface="Wingdings" pitchFamily="2" charset="2"/>
              <a:buChar char="l"/>
            </a:pPr>
            <a:r>
              <a:rPr lang="en-US" altLang="zh-TW" dirty="0">
                <a:solidFill>
                  <a:prstClr val="black"/>
                </a:solidFill>
                <a:latin typeface="+mj-lt"/>
              </a:rPr>
              <a:t>Reward function r(s)</a:t>
            </a:r>
          </a:p>
          <a:p>
            <a:pPr lvl="1"/>
            <a:r>
              <a:rPr lang="en-US" altLang="zh-TW" dirty="0">
                <a:solidFill>
                  <a:prstClr val="black"/>
                </a:solidFill>
                <a:latin typeface="+mj-lt"/>
              </a:rPr>
              <a:t>zero for all non-terminal time steps t &lt; T.</a:t>
            </a:r>
          </a:p>
          <a:p>
            <a:pPr lvl="1"/>
            <a:r>
              <a:rPr lang="en-US" altLang="zh-TW" dirty="0" err="1">
                <a:solidFill>
                  <a:prstClr val="black"/>
                </a:solidFill>
                <a:latin typeface="+mj-lt"/>
              </a:rPr>
              <a:t>zt</a:t>
            </a:r>
            <a:r>
              <a:rPr lang="en-US" altLang="zh-TW" dirty="0">
                <a:solidFill>
                  <a:prstClr val="black"/>
                </a:solidFill>
                <a:latin typeface="+mj-lt"/>
              </a:rPr>
              <a:t> = ± r(ST) is the terminal reward</a:t>
            </a:r>
          </a:p>
          <a:p>
            <a:pPr lvl="2"/>
            <a:r>
              <a:rPr lang="en-US" altLang="zh-TW" sz="1350" dirty="0">
                <a:solidFill>
                  <a:prstClr val="black"/>
                </a:solidFill>
                <a:latin typeface="+mj-lt"/>
              </a:rPr>
              <a:t>+1 for winning at time step t</a:t>
            </a:r>
          </a:p>
          <a:p>
            <a:pPr lvl="2"/>
            <a:r>
              <a:rPr lang="en-US" altLang="zh-TW" sz="1200" dirty="0">
                <a:solidFill>
                  <a:prstClr val="black"/>
                </a:solidFill>
                <a:latin typeface="+mj-lt"/>
              </a:rPr>
              <a:t>+1 for winning at time step t</a:t>
            </a:r>
            <a:endParaRPr lang="en-US" altLang="zh-TW" sz="1200" dirty="0">
              <a:latin typeface="+mj-lt"/>
            </a:endParaRPr>
          </a:p>
          <a:p>
            <a:pPr lvl="1"/>
            <a:r>
              <a:rPr lang="en-US" altLang="zh-TW" dirty="0">
                <a:solidFill>
                  <a:prstClr val="black"/>
                </a:solidFill>
                <a:latin typeface="+mj-lt"/>
              </a:rPr>
              <a:t>Weights are updated at each time step t by stochastic gradient ascent in the direction that maximizes expected outcome.</a:t>
            </a:r>
            <a:endParaRPr lang="zh-TW" altLang="en-US" dirty="0">
              <a:latin typeface="+mj-lt"/>
            </a:endParaRPr>
          </a:p>
        </p:txBody>
      </p:sp>
      <p:pic>
        <p:nvPicPr>
          <p:cNvPr id="6" name="圖片 5">
            <a:extLst>
              <a:ext uri="{FF2B5EF4-FFF2-40B4-BE49-F238E27FC236}">
                <a16:creationId xmlns="" xmlns:a16="http://schemas.microsoft.com/office/drawing/2014/main" id="{64AFE0B1-33A0-F841-AD2D-F5D951C4193D}"/>
              </a:ext>
            </a:extLst>
          </p:cNvPr>
          <p:cNvPicPr>
            <a:picLocks noChangeAspect="1"/>
          </p:cNvPicPr>
          <p:nvPr/>
        </p:nvPicPr>
        <p:blipFill>
          <a:blip r:embed="rId2"/>
          <a:stretch>
            <a:fillRect/>
          </a:stretch>
        </p:blipFill>
        <p:spPr>
          <a:xfrm>
            <a:off x="628650" y="4763695"/>
            <a:ext cx="2534156" cy="827480"/>
          </a:xfrm>
          <a:prstGeom prst="rect">
            <a:avLst/>
          </a:prstGeom>
        </p:spPr>
      </p:pic>
    </p:spTree>
    <p:extLst>
      <p:ext uri="{BB962C8B-B14F-4D97-AF65-F5344CB8AC3E}">
        <p14:creationId xmlns:p14="http://schemas.microsoft.com/office/powerpoint/2010/main" val="38480540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AE32616B-7F9A-C94D-96B5-DC0AF573A975}"/>
              </a:ext>
            </a:extLst>
          </p:cNvPr>
          <p:cNvSpPr>
            <a:spLocks noGrp="1"/>
          </p:cNvSpPr>
          <p:nvPr>
            <p:ph type="title"/>
          </p:nvPr>
        </p:nvSpPr>
        <p:spPr/>
        <p:txBody>
          <a:bodyPr/>
          <a:lstStyle/>
          <a:p>
            <a:r>
              <a:rPr lang="en-US" altLang="zh-TW" dirty="0"/>
              <a:t>Value network </a:t>
            </a:r>
            <a:endParaRPr lang="zh-TW" altLang="en-US" dirty="0"/>
          </a:p>
        </p:txBody>
      </p:sp>
      <p:sp>
        <p:nvSpPr>
          <p:cNvPr id="3" name="內容版面配置區 2">
            <a:extLst>
              <a:ext uri="{FF2B5EF4-FFF2-40B4-BE49-F238E27FC236}">
                <a16:creationId xmlns="" xmlns:a16="http://schemas.microsoft.com/office/drawing/2014/main" id="{CA8D0489-93EF-C54B-9821-3F73F5C13542}"/>
              </a:ext>
            </a:extLst>
          </p:cNvPr>
          <p:cNvSpPr>
            <a:spLocks noGrp="1"/>
          </p:cNvSpPr>
          <p:nvPr>
            <p:ph idx="1"/>
          </p:nvPr>
        </p:nvSpPr>
        <p:spPr/>
        <p:txBody>
          <a:bodyPr>
            <a:normAutofit/>
          </a:bodyPr>
          <a:lstStyle/>
          <a:p>
            <a:pPr>
              <a:buFont typeface="Wingdings" pitchFamily="2" charset="2"/>
              <a:buChar char="l"/>
            </a:pPr>
            <a:r>
              <a:rPr lang="en-US" altLang="zh-TW" dirty="0"/>
              <a:t>Reinforcement learning </a:t>
            </a:r>
          </a:p>
          <a:p>
            <a:pPr>
              <a:buFont typeface="Wingdings" pitchFamily="2" charset="2"/>
              <a:buChar char="l"/>
            </a:pPr>
            <a:r>
              <a:rPr lang="en-US" altLang="zh-TW" b="1" dirty="0">
                <a:solidFill>
                  <a:prstClr val="black"/>
                </a:solidFill>
              </a:rPr>
              <a:t>Vp(s)</a:t>
            </a:r>
            <a:r>
              <a:rPr lang="en-US" altLang="zh-TW" dirty="0">
                <a:solidFill>
                  <a:prstClr val="black"/>
                </a:solidFill>
              </a:rPr>
              <a:t>: predicts the outcome from position s of games played by using policy p for both players.</a:t>
            </a:r>
          </a:p>
          <a:p>
            <a:pPr>
              <a:buFont typeface="Wingdings" pitchFamily="2" charset="2"/>
              <a:buChar char="l"/>
            </a:pPr>
            <a:endParaRPr lang="en-US" altLang="zh-TW" sz="1350" dirty="0">
              <a:solidFill>
                <a:prstClr val="black"/>
              </a:solidFill>
              <a:latin typeface="TimesNewRomanPSMT"/>
            </a:endParaRPr>
          </a:p>
          <a:p>
            <a:pPr>
              <a:buFont typeface="Wingdings" pitchFamily="2" charset="2"/>
              <a:buChar char="l"/>
            </a:pPr>
            <a:endParaRPr lang="en-US" altLang="zh-TW" dirty="0"/>
          </a:p>
          <a:p>
            <a:pPr>
              <a:buFont typeface="Wingdings" pitchFamily="2" charset="2"/>
              <a:buChar char="l"/>
            </a:pPr>
            <a:r>
              <a:rPr lang="en-US" altLang="zh-TW" b="1" dirty="0">
                <a:solidFill>
                  <a:prstClr val="black"/>
                </a:solidFill>
              </a:rPr>
              <a:t>v*(s)</a:t>
            </a:r>
            <a:r>
              <a:rPr lang="en-US" altLang="zh-TW" dirty="0">
                <a:solidFill>
                  <a:prstClr val="black"/>
                </a:solidFill>
              </a:rPr>
              <a:t>: the optimal value function under perfect play</a:t>
            </a:r>
          </a:p>
          <a:p>
            <a:pPr>
              <a:buFont typeface="Wingdings" pitchFamily="2" charset="2"/>
              <a:buChar char="l"/>
            </a:pPr>
            <a:r>
              <a:rPr lang="en-US" altLang="zh-TW" b="1" dirty="0">
                <a:solidFill>
                  <a:prstClr val="black"/>
                </a:solidFill>
              </a:rPr>
              <a:t>VP</a:t>
            </a:r>
            <a:r>
              <a:rPr lang="el-GR" altLang="zh-TW" b="1" dirty="0">
                <a:solidFill>
                  <a:prstClr val="black"/>
                </a:solidFill>
              </a:rPr>
              <a:t>ρ</a:t>
            </a:r>
            <a:r>
              <a:rPr lang="en-US" altLang="zh-TW" dirty="0">
                <a:solidFill>
                  <a:prstClr val="black"/>
                </a:solidFill>
              </a:rPr>
              <a:t>: strongest policy in practice, using the RL policy network P</a:t>
            </a:r>
            <a:r>
              <a:rPr lang="el-GR" altLang="zh-TW" dirty="0">
                <a:solidFill>
                  <a:prstClr val="black"/>
                </a:solidFill>
              </a:rPr>
              <a:t>ρ.</a:t>
            </a:r>
            <a:endParaRPr lang="en-US" altLang="zh-TW" dirty="0">
              <a:solidFill>
                <a:prstClr val="black"/>
              </a:solidFill>
            </a:endParaRPr>
          </a:p>
          <a:p>
            <a:pPr>
              <a:buFont typeface="Wingdings" pitchFamily="2" charset="2"/>
              <a:buChar char="l"/>
            </a:pPr>
            <a:r>
              <a:rPr lang="en-US" altLang="zh-TW" dirty="0">
                <a:solidFill>
                  <a:prstClr val="black"/>
                </a:solidFill>
              </a:rPr>
              <a:t>Approximate the value function using a value network v</a:t>
            </a:r>
            <a:r>
              <a:rPr lang="el-GR" altLang="zh-TW" dirty="0">
                <a:solidFill>
                  <a:prstClr val="black"/>
                </a:solidFill>
              </a:rPr>
              <a:t>θ(</a:t>
            </a:r>
            <a:r>
              <a:rPr lang="en-US" altLang="zh-TW" dirty="0">
                <a:solidFill>
                  <a:prstClr val="black"/>
                </a:solidFill>
              </a:rPr>
              <a:t>s) with weights </a:t>
            </a:r>
            <a:r>
              <a:rPr lang="el-GR" altLang="zh-TW" dirty="0">
                <a:solidFill>
                  <a:prstClr val="black"/>
                </a:solidFill>
              </a:rPr>
              <a:t>θ, </a:t>
            </a:r>
            <a:endParaRPr lang="en-US" altLang="zh-TW" dirty="0">
              <a:solidFill>
                <a:prstClr val="black"/>
              </a:solidFill>
            </a:endParaRPr>
          </a:p>
          <a:p>
            <a:pPr marL="0" indent="0">
              <a:buNone/>
            </a:pPr>
            <a:r>
              <a:rPr lang="en-US" altLang="zh-TW" dirty="0">
                <a:solidFill>
                  <a:prstClr val="black"/>
                </a:solidFill>
              </a:rPr>
              <a:t>V</a:t>
            </a:r>
            <a:r>
              <a:rPr lang="el-GR" altLang="zh-TW" dirty="0">
                <a:solidFill>
                  <a:prstClr val="black"/>
                </a:solidFill>
              </a:rPr>
              <a:t>θ(</a:t>
            </a:r>
            <a:r>
              <a:rPr lang="en-US" altLang="zh-TW" dirty="0">
                <a:solidFill>
                  <a:prstClr val="black"/>
                </a:solidFill>
              </a:rPr>
              <a:t>s) ≈VP</a:t>
            </a:r>
            <a:r>
              <a:rPr lang="el-GR" altLang="zh-TW" dirty="0">
                <a:solidFill>
                  <a:prstClr val="black"/>
                </a:solidFill>
              </a:rPr>
              <a:t>ρ(</a:t>
            </a:r>
            <a:r>
              <a:rPr lang="en-US" altLang="zh-TW" dirty="0">
                <a:solidFill>
                  <a:prstClr val="black"/>
                </a:solidFill>
              </a:rPr>
              <a:t>s)≈ V*(s) .</a:t>
            </a:r>
            <a:endParaRPr lang="zh-TW" altLang="en-US" dirty="0"/>
          </a:p>
        </p:txBody>
      </p:sp>
      <p:pic>
        <p:nvPicPr>
          <p:cNvPr id="6" name="圖片 5">
            <a:extLst>
              <a:ext uri="{FF2B5EF4-FFF2-40B4-BE49-F238E27FC236}">
                <a16:creationId xmlns="" xmlns:a16="http://schemas.microsoft.com/office/drawing/2014/main" id="{2C9CD12B-E2AD-4F4B-90BD-390074EC5D7B}"/>
              </a:ext>
            </a:extLst>
          </p:cNvPr>
          <p:cNvPicPr>
            <a:picLocks noChangeAspect="1"/>
          </p:cNvPicPr>
          <p:nvPr/>
        </p:nvPicPr>
        <p:blipFill>
          <a:blip r:embed="rId3"/>
          <a:stretch>
            <a:fillRect/>
          </a:stretch>
        </p:blipFill>
        <p:spPr>
          <a:xfrm>
            <a:off x="628650" y="3139888"/>
            <a:ext cx="2891118" cy="578224"/>
          </a:xfrm>
          <a:prstGeom prst="rect">
            <a:avLst/>
          </a:prstGeom>
        </p:spPr>
      </p:pic>
    </p:spTree>
    <p:extLst>
      <p:ext uri="{BB962C8B-B14F-4D97-AF65-F5344CB8AC3E}">
        <p14:creationId xmlns:p14="http://schemas.microsoft.com/office/powerpoint/2010/main" val="2053655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B43A7CBF-7CC2-5747-972F-3EA929B4B173}"/>
              </a:ext>
            </a:extLst>
          </p:cNvPr>
          <p:cNvSpPr>
            <a:spLocks noGrp="1"/>
          </p:cNvSpPr>
          <p:nvPr>
            <p:ph type="title"/>
          </p:nvPr>
        </p:nvSpPr>
        <p:spPr/>
        <p:txBody>
          <a:bodyPr/>
          <a:lstStyle/>
          <a:p>
            <a:r>
              <a:rPr lang="en-US" altLang="zh-TW" dirty="0"/>
              <a:t>Value network</a:t>
            </a:r>
            <a:endParaRPr lang="zh-TW" altLang="en-US" dirty="0"/>
          </a:p>
        </p:txBody>
      </p:sp>
      <p:sp>
        <p:nvSpPr>
          <p:cNvPr id="3" name="內容版面配置區 2">
            <a:extLst>
              <a:ext uri="{FF2B5EF4-FFF2-40B4-BE49-F238E27FC236}">
                <a16:creationId xmlns="" xmlns:a16="http://schemas.microsoft.com/office/drawing/2014/main" id="{03306CE5-DF44-1E4F-840C-0119AB50ABB0}"/>
              </a:ext>
            </a:extLst>
          </p:cNvPr>
          <p:cNvSpPr>
            <a:spLocks noGrp="1"/>
          </p:cNvSpPr>
          <p:nvPr>
            <p:ph idx="1"/>
          </p:nvPr>
        </p:nvSpPr>
        <p:spPr>
          <a:xfrm>
            <a:off x="628650" y="2226469"/>
            <a:ext cx="5029200" cy="3263504"/>
          </a:xfrm>
        </p:spPr>
        <p:txBody>
          <a:bodyPr/>
          <a:lstStyle/>
          <a:p>
            <a:r>
              <a:rPr lang="en-US" altLang="zh-TW" dirty="0"/>
              <a:t>This neural network has a similar architecture to the policy network, but outputs a </a:t>
            </a:r>
            <a:r>
              <a:rPr lang="en-US" altLang="zh-TW" dirty="0" smtClean="0"/>
              <a:t>single </a:t>
            </a:r>
            <a:r>
              <a:rPr lang="en-US" altLang="zh-TW" dirty="0"/>
              <a:t>prediction instead of a probability distribution. </a:t>
            </a:r>
            <a:endParaRPr lang="en-US" altLang="zh-TW" dirty="0" smtClean="0"/>
          </a:p>
          <a:p>
            <a:r>
              <a:rPr lang="en-US" altLang="zh-TW" dirty="0" smtClean="0"/>
              <a:t>Train </a:t>
            </a:r>
            <a:r>
              <a:rPr lang="en-US" altLang="zh-TW" dirty="0"/>
              <a:t>the weights of the value network by regression on state-outcome pairs (s, z), using stochastic gradient descent to minimize the mean squared error (MSE) between the predicted value </a:t>
            </a:r>
            <a:r>
              <a:rPr lang="en-US" altLang="zh-TW" dirty="0" err="1"/>
              <a:t>vθ</a:t>
            </a:r>
            <a:r>
              <a:rPr lang="en-US" altLang="zh-TW" dirty="0"/>
              <a:t>(s), and the corresponding outcome z.</a:t>
            </a:r>
            <a:endParaRPr lang="zh-TW" altLang="en-US" dirty="0"/>
          </a:p>
          <a:p>
            <a:endParaRPr lang="en-US" altLang="zh-TW" dirty="0"/>
          </a:p>
        </p:txBody>
      </p:sp>
      <p:pic>
        <p:nvPicPr>
          <p:cNvPr id="6" name="圖片 5">
            <a:extLst>
              <a:ext uri="{FF2B5EF4-FFF2-40B4-BE49-F238E27FC236}">
                <a16:creationId xmlns="" xmlns:a16="http://schemas.microsoft.com/office/drawing/2014/main" id="{23820FAB-83D8-4647-AF31-27530CB4668D}"/>
              </a:ext>
            </a:extLst>
          </p:cNvPr>
          <p:cNvPicPr>
            <a:picLocks noChangeAspect="1"/>
          </p:cNvPicPr>
          <p:nvPr/>
        </p:nvPicPr>
        <p:blipFill>
          <a:blip r:embed="rId2"/>
          <a:stretch>
            <a:fillRect/>
          </a:stretch>
        </p:blipFill>
        <p:spPr>
          <a:xfrm>
            <a:off x="5605669" y="2226469"/>
            <a:ext cx="3430274" cy="1668782"/>
          </a:xfrm>
          <a:prstGeom prst="rect">
            <a:avLst/>
          </a:prstGeom>
        </p:spPr>
      </p:pic>
      <p:pic>
        <p:nvPicPr>
          <p:cNvPr id="5" name="圖片 4"/>
          <p:cNvPicPr>
            <a:picLocks noChangeAspect="1"/>
          </p:cNvPicPr>
          <p:nvPr/>
        </p:nvPicPr>
        <p:blipFill>
          <a:blip r:embed="rId3"/>
          <a:stretch>
            <a:fillRect/>
          </a:stretch>
        </p:blipFill>
        <p:spPr>
          <a:xfrm>
            <a:off x="6296035" y="4368999"/>
            <a:ext cx="2049542" cy="647224"/>
          </a:xfrm>
          <a:prstGeom prst="rect">
            <a:avLst/>
          </a:prstGeom>
        </p:spPr>
      </p:pic>
    </p:spTree>
    <p:extLst>
      <p:ext uri="{BB962C8B-B14F-4D97-AF65-F5344CB8AC3E}">
        <p14:creationId xmlns:p14="http://schemas.microsoft.com/office/powerpoint/2010/main" val="9115032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D71D55-6526-1245-A9AD-984382CDF059}"/>
              </a:ext>
            </a:extLst>
          </p:cNvPr>
          <p:cNvSpPr>
            <a:spLocks noGrp="1"/>
          </p:cNvSpPr>
          <p:nvPr>
            <p:ph type="title"/>
          </p:nvPr>
        </p:nvSpPr>
        <p:spPr/>
        <p:txBody>
          <a:bodyPr/>
          <a:lstStyle/>
          <a:p>
            <a:r>
              <a:rPr lang="en-US" altLang="zh-TW" dirty="0"/>
              <a:t>Searching </a:t>
            </a:r>
            <a:endParaRPr lang="zh-TW" altLang="en-US" dirty="0"/>
          </a:p>
        </p:txBody>
      </p:sp>
      <p:sp>
        <p:nvSpPr>
          <p:cNvPr id="3" name="內容版面配置區 2">
            <a:extLst>
              <a:ext uri="{FF2B5EF4-FFF2-40B4-BE49-F238E27FC236}">
                <a16:creationId xmlns="" xmlns:a16="http://schemas.microsoft.com/office/drawing/2014/main" id="{85AFC01D-2161-E441-A828-6A54213262D6}"/>
              </a:ext>
            </a:extLst>
          </p:cNvPr>
          <p:cNvSpPr>
            <a:spLocks noGrp="1"/>
          </p:cNvSpPr>
          <p:nvPr>
            <p:ph idx="1"/>
          </p:nvPr>
        </p:nvSpPr>
        <p:spPr>
          <a:xfrm>
            <a:off x="628651" y="2226469"/>
            <a:ext cx="5923722" cy="3263504"/>
          </a:xfrm>
        </p:spPr>
        <p:txBody>
          <a:bodyPr/>
          <a:lstStyle/>
          <a:p>
            <a:r>
              <a:rPr lang="en-US" altLang="zh-TW" dirty="0"/>
              <a:t>Each edge (s, a) of the search tree stores an action value Q(s, a), visit count N(s, a), and prior probability P(s, a). </a:t>
            </a:r>
          </a:p>
          <a:p>
            <a:r>
              <a:rPr lang="en-US" altLang="zh-TW" dirty="0"/>
              <a:t>The tree is traversed by simulation starting from the root state. </a:t>
            </a:r>
          </a:p>
          <a:p>
            <a:r>
              <a:rPr lang="en-US" altLang="zh-TW" dirty="0"/>
              <a:t>At each time step t of each simulation, an action at is selected from state S</a:t>
            </a:r>
            <a:r>
              <a:rPr lang="en-US" altLang="zh-TW" sz="1500" dirty="0"/>
              <a:t>t</a:t>
            </a:r>
            <a:r>
              <a:rPr lang="en-US" altLang="zh-TW" dirty="0"/>
              <a:t>.</a:t>
            </a:r>
          </a:p>
          <a:p>
            <a:r>
              <a:rPr lang="en-US" altLang="zh-TW" dirty="0" smtClean="0"/>
              <a:t>So </a:t>
            </a:r>
            <a:r>
              <a:rPr lang="en-US" altLang="zh-TW" dirty="0"/>
              <a:t>as to maximize action value plus a bonus that is proportional to the prior probability but decays with repeated visits to encourage exploration.</a:t>
            </a:r>
          </a:p>
          <a:p>
            <a:endParaRPr lang="zh-TW" altLang="en-US" dirty="0"/>
          </a:p>
        </p:txBody>
      </p:sp>
      <p:pic>
        <p:nvPicPr>
          <p:cNvPr id="4" name="圖片 3"/>
          <p:cNvPicPr>
            <a:picLocks noChangeAspect="1"/>
          </p:cNvPicPr>
          <p:nvPr/>
        </p:nvPicPr>
        <p:blipFill>
          <a:blip r:embed="rId3"/>
          <a:stretch>
            <a:fillRect/>
          </a:stretch>
        </p:blipFill>
        <p:spPr>
          <a:xfrm>
            <a:off x="6715468" y="2226469"/>
            <a:ext cx="2428532" cy="986810"/>
          </a:xfrm>
          <a:prstGeom prst="rect">
            <a:avLst/>
          </a:prstGeom>
        </p:spPr>
      </p:pic>
      <p:pic>
        <p:nvPicPr>
          <p:cNvPr id="5" name="圖片 4"/>
          <p:cNvPicPr>
            <a:picLocks noChangeAspect="1"/>
          </p:cNvPicPr>
          <p:nvPr/>
        </p:nvPicPr>
        <p:blipFill>
          <a:blip r:embed="rId4"/>
          <a:stretch>
            <a:fillRect/>
          </a:stretch>
        </p:blipFill>
        <p:spPr>
          <a:xfrm>
            <a:off x="6715468" y="3870464"/>
            <a:ext cx="2374599" cy="501566"/>
          </a:xfrm>
          <a:prstGeom prst="rect">
            <a:avLst/>
          </a:prstGeom>
        </p:spPr>
      </p:pic>
      <p:pic>
        <p:nvPicPr>
          <p:cNvPr id="6" name="圖片 5"/>
          <p:cNvPicPr>
            <a:picLocks noChangeAspect="1"/>
          </p:cNvPicPr>
          <p:nvPr/>
        </p:nvPicPr>
        <p:blipFill>
          <a:blip r:embed="rId5"/>
          <a:stretch>
            <a:fillRect/>
          </a:stretch>
        </p:blipFill>
        <p:spPr>
          <a:xfrm>
            <a:off x="6715468" y="4470889"/>
            <a:ext cx="1936591" cy="661275"/>
          </a:xfrm>
          <a:prstGeom prst="rect">
            <a:avLst/>
          </a:prstGeom>
        </p:spPr>
      </p:pic>
    </p:spTree>
    <p:extLst>
      <p:ext uri="{BB962C8B-B14F-4D97-AF65-F5344CB8AC3E}">
        <p14:creationId xmlns:p14="http://schemas.microsoft.com/office/powerpoint/2010/main" val="172660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D71D55-6526-1245-A9AD-984382CDF059}"/>
              </a:ext>
            </a:extLst>
          </p:cNvPr>
          <p:cNvSpPr>
            <a:spLocks noGrp="1"/>
          </p:cNvSpPr>
          <p:nvPr>
            <p:ph type="title"/>
          </p:nvPr>
        </p:nvSpPr>
        <p:spPr/>
        <p:txBody>
          <a:bodyPr/>
          <a:lstStyle/>
          <a:p>
            <a:r>
              <a:rPr lang="en-US" altLang="zh-TW" dirty="0"/>
              <a:t>Searching </a:t>
            </a:r>
            <a:endParaRPr lang="zh-TW" altLang="en-US" dirty="0"/>
          </a:p>
        </p:txBody>
      </p:sp>
      <p:sp>
        <p:nvSpPr>
          <p:cNvPr id="3" name="內容版面配置區 2">
            <a:extLst>
              <a:ext uri="{FF2B5EF4-FFF2-40B4-BE49-F238E27FC236}">
                <a16:creationId xmlns="" xmlns:a16="http://schemas.microsoft.com/office/drawing/2014/main" id="{85AFC01D-2161-E441-A828-6A54213262D6}"/>
              </a:ext>
            </a:extLst>
          </p:cNvPr>
          <p:cNvSpPr>
            <a:spLocks noGrp="1"/>
          </p:cNvSpPr>
          <p:nvPr>
            <p:ph idx="1"/>
          </p:nvPr>
        </p:nvSpPr>
        <p:spPr>
          <a:xfrm>
            <a:off x="628650" y="2226469"/>
            <a:ext cx="6020628" cy="3263504"/>
          </a:xfrm>
        </p:spPr>
        <p:txBody>
          <a:bodyPr>
            <a:normAutofit/>
          </a:bodyPr>
          <a:lstStyle/>
          <a:p>
            <a:r>
              <a:rPr lang="en-US" altLang="zh-TW" dirty="0"/>
              <a:t>The leaf node is evaluated in two very different ways: first, by the value network </a:t>
            </a:r>
            <a:r>
              <a:rPr lang="en-US" altLang="zh-TW" dirty="0" err="1"/>
              <a:t>Vθ</a:t>
            </a:r>
            <a:r>
              <a:rPr lang="en-US" altLang="zh-TW" dirty="0"/>
              <a:t>(</a:t>
            </a:r>
            <a:r>
              <a:rPr lang="en-US" altLang="zh-TW" dirty="0" err="1"/>
              <a:t>sL</a:t>
            </a:r>
            <a:r>
              <a:rPr lang="en-US" altLang="zh-TW" dirty="0"/>
              <a:t>); and second, by the outcome Z</a:t>
            </a:r>
            <a:r>
              <a:rPr lang="en-US" altLang="zh-TW" sz="1500" dirty="0"/>
              <a:t>L</a:t>
            </a:r>
            <a:r>
              <a:rPr lang="en-US" altLang="zh-TW" dirty="0"/>
              <a:t> of a random rollout played out until terminal step T using the fast rollout policy Pπ; these evaluations are combined, using a mixing parameter λ, into a leaf evaluation V(</a:t>
            </a:r>
            <a:r>
              <a:rPr lang="en-US" altLang="zh-TW" dirty="0" err="1"/>
              <a:t>sL</a:t>
            </a:r>
            <a:r>
              <a:rPr lang="en-US" altLang="zh-TW" dirty="0"/>
              <a:t>) </a:t>
            </a:r>
            <a:r>
              <a:rPr lang="en-US" altLang="zh-TW" dirty="0" smtClean="0"/>
              <a:t>.</a:t>
            </a:r>
          </a:p>
          <a:p>
            <a:r>
              <a:rPr lang="en-US" altLang="zh-TW" dirty="0"/>
              <a:t>The final version of </a:t>
            </a:r>
            <a:r>
              <a:rPr lang="en-US" altLang="zh-TW" dirty="0" err="1"/>
              <a:t>AlphaGo</a:t>
            </a:r>
            <a:r>
              <a:rPr lang="en-US" altLang="zh-TW" dirty="0"/>
              <a:t> used 40 search threads, 48 CPUs, and 8 GPUs. We also implemented a distributed version of </a:t>
            </a:r>
            <a:r>
              <a:rPr lang="en-US" altLang="zh-TW" dirty="0" err="1"/>
              <a:t>AlphaGo</a:t>
            </a:r>
            <a:r>
              <a:rPr lang="en-US" altLang="zh-TW" dirty="0"/>
              <a:t> that exploited multiple machines, 40 search threads, 1,202 CPUs and 176 GPUs. </a:t>
            </a:r>
          </a:p>
          <a:p>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6649279" y="2226469"/>
            <a:ext cx="2181173" cy="374772"/>
          </a:xfrm>
          <a:prstGeom prst="rect">
            <a:avLst/>
          </a:prstGeom>
        </p:spPr>
      </p:pic>
    </p:spTree>
    <p:extLst>
      <p:ext uri="{BB962C8B-B14F-4D97-AF65-F5344CB8AC3E}">
        <p14:creationId xmlns:p14="http://schemas.microsoft.com/office/powerpoint/2010/main" val="933438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FC2C6105-5601-6741-ACEF-E7880A40052C}"/>
              </a:ext>
            </a:extLst>
          </p:cNvPr>
          <p:cNvSpPr>
            <a:spLocks noGrp="1"/>
          </p:cNvSpPr>
          <p:nvPr>
            <p:ph type="title"/>
          </p:nvPr>
        </p:nvSpPr>
        <p:spPr/>
        <p:txBody>
          <a:bodyPr>
            <a:normAutofit/>
          </a:bodyPr>
          <a:lstStyle/>
          <a:p>
            <a:r>
              <a:rPr lang="en-US" altLang="zh-TW" dirty="0"/>
              <a:t>Evaluating the playing strength of AlphaGo</a:t>
            </a:r>
            <a:endParaRPr lang="zh-TW" altLang="en-US" dirty="0"/>
          </a:p>
        </p:txBody>
      </p:sp>
      <p:sp>
        <p:nvSpPr>
          <p:cNvPr id="3" name="內容版面配置區 2">
            <a:extLst>
              <a:ext uri="{FF2B5EF4-FFF2-40B4-BE49-F238E27FC236}">
                <a16:creationId xmlns="" xmlns:a16="http://schemas.microsoft.com/office/drawing/2014/main" id="{BBCD0DC8-66CA-1045-BD99-5E56340E3F53}"/>
              </a:ext>
            </a:extLst>
          </p:cNvPr>
          <p:cNvSpPr>
            <a:spLocks noGrp="1"/>
          </p:cNvSpPr>
          <p:nvPr>
            <p:ph idx="1"/>
          </p:nvPr>
        </p:nvSpPr>
        <p:spPr/>
        <p:txBody>
          <a:bodyPr/>
          <a:lstStyle/>
          <a:p>
            <a:endParaRPr lang="zh-TW" altLang="en-US"/>
          </a:p>
        </p:txBody>
      </p:sp>
      <p:pic>
        <p:nvPicPr>
          <p:cNvPr id="6" name="圖片 5">
            <a:extLst>
              <a:ext uri="{FF2B5EF4-FFF2-40B4-BE49-F238E27FC236}">
                <a16:creationId xmlns="" xmlns:a16="http://schemas.microsoft.com/office/drawing/2014/main" id="{533FEA61-9FD5-4E42-84A6-FA13065EA49E}"/>
              </a:ext>
            </a:extLst>
          </p:cNvPr>
          <p:cNvPicPr>
            <a:picLocks noChangeAspect="1"/>
          </p:cNvPicPr>
          <p:nvPr/>
        </p:nvPicPr>
        <p:blipFill>
          <a:blip r:embed="rId3"/>
          <a:stretch>
            <a:fillRect/>
          </a:stretch>
        </p:blipFill>
        <p:spPr>
          <a:xfrm>
            <a:off x="628650" y="2226469"/>
            <a:ext cx="7886700" cy="2957513"/>
          </a:xfrm>
          <a:prstGeom prst="rect">
            <a:avLst/>
          </a:prstGeom>
        </p:spPr>
      </p:pic>
    </p:spTree>
    <p:extLst>
      <p:ext uri="{BB962C8B-B14F-4D97-AF65-F5344CB8AC3E}">
        <p14:creationId xmlns:p14="http://schemas.microsoft.com/office/powerpoint/2010/main" val="5618255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070434" y="1230091"/>
            <a:ext cx="7003132" cy="4259882"/>
          </a:xfrm>
          <a:prstGeom prst="rect">
            <a:avLst/>
          </a:prstGeom>
        </p:spPr>
      </p:pic>
    </p:spTree>
    <p:extLst>
      <p:ext uri="{BB962C8B-B14F-4D97-AF65-F5344CB8AC3E}">
        <p14:creationId xmlns:p14="http://schemas.microsoft.com/office/powerpoint/2010/main" val="2114230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a:latin typeface="Calibri"/>
                <a:ea typeface="Calibri"/>
                <a:cs typeface="Calibri"/>
                <a:sym typeface="Calibri"/>
              </a:rPr>
              <a:t>Data Merging</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4</a:t>
            </a:fld>
            <a:endParaRPr lang="en-US" sz="1000" b="0" i="0" u="none" strike="noStrike" cap="none">
              <a:solidFill>
                <a:schemeClr val="dk1"/>
              </a:solidFill>
              <a:latin typeface="Arial"/>
              <a:ea typeface="Arial"/>
              <a:cs typeface="Arial"/>
              <a:sym typeface="Arial"/>
            </a:endParaRPr>
          </a:p>
        </p:txBody>
      </p:sp>
      <p:sp>
        <p:nvSpPr>
          <p:cNvPr id="9" name="圓角矩形 8"/>
          <p:cNvSpPr/>
          <p:nvPr/>
        </p:nvSpPr>
        <p:spPr>
          <a:xfrm>
            <a:off x="1460881" y="1445040"/>
            <a:ext cx="2135040" cy="409690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800" b="1" dirty="0" smtClean="0">
                <a:solidFill>
                  <a:schemeClr val="tx1"/>
                </a:solidFill>
                <a:latin typeface="Calibri" panose="020F0502020204030204" pitchFamily="34" charset="0"/>
                <a:cs typeface="Calibri" panose="020F0502020204030204" pitchFamily="34" charset="0"/>
              </a:rPr>
              <a:t>Train_merges.csv</a:t>
            </a:r>
            <a:endParaRPr lang="zh-TW" altLang="en-US" sz="1800" b="1" dirty="0">
              <a:solidFill>
                <a:schemeClr val="tx1"/>
              </a:solidFill>
              <a:latin typeface="Calibri" panose="020F0502020204030204" pitchFamily="34" charset="0"/>
              <a:cs typeface="Calibri" panose="020F0502020204030204" pitchFamily="34" charset="0"/>
            </a:endParaRPr>
          </a:p>
        </p:txBody>
      </p:sp>
      <p:sp>
        <p:nvSpPr>
          <p:cNvPr id="10" name="圓角矩形 9"/>
          <p:cNvSpPr/>
          <p:nvPr/>
        </p:nvSpPr>
        <p:spPr>
          <a:xfrm>
            <a:off x="1665723" y="1907653"/>
            <a:ext cx="1725353" cy="3419140"/>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1600" b="1" dirty="0" smtClean="0">
                <a:solidFill>
                  <a:schemeClr val="tx1"/>
                </a:solidFill>
                <a:latin typeface="Calibri" panose="020F0502020204030204" pitchFamily="34" charset="0"/>
                <a:cs typeface="Calibri" panose="020F0502020204030204" pitchFamily="34" charset="0"/>
              </a:rPr>
              <a:t>Columns:</a:t>
            </a:r>
            <a:endParaRPr lang="en-US" altLang="zh-TW" sz="1600" dirty="0" smtClean="0">
              <a:solidFill>
                <a:schemeClr val="tx1"/>
              </a:solidFill>
              <a:latin typeface="Calibri" panose="020F0502020204030204" pitchFamily="34" charset="0"/>
              <a:cs typeface="Calibri" panose="020F0502020204030204" pitchFamily="34" charset="0"/>
            </a:endParaRPr>
          </a:p>
          <a:p>
            <a:r>
              <a:rPr lang="en-US" altLang="zh-TW" dirty="0">
                <a:solidFill>
                  <a:schemeClr val="tx1"/>
                </a:solidFill>
                <a:latin typeface="Calibri" panose="020F0502020204030204" pitchFamily="34" charset="0"/>
                <a:cs typeface="Calibri" panose="020F0502020204030204" pitchFamily="34" charset="0"/>
              </a:rPr>
              <a:t>1.sid</a:t>
            </a:r>
          </a:p>
          <a:p>
            <a:r>
              <a:rPr lang="en-US" altLang="zh-TW" dirty="0">
                <a:solidFill>
                  <a:schemeClr val="tx1"/>
                </a:solidFill>
                <a:latin typeface="Calibri" panose="020F0502020204030204" pitchFamily="34" charset="0"/>
                <a:cs typeface="Calibri" panose="020F0502020204030204" pitchFamily="34" charset="0"/>
              </a:rPr>
              <a:t>2.pid</a:t>
            </a:r>
          </a:p>
          <a:p>
            <a:r>
              <a:rPr lang="en-US" altLang="zh-TW" dirty="0">
                <a:solidFill>
                  <a:schemeClr val="tx1"/>
                </a:solidFill>
                <a:latin typeface="Calibri" panose="020F0502020204030204" pitchFamily="34" charset="0"/>
                <a:cs typeface="Calibri" panose="020F0502020204030204" pitchFamily="34" charset="0"/>
              </a:rPr>
              <a:t>3.req_time</a:t>
            </a:r>
          </a:p>
          <a:p>
            <a:r>
              <a:rPr lang="en-US" altLang="zh-TW" dirty="0">
                <a:solidFill>
                  <a:schemeClr val="tx1"/>
                </a:solidFill>
                <a:latin typeface="Calibri" panose="020F0502020204030204" pitchFamily="34" charset="0"/>
                <a:cs typeface="Calibri" panose="020F0502020204030204" pitchFamily="34" charset="0"/>
              </a:rPr>
              <a:t>4.o</a:t>
            </a:r>
          </a:p>
          <a:p>
            <a:r>
              <a:rPr lang="en-US" altLang="zh-TW" dirty="0" smtClean="0">
                <a:solidFill>
                  <a:schemeClr val="tx1"/>
                </a:solidFill>
                <a:latin typeface="Calibri" panose="020F0502020204030204" pitchFamily="34" charset="0"/>
                <a:cs typeface="Calibri" panose="020F0502020204030204" pitchFamily="34" charset="0"/>
              </a:rPr>
              <a:t>5.d</a:t>
            </a:r>
          </a:p>
          <a:p>
            <a:r>
              <a:rPr lang="en-US" altLang="zh-TW" dirty="0">
                <a:solidFill>
                  <a:schemeClr val="tx1"/>
                </a:solidFill>
                <a:latin typeface="Calibri" panose="020F0502020204030204" pitchFamily="34" charset="0"/>
                <a:cs typeface="Calibri" panose="020F0502020204030204" pitchFamily="34" charset="0"/>
              </a:rPr>
              <a:t>6</a:t>
            </a:r>
            <a:r>
              <a:rPr lang="en-US" altLang="zh-TW" dirty="0" smtClean="0">
                <a:solidFill>
                  <a:schemeClr val="tx1"/>
                </a:solidFill>
                <a:latin typeface="Calibri" panose="020F0502020204030204" pitchFamily="34" charset="0"/>
                <a:cs typeface="Calibri" panose="020F0502020204030204" pitchFamily="34" charset="0"/>
              </a:rPr>
              <a:t>.plan_time</a:t>
            </a:r>
          </a:p>
          <a:p>
            <a:r>
              <a:rPr lang="en-US" altLang="zh-TW" dirty="0" smtClean="0">
                <a:solidFill>
                  <a:schemeClr val="tx1"/>
                </a:solidFill>
                <a:latin typeface="Calibri" panose="020F0502020204030204" pitchFamily="34" charset="0"/>
                <a:cs typeface="Calibri" panose="020F0502020204030204" pitchFamily="34" charset="0"/>
              </a:rPr>
              <a:t>7.plan</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8.click_time</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9.click_mode</a:t>
            </a:r>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sz="1600" b="1" dirty="0" smtClean="0">
                <a:solidFill>
                  <a:schemeClr val="tx1"/>
                </a:solidFill>
                <a:latin typeface="Calibri" panose="020F0502020204030204" pitchFamily="34" charset="0"/>
                <a:cs typeface="Calibri" panose="020F0502020204030204" pitchFamily="34" charset="0"/>
              </a:rPr>
              <a:t>Total:</a:t>
            </a:r>
          </a:p>
          <a:p>
            <a:r>
              <a:rPr lang="en-US" altLang="zh-TW" dirty="0">
                <a:solidFill>
                  <a:schemeClr val="tx1"/>
                </a:solidFill>
                <a:latin typeface="Calibri" panose="020F0502020204030204" pitchFamily="34" charset="0"/>
                <a:cs typeface="Calibri" panose="020F0502020204030204" pitchFamily="34" charset="0"/>
              </a:rPr>
              <a:t>453336 </a:t>
            </a:r>
            <a:r>
              <a:rPr lang="en-US" altLang="zh-TW" dirty="0" smtClean="0">
                <a:solidFill>
                  <a:schemeClr val="tx1"/>
                </a:solidFill>
                <a:latin typeface="Calibri" panose="020F0502020204030204" pitchFamily="34" charset="0"/>
                <a:cs typeface="Calibri" panose="020F0502020204030204" pitchFamily="34" charset="0"/>
              </a:rPr>
              <a:t>rows</a:t>
            </a:r>
          </a:p>
          <a:p>
            <a:r>
              <a:rPr lang="en-US" altLang="zh-TW" dirty="0" smtClean="0">
                <a:solidFill>
                  <a:schemeClr val="tx1"/>
                </a:solidFill>
                <a:latin typeface="Calibri" panose="020F0502020204030204" pitchFamily="34" charset="0"/>
                <a:cs typeface="Calibri" panose="020F0502020204030204" pitchFamily="34" charset="0"/>
              </a:rPr>
              <a:t>9 columns</a:t>
            </a:r>
            <a:endParaRPr lang="zh-TW" altLang="en-US" dirty="0">
              <a:solidFill>
                <a:schemeClr val="tx1"/>
              </a:solidFill>
              <a:latin typeface="Calibri" panose="020F0502020204030204" pitchFamily="34" charset="0"/>
              <a:cs typeface="Calibri" panose="020F0502020204030204" pitchFamily="34" charset="0"/>
            </a:endParaRPr>
          </a:p>
        </p:txBody>
      </p:sp>
      <p:sp>
        <p:nvSpPr>
          <p:cNvPr id="19" name="圓角矩形 18"/>
          <p:cNvSpPr/>
          <p:nvPr/>
        </p:nvSpPr>
        <p:spPr>
          <a:xfrm>
            <a:off x="5690430" y="1445040"/>
            <a:ext cx="2135040" cy="409690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800" b="1" dirty="0" smtClean="0">
                <a:solidFill>
                  <a:schemeClr val="tx1"/>
                </a:solidFill>
                <a:latin typeface="Calibri" panose="020F0502020204030204" pitchFamily="34" charset="0"/>
                <a:cs typeface="Calibri" panose="020F0502020204030204" pitchFamily="34" charset="0"/>
              </a:rPr>
              <a:t>profiles.csv</a:t>
            </a:r>
            <a:endParaRPr lang="zh-TW" altLang="en-US" sz="1800" b="1" dirty="0">
              <a:solidFill>
                <a:schemeClr val="tx1"/>
              </a:solidFill>
              <a:latin typeface="Calibri" panose="020F0502020204030204" pitchFamily="34" charset="0"/>
              <a:cs typeface="Calibri" panose="020F0502020204030204" pitchFamily="34" charset="0"/>
            </a:endParaRPr>
          </a:p>
        </p:txBody>
      </p:sp>
      <p:sp>
        <p:nvSpPr>
          <p:cNvPr id="20" name="圓角矩形 19"/>
          <p:cNvSpPr/>
          <p:nvPr/>
        </p:nvSpPr>
        <p:spPr>
          <a:xfrm>
            <a:off x="5895272" y="1907653"/>
            <a:ext cx="1725353" cy="3419140"/>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1600" b="1" dirty="0" smtClean="0">
                <a:solidFill>
                  <a:schemeClr val="tx1"/>
                </a:solidFill>
                <a:latin typeface="Calibri" panose="020F0502020204030204" pitchFamily="34" charset="0"/>
                <a:cs typeface="Calibri" panose="020F0502020204030204" pitchFamily="34" charset="0"/>
              </a:rPr>
              <a:t>Columns:</a:t>
            </a:r>
            <a:endParaRPr lang="en-US" altLang="zh-TW" sz="1600" dirty="0" smtClean="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1.pid</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2.p0</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3.p1</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a:t>
            </a:r>
          </a:p>
          <a:p>
            <a:r>
              <a:rPr lang="en-US" altLang="zh-TW" dirty="0" smtClean="0">
                <a:solidFill>
                  <a:schemeClr val="tx1"/>
                </a:solidFill>
                <a:latin typeface="Calibri" panose="020F0502020204030204" pitchFamily="34" charset="0"/>
                <a:cs typeface="Calibri" panose="020F0502020204030204" pitchFamily="34" charset="0"/>
              </a:rPr>
              <a:t>.</a:t>
            </a:r>
          </a:p>
          <a:p>
            <a:r>
              <a:rPr lang="en-US" altLang="zh-TW" dirty="0" smtClean="0">
                <a:solidFill>
                  <a:schemeClr val="tx1"/>
                </a:solidFill>
                <a:latin typeface="Calibri" panose="020F0502020204030204" pitchFamily="34" charset="0"/>
                <a:cs typeface="Calibri" panose="020F0502020204030204" pitchFamily="34" charset="0"/>
              </a:rPr>
              <a:t>.</a:t>
            </a:r>
          </a:p>
          <a:p>
            <a:r>
              <a:rPr lang="en-US" altLang="zh-TW" dirty="0" smtClean="0">
                <a:solidFill>
                  <a:schemeClr val="tx1"/>
                </a:solidFill>
                <a:latin typeface="Calibri" panose="020F0502020204030204" pitchFamily="34" charset="0"/>
                <a:cs typeface="Calibri" panose="020F0502020204030204" pitchFamily="34" charset="0"/>
              </a:rPr>
              <a:t>.</a:t>
            </a:r>
          </a:p>
          <a:p>
            <a:r>
              <a:rPr lang="en-US" altLang="zh-TW" dirty="0" smtClean="0">
                <a:solidFill>
                  <a:schemeClr val="tx1"/>
                </a:solidFill>
                <a:latin typeface="Calibri" panose="020F0502020204030204" pitchFamily="34" charset="0"/>
                <a:cs typeface="Calibri" panose="020F0502020204030204" pitchFamily="34" charset="0"/>
              </a:rPr>
              <a:t>66.p64</a:t>
            </a:r>
          </a:p>
          <a:p>
            <a:r>
              <a:rPr lang="en-US" altLang="zh-TW" dirty="0" smtClean="0">
                <a:solidFill>
                  <a:schemeClr val="tx1"/>
                </a:solidFill>
                <a:latin typeface="Calibri" panose="020F0502020204030204" pitchFamily="34" charset="0"/>
                <a:cs typeface="Calibri" panose="020F0502020204030204" pitchFamily="34" charset="0"/>
              </a:rPr>
              <a:t>67.p65</a:t>
            </a: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a:solidFill>
                <a:schemeClr val="tx1"/>
              </a:solidFill>
              <a:latin typeface="Calibri" panose="020F0502020204030204" pitchFamily="34" charset="0"/>
              <a:cs typeface="Calibri" panose="020F0502020204030204" pitchFamily="34" charset="0"/>
            </a:endParaRPr>
          </a:p>
          <a:p>
            <a:r>
              <a:rPr lang="en-US" altLang="zh-TW" sz="1600" b="1" dirty="0">
                <a:solidFill>
                  <a:schemeClr val="tx1"/>
                </a:solidFill>
                <a:latin typeface="Calibri" panose="020F0502020204030204" pitchFamily="34" charset="0"/>
                <a:cs typeface="Calibri" panose="020F0502020204030204" pitchFamily="34" charset="0"/>
              </a:rPr>
              <a:t>Total:</a:t>
            </a:r>
          </a:p>
          <a:p>
            <a:r>
              <a:rPr lang="en-US" altLang="zh-TW" dirty="0" smtClean="0">
                <a:solidFill>
                  <a:schemeClr val="tx1"/>
                </a:solidFill>
                <a:latin typeface="Calibri" panose="020F0502020204030204" pitchFamily="34" charset="0"/>
                <a:cs typeface="Calibri" panose="020F0502020204030204" pitchFamily="34" charset="0"/>
              </a:rPr>
              <a:t>68 columns</a:t>
            </a:r>
            <a:endParaRPr lang="zh-TW" altLang="en-US" dirty="0">
              <a:solidFill>
                <a:schemeClr val="tx1"/>
              </a:solidFill>
              <a:latin typeface="Calibri" panose="020F0502020204030204" pitchFamily="34" charset="0"/>
              <a:cs typeface="Calibri" panose="020F0502020204030204" pitchFamily="34" charset="0"/>
            </a:endParaRPr>
          </a:p>
          <a:p>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p:txBody>
      </p:sp>
      <p:sp>
        <p:nvSpPr>
          <p:cNvPr id="21" name="矩形 20"/>
          <p:cNvSpPr/>
          <p:nvPr/>
        </p:nvSpPr>
        <p:spPr>
          <a:xfrm>
            <a:off x="1798320" y="2524462"/>
            <a:ext cx="548640" cy="213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6049384" y="2262692"/>
            <a:ext cx="548640" cy="268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單箭頭接點 22"/>
          <p:cNvCxnSpPr/>
          <p:nvPr/>
        </p:nvCxnSpPr>
        <p:spPr>
          <a:xfrm>
            <a:off x="3593054" y="3167590"/>
            <a:ext cx="2097376"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4" name="文字方塊 23"/>
          <p:cNvSpPr txBox="1"/>
          <p:nvPr/>
        </p:nvSpPr>
        <p:spPr>
          <a:xfrm>
            <a:off x="4380292" y="2740650"/>
            <a:ext cx="522900" cy="400110"/>
          </a:xfrm>
          <a:prstGeom prst="rect">
            <a:avLst/>
          </a:prstGeom>
          <a:noFill/>
        </p:spPr>
        <p:txBody>
          <a:bodyPr wrap="none" rtlCol="0">
            <a:spAutoFit/>
          </a:bodyPr>
          <a:lstStyle/>
          <a:p>
            <a:r>
              <a:rPr lang="en-US" altLang="zh-TW" sz="2000" b="1" dirty="0" smtClean="0">
                <a:latin typeface="Calibri" panose="020F0502020204030204" pitchFamily="34" charset="0"/>
                <a:cs typeface="Calibri" panose="020F0502020204030204" pitchFamily="34" charset="0"/>
              </a:rPr>
              <a:t>1-1</a:t>
            </a:r>
            <a:endParaRPr lang="zh-TW" alt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67270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75992" y="2630392"/>
            <a:ext cx="6594302" cy="1736540"/>
          </a:xfrm>
        </p:spPr>
        <p:txBody>
          <a:bodyPr>
            <a:noAutofit/>
          </a:bodyPr>
          <a:lstStyle/>
          <a:p>
            <a:r>
              <a:rPr lang="en-US" altLang="zh-TW" sz="3600" dirty="0"/>
              <a:t>Mastering the game of Go without</a:t>
            </a:r>
            <a:r>
              <a:rPr lang="zh-TW" altLang="en-US" sz="3600" dirty="0"/>
              <a:t> </a:t>
            </a:r>
            <a:r>
              <a:rPr lang="en-US" altLang="zh-TW" sz="3600" dirty="0"/>
              <a:t>human knowledge</a:t>
            </a:r>
            <a:br>
              <a:rPr lang="en-US" altLang="zh-TW" sz="3600" dirty="0"/>
            </a:br>
            <a:r>
              <a:rPr lang="en-US" altLang="zh-TW" sz="1500" dirty="0"/>
              <a:t/>
            </a:r>
            <a:br>
              <a:rPr lang="en-US" altLang="zh-TW" sz="1500" dirty="0"/>
            </a:br>
            <a:r>
              <a:rPr lang="pt-BR" altLang="zh-TW" sz="900" dirty="0"/>
              <a:t>N AT U R E | VO L 5 5 0 | 1 9 o c to b er 2 0 1 7</a:t>
            </a:r>
            <a:endParaRPr lang="zh-TW" altLang="en-US" sz="900" dirty="0"/>
          </a:p>
        </p:txBody>
      </p:sp>
      <p:sp>
        <p:nvSpPr>
          <p:cNvPr id="3" name="副標題 2"/>
          <p:cNvSpPr>
            <a:spLocks noGrp="1"/>
          </p:cNvSpPr>
          <p:nvPr>
            <p:ph type="subTitle" idx="1"/>
          </p:nvPr>
        </p:nvSpPr>
        <p:spPr>
          <a:xfrm>
            <a:off x="1171574" y="4661466"/>
            <a:ext cx="6803136" cy="264083"/>
          </a:xfrm>
        </p:spPr>
        <p:txBody>
          <a:bodyPr>
            <a:normAutofit fontScale="32500" lnSpcReduction="20000"/>
          </a:bodyPr>
          <a:lstStyle/>
          <a:p>
            <a:r>
              <a:rPr lang="en-US" altLang="zh-TW" dirty="0"/>
              <a:t>M10715049</a:t>
            </a:r>
            <a:r>
              <a:rPr lang="zh-TW" altLang="en-US" dirty="0"/>
              <a:t>羅濟</a:t>
            </a:r>
            <a:r>
              <a:rPr lang="zh-TW" altLang="en-US" dirty="0" smtClean="0"/>
              <a:t>威</a:t>
            </a:r>
            <a:r>
              <a:rPr lang="en-US" altLang="zh-TW" dirty="0" smtClean="0"/>
              <a:t>/M10715087</a:t>
            </a:r>
            <a:r>
              <a:rPr lang="zh-TW" altLang="en-US" dirty="0" smtClean="0"/>
              <a:t>蘇皓群</a:t>
            </a:r>
            <a:r>
              <a:rPr lang="en-US" altLang="zh-TW" dirty="0" smtClean="0"/>
              <a:t>/M10715091</a:t>
            </a:r>
            <a:r>
              <a:rPr lang="zh-TW" altLang="en-US" dirty="0" smtClean="0"/>
              <a:t>湯景淳</a:t>
            </a:r>
            <a:endParaRPr lang="en-US" altLang="zh-TW" dirty="0" smtClean="0"/>
          </a:p>
        </p:txBody>
      </p:sp>
    </p:spTree>
    <p:extLst>
      <p:ext uri="{BB962C8B-B14F-4D97-AF65-F5344CB8AC3E}">
        <p14:creationId xmlns:p14="http://schemas.microsoft.com/office/powerpoint/2010/main" val="1398322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Introduction</a:t>
            </a:r>
          </a:p>
          <a:p>
            <a:r>
              <a:rPr lang="en-US" altLang="zh-TW" dirty="0" smtClean="0"/>
              <a:t>Model</a:t>
            </a:r>
            <a:endParaRPr lang="en-US" altLang="zh-TW" dirty="0"/>
          </a:p>
          <a:p>
            <a:pPr lvl="1"/>
            <a:r>
              <a:rPr lang="en-US" altLang="zh-TW" dirty="0"/>
              <a:t>Reinforcement </a:t>
            </a:r>
            <a:r>
              <a:rPr lang="en-US" altLang="zh-TW" dirty="0" smtClean="0"/>
              <a:t>learning</a:t>
            </a:r>
          </a:p>
          <a:p>
            <a:pPr lvl="1"/>
            <a:r>
              <a:rPr lang="en-US" altLang="zh-TW" dirty="0" smtClean="0"/>
              <a:t>Monte Carlo tree Search </a:t>
            </a:r>
          </a:p>
          <a:p>
            <a:pPr lvl="1"/>
            <a:r>
              <a:rPr lang="en-US" altLang="zh-TW" dirty="0" smtClean="0"/>
              <a:t>Empirical analysis training</a:t>
            </a:r>
          </a:p>
          <a:p>
            <a:pPr lvl="1"/>
            <a:r>
              <a:rPr lang="en-US" altLang="zh-TW" dirty="0" smtClean="0"/>
              <a:t>Knowledge learned</a:t>
            </a:r>
            <a:endParaRPr lang="en-US" altLang="zh-TW" dirty="0"/>
          </a:p>
          <a:p>
            <a:r>
              <a:rPr lang="en-US" altLang="zh-TW" dirty="0"/>
              <a:t>Final </a:t>
            </a:r>
            <a:r>
              <a:rPr lang="en-US" altLang="zh-TW" dirty="0" smtClean="0"/>
              <a:t>performance</a:t>
            </a:r>
            <a:endParaRPr lang="en-US" altLang="zh-TW" dirty="0"/>
          </a:p>
          <a:p>
            <a:r>
              <a:rPr lang="en-US" altLang="zh-TW" dirty="0"/>
              <a:t>Conclusion</a:t>
            </a:r>
            <a:endParaRPr lang="zh-TW" altLang="en-US" dirty="0"/>
          </a:p>
        </p:txBody>
      </p:sp>
    </p:spTree>
    <p:extLst>
      <p:ext uri="{BB962C8B-B14F-4D97-AF65-F5344CB8AC3E}">
        <p14:creationId xmlns:p14="http://schemas.microsoft.com/office/powerpoint/2010/main" val="500149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Introduction</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smtClean="0"/>
              <a:t>Difference between </a:t>
            </a:r>
            <a:r>
              <a:rPr lang="en-US" altLang="zh-TW" dirty="0" err="1" smtClean="0"/>
              <a:t>AlphaGo</a:t>
            </a:r>
            <a:r>
              <a:rPr lang="en-US" altLang="zh-TW" dirty="0" smtClean="0"/>
              <a:t> Zero and Alpha Go :</a:t>
            </a:r>
          </a:p>
          <a:p>
            <a:pPr>
              <a:buFont typeface="Wingdings" panose="05000000000000000000" pitchFamily="2" charset="2"/>
              <a:buChar char="l"/>
            </a:pPr>
            <a:r>
              <a:rPr lang="en-US" altLang="zh-TW" dirty="0" smtClean="0"/>
              <a:t>With less computing but better result</a:t>
            </a:r>
            <a:endParaRPr lang="en-US" altLang="zh-TW" dirty="0"/>
          </a:p>
          <a:p>
            <a:pPr>
              <a:buFont typeface="Wingdings" panose="05000000000000000000" pitchFamily="2" charset="2"/>
              <a:buChar char="l"/>
            </a:pPr>
            <a:r>
              <a:rPr lang="en-US" altLang="zh-TW" dirty="0"/>
              <a:t>S</a:t>
            </a:r>
            <a:r>
              <a:rPr lang="en-US" altLang="zh-TW" cap="none" dirty="0" smtClean="0"/>
              <a:t>elf-play reinforcement learning, starting from random play, starting from zero</a:t>
            </a:r>
          </a:p>
          <a:p>
            <a:pPr>
              <a:buFont typeface="Wingdings" panose="05000000000000000000" pitchFamily="2" charset="2"/>
              <a:buChar char="l"/>
            </a:pPr>
            <a:r>
              <a:rPr lang="en-US" altLang="zh-TW" dirty="0"/>
              <a:t>W</a:t>
            </a:r>
            <a:r>
              <a:rPr lang="en-US" altLang="zh-TW" cap="none" dirty="0" smtClean="0"/>
              <a:t>ithout any supervision or use of human data</a:t>
            </a:r>
          </a:p>
          <a:p>
            <a:pPr>
              <a:buFont typeface="Wingdings" panose="05000000000000000000" pitchFamily="2" charset="2"/>
              <a:buChar char="l"/>
            </a:pPr>
            <a:r>
              <a:rPr lang="en-US" altLang="zh-TW" dirty="0" smtClean="0"/>
              <a:t>Find out new Go strategy that human never knew</a:t>
            </a:r>
          </a:p>
          <a:p>
            <a:pPr>
              <a:buFont typeface="Wingdings" panose="05000000000000000000" pitchFamily="2" charset="2"/>
              <a:buChar char="l"/>
            </a:pPr>
            <a:r>
              <a:rPr lang="en-US" altLang="zh-TW" cap="none" dirty="0" smtClean="0"/>
              <a:t>One single neural network, merge the policy network and value network in the further paper</a:t>
            </a:r>
          </a:p>
          <a:p>
            <a:pPr>
              <a:buFont typeface="Wingdings" panose="05000000000000000000" pitchFamily="2" charset="2"/>
              <a:buChar char="l"/>
            </a:pPr>
            <a:r>
              <a:rPr lang="en-US" altLang="zh-TW" dirty="0" smtClean="0"/>
              <a:t>Tabula rasa</a:t>
            </a:r>
            <a:endParaRPr lang="en-US" altLang="zh-TW" cap="none" dirty="0" smtClean="0"/>
          </a:p>
        </p:txBody>
      </p:sp>
    </p:spTree>
    <p:extLst>
      <p:ext uri="{BB962C8B-B14F-4D97-AF65-F5344CB8AC3E}">
        <p14:creationId xmlns:p14="http://schemas.microsoft.com/office/powerpoint/2010/main" val="1612712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Reinforcement learning</a:t>
            </a:r>
            <a:endParaRPr lang="zh-TW" altLang="en-US" dirty="0"/>
          </a:p>
        </p:txBody>
      </p:sp>
      <p:sp>
        <p:nvSpPr>
          <p:cNvPr id="3" name="內容版面配置區 2"/>
          <p:cNvSpPr>
            <a:spLocks noGrp="1"/>
          </p:cNvSpPr>
          <p:nvPr>
            <p:ph idx="1"/>
          </p:nvPr>
        </p:nvSpPr>
        <p:spPr/>
        <p:txBody>
          <a:bodyPr/>
          <a:lstStyle/>
          <a:p>
            <a:r>
              <a:rPr lang="en-US" altLang="zh-TW" cap="none" dirty="0" smtClean="0"/>
              <a:t>One edge represents one move</a:t>
            </a:r>
          </a:p>
          <a:p>
            <a:r>
              <a:rPr lang="en-US" altLang="zh-TW" cap="none" dirty="0" smtClean="0"/>
              <a:t>One node </a:t>
            </a:r>
            <a:r>
              <a:rPr lang="en-US" altLang="zh-TW" cap="none" dirty="0" err="1" smtClean="0"/>
              <a:t>representes</a:t>
            </a:r>
            <a:r>
              <a:rPr lang="en-US" altLang="zh-TW" cap="none" dirty="0" smtClean="0"/>
              <a:t> one position/state</a:t>
            </a:r>
          </a:p>
          <a:p>
            <a:r>
              <a:rPr lang="en-US" altLang="zh-TW" b="1" cap="none" dirty="0" smtClean="0"/>
              <a:t>Policy</a:t>
            </a:r>
            <a:r>
              <a:rPr lang="en-US" altLang="zh-TW" cap="none" dirty="0" smtClean="0"/>
              <a:t> </a:t>
            </a:r>
            <a:r>
              <a:rPr lang="en-US" altLang="zh-TW" b="1" cap="none" dirty="0" smtClean="0"/>
              <a:t>p :</a:t>
            </a:r>
            <a:r>
              <a:rPr lang="zh-TW" altLang="en-US" b="1" cap="none" dirty="0" smtClean="0"/>
              <a:t> </a:t>
            </a:r>
            <a:r>
              <a:rPr lang="en-US" altLang="zh-TW" cap="none" dirty="0" smtClean="0"/>
              <a:t>It controls what move should we take next.</a:t>
            </a:r>
          </a:p>
          <a:p>
            <a:r>
              <a:rPr lang="en-US" altLang="zh-TW" b="1" cap="none" dirty="0" smtClean="0"/>
              <a:t>Value function </a:t>
            </a:r>
            <a:r>
              <a:rPr lang="en-US" altLang="zh-TW" b="1" i="1" cap="none" dirty="0" smtClean="0"/>
              <a:t>v</a:t>
            </a:r>
            <a:r>
              <a:rPr lang="en-US" altLang="zh-TW" b="1" cap="none" dirty="0" smtClean="0"/>
              <a:t> :</a:t>
            </a:r>
            <a:r>
              <a:rPr lang="zh-TW" altLang="en-US" b="1" cap="none" dirty="0" smtClean="0"/>
              <a:t> </a:t>
            </a:r>
            <a:r>
              <a:rPr lang="en-US" altLang="zh-TW" cap="none" dirty="0" smtClean="0"/>
              <a:t>How likely to win at a board position </a:t>
            </a:r>
            <a:r>
              <a:rPr lang="en-US" altLang="zh-TW" b="1" i="1" cap="none" dirty="0" smtClean="0"/>
              <a:t>s.</a:t>
            </a:r>
            <a:endParaRPr lang="zh-TW" altLang="en-US" cap="none" dirty="0" smtClean="0"/>
          </a:p>
          <a:p>
            <a:endParaRPr lang="zh-TW" altLang="en-US" cap="none" dirty="0"/>
          </a:p>
        </p:txBody>
      </p:sp>
      <p:pic>
        <p:nvPicPr>
          <p:cNvPr id="5" name="圖片 4"/>
          <p:cNvPicPr>
            <a:picLocks noChangeAspect="1"/>
          </p:cNvPicPr>
          <p:nvPr/>
        </p:nvPicPr>
        <p:blipFill>
          <a:blip r:embed="rId3"/>
          <a:stretch>
            <a:fillRect/>
          </a:stretch>
        </p:blipFill>
        <p:spPr>
          <a:xfrm>
            <a:off x="978044" y="3622210"/>
            <a:ext cx="7187912" cy="1893821"/>
          </a:xfrm>
          <a:prstGeom prst="rect">
            <a:avLst/>
          </a:prstGeom>
        </p:spPr>
      </p:pic>
    </p:spTree>
    <p:extLst>
      <p:ext uri="{BB962C8B-B14F-4D97-AF65-F5344CB8AC3E}">
        <p14:creationId xmlns:p14="http://schemas.microsoft.com/office/powerpoint/2010/main" val="3780514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Monte Carlo Tree Search</a:t>
            </a:r>
            <a:endParaRPr lang="zh-TW" altLang="en-US" dirty="0"/>
          </a:p>
        </p:txBody>
      </p:sp>
      <p:sp>
        <p:nvSpPr>
          <p:cNvPr id="3" name="內容版面配置區 2"/>
          <p:cNvSpPr>
            <a:spLocks noGrp="1"/>
          </p:cNvSpPr>
          <p:nvPr>
            <p:ph idx="1"/>
          </p:nvPr>
        </p:nvSpPr>
        <p:spPr/>
        <p:txBody>
          <a:bodyPr/>
          <a:lstStyle/>
          <a:p>
            <a:r>
              <a:rPr lang="en-US" altLang="zh-TW" dirty="0" smtClean="0"/>
              <a:t>Select</a:t>
            </a:r>
          </a:p>
          <a:p>
            <a:pPr lvl="1"/>
            <a:r>
              <a:rPr lang="en-US" altLang="zh-TW" dirty="0" smtClean="0"/>
              <a:t>exploitation</a:t>
            </a:r>
            <a:r>
              <a:rPr lang="en-US" altLang="zh-TW" dirty="0"/>
              <a:t>: </a:t>
            </a:r>
            <a:r>
              <a:rPr lang="en-US" altLang="zh-TW" cap="none" dirty="0" smtClean="0"/>
              <a:t>Perform more searches that look promising (</a:t>
            </a:r>
            <a:r>
              <a:rPr lang="en-US" altLang="zh-TW" cap="none" dirty="0" err="1" smtClean="0"/>
              <a:t>i.E.</a:t>
            </a:r>
            <a:r>
              <a:rPr lang="en-US" altLang="zh-TW" cap="none" dirty="0" smtClean="0"/>
              <a:t> High Q value).</a:t>
            </a:r>
          </a:p>
          <a:p>
            <a:pPr lvl="1"/>
            <a:r>
              <a:rPr lang="en-US" altLang="zh-TW" dirty="0" smtClean="0"/>
              <a:t>exploration</a:t>
            </a:r>
            <a:r>
              <a:rPr lang="en-US" altLang="zh-TW" dirty="0"/>
              <a:t>: </a:t>
            </a:r>
            <a:r>
              <a:rPr lang="en-US" altLang="zh-TW" cap="none" dirty="0" smtClean="0"/>
              <a:t>Perform searches that are not frequently explored (</a:t>
            </a:r>
            <a:r>
              <a:rPr lang="en-US" altLang="zh-TW" cap="none" dirty="0" err="1" smtClean="0"/>
              <a:t>i.E.</a:t>
            </a:r>
            <a:r>
              <a:rPr lang="en-US" altLang="zh-TW" cap="none" dirty="0" smtClean="0"/>
              <a:t> Low visit </a:t>
            </a:r>
            <a:r>
              <a:rPr lang="zh-TW" altLang="en-US" cap="none" dirty="0" smtClean="0"/>
              <a:t>   </a:t>
            </a:r>
            <a:r>
              <a:rPr lang="en-US" altLang="zh-TW" cap="none" dirty="0" smtClean="0"/>
              <a:t>count N).</a:t>
            </a:r>
            <a:endParaRPr lang="zh-TW" altLang="en-US" cap="none" dirty="0"/>
          </a:p>
        </p:txBody>
      </p:sp>
      <p:pic>
        <p:nvPicPr>
          <p:cNvPr id="4" name="圖片 3">
            <a:extLst>
              <a:ext uri="{FF2B5EF4-FFF2-40B4-BE49-F238E27FC236}">
                <a16:creationId xmlns="" xmlns:a16="http://schemas.microsoft.com/office/drawing/2014/main" id="{250B0DFB-4556-43AB-989D-E5179560E1C6}"/>
              </a:ext>
            </a:extLst>
          </p:cNvPr>
          <p:cNvPicPr>
            <a:picLocks noChangeAspect="1"/>
          </p:cNvPicPr>
          <p:nvPr/>
        </p:nvPicPr>
        <p:blipFill>
          <a:blip r:embed="rId3"/>
          <a:stretch>
            <a:fillRect/>
          </a:stretch>
        </p:blipFill>
        <p:spPr>
          <a:xfrm>
            <a:off x="800100" y="3444525"/>
            <a:ext cx="2646074" cy="2005700"/>
          </a:xfrm>
          <a:prstGeom prst="rect">
            <a:avLst/>
          </a:prstGeom>
        </p:spPr>
      </p:pic>
      <p:pic>
        <p:nvPicPr>
          <p:cNvPr id="5" name="圖片 4">
            <a:extLst>
              <a:ext uri="{FF2B5EF4-FFF2-40B4-BE49-F238E27FC236}">
                <a16:creationId xmlns="" xmlns:a16="http://schemas.microsoft.com/office/drawing/2014/main" id="{D6B157D9-7FFC-499A-91D5-E7D04E12DCA1}"/>
              </a:ext>
            </a:extLst>
          </p:cNvPr>
          <p:cNvPicPr>
            <a:picLocks noChangeAspect="1"/>
          </p:cNvPicPr>
          <p:nvPr/>
        </p:nvPicPr>
        <p:blipFill>
          <a:blip r:embed="rId4"/>
          <a:stretch>
            <a:fillRect/>
          </a:stretch>
        </p:blipFill>
        <p:spPr>
          <a:xfrm>
            <a:off x="3574974" y="4835262"/>
            <a:ext cx="2648550" cy="635899"/>
          </a:xfrm>
          <a:prstGeom prst="rect">
            <a:avLst/>
          </a:prstGeom>
        </p:spPr>
      </p:pic>
      <p:pic>
        <p:nvPicPr>
          <p:cNvPr id="7" name="圖片 6">
            <a:extLst>
              <a:ext uri="{FF2B5EF4-FFF2-40B4-BE49-F238E27FC236}">
                <a16:creationId xmlns="" xmlns:a16="http://schemas.microsoft.com/office/drawing/2014/main" id="{07CF9947-C32C-4DD0-B05D-365C04F3E8E4}"/>
              </a:ext>
            </a:extLst>
          </p:cNvPr>
          <p:cNvPicPr>
            <a:picLocks noChangeAspect="1"/>
          </p:cNvPicPr>
          <p:nvPr/>
        </p:nvPicPr>
        <p:blipFill>
          <a:blip r:embed="rId5"/>
          <a:stretch>
            <a:fillRect/>
          </a:stretch>
        </p:blipFill>
        <p:spPr>
          <a:xfrm>
            <a:off x="3898287" y="3444526"/>
            <a:ext cx="1657143" cy="771428"/>
          </a:xfrm>
          <a:prstGeom prst="rect">
            <a:avLst/>
          </a:prstGeom>
        </p:spPr>
      </p:pic>
      <p:pic>
        <p:nvPicPr>
          <p:cNvPr id="8" name="圖片 7">
            <a:extLst>
              <a:ext uri="{FF2B5EF4-FFF2-40B4-BE49-F238E27FC236}">
                <a16:creationId xmlns="" xmlns:a16="http://schemas.microsoft.com/office/drawing/2014/main" id="{79F61275-8ED7-4D85-A5A2-70F27D307855}"/>
              </a:ext>
            </a:extLst>
          </p:cNvPr>
          <p:cNvPicPr>
            <a:picLocks noChangeAspect="1"/>
          </p:cNvPicPr>
          <p:nvPr/>
        </p:nvPicPr>
        <p:blipFill>
          <a:blip r:embed="rId6"/>
          <a:stretch>
            <a:fillRect/>
          </a:stretch>
        </p:blipFill>
        <p:spPr>
          <a:xfrm>
            <a:off x="6459550" y="3296845"/>
            <a:ext cx="1948751" cy="2217545"/>
          </a:xfrm>
          <a:prstGeom prst="rect">
            <a:avLst/>
          </a:prstGeom>
        </p:spPr>
      </p:pic>
    </p:spTree>
    <p:extLst>
      <p:ext uri="{BB962C8B-B14F-4D97-AF65-F5344CB8AC3E}">
        <p14:creationId xmlns:p14="http://schemas.microsoft.com/office/powerpoint/2010/main" val="232559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Monte Carlo Tree Search</a:t>
            </a:r>
            <a:endParaRPr lang="zh-TW" altLang="en-US" dirty="0"/>
          </a:p>
        </p:txBody>
      </p:sp>
      <p:sp>
        <p:nvSpPr>
          <p:cNvPr id="3" name="內容版面配置區 2"/>
          <p:cNvSpPr>
            <a:spLocks noGrp="1"/>
          </p:cNvSpPr>
          <p:nvPr>
            <p:ph idx="1"/>
          </p:nvPr>
        </p:nvSpPr>
        <p:spPr>
          <a:xfrm>
            <a:off x="628650" y="2223388"/>
            <a:ext cx="3891731" cy="3263504"/>
          </a:xfrm>
        </p:spPr>
        <p:txBody>
          <a:bodyPr/>
          <a:lstStyle/>
          <a:p>
            <a:r>
              <a:rPr lang="en-US" altLang="zh-TW" dirty="0" smtClean="0"/>
              <a:t>Expand and evaluate</a:t>
            </a:r>
          </a:p>
          <a:p>
            <a:pPr lvl="1"/>
            <a:r>
              <a:rPr lang="en-US" altLang="zh-TW" cap="none" dirty="0" smtClean="0"/>
              <a:t>Deep network </a:t>
            </a:r>
            <a:r>
              <a:rPr lang="en-US" altLang="zh-TW" b="1" i="1" cap="none" dirty="0" smtClean="0"/>
              <a:t>f</a:t>
            </a:r>
            <a:r>
              <a:rPr lang="en-US" altLang="zh-TW" cap="none" dirty="0" smtClean="0"/>
              <a:t> (composed of convolutional layers) on </a:t>
            </a:r>
            <a:r>
              <a:rPr lang="en-US" altLang="zh-TW" b="1" i="1" cap="none" dirty="0" smtClean="0"/>
              <a:t>s’3</a:t>
            </a:r>
            <a:r>
              <a:rPr lang="en-US" altLang="zh-TW" cap="none" dirty="0" smtClean="0"/>
              <a:t> to compute the policy </a:t>
            </a:r>
            <a:r>
              <a:rPr lang="en-US" altLang="zh-TW" b="1" i="1" cap="none" dirty="0" smtClean="0"/>
              <a:t>p</a:t>
            </a:r>
            <a:r>
              <a:rPr lang="en-US" altLang="zh-TW" cap="none" dirty="0" smtClean="0"/>
              <a:t> and the value functions </a:t>
            </a:r>
            <a:r>
              <a:rPr lang="en-US" altLang="zh-TW" b="1" i="1" cap="none" dirty="0" smtClean="0"/>
              <a:t>v</a:t>
            </a:r>
            <a:r>
              <a:rPr lang="en-US" altLang="zh-TW" cap="none" dirty="0" smtClean="0"/>
              <a:t>.</a:t>
            </a:r>
          </a:p>
          <a:p>
            <a:r>
              <a:rPr lang="en-US" altLang="zh-TW" dirty="0"/>
              <a:t>Backup</a:t>
            </a:r>
          </a:p>
          <a:p>
            <a:pPr lvl="1"/>
            <a:r>
              <a:rPr lang="en-US" altLang="zh-TW" dirty="0"/>
              <a:t>Once </a:t>
            </a:r>
            <a:r>
              <a:rPr lang="en-US" altLang="zh-TW" b="1" i="1" dirty="0"/>
              <a:t>p</a:t>
            </a:r>
            <a:r>
              <a:rPr lang="en-US" altLang="zh-TW" dirty="0"/>
              <a:t> and </a:t>
            </a:r>
            <a:r>
              <a:rPr lang="en-US" altLang="zh-TW" b="1" i="1" dirty="0"/>
              <a:t>v</a:t>
            </a:r>
            <a:r>
              <a:rPr lang="en-US" altLang="zh-TW" dirty="0"/>
              <a:t> are calculated for the leaf node, we backup </a:t>
            </a:r>
            <a:r>
              <a:rPr lang="en-US" altLang="zh-TW" b="1" i="1" dirty="0"/>
              <a:t>v</a:t>
            </a:r>
            <a:r>
              <a:rPr lang="en-US" altLang="zh-TW" dirty="0"/>
              <a:t> to update the action value </a:t>
            </a:r>
            <a:r>
              <a:rPr lang="en-US" altLang="zh-TW" b="1" i="1" dirty="0"/>
              <a:t>Q</a:t>
            </a:r>
            <a:r>
              <a:rPr lang="en-US" altLang="zh-TW" dirty="0"/>
              <a:t> for every edge (s, a) in the selected path.</a:t>
            </a:r>
          </a:p>
          <a:p>
            <a:pPr lvl="1"/>
            <a:endParaRPr lang="zh-TW" altLang="en-US" dirty="0"/>
          </a:p>
        </p:txBody>
      </p:sp>
      <p:pic>
        <p:nvPicPr>
          <p:cNvPr id="5" name="圖片 4">
            <a:extLst>
              <a:ext uri="{FF2B5EF4-FFF2-40B4-BE49-F238E27FC236}">
                <a16:creationId xmlns="" xmlns:a16="http://schemas.microsoft.com/office/drawing/2014/main" id="{50EFB782-903F-49D0-AC6E-EF6A1178B19D}"/>
              </a:ext>
            </a:extLst>
          </p:cNvPr>
          <p:cNvPicPr>
            <a:picLocks noChangeAspect="1"/>
          </p:cNvPicPr>
          <p:nvPr/>
        </p:nvPicPr>
        <p:blipFill>
          <a:blip r:embed="rId3"/>
          <a:stretch>
            <a:fillRect/>
          </a:stretch>
        </p:blipFill>
        <p:spPr>
          <a:xfrm>
            <a:off x="1181461" y="3855140"/>
            <a:ext cx="2399018" cy="1969974"/>
          </a:xfrm>
          <a:prstGeom prst="rect">
            <a:avLst/>
          </a:prstGeom>
        </p:spPr>
      </p:pic>
      <p:pic>
        <p:nvPicPr>
          <p:cNvPr id="6" name="圖片 5">
            <a:extLst>
              <a:ext uri="{FF2B5EF4-FFF2-40B4-BE49-F238E27FC236}">
                <a16:creationId xmlns="" xmlns:a16="http://schemas.microsoft.com/office/drawing/2014/main" id="{B361E03A-12A6-4B01-B642-3A33EB4620D6}"/>
              </a:ext>
            </a:extLst>
          </p:cNvPr>
          <p:cNvPicPr>
            <a:picLocks noChangeAspect="1"/>
          </p:cNvPicPr>
          <p:nvPr/>
        </p:nvPicPr>
        <p:blipFill>
          <a:blip r:embed="rId4"/>
          <a:stretch>
            <a:fillRect/>
          </a:stretch>
        </p:blipFill>
        <p:spPr>
          <a:xfrm>
            <a:off x="4232787" y="3855141"/>
            <a:ext cx="2384724" cy="2085886"/>
          </a:xfrm>
          <a:prstGeom prst="rect">
            <a:avLst/>
          </a:prstGeom>
        </p:spPr>
      </p:pic>
    </p:spTree>
    <p:extLst>
      <p:ext uri="{BB962C8B-B14F-4D97-AF65-F5344CB8AC3E}">
        <p14:creationId xmlns:p14="http://schemas.microsoft.com/office/powerpoint/2010/main" val="2617563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Model - Monte Carlo Tree Search</a:t>
            </a:r>
            <a:endParaRPr lang="zh-TW" altLang="en-US" dirty="0"/>
          </a:p>
        </p:txBody>
      </p:sp>
      <p:sp>
        <p:nvSpPr>
          <p:cNvPr id="3" name="內容版面配置區 2"/>
          <p:cNvSpPr>
            <a:spLocks noGrp="1"/>
          </p:cNvSpPr>
          <p:nvPr>
            <p:ph idx="1"/>
          </p:nvPr>
        </p:nvSpPr>
        <p:spPr>
          <a:xfrm>
            <a:off x="800100" y="2434590"/>
            <a:ext cx="3727655" cy="2948940"/>
          </a:xfrm>
        </p:spPr>
        <p:txBody>
          <a:bodyPr/>
          <a:lstStyle/>
          <a:p>
            <a:r>
              <a:rPr lang="en-US" altLang="zh-TW" dirty="0" smtClean="0"/>
              <a:t>Play</a:t>
            </a:r>
            <a:endParaRPr lang="en-US" altLang="zh-TW" cap="none" dirty="0" smtClean="0"/>
          </a:p>
          <a:p>
            <a:pPr lvl="1"/>
            <a:r>
              <a:rPr lang="en-US" altLang="zh-TW" cap="none" dirty="0" smtClean="0"/>
              <a:t>When τ is 1, we select moves based on the visit count. </a:t>
            </a:r>
          </a:p>
          <a:p>
            <a:pPr lvl="1"/>
            <a:r>
              <a:rPr lang="en-US" altLang="zh-TW" cap="none" dirty="0" smtClean="0"/>
              <a:t>When τ → 0, only the move with the highest count will be picked. So τ =1 allows exploration while τ → 0 does not.</a:t>
            </a:r>
          </a:p>
          <a:p>
            <a:endParaRPr lang="en-US" altLang="zh-TW" dirty="0"/>
          </a:p>
        </p:txBody>
      </p:sp>
      <p:pic>
        <p:nvPicPr>
          <p:cNvPr id="4" name="圖片 3">
            <a:extLst>
              <a:ext uri="{FF2B5EF4-FFF2-40B4-BE49-F238E27FC236}">
                <a16:creationId xmlns="" xmlns:a16="http://schemas.microsoft.com/office/drawing/2014/main" id="{2BF82F9D-D372-4055-9BDB-189CFC16216E}"/>
              </a:ext>
            </a:extLst>
          </p:cNvPr>
          <p:cNvPicPr>
            <a:picLocks noChangeAspect="1"/>
          </p:cNvPicPr>
          <p:nvPr/>
        </p:nvPicPr>
        <p:blipFill>
          <a:blip r:embed="rId2"/>
          <a:stretch>
            <a:fillRect/>
          </a:stretch>
        </p:blipFill>
        <p:spPr>
          <a:xfrm>
            <a:off x="5041120" y="2434591"/>
            <a:ext cx="1785714" cy="1985714"/>
          </a:xfrm>
          <a:prstGeom prst="rect">
            <a:avLst/>
          </a:prstGeom>
        </p:spPr>
      </p:pic>
      <p:pic>
        <p:nvPicPr>
          <p:cNvPr id="5" name="圖片 4">
            <a:extLst>
              <a:ext uri="{FF2B5EF4-FFF2-40B4-BE49-F238E27FC236}">
                <a16:creationId xmlns="" xmlns:a16="http://schemas.microsoft.com/office/drawing/2014/main" id="{799D162D-6265-44E1-823E-5EC336A92FD3}"/>
              </a:ext>
            </a:extLst>
          </p:cNvPr>
          <p:cNvPicPr>
            <a:picLocks noChangeAspect="1"/>
          </p:cNvPicPr>
          <p:nvPr/>
        </p:nvPicPr>
        <p:blipFill>
          <a:blip r:embed="rId3"/>
          <a:stretch>
            <a:fillRect/>
          </a:stretch>
        </p:blipFill>
        <p:spPr>
          <a:xfrm>
            <a:off x="5045665" y="4600007"/>
            <a:ext cx="2398832" cy="442408"/>
          </a:xfrm>
          <a:prstGeom prst="rect">
            <a:avLst/>
          </a:prstGeom>
        </p:spPr>
      </p:pic>
    </p:spTree>
    <p:extLst>
      <p:ext uri="{BB962C8B-B14F-4D97-AF65-F5344CB8AC3E}">
        <p14:creationId xmlns:p14="http://schemas.microsoft.com/office/powerpoint/2010/main" val="233154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Monte Carlo Tree Search</a:t>
            </a:r>
            <a:endParaRPr lang="zh-TW" altLang="en-US" dirty="0"/>
          </a:p>
        </p:txBody>
      </p:sp>
      <p:sp>
        <p:nvSpPr>
          <p:cNvPr id="7" name="內容版面配置區 2">
            <a:extLst>
              <a:ext uri="{FF2B5EF4-FFF2-40B4-BE49-F238E27FC236}">
                <a16:creationId xmlns="" xmlns:a16="http://schemas.microsoft.com/office/drawing/2014/main" id="{6252D3A1-8F39-46A9-B9BF-F485FB0183DA}"/>
              </a:ext>
            </a:extLst>
          </p:cNvPr>
          <p:cNvSpPr>
            <a:spLocks noGrp="1"/>
          </p:cNvSpPr>
          <p:nvPr>
            <p:ph idx="1"/>
          </p:nvPr>
        </p:nvSpPr>
        <p:spPr/>
        <p:txBody>
          <a:bodyPr>
            <a:normAutofit/>
          </a:bodyPr>
          <a:lstStyle/>
          <a:p>
            <a:r>
              <a:rPr lang="en-US" altLang="zh-TW" cap="none" dirty="0" smtClean="0"/>
              <a:t>Improvement</a:t>
            </a:r>
          </a:p>
          <a:p>
            <a:pPr marL="685800" lvl="1" indent="-342900">
              <a:buFont typeface="+mj-lt"/>
              <a:buAutoNum type="arabicPeriod"/>
            </a:pPr>
            <a:r>
              <a:rPr lang="en-US" altLang="zh-TW" cap="none" dirty="0" smtClean="0"/>
              <a:t>MCTS improves our policy evaluation (improves Q)</a:t>
            </a:r>
          </a:p>
          <a:p>
            <a:pPr marL="685800" lvl="1" indent="-342900">
              <a:buFont typeface="+mj-lt"/>
              <a:buAutoNum type="arabicPeriod"/>
            </a:pPr>
            <a:r>
              <a:rPr lang="en-US" altLang="zh-TW" cap="none" dirty="0" smtClean="0"/>
              <a:t>Use the new evaluation to improve the policy (policy improvement).</a:t>
            </a:r>
          </a:p>
          <a:p>
            <a:pPr marL="685800" lvl="1" indent="-342900">
              <a:buFont typeface="+mj-lt"/>
              <a:buAutoNum type="arabicPeriod"/>
            </a:pPr>
            <a:r>
              <a:rPr lang="en-US" altLang="zh-TW" cap="none" dirty="0" smtClean="0"/>
              <a:t>Re-apply the policy to evaluate the policy again.</a:t>
            </a:r>
          </a:p>
          <a:p>
            <a:endParaRPr lang="en-US" altLang="zh-TW" dirty="0"/>
          </a:p>
          <a:p>
            <a:r>
              <a:rPr lang="en-US" altLang="zh-TW" cap="none" dirty="0" smtClean="0"/>
              <a:t>These repeated iterations of policy evaluation and policy improvement are called policy iteration in RL. </a:t>
            </a:r>
          </a:p>
          <a:p>
            <a:r>
              <a:rPr lang="en-US" altLang="zh-TW" cap="none" dirty="0" smtClean="0"/>
              <a:t>After self-playing many games, both policy evaluation and policy improvement will be optimized to a point that it can beat the masters</a:t>
            </a:r>
            <a:r>
              <a:rPr lang="en-US" altLang="zh-TW" sz="1500" dirty="0">
                <a:latin typeface="medium-content-serif-font"/>
              </a:rPr>
              <a:t>.</a:t>
            </a:r>
            <a:endParaRPr lang="zh-TW" altLang="en-US" sz="1500" dirty="0"/>
          </a:p>
          <a:p>
            <a:endParaRPr lang="zh-TW" altLang="en-US" dirty="0"/>
          </a:p>
        </p:txBody>
      </p:sp>
    </p:spTree>
    <p:extLst>
      <p:ext uri="{BB962C8B-B14F-4D97-AF65-F5344CB8AC3E}">
        <p14:creationId xmlns:p14="http://schemas.microsoft.com/office/powerpoint/2010/main" val="1237999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Empirical </a:t>
            </a:r>
            <a:r>
              <a:rPr lang="en-US" altLang="zh-TW" b="1" dirty="0"/>
              <a:t>analysis </a:t>
            </a:r>
            <a:r>
              <a:rPr lang="en-US" altLang="zh-TW" b="1" dirty="0" smtClean="0"/>
              <a:t>training</a:t>
            </a:r>
            <a:endParaRPr lang="zh-TW" altLang="en-US" dirty="0"/>
          </a:p>
        </p:txBody>
      </p:sp>
      <p:sp>
        <p:nvSpPr>
          <p:cNvPr id="3" name="內容版面配置區 2"/>
          <p:cNvSpPr>
            <a:spLocks noGrp="1"/>
          </p:cNvSpPr>
          <p:nvPr>
            <p:ph idx="1"/>
          </p:nvPr>
        </p:nvSpPr>
        <p:spPr>
          <a:xfrm>
            <a:off x="800101" y="2434590"/>
            <a:ext cx="3749777" cy="2948940"/>
          </a:xfrm>
        </p:spPr>
        <p:txBody>
          <a:bodyPr>
            <a:normAutofit fontScale="92500" lnSpcReduction="20000"/>
          </a:bodyPr>
          <a:lstStyle/>
          <a:p>
            <a:r>
              <a:rPr lang="en-US" altLang="zh-TW" b="1" dirty="0"/>
              <a:t>a</a:t>
            </a:r>
            <a:r>
              <a:rPr lang="en-US" altLang="zh-TW" dirty="0"/>
              <a:t>, Performance of </a:t>
            </a:r>
            <a:r>
              <a:rPr lang="en-US" altLang="zh-TW" dirty="0" err="1"/>
              <a:t>selfplay</a:t>
            </a:r>
            <a:r>
              <a:rPr lang="en-US" altLang="zh-TW" dirty="0"/>
              <a:t> reinforcement learning. The plot shows the performance of each MCTS player α</a:t>
            </a:r>
            <a:r>
              <a:rPr lang="en-US" altLang="zh-TW" dirty="0" err="1"/>
              <a:t>θi</a:t>
            </a:r>
            <a:r>
              <a:rPr lang="en-US" altLang="zh-TW" dirty="0"/>
              <a:t> from each iteration </a:t>
            </a:r>
            <a:r>
              <a:rPr lang="en-US" altLang="zh-TW" dirty="0" err="1"/>
              <a:t>i</a:t>
            </a:r>
            <a:r>
              <a:rPr lang="en-US" altLang="zh-TW" dirty="0"/>
              <a:t> of reinforcement learning in </a:t>
            </a:r>
            <a:r>
              <a:rPr lang="en-US" altLang="zh-TW" dirty="0" err="1"/>
              <a:t>AlphaGo</a:t>
            </a:r>
            <a:r>
              <a:rPr lang="en-US" altLang="zh-TW" dirty="0"/>
              <a:t> Zero. </a:t>
            </a:r>
            <a:r>
              <a:rPr lang="en-US" altLang="zh-TW" dirty="0" err="1"/>
              <a:t>Elo</a:t>
            </a:r>
            <a:r>
              <a:rPr lang="en-US" altLang="zh-TW" dirty="0"/>
              <a:t> ratings were computed from evaluation games between different players, using 0.4 s of thinking time per move (see Methods). For comparison, a similar player trained by supervised learning from human data, using the KGS dataset, is also </a:t>
            </a:r>
            <a:r>
              <a:rPr lang="en-US" altLang="zh-TW" dirty="0" smtClean="0"/>
              <a:t>shown.</a:t>
            </a:r>
            <a:endParaRPr lang="zh-TW" altLang="en-US" dirty="0"/>
          </a:p>
        </p:txBody>
      </p:sp>
      <p:pic>
        <p:nvPicPr>
          <p:cNvPr id="4" name="圖片 3"/>
          <p:cNvPicPr>
            <a:picLocks noChangeAspect="1"/>
          </p:cNvPicPr>
          <p:nvPr/>
        </p:nvPicPr>
        <p:blipFill rotWithShape="1">
          <a:blip r:embed="rId3"/>
          <a:srcRect r="66692"/>
          <a:stretch/>
        </p:blipFill>
        <p:spPr>
          <a:xfrm>
            <a:off x="5003392" y="2434590"/>
            <a:ext cx="2751401" cy="2677897"/>
          </a:xfrm>
          <a:prstGeom prst="rect">
            <a:avLst/>
          </a:prstGeom>
        </p:spPr>
      </p:pic>
    </p:spTree>
    <p:extLst>
      <p:ext uri="{BB962C8B-B14F-4D97-AF65-F5344CB8AC3E}">
        <p14:creationId xmlns:p14="http://schemas.microsoft.com/office/powerpoint/2010/main" val="3106235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Empirical </a:t>
            </a:r>
            <a:r>
              <a:rPr lang="en-US" altLang="zh-TW" b="1" dirty="0"/>
              <a:t>analysis </a:t>
            </a:r>
            <a:r>
              <a:rPr lang="en-US" altLang="zh-TW" b="1" dirty="0" smtClean="0"/>
              <a:t>training</a:t>
            </a:r>
            <a:endParaRPr lang="zh-TW" altLang="en-US" dirty="0"/>
          </a:p>
        </p:txBody>
      </p:sp>
      <p:sp>
        <p:nvSpPr>
          <p:cNvPr id="3" name="內容版面配置區 2"/>
          <p:cNvSpPr>
            <a:spLocks noGrp="1"/>
          </p:cNvSpPr>
          <p:nvPr>
            <p:ph idx="1"/>
          </p:nvPr>
        </p:nvSpPr>
        <p:spPr>
          <a:xfrm>
            <a:off x="800100" y="2434590"/>
            <a:ext cx="3727655" cy="2948940"/>
          </a:xfrm>
        </p:spPr>
        <p:txBody>
          <a:bodyPr/>
          <a:lstStyle/>
          <a:p>
            <a:r>
              <a:rPr lang="en-US" altLang="zh-TW" b="1" dirty="0"/>
              <a:t>b</a:t>
            </a:r>
            <a:r>
              <a:rPr lang="en-US" altLang="zh-TW" dirty="0"/>
              <a:t>, Prediction accuracy on human professional moves. The plot shows the accuracy of the neural network θ f </a:t>
            </a:r>
            <a:r>
              <a:rPr lang="en-US" altLang="zh-TW" dirty="0" err="1"/>
              <a:t>i</a:t>
            </a:r>
            <a:r>
              <a:rPr lang="en-US" altLang="zh-TW" dirty="0"/>
              <a:t> , at each iteration of self-play </a:t>
            </a:r>
            <a:r>
              <a:rPr lang="en-US" altLang="zh-TW" dirty="0" err="1"/>
              <a:t>i</a:t>
            </a:r>
            <a:r>
              <a:rPr lang="en-US" altLang="zh-TW" dirty="0"/>
              <a:t>, in predicting human professional moves from the </a:t>
            </a:r>
            <a:r>
              <a:rPr lang="en-US" altLang="zh-TW" dirty="0" err="1"/>
              <a:t>GoKifu</a:t>
            </a:r>
            <a:r>
              <a:rPr lang="en-US" altLang="zh-TW" dirty="0"/>
              <a:t> dataset. The accuracy measures </a:t>
            </a:r>
            <a:r>
              <a:rPr lang="en-US" altLang="zh-TW" dirty="0" smtClean="0"/>
              <a:t>the percentage </a:t>
            </a:r>
            <a:r>
              <a:rPr lang="en-US" altLang="zh-TW" dirty="0"/>
              <a:t>of positions in which the neural network assigns the highest probability to the human move. The accuracy of a neural network trained by supervised learning is also shown. </a:t>
            </a:r>
            <a:endParaRPr lang="zh-TW" altLang="en-US" dirty="0"/>
          </a:p>
        </p:txBody>
      </p:sp>
      <p:pic>
        <p:nvPicPr>
          <p:cNvPr id="4" name="圖片 3"/>
          <p:cNvPicPr>
            <a:picLocks noChangeAspect="1"/>
          </p:cNvPicPr>
          <p:nvPr/>
        </p:nvPicPr>
        <p:blipFill rotWithShape="1">
          <a:blip r:embed="rId3"/>
          <a:srcRect l="33804" r="33651"/>
          <a:stretch/>
        </p:blipFill>
        <p:spPr>
          <a:xfrm>
            <a:off x="5066070" y="2434590"/>
            <a:ext cx="2721078" cy="2710455"/>
          </a:xfrm>
          <a:prstGeom prst="rect">
            <a:avLst/>
          </a:prstGeom>
        </p:spPr>
      </p:pic>
    </p:spTree>
    <p:extLst>
      <p:ext uri="{BB962C8B-B14F-4D97-AF65-F5344CB8AC3E}">
        <p14:creationId xmlns:p14="http://schemas.microsoft.com/office/powerpoint/2010/main" val="151897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a:latin typeface="Calibri"/>
                <a:ea typeface="Calibri"/>
                <a:cs typeface="Calibri"/>
                <a:sym typeface="Calibri"/>
              </a:rPr>
              <a:t>Data Merging</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5</a:t>
            </a:fld>
            <a:endParaRPr lang="en-US" sz="1000" b="0" i="0" u="none" strike="noStrike" cap="none">
              <a:solidFill>
                <a:schemeClr val="dk1"/>
              </a:solidFill>
              <a:latin typeface="Arial"/>
              <a:ea typeface="Arial"/>
              <a:cs typeface="Arial"/>
              <a:sym typeface="Arial"/>
            </a:endParaRPr>
          </a:p>
        </p:txBody>
      </p:sp>
      <p:sp>
        <p:nvSpPr>
          <p:cNvPr id="9" name="圓角矩形 8"/>
          <p:cNvSpPr/>
          <p:nvPr/>
        </p:nvSpPr>
        <p:spPr>
          <a:xfrm>
            <a:off x="3515591" y="1445039"/>
            <a:ext cx="2135040" cy="49234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800" b="1" dirty="0" smtClean="0">
                <a:solidFill>
                  <a:schemeClr val="tx1"/>
                </a:solidFill>
                <a:latin typeface="Calibri" panose="020F0502020204030204" pitchFamily="34" charset="0"/>
                <a:cs typeface="Calibri" panose="020F0502020204030204" pitchFamily="34" charset="0"/>
              </a:rPr>
              <a:t>Train_merges.csv</a:t>
            </a:r>
            <a:endParaRPr lang="zh-TW" altLang="en-US" sz="1800" b="1" dirty="0">
              <a:solidFill>
                <a:schemeClr val="tx1"/>
              </a:solidFill>
              <a:latin typeface="Calibri" panose="020F0502020204030204" pitchFamily="34" charset="0"/>
              <a:cs typeface="Calibri" panose="020F0502020204030204" pitchFamily="34" charset="0"/>
            </a:endParaRPr>
          </a:p>
        </p:txBody>
      </p:sp>
      <p:sp>
        <p:nvSpPr>
          <p:cNvPr id="10" name="圓角矩形 9"/>
          <p:cNvSpPr/>
          <p:nvPr/>
        </p:nvSpPr>
        <p:spPr>
          <a:xfrm>
            <a:off x="3720433" y="1907652"/>
            <a:ext cx="1725353" cy="4340748"/>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1600" b="1" dirty="0" smtClean="0">
                <a:solidFill>
                  <a:schemeClr val="tx1"/>
                </a:solidFill>
                <a:latin typeface="Calibri" panose="020F0502020204030204" pitchFamily="34" charset="0"/>
                <a:cs typeface="Calibri" panose="020F0502020204030204" pitchFamily="34" charset="0"/>
              </a:rPr>
              <a:t>Columns:</a:t>
            </a:r>
            <a:endParaRPr lang="en-US" altLang="zh-TW" sz="1600" dirty="0" smtClean="0">
              <a:solidFill>
                <a:schemeClr val="tx1"/>
              </a:solidFill>
              <a:latin typeface="Calibri" panose="020F0502020204030204" pitchFamily="34" charset="0"/>
              <a:cs typeface="Calibri" panose="020F0502020204030204" pitchFamily="34" charset="0"/>
            </a:endParaRPr>
          </a:p>
          <a:p>
            <a:r>
              <a:rPr lang="en-US" altLang="zh-TW" dirty="0">
                <a:solidFill>
                  <a:schemeClr val="tx1"/>
                </a:solidFill>
                <a:latin typeface="Calibri" panose="020F0502020204030204" pitchFamily="34" charset="0"/>
                <a:cs typeface="Calibri" panose="020F0502020204030204" pitchFamily="34" charset="0"/>
              </a:rPr>
              <a:t>1.sid</a:t>
            </a:r>
          </a:p>
          <a:p>
            <a:r>
              <a:rPr lang="en-US" altLang="zh-TW" dirty="0">
                <a:solidFill>
                  <a:schemeClr val="tx1"/>
                </a:solidFill>
                <a:latin typeface="Calibri" panose="020F0502020204030204" pitchFamily="34" charset="0"/>
                <a:cs typeface="Calibri" panose="020F0502020204030204" pitchFamily="34" charset="0"/>
              </a:rPr>
              <a:t>2.pid</a:t>
            </a:r>
          </a:p>
          <a:p>
            <a:r>
              <a:rPr lang="en-US" altLang="zh-TW" dirty="0">
                <a:solidFill>
                  <a:schemeClr val="tx1"/>
                </a:solidFill>
                <a:latin typeface="Calibri" panose="020F0502020204030204" pitchFamily="34" charset="0"/>
                <a:cs typeface="Calibri" panose="020F0502020204030204" pitchFamily="34" charset="0"/>
              </a:rPr>
              <a:t>3.req_time</a:t>
            </a:r>
          </a:p>
          <a:p>
            <a:r>
              <a:rPr lang="en-US" altLang="zh-TW" dirty="0">
                <a:solidFill>
                  <a:schemeClr val="tx1"/>
                </a:solidFill>
                <a:latin typeface="Calibri" panose="020F0502020204030204" pitchFamily="34" charset="0"/>
                <a:cs typeface="Calibri" panose="020F0502020204030204" pitchFamily="34" charset="0"/>
              </a:rPr>
              <a:t>4.o</a:t>
            </a:r>
          </a:p>
          <a:p>
            <a:r>
              <a:rPr lang="en-US" altLang="zh-TW" dirty="0" smtClean="0">
                <a:solidFill>
                  <a:schemeClr val="tx1"/>
                </a:solidFill>
                <a:latin typeface="Calibri" panose="020F0502020204030204" pitchFamily="34" charset="0"/>
                <a:cs typeface="Calibri" panose="020F0502020204030204" pitchFamily="34" charset="0"/>
              </a:rPr>
              <a:t>5.d</a:t>
            </a:r>
          </a:p>
          <a:p>
            <a:r>
              <a:rPr lang="en-US" altLang="zh-TW" dirty="0">
                <a:solidFill>
                  <a:schemeClr val="tx1"/>
                </a:solidFill>
                <a:latin typeface="Calibri" panose="020F0502020204030204" pitchFamily="34" charset="0"/>
                <a:cs typeface="Calibri" panose="020F0502020204030204" pitchFamily="34" charset="0"/>
              </a:rPr>
              <a:t>6</a:t>
            </a:r>
            <a:r>
              <a:rPr lang="en-US" altLang="zh-TW" dirty="0" smtClean="0">
                <a:solidFill>
                  <a:schemeClr val="tx1"/>
                </a:solidFill>
                <a:latin typeface="Calibri" panose="020F0502020204030204" pitchFamily="34" charset="0"/>
                <a:cs typeface="Calibri" panose="020F0502020204030204" pitchFamily="34" charset="0"/>
              </a:rPr>
              <a:t>.plan_time</a:t>
            </a:r>
          </a:p>
          <a:p>
            <a:r>
              <a:rPr lang="en-US" altLang="zh-TW" dirty="0" smtClean="0">
                <a:solidFill>
                  <a:schemeClr val="tx1"/>
                </a:solidFill>
                <a:latin typeface="Calibri" panose="020F0502020204030204" pitchFamily="34" charset="0"/>
                <a:cs typeface="Calibri" panose="020F0502020204030204" pitchFamily="34" charset="0"/>
              </a:rPr>
              <a:t>7.plan</a:t>
            </a:r>
          </a:p>
          <a:p>
            <a:r>
              <a:rPr lang="en-US" altLang="zh-TW" dirty="0" smtClean="0">
                <a:solidFill>
                  <a:schemeClr val="tx1"/>
                </a:solidFill>
                <a:latin typeface="Calibri" panose="020F0502020204030204" pitchFamily="34" charset="0"/>
                <a:cs typeface="Calibri" panose="020F0502020204030204" pitchFamily="34" charset="0"/>
              </a:rPr>
              <a:t>8.p0</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a:t>
            </a:r>
          </a:p>
          <a:p>
            <a:r>
              <a:rPr lang="en-US" altLang="zh-TW" dirty="0">
                <a:solidFill>
                  <a:schemeClr val="tx1"/>
                </a:solidFill>
                <a:latin typeface="Calibri" panose="020F0502020204030204" pitchFamily="34" charset="0"/>
                <a:cs typeface="Calibri" panose="020F0502020204030204" pitchFamily="34" charset="0"/>
              </a:rPr>
              <a:t>.</a:t>
            </a:r>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73.p65</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74.click_time</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75.click_mode</a:t>
            </a:r>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sz="1600" b="1" dirty="0" smtClean="0">
                <a:solidFill>
                  <a:schemeClr val="tx1"/>
                </a:solidFill>
                <a:latin typeface="Calibri" panose="020F0502020204030204" pitchFamily="34" charset="0"/>
                <a:cs typeface="Calibri" panose="020F0502020204030204" pitchFamily="34" charset="0"/>
              </a:rPr>
              <a:t>Total:</a:t>
            </a:r>
          </a:p>
          <a:p>
            <a:r>
              <a:rPr lang="en-US" altLang="zh-TW" dirty="0">
                <a:solidFill>
                  <a:schemeClr val="tx1"/>
                </a:solidFill>
                <a:latin typeface="Calibri" panose="020F0502020204030204" pitchFamily="34" charset="0"/>
                <a:cs typeface="Calibri" panose="020F0502020204030204" pitchFamily="34" charset="0"/>
              </a:rPr>
              <a:t>453336 </a:t>
            </a:r>
            <a:r>
              <a:rPr lang="en-US" altLang="zh-TW" dirty="0" smtClean="0">
                <a:solidFill>
                  <a:schemeClr val="tx1"/>
                </a:solidFill>
                <a:latin typeface="Calibri" panose="020F0502020204030204" pitchFamily="34" charset="0"/>
                <a:cs typeface="Calibri" panose="020F0502020204030204" pitchFamily="34" charset="0"/>
              </a:rPr>
              <a:t>rows</a:t>
            </a:r>
          </a:p>
          <a:p>
            <a:r>
              <a:rPr lang="en-US" altLang="zh-TW" dirty="0" smtClean="0">
                <a:solidFill>
                  <a:schemeClr val="tx1"/>
                </a:solidFill>
                <a:latin typeface="Calibri" panose="020F0502020204030204" pitchFamily="34" charset="0"/>
                <a:cs typeface="Calibri" panose="020F0502020204030204" pitchFamily="34" charset="0"/>
              </a:rPr>
              <a:t>75 </a:t>
            </a:r>
            <a:r>
              <a:rPr lang="en-US" altLang="zh-TW" dirty="0">
                <a:solidFill>
                  <a:schemeClr val="tx1"/>
                </a:solidFill>
                <a:latin typeface="Calibri" panose="020F0502020204030204" pitchFamily="34" charset="0"/>
                <a:cs typeface="Calibri" panose="020F0502020204030204" pitchFamily="34" charset="0"/>
              </a:rPr>
              <a:t>columns</a:t>
            </a:r>
            <a:endParaRPr lang="zh-TW" altLang="en-US" dirty="0">
              <a:solidFill>
                <a:schemeClr val="tx1"/>
              </a:solidFill>
              <a:latin typeface="Calibri" panose="020F0502020204030204" pitchFamily="34" charset="0"/>
              <a:cs typeface="Calibri" panose="020F0502020204030204" pitchFamily="34" charset="0"/>
            </a:endParaRPr>
          </a:p>
          <a:p>
            <a:endParaRPr lang="zh-TW" altLang="en-US" dirty="0">
              <a:solidFill>
                <a:schemeClr val="tx1"/>
              </a:solidFill>
              <a:latin typeface="Calibri" panose="020F0502020204030204" pitchFamily="34" charset="0"/>
              <a:cs typeface="Calibri" panose="020F0502020204030204" pitchFamily="34" charset="0"/>
            </a:endParaRPr>
          </a:p>
        </p:txBody>
      </p:sp>
      <p:sp>
        <p:nvSpPr>
          <p:cNvPr id="8" name="乘號 7"/>
          <p:cNvSpPr/>
          <p:nvPr/>
        </p:nvSpPr>
        <p:spPr>
          <a:xfrm>
            <a:off x="4289676" y="2218765"/>
            <a:ext cx="224855" cy="26356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乘號 24"/>
          <p:cNvSpPr/>
          <p:nvPr/>
        </p:nvSpPr>
        <p:spPr>
          <a:xfrm>
            <a:off x="4290140" y="2474268"/>
            <a:ext cx="224855" cy="26356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乘號 25"/>
          <p:cNvSpPr/>
          <p:nvPr/>
        </p:nvSpPr>
        <p:spPr>
          <a:xfrm>
            <a:off x="4747340" y="3331518"/>
            <a:ext cx="224855" cy="26356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乘號 26"/>
          <p:cNvSpPr/>
          <p:nvPr/>
        </p:nvSpPr>
        <p:spPr>
          <a:xfrm>
            <a:off x="4859912" y="4588818"/>
            <a:ext cx="224855" cy="26356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786488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Empirical </a:t>
            </a:r>
            <a:r>
              <a:rPr lang="en-US" altLang="zh-TW" b="1" dirty="0"/>
              <a:t>analysis </a:t>
            </a:r>
            <a:r>
              <a:rPr lang="en-US" altLang="zh-TW" b="1" dirty="0" smtClean="0"/>
              <a:t>training</a:t>
            </a:r>
            <a:endParaRPr lang="zh-TW" altLang="en-US" dirty="0"/>
          </a:p>
        </p:txBody>
      </p:sp>
      <p:sp>
        <p:nvSpPr>
          <p:cNvPr id="3" name="內容版面配置區 2"/>
          <p:cNvSpPr>
            <a:spLocks noGrp="1"/>
          </p:cNvSpPr>
          <p:nvPr>
            <p:ph idx="1"/>
          </p:nvPr>
        </p:nvSpPr>
        <p:spPr>
          <a:xfrm>
            <a:off x="800101" y="2434590"/>
            <a:ext cx="3749777" cy="2948940"/>
          </a:xfrm>
        </p:spPr>
        <p:txBody>
          <a:bodyPr/>
          <a:lstStyle/>
          <a:p>
            <a:r>
              <a:rPr lang="en-US" altLang="zh-TW" b="1" dirty="0"/>
              <a:t>c</a:t>
            </a:r>
            <a:r>
              <a:rPr lang="en-US" altLang="zh-TW" dirty="0"/>
              <a:t>, Mean-squared error (MSE) of human professional game outcomes. The plot shows the MSE of the neural network θ f </a:t>
            </a:r>
            <a:r>
              <a:rPr lang="en-US" altLang="zh-TW" dirty="0" err="1"/>
              <a:t>i</a:t>
            </a:r>
            <a:r>
              <a:rPr lang="en-US" altLang="zh-TW" dirty="0"/>
              <a:t> , at each iteration of self-play </a:t>
            </a:r>
            <a:r>
              <a:rPr lang="en-US" altLang="zh-TW" dirty="0" err="1"/>
              <a:t>i</a:t>
            </a:r>
            <a:r>
              <a:rPr lang="en-US" altLang="zh-TW" dirty="0"/>
              <a:t>, in predicting the outcome of human professional games from the </a:t>
            </a:r>
            <a:r>
              <a:rPr lang="en-US" altLang="zh-TW" dirty="0" err="1"/>
              <a:t>GoKifu</a:t>
            </a:r>
            <a:r>
              <a:rPr lang="en-US" altLang="zh-TW" dirty="0"/>
              <a:t> dataset. The MSE is between the actual outcome z∈{−1, +1} and the neural network value v, scaled by a factor of 1 4 to the range of 0–1. The MSE of a neural network trained by supervised learning is also shown.</a:t>
            </a:r>
            <a:endParaRPr lang="zh-TW" altLang="en-US" dirty="0"/>
          </a:p>
        </p:txBody>
      </p:sp>
      <p:pic>
        <p:nvPicPr>
          <p:cNvPr id="4" name="圖片 3"/>
          <p:cNvPicPr>
            <a:picLocks noChangeAspect="1"/>
          </p:cNvPicPr>
          <p:nvPr/>
        </p:nvPicPr>
        <p:blipFill rotWithShape="1">
          <a:blip r:embed="rId3"/>
          <a:srcRect l="66261"/>
          <a:stretch/>
        </p:blipFill>
        <p:spPr>
          <a:xfrm>
            <a:off x="5021825" y="2434590"/>
            <a:ext cx="2787446" cy="2678356"/>
          </a:xfrm>
          <a:prstGeom prst="rect">
            <a:avLst/>
          </a:prstGeom>
        </p:spPr>
      </p:pic>
    </p:spTree>
    <p:extLst>
      <p:ext uri="{BB962C8B-B14F-4D97-AF65-F5344CB8AC3E}">
        <p14:creationId xmlns:p14="http://schemas.microsoft.com/office/powerpoint/2010/main" val="3621476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Empirical analysis training</a:t>
            </a:r>
            <a:endParaRPr lang="zh-TW" altLang="en-US" dirty="0"/>
          </a:p>
        </p:txBody>
      </p:sp>
      <p:sp>
        <p:nvSpPr>
          <p:cNvPr id="3" name="內容版面配置區 2"/>
          <p:cNvSpPr>
            <a:spLocks noGrp="1"/>
          </p:cNvSpPr>
          <p:nvPr>
            <p:ph idx="1"/>
          </p:nvPr>
        </p:nvSpPr>
        <p:spPr>
          <a:xfrm>
            <a:off x="800101" y="2434590"/>
            <a:ext cx="3749777" cy="2948940"/>
          </a:xfrm>
        </p:spPr>
        <p:txBody>
          <a:bodyPr/>
          <a:lstStyle/>
          <a:p>
            <a:r>
              <a:rPr lang="en-US" altLang="zh-TW" b="1" dirty="0"/>
              <a:t>a</a:t>
            </a:r>
            <a:r>
              <a:rPr lang="en-US" altLang="zh-TW" dirty="0"/>
              <a:t>, Each trained network was combined with </a:t>
            </a:r>
            <a:r>
              <a:rPr lang="en-US" altLang="zh-TW" dirty="0" err="1"/>
              <a:t>AlphaGo</a:t>
            </a:r>
            <a:r>
              <a:rPr lang="en-US" altLang="zh-TW" dirty="0"/>
              <a:t> Zero’s search to obtain a different player. </a:t>
            </a:r>
            <a:r>
              <a:rPr lang="en-US" altLang="zh-TW" dirty="0" err="1"/>
              <a:t>Elo</a:t>
            </a:r>
            <a:r>
              <a:rPr lang="en-US" altLang="zh-TW" dirty="0"/>
              <a:t> ratings were computed from evaluation games between these different players, using 5 s of thinking time per move.</a:t>
            </a:r>
            <a:endParaRPr lang="zh-TW" altLang="en-US" dirty="0"/>
          </a:p>
        </p:txBody>
      </p:sp>
      <p:pic>
        <p:nvPicPr>
          <p:cNvPr id="4" name="圖片 3"/>
          <p:cNvPicPr>
            <a:picLocks noChangeAspect="1"/>
          </p:cNvPicPr>
          <p:nvPr/>
        </p:nvPicPr>
        <p:blipFill rotWithShape="1">
          <a:blip r:embed="rId3"/>
          <a:srcRect r="69105"/>
          <a:stretch/>
        </p:blipFill>
        <p:spPr>
          <a:xfrm>
            <a:off x="5721556" y="2367895"/>
            <a:ext cx="1977103" cy="3029438"/>
          </a:xfrm>
          <a:prstGeom prst="rect">
            <a:avLst/>
          </a:prstGeom>
        </p:spPr>
      </p:pic>
    </p:spTree>
    <p:extLst>
      <p:ext uri="{BB962C8B-B14F-4D97-AF65-F5344CB8AC3E}">
        <p14:creationId xmlns:p14="http://schemas.microsoft.com/office/powerpoint/2010/main" val="2349628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Empirical analysis training</a:t>
            </a:r>
            <a:endParaRPr lang="zh-TW" altLang="en-US" dirty="0"/>
          </a:p>
        </p:txBody>
      </p:sp>
      <p:sp>
        <p:nvSpPr>
          <p:cNvPr id="3" name="內容版面配置區 2"/>
          <p:cNvSpPr>
            <a:spLocks noGrp="1"/>
          </p:cNvSpPr>
          <p:nvPr>
            <p:ph idx="1"/>
          </p:nvPr>
        </p:nvSpPr>
        <p:spPr>
          <a:xfrm>
            <a:off x="800101" y="2434590"/>
            <a:ext cx="3749777" cy="2948940"/>
          </a:xfrm>
        </p:spPr>
        <p:txBody>
          <a:bodyPr/>
          <a:lstStyle/>
          <a:p>
            <a:r>
              <a:rPr lang="en-US" altLang="zh-TW" b="1" dirty="0"/>
              <a:t>b</a:t>
            </a:r>
            <a:r>
              <a:rPr lang="en-US" altLang="zh-TW" dirty="0"/>
              <a:t>, Prediction accuracy on human professional moves (from the </a:t>
            </a:r>
            <a:r>
              <a:rPr lang="en-US" altLang="zh-TW" dirty="0" err="1"/>
              <a:t>GoKifu</a:t>
            </a:r>
            <a:r>
              <a:rPr lang="en-US" altLang="zh-TW" dirty="0"/>
              <a:t> dataset) for each network architecture</a:t>
            </a:r>
            <a:endParaRPr lang="zh-TW" altLang="en-US" dirty="0"/>
          </a:p>
        </p:txBody>
      </p:sp>
      <p:pic>
        <p:nvPicPr>
          <p:cNvPr id="4" name="圖片 3"/>
          <p:cNvPicPr>
            <a:picLocks noChangeAspect="1"/>
          </p:cNvPicPr>
          <p:nvPr/>
        </p:nvPicPr>
        <p:blipFill rotWithShape="1">
          <a:blip r:embed="rId3"/>
          <a:srcRect l="31333" r="34374"/>
          <a:stretch/>
        </p:blipFill>
        <p:spPr>
          <a:xfrm>
            <a:off x="5905254" y="2367895"/>
            <a:ext cx="2194560" cy="3029438"/>
          </a:xfrm>
          <a:prstGeom prst="rect">
            <a:avLst/>
          </a:prstGeom>
        </p:spPr>
      </p:pic>
    </p:spTree>
    <p:extLst>
      <p:ext uri="{BB962C8B-B14F-4D97-AF65-F5344CB8AC3E}">
        <p14:creationId xmlns:p14="http://schemas.microsoft.com/office/powerpoint/2010/main" val="25592514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Model - Empirical analysis training</a:t>
            </a:r>
            <a:endParaRPr lang="zh-TW" altLang="en-US" dirty="0"/>
          </a:p>
        </p:txBody>
      </p:sp>
      <p:sp>
        <p:nvSpPr>
          <p:cNvPr id="3" name="內容版面配置區 2"/>
          <p:cNvSpPr>
            <a:spLocks noGrp="1"/>
          </p:cNvSpPr>
          <p:nvPr>
            <p:ph idx="1"/>
          </p:nvPr>
        </p:nvSpPr>
        <p:spPr>
          <a:xfrm>
            <a:off x="800101" y="2434590"/>
            <a:ext cx="3749777" cy="2948940"/>
          </a:xfrm>
        </p:spPr>
        <p:txBody>
          <a:bodyPr/>
          <a:lstStyle/>
          <a:p>
            <a:r>
              <a:rPr lang="en-US" altLang="zh-TW" b="1" dirty="0"/>
              <a:t>c</a:t>
            </a:r>
            <a:r>
              <a:rPr lang="en-US" altLang="zh-TW" dirty="0"/>
              <a:t>,</a:t>
            </a:r>
            <a:r>
              <a:rPr lang="en-US" altLang="zh-TW" dirty="0" smtClean="0"/>
              <a:t> </a:t>
            </a:r>
            <a:r>
              <a:rPr lang="en-US" altLang="zh-TW" dirty="0"/>
              <a:t>MSE of human professional game outcomes (from the </a:t>
            </a:r>
            <a:r>
              <a:rPr lang="en-US" altLang="zh-TW" dirty="0" err="1"/>
              <a:t>GoKifu</a:t>
            </a:r>
            <a:r>
              <a:rPr lang="en-US" altLang="zh-TW" dirty="0"/>
              <a:t> dataset) for each network architecture..</a:t>
            </a:r>
            <a:endParaRPr lang="zh-TW" altLang="en-US" dirty="0"/>
          </a:p>
        </p:txBody>
      </p:sp>
      <p:pic>
        <p:nvPicPr>
          <p:cNvPr id="4" name="圖片 3"/>
          <p:cNvPicPr>
            <a:picLocks noChangeAspect="1"/>
          </p:cNvPicPr>
          <p:nvPr/>
        </p:nvPicPr>
        <p:blipFill rotWithShape="1">
          <a:blip r:embed="rId3"/>
          <a:srcRect l="64657" r="196"/>
          <a:stretch/>
        </p:blipFill>
        <p:spPr>
          <a:xfrm>
            <a:off x="5678129" y="2434590"/>
            <a:ext cx="2249129" cy="3029438"/>
          </a:xfrm>
          <a:prstGeom prst="rect">
            <a:avLst/>
          </a:prstGeom>
        </p:spPr>
      </p:pic>
    </p:spTree>
    <p:extLst>
      <p:ext uri="{BB962C8B-B14F-4D97-AF65-F5344CB8AC3E}">
        <p14:creationId xmlns:p14="http://schemas.microsoft.com/office/powerpoint/2010/main" val="14943650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Model - Knowledge learned</a:t>
            </a:r>
            <a:endParaRPr lang="zh-TW" altLang="en-US" dirty="0"/>
          </a:p>
        </p:txBody>
      </p:sp>
      <p:sp>
        <p:nvSpPr>
          <p:cNvPr id="3" name="內容版面配置區 2"/>
          <p:cNvSpPr>
            <a:spLocks noGrp="1"/>
          </p:cNvSpPr>
          <p:nvPr>
            <p:ph idx="1"/>
          </p:nvPr>
        </p:nvSpPr>
        <p:spPr>
          <a:xfrm>
            <a:off x="685800" y="2349304"/>
            <a:ext cx="7772870" cy="2568080"/>
          </a:xfrm>
        </p:spPr>
        <p:txBody>
          <a:bodyPr>
            <a:noAutofit/>
          </a:bodyPr>
          <a:lstStyle/>
          <a:p>
            <a:r>
              <a:rPr lang="en-US" altLang="zh-TW" cap="none" dirty="0" smtClean="0"/>
              <a:t>A. five human </a:t>
            </a:r>
            <a:r>
              <a:rPr lang="en-US" altLang="zh-TW" cap="none" dirty="0" err="1" smtClean="0"/>
              <a:t>joseki</a:t>
            </a:r>
            <a:r>
              <a:rPr lang="en-US" altLang="zh-TW" cap="none" dirty="0" smtClean="0"/>
              <a:t> (common corner sequences) found during </a:t>
            </a:r>
            <a:r>
              <a:rPr lang="en-US" altLang="zh-TW" cap="none" dirty="0" err="1" smtClean="0"/>
              <a:t>alphago</a:t>
            </a:r>
            <a:r>
              <a:rPr lang="en-US" altLang="zh-TW" cap="none" dirty="0" smtClean="0"/>
              <a:t> zero training. The associated timestamp indicates that each sequence first appears during self-training training (considering rotation and reflection).</a:t>
            </a:r>
          </a:p>
          <a:p>
            <a:r>
              <a:rPr lang="en-US" altLang="zh-TW" cap="none" dirty="0" smtClean="0"/>
              <a:t>B. five </a:t>
            </a:r>
            <a:r>
              <a:rPr lang="en-US" altLang="zh-TW" cap="none" dirty="0" err="1" smtClean="0"/>
              <a:t>joseki</a:t>
            </a:r>
            <a:r>
              <a:rPr lang="en-US" altLang="zh-TW" cap="none" dirty="0" smtClean="0"/>
              <a:t> are favored at different stages of self-training. During the iteration of the self-learning training, each displayed corner sequence is played at the maximum frequency in all corner sequences. The timestamp of this iteration is indicated on the timeline.</a:t>
            </a:r>
          </a:p>
          <a:p>
            <a:r>
              <a:rPr lang="en-US" altLang="zh-TW" cap="none" dirty="0" smtClean="0"/>
              <a:t>C. In the first 80 games of the three self-competitions conducted at different training stages, each search used 1,600 simulations (about 0.4 seconds). In 3 hours, the game greedily focused on capturing stones (enclosed), just like human beginners. In 19 hours, the game understands where it is still alive. Where is the dead chess, the fundamentals of influence and territory. In 70 hours, the entire network is close to training.</a:t>
            </a:r>
            <a:endParaRPr lang="zh-TW" altLang="en-US" cap="none" dirty="0"/>
          </a:p>
        </p:txBody>
      </p:sp>
    </p:spTree>
    <p:extLst>
      <p:ext uri="{BB962C8B-B14F-4D97-AF65-F5344CB8AC3E}">
        <p14:creationId xmlns:p14="http://schemas.microsoft.com/office/powerpoint/2010/main" val="17315840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Final </a:t>
            </a:r>
            <a:r>
              <a:rPr lang="en-US" altLang="zh-TW" b="1" dirty="0" smtClean="0"/>
              <a:t>performance</a:t>
            </a:r>
            <a:endParaRPr lang="zh-TW" altLang="en-US" dirty="0"/>
          </a:p>
        </p:txBody>
      </p:sp>
      <p:sp>
        <p:nvSpPr>
          <p:cNvPr id="3" name="內容版面配置區 2"/>
          <p:cNvSpPr>
            <a:spLocks noGrp="1"/>
          </p:cNvSpPr>
          <p:nvPr>
            <p:ph idx="1"/>
          </p:nvPr>
        </p:nvSpPr>
        <p:spPr>
          <a:xfrm>
            <a:off x="800100" y="2434590"/>
            <a:ext cx="3912010" cy="2948940"/>
          </a:xfrm>
        </p:spPr>
        <p:txBody>
          <a:bodyPr/>
          <a:lstStyle/>
          <a:p>
            <a:r>
              <a:rPr lang="en-US" altLang="zh-TW" b="1" dirty="0"/>
              <a:t>a</a:t>
            </a:r>
            <a:r>
              <a:rPr lang="en-US" altLang="zh-TW" dirty="0" smtClean="0"/>
              <a:t>, </a:t>
            </a:r>
            <a:r>
              <a:rPr lang="en-US" altLang="zh-TW" dirty="0"/>
              <a:t>Learning curve for </a:t>
            </a:r>
            <a:r>
              <a:rPr lang="en-US" altLang="zh-TW" dirty="0" err="1"/>
              <a:t>AlphaGo</a:t>
            </a:r>
            <a:r>
              <a:rPr lang="en-US" altLang="zh-TW" dirty="0"/>
              <a:t> Zero using a larger 40-block residual network over 40 days. The plot shows the performance of each player α</a:t>
            </a:r>
            <a:r>
              <a:rPr lang="en-US" altLang="zh-TW" dirty="0" err="1"/>
              <a:t>θi</a:t>
            </a:r>
            <a:r>
              <a:rPr lang="en-US" altLang="zh-TW" dirty="0"/>
              <a:t> from each iteration </a:t>
            </a:r>
            <a:r>
              <a:rPr lang="en-US" altLang="zh-TW" dirty="0" err="1"/>
              <a:t>i</a:t>
            </a:r>
            <a:r>
              <a:rPr lang="en-US" altLang="zh-TW" dirty="0"/>
              <a:t> of our reinforcement learning algorithm. </a:t>
            </a:r>
            <a:r>
              <a:rPr lang="en-US" altLang="zh-TW" dirty="0" err="1"/>
              <a:t>Elo</a:t>
            </a:r>
            <a:r>
              <a:rPr lang="en-US" altLang="zh-TW" dirty="0"/>
              <a:t> ratings were computed from evaluation games between different players, using 0.4 s per search (see Methods). </a:t>
            </a:r>
            <a:endParaRPr lang="zh-TW" altLang="en-US" dirty="0"/>
          </a:p>
        </p:txBody>
      </p:sp>
      <p:pic>
        <p:nvPicPr>
          <p:cNvPr id="4" name="圖片 3"/>
          <p:cNvPicPr>
            <a:picLocks noChangeAspect="1"/>
          </p:cNvPicPr>
          <p:nvPr/>
        </p:nvPicPr>
        <p:blipFill rotWithShape="1">
          <a:blip r:embed="rId3"/>
          <a:srcRect r="38590"/>
          <a:stretch/>
        </p:blipFill>
        <p:spPr>
          <a:xfrm>
            <a:off x="4918587" y="2434590"/>
            <a:ext cx="3923597" cy="2522679"/>
          </a:xfrm>
          <a:prstGeom prst="rect">
            <a:avLst/>
          </a:prstGeom>
        </p:spPr>
      </p:pic>
    </p:spTree>
    <p:extLst>
      <p:ext uri="{BB962C8B-B14F-4D97-AF65-F5344CB8AC3E}">
        <p14:creationId xmlns:p14="http://schemas.microsoft.com/office/powerpoint/2010/main" val="24092303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Final </a:t>
            </a:r>
            <a:r>
              <a:rPr lang="en-US" altLang="zh-TW" b="1" dirty="0" smtClean="0"/>
              <a:t>performance</a:t>
            </a:r>
            <a:endParaRPr lang="zh-TW" altLang="en-US" dirty="0"/>
          </a:p>
        </p:txBody>
      </p:sp>
      <p:sp>
        <p:nvSpPr>
          <p:cNvPr id="3" name="內容版面配置區 2"/>
          <p:cNvSpPr>
            <a:spLocks noGrp="1"/>
          </p:cNvSpPr>
          <p:nvPr>
            <p:ph idx="1"/>
          </p:nvPr>
        </p:nvSpPr>
        <p:spPr>
          <a:xfrm>
            <a:off x="800100" y="2434590"/>
            <a:ext cx="3912010" cy="2948940"/>
          </a:xfrm>
        </p:spPr>
        <p:txBody>
          <a:bodyPr>
            <a:normAutofit fontScale="62500" lnSpcReduction="20000"/>
          </a:bodyPr>
          <a:lstStyle/>
          <a:p>
            <a:r>
              <a:rPr lang="en-US" altLang="zh-TW" sz="1650" b="1" dirty="0"/>
              <a:t>b</a:t>
            </a:r>
            <a:r>
              <a:rPr lang="en-US" altLang="zh-TW" dirty="0"/>
              <a:t>, Final performance of </a:t>
            </a:r>
            <a:r>
              <a:rPr lang="en-US" altLang="zh-TW" dirty="0" err="1"/>
              <a:t>AlphaGo</a:t>
            </a:r>
            <a:r>
              <a:rPr lang="en-US" altLang="zh-TW" dirty="0"/>
              <a:t> Zero. </a:t>
            </a:r>
            <a:r>
              <a:rPr lang="en-US" altLang="zh-TW" dirty="0" err="1"/>
              <a:t>AlphaGo</a:t>
            </a:r>
            <a:r>
              <a:rPr lang="en-US" altLang="zh-TW" dirty="0"/>
              <a:t> Zero was trained for 40 days using a 40-block residual neural network. The plot shows the results of a tournament between: </a:t>
            </a:r>
            <a:r>
              <a:rPr lang="en-US" altLang="zh-TW" dirty="0" err="1"/>
              <a:t>AlphaGo</a:t>
            </a:r>
            <a:r>
              <a:rPr lang="en-US" altLang="zh-TW" dirty="0"/>
              <a:t> Zero, </a:t>
            </a:r>
            <a:r>
              <a:rPr lang="en-US" altLang="zh-TW" dirty="0" err="1"/>
              <a:t>AlphaGo</a:t>
            </a:r>
            <a:r>
              <a:rPr lang="en-US" altLang="zh-TW" dirty="0"/>
              <a:t> Master (defeated top human professionals 60–0 in online games), </a:t>
            </a:r>
            <a:r>
              <a:rPr lang="en-US" altLang="zh-TW" dirty="0" err="1" smtClean="0"/>
              <a:t>AlphaGo</a:t>
            </a:r>
            <a:r>
              <a:rPr lang="en-US" altLang="zh-TW" dirty="0" smtClean="0"/>
              <a:t> Lee </a:t>
            </a:r>
            <a:r>
              <a:rPr lang="en-US" altLang="zh-TW" dirty="0"/>
              <a:t>(defeated Lee </a:t>
            </a:r>
            <a:r>
              <a:rPr lang="en-US" altLang="zh-TW" dirty="0" err="1"/>
              <a:t>Sedol</a:t>
            </a:r>
            <a:r>
              <a:rPr lang="en-US" altLang="zh-TW" dirty="0"/>
              <a:t>), </a:t>
            </a:r>
            <a:r>
              <a:rPr lang="en-US" altLang="zh-TW" dirty="0" err="1"/>
              <a:t>AlphaGo</a:t>
            </a:r>
            <a:r>
              <a:rPr lang="en-US" altLang="zh-TW" dirty="0"/>
              <a:t> Fan (defeated Fan Hui), as well as previous Go programs Crazy Stone, </a:t>
            </a:r>
            <a:r>
              <a:rPr lang="en-US" altLang="zh-TW" dirty="0" err="1"/>
              <a:t>Pachi</a:t>
            </a:r>
            <a:r>
              <a:rPr lang="en-US" altLang="zh-TW" dirty="0"/>
              <a:t> and </a:t>
            </a:r>
            <a:r>
              <a:rPr lang="en-US" altLang="zh-TW" dirty="0" err="1"/>
              <a:t>GnuGo</a:t>
            </a:r>
            <a:r>
              <a:rPr lang="en-US" altLang="zh-TW" dirty="0"/>
              <a:t>. Each program was given 5 s of thinking time per move. </a:t>
            </a:r>
            <a:r>
              <a:rPr lang="en-US" altLang="zh-TW" dirty="0" err="1"/>
              <a:t>AlphaGo</a:t>
            </a:r>
            <a:r>
              <a:rPr lang="en-US" altLang="zh-TW" dirty="0"/>
              <a:t> Zero and </a:t>
            </a:r>
            <a:r>
              <a:rPr lang="en-US" altLang="zh-TW" dirty="0" err="1"/>
              <a:t>AlphaGo</a:t>
            </a:r>
            <a:r>
              <a:rPr lang="en-US" altLang="zh-TW" dirty="0"/>
              <a:t> Master played on a single machine on the Google Cloud; </a:t>
            </a:r>
            <a:r>
              <a:rPr lang="en-US" altLang="zh-TW" dirty="0" err="1"/>
              <a:t>AlphaGo</a:t>
            </a:r>
            <a:r>
              <a:rPr lang="en-US" altLang="zh-TW" dirty="0"/>
              <a:t> Fan and </a:t>
            </a:r>
            <a:r>
              <a:rPr lang="en-US" altLang="zh-TW" dirty="0" err="1"/>
              <a:t>AlphaGo</a:t>
            </a:r>
            <a:r>
              <a:rPr lang="en-US" altLang="zh-TW" dirty="0"/>
              <a:t> Lee were distributed over many machines. The raw neural network from </a:t>
            </a:r>
            <a:r>
              <a:rPr lang="en-US" altLang="zh-TW" dirty="0" err="1"/>
              <a:t>AlphaGo</a:t>
            </a:r>
            <a:r>
              <a:rPr lang="en-US" altLang="zh-TW" dirty="0"/>
              <a:t> Zero is also included, which directly selects the move a with maximum probability pa, without using MCTS. Programs were evaluated on an </a:t>
            </a:r>
            <a:r>
              <a:rPr lang="en-US" altLang="zh-TW" dirty="0" err="1"/>
              <a:t>Elo</a:t>
            </a:r>
            <a:r>
              <a:rPr lang="en-US" altLang="zh-TW" dirty="0"/>
              <a:t> scale25: a 200-point gap corresponds to a 75% probability of winning.</a:t>
            </a:r>
            <a:endParaRPr lang="zh-TW" altLang="en-US" dirty="0"/>
          </a:p>
        </p:txBody>
      </p:sp>
      <p:pic>
        <p:nvPicPr>
          <p:cNvPr id="4" name="圖片 3"/>
          <p:cNvPicPr>
            <a:picLocks noChangeAspect="1"/>
          </p:cNvPicPr>
          <p:nvPr/>
        </p:nvPicPr>
        <p:blipFill rotWithShape="1">
          <a:blip r:embed="rId3"/>
          <a:srcRect l="61722" r="352"/>
          <a:stretch/>
        </p:blipFill>
        <p:spPr>
          <a:xfrm>
            <a:off x="5692140" y="2367896"/>
            <a:ext cx="2423160" cy="2522679"/>
          </a:xfrm>
          <a:prstGeom prst="rect">
            <a:avLst/>
          </a:prstGeom>
        </p:spPr>
      </p:pic>
    </p:spTree>
    <p:extLst>
      <p:ext uri="{BB962C8B-B14F-4D97-AF65-F5344CB8AC3E}">
        <p14:creationId xmlns:p14="http://schemas.microsoft.com/office/powerpoint/2010/main" val="33128020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Conclusion</a:t>
            </a:r>
            <a:endParaRPr lang="zh-TW" altLang="en-US" dirty="0"/>
          </a:p>
        </p:txBody>
      </p:sp>
      <p:sp>
        <p:nvSpPr>
          <p:cNvPr id="3" name="內容版面配置區 2"/>
          <p:cNvSpPr>
            <a:spLocks noGrp="1"/>
          </p:cNvSpPr>
          <p:nvPr>
            <p:ph idx="1"/>
          </p:nvPr>
        </p:nvSpPr>
        <p:spPr/>
        <p:txBody>
          <a:bodyPr/>
          <a:lstStyle/>
          <a:p>
            <a:r>
              <a:rPr lang="en-US" altLang="zh-TW" cap="none" dirty="0" smtClean="0"/>
              <a:t>A pure reinforcement learning approach is fully feasible, even in the most challenging of domains: it is possible to train to superhuman level, without human examples or guidance, given no knowledge of the domain beyond basic rules.</a:t>
            </a:r>
          </a:p>
          <a:p>
            <a:endParaRPr lang="en-US" altLang="zh-TW" cap="none" dirty="0" smtClean="0"/>
          </a:p>
          <a:p>
            <a:r>
              <a:rPr lang="en-US" altLang="zh-TW" cap="none" dirty="0" smtClean="0"/>
              <a:t>Pure reinforcement learning approach requires just a few more hours to train, and achieves much better asymptotic performance, compared to training on human expert data.</a:t>
            </a:r>
            <a:endParaRPr lang="zh-TW" altLang="en-US" cap="none" dirty="0"/>
          </a:p>
        </p:txBody>
      </p:sp>
    </p:spTree>
    <p:extLst>
      <p:ext uri="{BB962C8B-B14F-4D97-AF65-F5344CB8AC3E}">
        <p14:creationId xmlns:p14="http://schemas.microsoft.com/office/powerpoint/2010/main" val="22704896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z="2700" dirty="0"/>
              <a:t>Thank you for your attention</a:t>
            </a:r>
            <a:endParaRPr lang="zh-TW" altLang="en-US" sz="2700" dirty="0"/>
          </a:p>
        </p:txBody>
      </p:sp>
      <p:sp>
        <p:nvSpPr>
          <p:cNvPr id="6" name="文字版面配置區 5"/>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23580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en-US" altLang="zh-TW" sz="4000" b="1" dirty="0" smtClean="0">
                <a:latin typeface="Calibri"/>
                <a:ea typeface="Calibri"/>
                <a:cs typeface="Calibri"/>
                <a:sym typeface="Calibri"/>
              </a:rPr>
              <a:t>Data Preprocessing</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6</a:t>
            </a:fld>
            <a:endParaRPr lang="en-US" sz="1000" b="0" i="0" u="none" strike="noStrike" cap="none">
              <a:solidFill>
                <a:schemeClr val="dk1"/>
              </a:solidFill>
              <a:latin typeface="Arial"/>
              <a:ea typeface="Arial"/>
              <a:cs typeface="Arial"/>
              <a:sym typeface="Arial"/>
            </a:endParaRPr>
          </a:p>
        </p:txBody>
      </p:sp>
      <p:sp>
        <p:nvSpPr>
          <p:cNvPr id="9" name="圓角矩形 8"/>
          <p:cNvSpPr/>
          <p:nvPr/>
        </p:nvSpPr>
        <p:spPr>
          <a:xfrm>
            <a:off x="172316" y="1274764"/>
            <a:ext cx="2135040" cy="49234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800" b="1" dirty="0" smtClean="0">
                <a:solidFill>
                  <a:schemeClr val="tx1"/>
                </a:solidFill>
                <a:latin typeface="Calibri" panose="020F0502020204030204" pitchFamily="34" charset="0"/>
                <a:cs typeface="Calibri" panose="020F0502020204030204" pitchFamily="34" charset="0"/>
              </a:rPr>
              <a:t>Train_merges.csv</a:t>
            </a:r>
            <a:endParaRPr lang="zh-TW" altLang="en-US" sz="1800" b="1" dirty="0">
              <a:solidFill>
                <a:schemeClr val="tx1"/>
              </a:solidFill>
              <a:latin typeface="Calibri" panose="020F0502020204030204" pitchFamily="34" charset="0"/>
              <a:cs typeface="Calibri" panose="020F0502020204030204" pitchFamily="34" charset="0"/>
            </a:endParaRPr>
          </a:p>
        </p:txBody>
      </p:sp>
      <p:sp>
        <p:nvSpPr>
          <p:cNvPr id="10" name="圓角矩形 9"/>
          <p:cNvSpPr/>
          <p:nvPr/>
        </p:nvSpPr>
        <p:spPr>
          <a:xfrm>
            <a:off x="377158" y="1737377"/>
            <a:ext cx="1725353" cy="4267238"/>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1600" b="1" dirty="0" smtClean="0">
                <a:solidFill>
                  <a:schemeClr val="tx1"/>
                </a:solidFill>
                <a:latin typeface="Calibri" panose="020F0502020204030204" pitchFamily="34" charset="0"/>
                <a:cs typeface="Calibri" panose="020F0502020204030204" pitchFamily="34" charset="0"/>
              </a:rPr>
              <a:t>Columns:</a:t>
            </a:r>
            <a:endParaRPr lang="en-US" altLang="zh-TW" sz="1600" dirty="0" smtClean="0">
              <a:solidFill>
                <a:schemeClr val="tx1"/>
              </a:solidFill>
              <a:latin typeface="Calibri" panose="020F0502020204030204" pitchFamily="34" charset="0"/>
              <a:cs typeface="Calibri" panose="020F0502020204030204" pitchFamily="34" charset="0"/>
            </a:endParaRPr>
          </a:p>
          <a:p>
            <a:r>
              <a:rPr lang="en-US" altLang="zh-TW" dirty="0">
                <a:solidFill>
                  <a:schemeClr val="tx1"/>
                </a:solidFill>
                <a:latin typeface="Calibri" panose="020F0502020204030204" pitchFamily="34" charset="0"/>
                <a:cs typeface="Calibri" panose="020F0502020204030204" pitchFamily="34" charset="0"/>
              </a:rPr>
              <a:t>1</a:t>
            </a:r>
            <a:r>
              <a:rPr lang="en-US" altLang="zh-TW" dirty="0" smtClean="0">
                <a:solidFill>
                  <a:schemeClr val="tx1"/>
                </a:solidFill>
                <a:latin typeface="Calibri" panose="020F0502020204030204" pitchFamily="34" charset="0"/>
                <a:cs typeface="Calibri" panose="020F0502020204030204" pitchFamily="34" charset="0"/>
              </a:rPr>
              <a:t>.req_time</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2.o</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a:solidFill>
                  <a:schemeClr val="tx1"/>
                </a:solidFill>
                <a:latin typeface="Calibri" panose="020F0502020204030204" pitchFamily="34" charset="0"/>
                <a:cs typeface="Calibri" panose="020F0502020204030204" pitchFamily="34" charset="0"/>
              </a:rPr>
              <a:t>3</a:t>
            </a:r>
            <a:r>
              <a:rPr lang="en-US" altLang="zh-TW" dirty="0" smtClean="0">
                <a:solidFill>
                  <a:schemeClr val="tx1"/>
                </a:solidFill>
                <a:latin typeface="Calibri" panose="020F0502020204030204" pitchFamily="34" charset="0"/>
                <a:cs typeface="Calibri" panose="020F0502020204030204" pitchFamily="34" charset="0"/>
              </a:rPr>
              <a:t>.d</a:t>
            </a:r>
          </a:p>
          <a:p>
            <a:r>
              <a:rPr lang="en-US" altLang="zh-TW" dirty="0">
                <a:solidFill>
                  <a:schemeClr val="tx1"/>
                </a:solidFill>
                <a:latin typeface="Calibri" panose="020F0502020204030204" pitchFamily="34" charset="0"/>
                <a:cs typeface="Calibri" panose="020F0502020204030204" pitchFamily="34" charset="0"/>
              </a:rPr>
              <a:t>4</a:t>
            </a:r>
            <a:r>
              <a:rPr lang="en-US" altLang="zh-TW" dirty="0" smtClean="0">
                <a:solidFill>
                  <a:schemeClr val="tx1"/>
                </a:solidFill>
                <a:latin typeface="Calibri" panose="020F0502020204030204" pitchFamily="34" charset="0"/>
                <a:cs typeface="Calibri" panose="020F0502020204030204" pitchFamily="34" charset="0"/>
              </a:rPr>
              <a:t>.plan</a:t>
            </a:r>
          </a:p>
          <a:p>
            <a:r>
              <a:rPr lang="en-US" altLang="zh-TW" dirty="0">
                <a:solidFill>
                  <a:schemeClr val="tx1"/>
                </a:solidFill>
                <a:latin typeface="Calibri" panose="020F0502020204030204" pitchFamily="34" charset="0"/>
                <a:cs typeface="Calibri" panose="020F0502020204030204" pitchFamily="34" charset="0"/>
              </a:rPr>
              <a:t>5</a:t>
            </a:r>
            <a:r>
              <a:rPr lang="en-US" altLang="zh-TW" dirty="0" smtClean="0">
                <a:solidFill>
                  <a:schemeClr val="tx1"/>
                </a:solidFill>
                <a:latin typeface="Calibri" panose="020F0502020204030204" pitchFamily="34" charset="0"/>
                <a:cs typeface="Calibri" panose="020F0502020204030204" pitchFamily="34" charset="0"/>
              </a:rPr>
              <a:t>.p0</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a:t>
            </a:r>
          </a:p>
          <a:p>
            <a:r>
              <a:rPr lang="en-US" altLang="zh-TW" dirty="0">
                <a:solidFill>
                  <a:schemeClr val="tx1"/>
                </a:solidFill>
                <a:latin typeface="Calibri" panose="020F0502020204030204" pitchFamily="34" charset="0"/>
                <a:cs typeface="Calibri" panose="020F0502020204030204" pitchFamily="34" charset="0"/>
              </a:rPr>
              <a:t>.</a:t>
            </a:r>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70.p65</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71.click_mode</a:t>
            </a:r>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sz="1600" b="1" dirty="0" smtClean="0">
                <a:solidFill>
                  <a:schemeClr val="tx1"/>
                </a:solidFill>
                <a:latin typeface="Calibri" panose="020F0502020204030204" pitchFamily="34" charset="0"/>
                <a:cs typeface="Calibri" panose="020F0502020204030204" pitchFamily="34" charset="0"/>
              </a:rPr>
              <a:t>Total:</a:t>
            </a:r>
          </a:p>
          <a:p>
            <a:r>
              <a:rPr lang="en-US" altLang="zh-TW" dirty="0">
                <a:solidFill>
                  <a:schemeClr val="tx1"/>
                </a:solidFill>
                <a:latin typeface="Calibri" panose="020F0502020204030204" pitchFamily="34" charset="0"/>
                <a:cs typeface="Calibri" panose="020F0502020204030204" pitchFamily="34" charset="0"/>
              </a:rPr>
              <a:t>453336 </a:t>
            </a:r>
            <a:r>
              <a:rPr lang="en-US" altLang="zh-TW" dirty="0" smtClean="0">
                <a:solidFill>
                  <a:schemeClr val="tx1"/>
                </a:solidFill>
                <a:latin typeface="Calibri" panose="020F0502020204030204" pitchFamily="34" charset="0"/>
                <a:cs typeface="Calibri" panose="020F0502020204030204" pitchFamily="34" charset="0"/>
              </a:rPr>
              <a:t>rows</a:t>
            </a:r>
          </a:p>
          <a:p>
            <a:r>
              <a:rPr lang="en-US" altLang="zh-TW" dirty="0" smtClean="0">
                <a:solidFill>
                  <a:schemeClr val="tx1"/>
                </a:solidFill>
                <a:latin typeface="Calibri" panose="020F0502020204030204" pitchFamily="34" charset="0"/>
                <a:cs typeface="Calibri" panose="020F0502020204030204" pitchFamily="34" charset="0"/>
              </a:rPr>
              <a:t>71 </a:t>
            </a:r>
            <a:r>
              <a:rPr lang="en-US" altLang="zh-TW" dirty="0">
                <a:solidFill>
                  <a:schemeClr val="tx1"/>
                </a:solidFill>
                <a:latin typeface="Calibri" panose="020F0502020204030204" pitchFamily="34" charset="0"/>
                <a:cs typeface="Calibri" panose="020F0502020204030204" pitchFamily="34" charset="0"/>
              </a:rPr>
              <a:t>columns</a:t>
            </a:r>
            <a:endParaRPr lang="zh-TW" altLang="en-US" dirty="0">
              <a:solidFill>
                <a:schemeClr val="tx1"/>
              </a:solidFill>
              <a:latin typeface="Calibri" panose="020F0502020204030204" pitchFamily="34" charset="0"/>
              <a:cs typeface="Calibri" panose="020F0502020204030204" pitchFamily="34" charset="0"/>
            </a:endParaRPr>
          </a:p>
          <a:p>
            <a:endParaRPr lang="zh-TW" altLang="en-US" dirty="0">
              <a:solidFill>
                <a:schemeClr val="tx1"/>
              </a:solidFill>
              <a:latin typeface="Calibri" panose="020F0502020204030204" pitchFamily="34" charset="0"/>
              <a:cs typeface="Calibri" panose="020F050202020403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622108922"/>
              </p:ext>
            </p:extLst>
          </p:nvPr>
        </p:nvGraphicFramePr>
        <p:xfrm>
          <a:off x="4781550" y="1417495"/>
          <a:ext cx="2676524" cy="639763"/>
        </p:xfrm>
        <a:graphic>
          <a:graphicData uri="http://schemas.openxmlformats.org/drawingml/2006/table">
            <a:tbl>
              <a:tblPr firstRow="1" bandRow="1">
                <a:tableStyleId>{21E4AEA4-8DFA-4A89-87EB-49C32662AFE0}</a:tableStyleId>
              </a:tblPr>
              <a:tblGrid>
                <a:gridCol w="2676524">
                  <a:extLst>
                    <a:ext uri="{9D8B030D-6E8A-4147-A177-3AD203B41FA5}">
                      <a16:colId xmlns="" xmlns:a16="http://schemas.microsoft.com/office/drawing/2014/main" val="20000"/>
                    </a:ext>
                  </a:extLst>
                </a:gridCol>
              </a:tblGrid>
              <a:tr h="207963">
                <a:tc>
                  <a:txBody>
                    <a:bodyPr/>
                    <a:lstStyle/>
                    <a:p>
                      <a:pPr algn="ctr"/>
                      <a:r>
                        <a:rPr lang="en-US" altLang="zh-TW" b="1" dirty="0" err="1" smtClean="0"/>
                        <a:t>req_time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34963">
                <a:tc>
                  <a:txBody>
                    <a:bodyPr/>
                    <a:lstStyle/>
                    <a:p>
                      <a:pPr algn="ctr"/>
                      <a:r>
                        <a:rPr lang="en-US" altLang="zh-TW" b="1" dirty="0" smtClean="0"/>
                        <a:t>2018/11/10  12:47:12 </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矩形 10"/>
          <p:cNvSpPr/>
          <p:nvPr/>
        </p:nvSpPr>
        <p:spPr>
          <a:xfrm>
            <a:off x="468310" y="2065355"/>
            <a:ext cx="922339" cy="668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151341" y="1737377"/>
            <a:ext cx="1049434" cy="268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6200775" y="1745333"/>
            <a:ext cx="800100" cy="268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p:cNvCxnSpPr/>
          <p:nvPr/>
        </p:nvCxnSpPr>
        <p:spPr>
          <a:xfrm flipH="1">
            <a:off x="4583111" y="2065356"/>
            <a:ext cx="665165" cy="668319"/>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2537502304"/>
              </p:ext>
            </p:extLst>
          </p:nvPr>
        </p:nvGraphicFramePr>
        <p:xfrm>
          <a:off x="2474814" y="2722420"/>
          <a:ext cx="4764186" cy="639763"/>
        </p:xfrm>
        <a:graphic>
          <a:graphicData uri="http://schemas.openxmlformats.org/drawingml/2006/table">
            <a:tbl>
              <a:tblPr firstRow="1" bandRow="1">
                <a:tableStyleId>{21E4AEA4-8DFA-4A89-87EB-49C32662AFE0}</a:tableStyleId>
              </a:tblPr>
              <a:tblGrid>
                <a:gridCol w="680598">
                  <a:extLst>
                    <a:ext uri="{9D8B030D-6E8A-4147-A177-3AD203B41FA5}">
                      <a16:colId xmlns="" xmlns:a16="http://schemas.microsoft.com/office/drawing/2014/main" val="20000"/>
                    </a:ext>
                  </a:extLst>
                </a:gridCol>
                <a:gridCol w="680598">
                  <a:extLst>
                    <a:ext uri="{9D8B030D-6E8A-4147-A177-3AD203B41FA5}">
                      <a16:colId xmlns="" xmlns:a16="http://schemas.microsoft.com/office/drawing/2014/main" val="20001"/>
                    </a:ext>
                  </a:extLst>
                </a:gridCol>
                <a:gridCol w="680598">
                  <a:extLst>
                    <a:ext uri="{9D8B030D-6E8A-4147-A177-3AD203B41FA5}">
                      <a16:colId xmlns="" xmlns:a16="http://schemas.microsoft.com/office/drawing/2014/main" val="20002"/>
                    </a:ext>
                  </a:extLst>
                </a:gridCol>
                <a:gridCol w="680598">
                  <a:extLst>
                    <a:ext uri="{9D8B030D-6E8A-4147-A177-3AD203B41FA5}">
                      <a16:colId xmlns="" xmlns:a16="http://schemas.microsoft.com/office/drawing/2014/main" val="20003"/>
                    </a:ext>
                  </a:extLst>
                </a:gridCol>
                <a:gridCol w="680598">
                  <a:extLst>
                    <a:ext uri="{9D8B030D-6E8A-4147-A177-3AD203B41FA5}">
                      <a16:colId xmlns="" xmlns:a16="http://schemas.microsoft.com/office/drawing/2014/main" val="20004"/>
                    </a:ext>
                  </a:extLst>
                </a:gridCol>
                <a:gridCol w="680598">
                  <a:extLst>
                    <a:ext uri="{9D8B030D-6E8A-4147-A177-3AD203B41FA5}">
                      <a16:colId xmlns="" xmlns:a16="http://schemas.microsoft.com/office/drawing/2014/main" val="20005"/>
                    </a:ext>
                  </a:extLst>
                </a:gridCol>
                <a:gridCol w="680598">
                  <a:extLst>
                    <a:ext uri="{9D8B030D-6E8A-4147-A177-3AD203B41FA5}">
                      <a16:colId xmlns="" xmlns:a16="http://schemas.microsoft.com/office/drawing/2014/main" val="20006"/>
                    </a:ext>
                  </a:extLst>
                </a:gridCol>
              </a:tblGrid>
              <a:tr h="207963">
                <a:tc>
                  <a:txBody>
                    <a:bodyPr/>
                    <a:lstStyle/>
                    <a:p>
                      <a:pPr algn="ctr"/>
                      <a:r>
                        <a:rPr lang="en-US" altLang="zh-TW" b="1" dirty="0" smtClean="0"/>
                        <a:t>Mon</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Tue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Wed</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Thu</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Fri</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Sat</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Sun</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34963">
                <a:tc>
                  <a:txBody>
                    <a:bodyPr/>
                    <a:lstStyle/>
                    <a:p>
                      <a:pPr algn="ctr"/>
                      <a:r>
                        <a:rPr lang="en-US" altLang="zh-TW" b="1" dirty="0" smtClean="0"/>
                        <a:t>0</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0</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0</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0</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0</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1</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0</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5" name="文字方塊 14"/>
          <p:cNvSpPr txBox="1"/>
          <p:nvPr/>
        </p:nvSpPr>
        <p:spPr>
          <a:xfrm>
            <a:off x="6885404" y="2153843"/>
            <a:ext cx="1933543" cy="307777"/>
          </a:xfrm>
          <a:prstGeom prst="rect">
            <a:avLst/>
          </a:prstGeom>
          <a:noFill/>
        </p:spPr>
        <p:txBody>
          <a:bodyPr wrap="none" rtlCol="0">
            <a:spAutoFit/>
          </a:bodyPr>
          <a:lstStyle/>
          <a:p>
            <a:r>
              <a:rPr lang="en-US" altLang="zh-TW" b="1" dirty="0" smtClean="0">
                <a:solidFill>
                  <a:srgbClr val="C00000"/>
                </a:solidFill>
                <a:latin typeface="Calibri" panose="020F0502020204030204" pitchFamily="34" charset="0"/>
                <a:cs typeface="Calibri" panose="020F0502020204030204" pitchFamily="34" charset="0"/>
              </a:rPr>
              <a:t>Transform into seconds</a:t>
            </a:r>
            <a:endParaRPr lang="zh-TW" altLang="en-US" b="1" dirty="0">
              <a:solidFill>
                <a:srgbClr val="C00000"/>
              </a:solidFill>
              <a:latin typeface="Calibri" panose="020F0502020204030204" pitchFamily="34" charset="0"/>
              <a:cs typeface="Calibri" panose="020F0502020204030204" pitchFamily="34" charset="0"/>
            </a:endParaRPr>
          </a:p>
        </p:txBody>
      </p:sp>
      <p:cxnSp>
        <p:nvCxnSpPr>
          <p:cNvPr id="20" name="直線單箭頭接點 19"/>
          <p:cNvCxnSpPr/>
          <p:nvPr/>
        </p:nvCxnSpPr>
        <p:spPr>
          <a:xfrm>
            <a:off x="6681787" y="2127285"/>
            <a:ext cx="852488" cy="719400"/>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graphicFrame>
        <p:nvGraphicFramePr>
          <p:cNvPr id="21" name="表格 20"/>
          <p:cNvGraphicFramePr>
            <a:graphicFrameLocks noGrp="1"/>
          </p:cNvGraphicFramePr>
          <p:nvPr>
            <p:extLst>
              <p:ext uri="{D42A27DB-BD31-4B8C-83A1-F6EECF244321}">
                <p14:modId xmlns:p14="http://schemas.microsoft.com/office/powerpoint/2010/main" val="97078455"/>
              </p:ext>
            </p:extLst>
          </p:nvPr>
        </p:nvGraphicFramePr>
        <p:xfrm>
          <a:off x="7639050" y="2733675"/>
          <a:ext cx="1207050" cy="640816"/>
        </p:xfrm>
        <a:graphic>
          <a:graphicData uri="http://schemas.openxmlformats.org/drawingml/2006/table">
            <a:tbl>
              <a:tblPr firstRow="1" bandRow="1">
                <a:tableStyleId>{21E4AEA4-8DFA-4A89-87EB-49C32662AFE0}</a:tableStyleId>
              </a:tblPr>
              <a:tblGrid>
                <a:gridCol w="1207050">
                  <a:extLst>
                    <a:ext uri="{9D8B030D-6E8A-4147-A177-3AD203B41FA5}">
                      <a16:colId xmlns="" xmlns:a16="http://schemas.microsoft.com/office/drawing/2014/main" val="20000"/>
                    </a:ext>
                  </a:extLst>
                </a:gridCol>
              </a:tblGrid>
              <a:tr h="320408">
                <a:tc>
                  <a:txBody>
                    <a:bodyPr/>
                    <a:lstStyle/>
                    <a:p>
                      <a:pPr algn="ctr"/>
                      <a:r>
                        <a:rPr lang="en-US" altLang="zh-TW" b="1" dirty="0" err="1" smtClean="0"/>
                        <a:t>d_time</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20408">
                <a:tc>
                  <a:txBody>
                    <a:bodyPr/>
                    <a:lstStyle/>
                    <a:p>
                      <a:pPr algn="ctr"/>
                      <a:r>
                        <a:rPr lang="en-US" altLang="zh-TW" b="1" dirty="0" smtClean="0"/>
                        <a:t>46032</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28" name="文字方塊 27"/>
          <p:cNvSpPr txBox="1"/>
          <p:nvPr/>
        </p:nvSpPr>
        <p:spPr>
          <a:xfrm>
            <a:off x="3192144" y="2199827"/>
            <a:ext cx="1524776" cy="307777"/>
          </a:xfrm>
          <a:prstGeom prst="rect">
            <a:avLst/>
          </a:prstGeom>
          <a:noFill/>
        </p:spPr>
        <p:txBody>
          <a:bodyPr wrap="none" rtlCol="0">
            <a:spAutoFit/>
          </a:bodyPr>
          <a:lstStyle/>
          <a:p>
            <a:r>
              <a:rPr lang="en-US" altLang="zh-TW" b="1" dirty="0" smtClean="0">
                <a:solidFill>
                  <a:srgbClr val="C00000"/>
                </a:solidFill>
                <a:latin typeface="Calibri" panose="020F0502020204030204" pitchFamily="34" charset="0"/>
                <a:cs typeface="Calibri" panose="020F0502020204030204" pitchFamily="34" charset="0"/>
              </a:rPr>
              <a:t>One Hot encoding</a:t>
            </a:r>
            <a:endParaRPr lang="zh-TW" altLang="en-US" b="1" dirty="0">
              <a:solidFill>
                <a:srgbClr val="C00000"/>
              </a:solidFill>
              <a:latin typeface="Calibri" panose="020F0502020204030204" pitchFamily="34" charset="0"/>
              <a:cs typeface="Calibri" panose="020F0502020204030204" pitchFamily="34" charset="0"/>
            </a:endParaRPr>
          </a:p>
        </p:txBody>
      </p:sp>
      <p:graphicFrame>
        <p:nvGraphicFramePr>
          <p:cNvPr id="30" name="表格 29"/>
          <p:cNvGraphicFramePr>
            <a:graphicFrameLocks noGrp="1"/>
          </p:cNvGraphicFramePr>
          <p:nvPr>
            <p:extLst>
              <p:ext uri="{D42A27DB-BD31-4B8C-83A1-F6EECF244321}">
                <p14:modId xmlns:p14="http://schemas.microsoft.com/office/powerpoint/2010/main" val="200198828"/>
              </p:ext>
            </p:extLst>
          </p:nvPr>
        </p:nvGraphicFramePr>
        <p:xfrm>
          <a:off x="3739522" y="4028129"/>
          <a:ext cx="1403011" cy="625208"/>
        </p:xfrm>
        <a:graphic>
          <a:graphicData uri="http://schemas.openxmlformats.org/drawingml/2006/table">
            <a:tbl>
              <a:tblPr firstRow="1" bandRow="1">
                <a:tableStyleId>{21E4AEA4-8DFA-4A89-87EB-49C32662AFE0}</a:tableStyleId>
              </a:tblPr>
              <a:tblGrid>
                <a:gridCol w="1403011">
                  <a:extLst>
                    <a:ext uri="{9D8B030D-6E8A-4147-A177-3AD203B41FA5}">
                      <a16:colId xmlns="" xmlns:a16="http://schemas.microsoft.com/office/drawing/2014/main" val="20000"/>
                    </a:ext>
                  </a:extLst>
                </a:gridCol>
              </a:tblGrid>
              <a:tr h="274201">
                <a:tc>
                  <a:txBody>
                    <a:bodyPr/>
                    <a:lstStyle/>
                    <a:p>
                      <a:pPr algn="ctr"/>
                      <a:r>
                        <a:rPr lang="en-US" altLang="zh-TW" b="1" dirty="0" smtClean="0"/>
                        <a:t>o</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20408">
                <a:tc>
                  <a:txBody>
                    <a:bodyPr/>
                    <a:lstStyle/>
                    <a:p>
                      <a:pPr algn="ctr"/>
                      <a:r>
                        <a:rPr lang="en-US" altLang="zh-TW" b="1" dirty="0" smtClean="0"/>
                        <a:t>116.39,39.92</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cxnSp>
        <p:nvCxnSpPr>
          <p:cNvPr id="31" name="直線接點 30"/>
          <p:cNvCxnSpPr/>
          <p:nvPr/>
        </p:nvCxnSpPr>
        <p:spPr>
          <a:xfrm>
            <a:off x="2317702" y="3732273"/>
            <a:ext cx="6716712" cy="0"/>
          </a:xfrm>
          <a:prstGeom prst="line">
            <a:avLst/>
          </a:prstGeom>
          <a:ln w="12700">
            <a:prstDash val="dash"/>
          </a:ln>
        </p:spPr>
        <p:style>
          <a:lnRef idx="1">
            <a:schemeClr val="dk1"/>
          </a:lnRef>
          <a:fillRef idx="0">
            <a:schemeClr val="dk1"/>
          </a:fillRef>
          <a:effectRef idx="0">
            <a:schemeClr val="dk1"/>
          </a:effectRef>
          <a:fontRef idx="minor">
            <a:schemeClr val="tx1"/>
          </a:fontRef>
        </p:style>
      </p:cxnSp>
      <p:graphicFrame>
        <p:nvGraphicFramePr>
          <p:cNvPr id="36" name="表格 35"/>
          <p:cNvGraphicFramePr>
            <a:graphicFrameLocks noGrp="1"/>
          </p:cNvGraphicFramePr>
          <p:nvPr>
            <p:extLst>
              <p:ext uri="{D42A27DB-BD31-4B8C-83A1-F6EECF244321}">
                <p14:modId xmlns:p14="http://schemas.microsoft.com/office/powerpoint/2010/main" val="2742885476"/>
              </p:ext>
            </p:extLst>
          </p:nvPr>
        </p:nvGraphicFramePr>
        <p:xfrm>
          <a:off x="6832769" y="4048841"/>
          <a:ext cx="1403011" cy="625208"/>
        </p:xfrm>
        <a:graphic>
          <a:graphicData uri="http://schemas.openxmlformats.org/drawingml/2006/table">
            <a:tbl>
              <a:tblPr firstRow="1" bandRow="1">
                <a:tableStyleId>{21E4AEA4-8DFA-4A89-87EB-49C32662AFE0}</a:tableStyleId>
              </a:tblPr>
              <a:tblGrid>
                <a:gridCol w="1403011">
                  <a:extLst>
                    <a:ext uri="{9D8B030D-6E8A-4147-A177-3AD203B41FA5}">
                      <a16:colId xmlns="" xmlns:a16="http://schemas.microsoft.com/office/drawing/2014/main" val="20000"/>
                    </a:ext>
                  </a:extLst>
                </a:gridCol>
              </a:tblGrid>
              <a:tr h="274201">
                <a:tc>
                  <a:txBody>
                    <a:bodyPr/>
                    <a:lstStyle/>
                    <a:p>
                      <a:pPr algn="ctr"/>
                      <a:r>
                        <a:rPr lang="en-US" altLang="zh-TW" b="1" dirty="0" smtClean="0"/>
                        <a:t>d</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20408">
                <a:tc>
                  <a:txBody>
                    <a:bodyPr/>
                    <a:lstStyle/>
                    <a:p>
                      <a:pPr algn="ctr"/>
                      <a:r>
                        <a:rPr lang="en-US" altLang="zh-TW" b="1" dirty="0" smtClean="0"/>
                        <a:t>116.41,39.91</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38" name="表格 37"/>
          <p:cNvGraphicFramePr>
            <a:graphicFrameLocks noGrp="1"/>
          </p:cNvGraphicFramePr>
          <p:nvPr>
            <p:extLst>
              <p:ext uri="{D42A27DB-BD31-4B8C-83A1-F6EECF244321}">
                <p14:modId xmlns:p14="http://schemas.microsoft.com/office/powerpoint/2010/main" val="2747775212"/>
              </p:ext>
            </p:extLst>
          </p:nvPr>
        </p:nvGraphicFramePr>
        <p:xfrm>
          <a:off x="3583898" y="5383253"/>
          <a:ext cx="1684938" cy="625208"/>
        </p:xfrm>
        <a:graphic>
          <a:graphicData uri="http://schemas.openxmlformats.org/drawingml/2006/table">
            <a:tbl>
              <a:tblPr firstRow="1" bandRow="1">
                <a:tableStyleId>{21E4AEA4-8DFA-4A89-87EB-49C32662AFE0}</a:tableStyleId>
              </a:tblPr>
              <a:tblGrid>
                <a:gridCol w="842469">
                  <a:extLst>
                    <a:ext uri="{9D8B030D-6E8A-4147-A177-3AD203B41FA5}">
                      <a16:colId xmlns="" xmlns:a16="http://schemas.microsoft.com/office/drawing/2014/main" val="20000"/>
                    </a:ext>
                  </a:extLst>
                </a:gridCol>
                <a:gridCol w="842469">
                  <a:extLst>
                    <a:ext uri="{9D8B030D-6E8A-4147-A177-3AD203B41FA5}">
                      <a16:colId xmlns="" xmlns:a16="http://schemas.microsoft.com/office/drawing/2014/main" val="20001"/>
                    </a:ext>
                  </a:extLst>
                </a:gridCol>
              </a:tblGrid>
              <a:tr h="274201">
                <a:tc>
                  <a:txBody>
                    <a:bodyPr/>
                    <a:lstStyle/>
                    <a:p>
                      <a:pPr algn="ctr"/>
                      <a:r>
                        <a:rPr lang="en-US" altLang="zh-TW" b="1" dirty="0" err="1" smtClean="0"/>
                        <a:t>o_x</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err="1" smtClean="0"/>
                        <a:t>o_y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20408">
                <a:tc>
                  <a:txBody>
                    <a:bodyPr/>
                    <a:lstStyle/>
                    <a:p>
                      <a:pPr algn="ctr"/>
                      <a:r>
                        <a:rPr lang="en-US" altLang="zh-TW" b="1" dirty="0" smtClean="0"/>
                        <a:t>116.39</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39.92</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39" name="表格 38"/>
          <p:cNvGraphicFramePr>
            <a:graphicFrameLocks noGrp="1"/>
          </p:cNvGraphicFramePr>
          <p:nvPr>
            <p:extLst>
              <p:ext uri="{D42A27DB-BD31-4B8C-83A1-F6EECF244321}">
                <p14:modId xmlns:p14="http://schemas.microsoft.com/office/powerpoint/2010/main" val="1303638091"/>
              </p:ext>
            </p:extLst>
          </p:nvPr>
        </p:nvGraphicFramePr>
        <p:xfrm>
          <a:off x="6727728" y="5372749"/>
          <a:ext cx="1684938" cy="625208"/>
        </p:xfrm>
        <a:graphic>
          <a:graphicData uri="http://schemas.openxmlformats.org/drawingml/2006/table">
            <a:tbl>
              <a:tblPr firstRow="1" bandRow="1">
                <a:tableStyleId>{21E4AEA4-8DFA-4A89-87EB-49C32662AFE0}</a:tableStyleId>
              </a:tblPr>
              <a:tblGrid>
                <a:gridCol w="842469">
                  <a:extLst>
                    <a:ext uri="{9D8B030D-6E8A-4147-A177-3AD203B41FA5}">
                      <a16:colId xmlns="" xmlns:a16="http://schemas.microsoft.com/office/drawing/2014/main" val="20000"/>
                    </a:ext>
                  </a:extLst>
                </a:gridCol>
                <a:gridCol w="842469">
                  <a:extLst>
                    <a:ext uri="{9D8B030D-6E8A-4147-A177-3AD203B41FA5}">
                      <a16:colId xmlns="" xmlns:a16="http://schemas.microsoft.com/office/drawing/2014/main" val="20001"/>
                    </a:ext>
                  </a:extLst>
                </a:gridCol>
              </a:tblGrid>
              <a:tr h="274201">
                <a:tc>
                  <a:txBody>
                    <a:bodyPr/>
                    <a:lstStyle/>
                    <a:p>
                      <a:pPr algn="ctr"/>
                      <a:r>
                        <a:rPr lang="en-US" altLang="zh-TW" b="1" dirty="0" err="1" smtClean="0"/>
                        <a:t>d_x</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err="1" smtClean="0"/>
                        <a:t>d_y</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20408">
                <a:tc>
                  <a:txBody>
                    <a:bodyPr/>
                    <a:lstStyle/>
                    <a:p>
                      <a:pPr algn="ctr"/>
                      <a:r>
                        <a:rPr lang="en-US" altLang="zh-TW" b="1" dirty="0" smtClean="0"/>
                        <a:t>116.41</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t>39.91</a:t>
                      </a:r>
                      <a:endParaRPr lang="zh-TW" alt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cxnSp>
        <p:nvCxnSpPr>
          <p:cNvPr id="40" name="直線單箭頭接點 39"/>
          <p:cNvCxnSpPr/>
          <p:nvPr/>
        </p:nvCxnSpPr>
        <p:spPr>
          <a:xfrm>
            <a:off x="4432220" y="4965668"/>
            <a:ext cx="0" cy="317053"/>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44" name="直線單箭頭接點 43"/>
          <p:cNvCxnSpPr/>
          <p:nvPr/>
        </p:nvCxnSpPr>
        <p:spPr>
          <a:xfrm>
            <a:off x="7527128" y="4950279"/>
            <a:ext cx="0" cy="325937"/>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45" name="文字方塊 44"/>
          <p:cNvSpPr txBox="1"/>
          <p:nvPr/>
        </p:nvSpPr>
        <p:spPr>
          <a:xfrm>
            <a:off x="3695486" y="4965668"/>
            <a:ext cx="518091" cy="307777"/>
          </a:xfrm>
          <a:prstGeom prst="rect">
            <a:avLst/>
          </a:prstGeom>
          <a:noFill/>
        </p:spPr>
        <p:txBody>
          <a:bodyPr wrap="none" rtlCol="0">
            <a:spAutoFit/>
          </a:bodyPr>
          <a:lstStyle/>
          <a:p>
            <a:r>
              <a:rPr lang="en-US" altLang="zh-TW" b="1" dirty="0" smtClean="0">
                <a:solidFill>
                  <a:srgbClr val="C00000"/>
                </a:solidFill>
                <a:latin typeface="Calibri" panose="020F0502020204030204" pitchFamily="34" charset="0"/>
                <a:cs typeface="Calibri" panose="020F0502020204030204" pitchFamily="34" charset="0"/>
              </a:rPr>
              <a:t>Split</a:t>
            </a:r>
            <a:endParaRPr lang="zh-TW" altLang="en-US" b="1" dirty="0">
              <a:solidFill>
                <a:srgbClr val="C00000"/>
              </a:solidFill>
              <a:latin typeface="Calibri" panose="020F0502020204030204" pitchFamily="34" charset="0"/>
              <a:cs typeface="Calibri" panose="020F0502020204030204" pitchFamily="34" charset="0"/>
            </a:endParaRPr>
          </a:p>
        </p:txBody>
      </p:sp>
      <p:sp>
        <p:nvSpPr>
          <p:cNvPr id="46" name="文字方塊 45"/>
          <p:cNvSpPr txBox="1"/>
          <p:nvPr/>
        </p:nvSpPr>
        <p:spPr>
          <a:xfrm>
            <a:off x="7710148" y="4950279"/>
            <a:ext cx="518091" cy="307777"/>
          </a:xfrm>
          <a:prstGeom prst="rect">
            <a:avLst/>
          </a:prstGeom>
          <a:noFill/>
        </p:spPr>
        <p:txBody>
          <a:bodyPr wrap="none" rtlCol="0">
            <a:spAutoFit/>
          </a:bodyPr>
          <a:lstStyle/>
          <a:p>
            <a:r>
              <a:rPr lang="en-US" altLang="zh-TW" b="1" dirty="0" smtClean="0">
                <a:solidFill>
                  <a:srgbClr val="C00000"/>
                </a:solidFill>
                <a:latin typeface="Calibri" panose="020F0502020204030204" pitchFamily="34" charset="0"/>
                <a:cs typeface="Calibri" panose="020F0502020204030204" pitchFamily="34" charset="0"/>
              </a:rPr>
              <a:t>Split</a:t>
            </a:r>
            <a:endParaRPr lang="zh-TW" altLang="en-US" b="1" dirty="0">
              <a:solidFill>
                <a:srgbClr val="C00000"/>
              </a:solidFill>
              <a:latin typeface="Calibri" panose="020F0502020204030204" pitchFamily="34" charset="0"/>
              <a:cs typeface="Calibri" panose="020F0502020204030204" pitchFamily="34" charset="0"/>
            </a:endParaRPr>
          </a:p>
        </p:txBody>
      </p:sp>
      <p:sp>
        <p:nvSpPr>
          <p:cNvPr id="48" name="矩形 47"/>
          <p:cNvSpPr/>
          <p:nvPr/>
        </p:nvSpPr>
        <p:spPr>
          <a:xfrm>
            <a:off x="4495506" y="3459509"/>
            <a:ext cx="1505540"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7</a:t>
            </a:r>
            <a:r>
              <a:rPr lang="en-US" altLang="zh-TW" sz="1200" b="1" dirty="0" smtClean="0">
                <a:latin typeface="Calibri" panose="020F0502020204030204" pitchFamily="34" charset="0"/>
                <a:cs typeface="Calibri" panose="020F0502020204030204" pitchFamily="34" charset="0"/>
              </a:rPr>
              <a:t>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p:sp>
        <p:nvSpPr>
          <p:cNvPr id="49" name="矩形 48"/>
          <p:cNvSpPr/>
          <p:nvPr/>
        </p:nvSpPr>
        <p:spPr>
          <a:xfrm>
            <a:off x="7534275" y="3455274"/>
            <a:ext cx="1505540"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a:t>
            </a:r>
            <a:r>
              <a:rPr lang="en-US" altLang="zh-TW" sz="1200" b="1" dirty="0" smtClean="0">
                <a:latin typeface="Calibri" panose="020F0502020204030204" pitchFamily="34" charset="0"/>
                <a:cs typeface="Calibri" panose="020F0502020204030204" pitchFamily="34" charset="0"/>
              </a:rPr>
              <a:t>1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p:sp>
        <p:nvSpPr>
          <p:cNvPr id="50" name="矩形 49"/>
          <p:cNvSpPr/>
          <p:nvPr/>
        </p:nvSpPr>
        <p:spPr>
          <a:xfrm>
            <a:off x="5248276" y="2114924"/>
            <a:ext cx="1505540"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a:t>
            </a:r>
            <a:r>
              <a:rPr lang="en-US" altLang="zh-TW" sz="1200" b="1" dirty="0" smtClean="0">
                <a:latin typeface="Calibri" panose="020F0502020204030204" pitchFamily="34" charset="0"/>
                <a:cs typeface="Calibri" panose="020F0502020204030204" pitchFamily="34" charset="0"/>
              </a:rPr>
              <a:t>1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p:sp>
        <p:nvSpPr>
          <p:cNvPr id="52" name="矩形 51"/>
          <p:cNvSpPr/>
          <p:nvPr/>
        </p:nvSpPr>
        <p:spPr>
          <a:xfrm>
            <a:off x="3679450" y="4673279"/>
            <a:ext cx="1505540"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a:t>
            </a:r>
            <a:r>
              <a:rPr lang="en-US" altLang="zh-TW" sz="1200" b="1" dirty="0" smtClean="0">
                <a:latin typeface="Calibri" panose="020F0502020204030204" pitchFamily="34" charset="0"/>
                <a:cs typeface="Calibri" panose="020F0502020204030204" pitchFamily="34" charset="0"/>
              </a:rPr>
              <a:t>1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p:sp>
        <p:nvSpPr>
          <p:cNvPr id="54" name="矩形 53"/>
          <p:cNvSpPr/>
          <p:nvPr/>
        </p:nvSpPr>
        <p:spPr>
          <a:xfrm>
            <a:off x="6753816" y="4699848"/>
            <a:ext cx="1505540" cy="276999"/>
          </a:xfrm>
          <a:prstGeom prst="rect">
            <a:avLst/>
          </a:prstGeom>
        </p:spPr>
        <p:txBody>
          <a:bodyPr wrap="none">
            <a:spAutoFit/>
          </a:bodyPr>
          <a:lstStyle/>
          <a:p>
            <a:pPr algn="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a:t>
            </a:r>
            <a:r>
              <a:rPr lang="en-US" altLang="zh-TW" sz="1200" b="1" dirty="0" smtClean="0">
                <a:latin typeface="Calibri" panose="020F0502020204030204" pitchFamily="34" charset="0"/>
                <a:cs typeface="Calibri" panose="020F0502020204030204" pitchFamily="34" charset="0"/>
              </a:rPr>
              <a:t>1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p:sp>
        <p:nvSpPr>
          <p:cNvPr id="55" name="矩形 54"/>
          <p:cNvSpPr/>
          <p:nvPr/>
        </p:nvSpPr>
        <p:spPr>
          <a:xfrm>
            <a:off x="3734379" y="6059752"/>
            <a:ext cx="1505540"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2</a:t>
            </a:r>
            <a:r>
              <a:rPr lang="en-US" altLang="zh-TW" sz="1200" b="1" dirty="0" smtClean="0">
                <a:latin typeface="Calibri" panose="020F0502020204030204" pitchFamily="34" charset="0"/>
                <a:cs typeface="Calibri" panose="020F0502020204030204" pitchFamily="34" charset="0"/>
              </a:rPr>
              <a:t>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p:sp>
        <p:nvSpPr>
          <p:cNvPr id="56" name="矩形 55"/>
          <p:cNvSpPr/>
          <p:nvPr/>
        </p:nvSpPr>
        <p:spPr>
          <a:xfrm>
            <a:off x="6885404" y="6059752"/>
            <a:ext cx="1505540"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2</a:t>
            </a:r>
            <a:r>
              <a:rPr lang="en-US" altLang="zh-TW" sz="1200" b="1" dirty="0" smtClean="0">
                <a:latin typeface="Calibri" panose="020F0502020204030204" pitchFamily="34" charset="0"/>
                <a:cs typeface="Calibri" panose="020F0502020204030204" pitchFamily="34" charset="0"/>
              </a:rPr>
              <a:t>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67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marL="0" marR="0" lvl="3" indent="0" algn="ctr" rtl="0">
              <a:spcBef>
                <a:spcPts val="0"/>
              </a:spcBef>
              <a:buNone/>
            </a:pPr>
            <a:r>
              <a:rPr lang="en-US" altLang="zh-TW" sz="4000" b="1" dirty="0" smtClean="0">
                <a:latin typeface="Calibri"/>
                <a:ea typeface="Calibri"/>
                <a:cs typeface="Calibri"/>
                <a:sym typeface="Calibri"/>
              </a:rPr>
              <a:t>Data Preprocessing</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7</a:t>
            </a:fld>
            <a:endParaRPr lang="en-US" sz="1000" b="0" i="0" u="none" strike="noStrike" cap="none">
              <a:solidFill>
                <a:schemeClr val="dk1"/>
              </a:solidFill>
              <a:latin typeface="Arial"/>
              <a:ea typeface="Arial"/>
              <a:cs typeface="Arial"/>
              <a:sym typeface="Arial"/>
            </a:endParaRPr>
          </a:p>
        </p:txBody>
      </p:sp>
      <p:sp>
        <p:nvSpPr>
          <p:cNvPr id="9" name="圓角矩形 8"/>
          <p:cNvSpPr/>
          <p:nvPr/>
        </p:nvSpPr>
        <p:spPr>
          <a:xfrm>
            <a:off x="172316" y="1274764"/>
            <a:ext cx="2135040" cy="49234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800" b="1" dirty="0" smtClean="0">
                <a:solidFill>
                  <a:schemeClr val="tx1"/>
                </a:solidFill>
                <a:latin typeface="Calibri" panose="020F0502020204030204" pitchFamily="34" charset="0"/>
                <a:cs typeface="Calibri" panose="020F0502020204030204" pitchFamily="34" charset="0"/>
              </a:rPr>
              <a:t>Train_merges.csv</a:t>
            </a:r>
            <a:endParaRPr lang="zh-TW" altLang="en-US" sz="1800" b="1" dirty="0">
              <a:solidFill>
                <a:schemeClr val="tx1"/>
              </a:solidFill>
              <a:latin typeface="Calibri" panose="020F0502020204030204" pitchFamily="34" charset="0"/>
              <a:cs typeface="Calibri" panose="020F0502020204030204" pitchFamily="34" charset="0"/>
            </a:endParaRPr>
          </a:p>
        </p:txBody>
      </p:sp>
      <p:sp>
        <p:nvSpPr>
          <p:cNvPr id="10" name="圓角矩形 9"/>
          <p:cNvSpPr/>
          <p:nvPr/>
        </p:nvSpPr>
        <p:spPr>
          <a:xfrm>
            <a:off x="377158" y="1737377"/>
            <a:ext cx="1725353" cy="4267238"/>
          </a:xfrm>
          <a:prstGeom prst="round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1600" b="1" dirty="0" smtClean="0">
                <a:solidFill>
                  <a:schemeClr val="tx1"/>
                </a:solidFill>
                <a:latin typeface="Calibri" panose="020F0502020204030204" pitchFamily="34" charset="0"/>
                <a:cs typeface="Calibri" panose="020F0502020204030204" pitchFamily="34" charset="0"/>
              </a:rPr>
              <a:t>Columns:</a:t>
            </a:r>
            <a:endParaRPr lang="en-US" altLang="zh-TW" sz="1600" dirty="0" smtClean="0">
              <a:solidFill>
                <a:schemeClr val="tx1"/>
              </a:solidFill>
              <a:latin typeface="Calibri" panose="020F0502020204030204" pitchFamily="34" charset="0"/>
              <a:cs typeface="Calibri" panose="020F0502020204030204" pitchFamily="34" charset="0"/>
            </a:endParaRPr>
          </a:p>
          <a:p>
            <a:r>
              <a:rPr lang="en-US" altLang="zh-TW" dirty="0">
                <a:solidFill>
                  <a:schemeClr val="tx1"/>
                </a:solidFill>
                <a:latin typeface="Calibri" panose="020F0502020204030204" pitchFamily="34" charset="0"/>
                <a:cs typeface="Calibri" panose="020F0502020204030204" pitchFamily="34" charset="0"/>
              </a:rPr>
              <a:t>1</a:t>
            </a:r>
            <a:r>
              <a:rPr lang="en-US" altLang="zh-TW" dirty="0" smtClean="0">
                <a:solidFill>
                  <a:schemeClr val="tx1"/>
                </a:solidFill>
                <a:latin typeface="Calibri" panose="020F0502020204030204" pitchFamily="34" charset="0"/>
                <a:cs typeface="Calibri" panose="020F0502020204030204" pitchFamily="34" charset="0"/>
              </a:rPr>
              <a:t>.req_time</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2.o</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a:solidFill>
                  <a:schemeClr val="tx1"/>
                </a:solidFill>
                <a:latin typeface="Calibri" panose="020F0502020204030204" pitchFamily="34" charset="0"/>
                <a:cs typeface="Calibri" panose="020F0502020204030204" pitchFamily="34" charset="0"/>
              </a:rPr>
              <a:t>3</a:t>
            </a:r>
            <a:r>
              <a:rPr lang="en-US" altLang="zh-TW" dirty="0" smtClean="0">
                <a:solidFill>
                  <a:schemeClr val="tx1"/>
                </a:solidFill>
                <a:latin typeface="Calibri" panose="020F0502020204030204" pitchFamily="34" charset="0"/>
                <a:cs typeface="Calibri" panose="020F0502020204030204" pitchFamily="34" charset="0"/>
              </a:rPr>
              <a:t>.d</a:t>
            </a:r>
          </a:p>
          <a:p>
            <a:r>
              <a:rPr lang="en-US" altLang="zh-TW" dirty="0">
                <a:solidFill>
                  <a:schemeClr val="tx1"/>
                </a:solidFill>
                <a:latin typeface="Calibri" panose="020F0502020204030204" pitchFamily="34" charset="0"/>
                <a:cs typeface="Calibri" panose="020F0502020204030204" pitchFamily="34" charset="0"/>
              </a:rPr>
              <a:t>4</a:t>
            </a:r>
            <a:r>
              <a:rPr lang="en-US" altLang="zh-TW" dirty="0" smtClean="0">
                <a:solidFill>
                  <a:schemeClr val="tx1"/>
                </a:solidFill>
                <a:latin typeface="Calibri" panose="020F0502020204030204" pitchFamily="34" charset="0"/>
                <a:cs typeface="Calibri" panose="020F0502020204030204" pitchFamily="34" charset="0"/>
              </a:rPr>
              <a:t>.plan</a:t>
            </a:r>
          </a:p>
          <a:p>
            <a:r>
              <a:rPr lang="en-US" altLang="zh-TW" dirty="0">
                <a:solidFill>
                  <a:schemeClr val="tx1"/>
                </a:solidFill>
                <a:latin typeface="Calibri" panose="020F0502020204030204" pitchFamily="34" charset="0"/>
                <a:cs typeface="Calibri" panose="020F0502020204030204" pitchFamily="34" charset="0"/>
              </a:rPr>
              <a:t>5</a:t>
            </a:r>
            <a:r>
              <a:rPr lang="en-US" altLang="zh-TW" dirty="0" smtClean="0">
                <a:solidFill>
                  <a:schemeClr val="tx1"/>
                </a:solidFill>
                <a:latin typeface="Calibri" panose="020F0502020204030204" pitchFamily="34" charset="0"/>
                <a:cs typeface="Calibri" panose="020F0502020204030204" pitchFamily="34" charset="0"/>
              </a:rPr>
              <a:t>.p0</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a:t>
            </a:r>
          </a:p>
          <a:p>
            <a:r>
              <a:rPr lang="en-US" altLang="zh-TW" dirty="0">
                <a:solidFill>
                  <a:schemeClr val="tx1"/>
                </a:solidFill>
                <a:latin typeface="Calibri" panose="020F0502020204030204" pitchFamily="34" charset="0"/>
                <a:cs typeface="Calibri" panose="020F0502020204030204" pitchFamily="34" charset="0"/>
              </a:rPr>
              <a:t>.</a:t>
            </a:r>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70.p65</a:t>
            </a:r>
            <a:endParaRPr lang="en-US" altLang="zh-TW" dirty="0">
              <a:solidFill>
                <a:schemeClr val="tx1"/>
              </a:solidFill>
              <a:latin typeface="Calibri" panose="020F0502020204030204" pitchFamily="34" charset="0"/>
              <a:cs typeface="Calibri" panose="020F0502020204030204" pitchFamily="34" charset="0"/>
            </a:endParaRPr>
          </a:p>
          <a:p>
            <a:r>
              <a:rPr lang="en-US" altLang="zh-TW" dirty="0" smtClean="0">
                <a:solidFill>
                  <a:schemeClr val="tx1"/>
                </a:solidFill>
                <a:latin typeface="Calibri" panose="020F0502020204030204" pitchFamily="34" charset="0"/>
                <a:cs typeface="Calibri" panose="020F0502020204030204" pitchFamily="34" charset="0"/>
              </a:rPr>
              <a:t>71.click_mode</a:t>
            </a:r>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endParaRPr lang="en-US" altLang="zh-TW" dirty="0">
              <a:solidFill>
                <a:schemeClr val="tx1"/>
              </a:solidFill>
              <a:latin typeface="Calibri" panose="020F0502020204030204" pitchFamily="34" charset="0"/>
              <a:cs typeface="Calibri" panose="020F0502020204030204" pitchFamily="34" charset="0"/>
            </a:endParaRPr>
          </a:p>
          <a:p>
            <a:endParaRPr lang="en-US" altLang="zh-TW" dirty="0" smtClean="0">
              <a:solidFill>
                <a:schemeClr val="tx1"/>
              </a:solidFill>
              <a:latin typeface="Calibri" panose="020F0502020204030204" pitchFamily="34" charset="0"/>
              <a:cs typeface="Calibri" panose="020F0502020204030204" pitchFamily="34" charset="0"/>
            </a:endParaRPr>
          </a:p>
          <a:p>
            <a:r>
              <a:rPr lang="en-US" altLang="zh-TW" sz="1600" b="1" dirty="0" smtClean="0">
                <a:solidFill>
                  <a:schemeClr val="tx1"/>
                </a:solidFill>
                <a:latin typeface="Calibri" panose="020F0502020204030204" pitchFamily="34" charset="0"/>
                <a:cs typeface="Calibri" panose="020F0502020204030204" pitchFamily="34" charset="0"/>
              </a:rPr>
              <a:t>Total:</a:t>
            </a:r>
          </a:p>
          <a:p>
            <a:r>
              <a:rPr lang="en-US" altLang="zh-TW" dirty="0">
                <a:solidFill>
                  <a:schemeClr val="tx1"/>
                </a:solidFill>
                <a:latin typeface="Calibri" panose="020F0502020204030204" pitchFamily="34" charset="0"/>
                <a:cs typeface="Calibri" panose="020F0502020204030204" pitchFamily="34" charset="0"/>
              </a:rPr>
              <a:t>453336 </a:t>
            </a:r>
            <a:r>
              <a:rPr lang="en-US" altLang="zh-TW" dirty="0" smtClean="0">
                <a:solidFill>
                  <a:schemeClr val="tx1"/>
                </a:solidFill>
                <a:latin typeface="Calibri" panose="020F0502020204030204" pitchFamily="34" charset="0"/>
                <a:cs typeface="Calibri" panose="020F0502020204030204" pitchFamily="34" charset="0"/>
              </a:rPr>
              <a:t>rows</a:t>
            </a:r>
          </a:p>
          <a:p>
            <a:r>
              <a:rPr lang="en-US" altLang="zh-TW" dirty="0" smtClean="0">
                <a:solidFill>
                  <a:schemeClr val="tx1"/>
                </a:solidFill>
                <a:latin typeface="Calibri" panose="020F0502020204030204" pitchFamily="34" charset="0"/>
                <a:cs typeface="Calibri" panose="020F0502020204030204" pitchFamily="34" charset="0"/>
              </a:rPr>
              <a:t>71 </a:t>
            </a:r>
            <a:r>
              <a:rPr lang="en-US" altLang="zh-TW" dirty="0">
                <a:solidFill>
                  <a:schemeClr val="tx1"/>
                </a:solidFill>
                <a:latin typeface="Calibri" panose="020F0502020204030204" pitchFamily="34" charset="0"/>
                <a:cs typeface="Calibri" panose="020F0502020204030204" pitchFamily="34" charset="0"/>
              </a:rPr>
              <a:t>columns</a:t>
            </a:r>
            <a:endParaRPr lang="zh-TW" altLang="en-US" dirty="0">
              <a:solidFill>
                <a:schemeClr val="tx1"/>
              </a:solidFill>
              <a:latin typeface="Calibri" panose="020F0502020204030204" pitchFamily="34" charset="0"/>
              <a:cs typeface="Calibri" panose="020F0502020204030204" pitchFamily="34" charset="0"/>
            </a:endParaRPr>
          </a:p>
          <a:p>
            <a:endParaRPr lang="zh-TW" altLang="en-US" dirty="0">
              <a:solidFill>
                <a:schemeClr val="tx1"/>
              </a:solidFill>
              <a:latin typeface="Calibri" panose="020F0502020204030204" pitchFamily="34" charset="0"/>
              <a:cs typeface="Calibri" panose="020F0502020204030204" pitchFamily="34" charset="0"/>
            </a:endParaRPr>
          </a:p>
        </p:txBody>
      </p:sp>
      <p:sp>
        <p:nvSpPr>
          <p:cNvPr id="11" name="矩形 10"/>
          <p:cNvSpPr/>
          <p:nvPr/>
        </p:nvSpPr>
        <p:spPr>
          <a:xfrm>
            <a:off x="468311" y="2733650"/>
            <a:ext cx="922339" cy="2260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11" y="1443034"/>
            <a:ext cx="2771775" cy="1190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graphicFrame>
        <p:nvGraphicFramePr>
          <p:cNvPr id="27" name="表格 26"/>
          <p:cNvGraphicFramePr>
            <a:graphicFrameLocks noGrp="1"/>
          </p:cNvGraphicFramePr>
          <p:nvPr>
            <p:extLst>
              <p:ext uri="{D42A27DB-BD31-4B8C-83A1-F6EECF244321}">
                <p14:modId xmlns:p14="http://schemas.microsoft.com/office/powerpoint/2010/main" val="3792318080"/>
              </p:ext>
            </p:extLst>
          </p:nvPr>
        </p:nvGraphicFramePr>
        <p:xfrm>
          <a:off x="2381256" y="3551114"/>
          <a:ext cx="6762744" cy="639763"/>
        </p:xfrm>
        <a:graphic>
          <a:graphicData uri="http://schemas.openxmlformats.org/drawingml/2006/table">
            <a:tbl>
              <a:tblPr firstRow="1" bandRow="1">
                <a:tableStyleId>{21E4AEA4-8DFA-4A89-87EB-49C32662AFE0}</a:tableStyleId>
              </a:tblPr>
              <a:tblGrid>
                <a:gridCol w="563562">
                  <a:extLst>
                    <a:ext uri="{9D8B030D-6E8A-4147-A177-3AD203B41FA5}">
                      <a16:colId xmlns="" xmlns:a16="http://schemas.microsoft.com/office/drawing/2014/main" val="20000"/>
                    </a:ext>
                  </a:extLst>
                </a:gridCol>
                <a:gridCol w="563562">
                  <a:extLst>
                    <a:ext uri="{9D8B030D-6E8A-4147-A177-3AD203B41FA5}">
                      <a16:colId xmlns="" xmlns:a16="http://schemas.microsoft.com/office/drawing/2014/main" val="20001"/>
                    </a:ext>
                  </a:extLst>
                </a:gridCol>
                <a:gridCol w="563562">
                  <a:extLst>
                    <a:ext uri="{9D8B030D-6E8A-4147-A177-3AD203B41FA5}">
                      <a16:colId xmlns="" xmlns:a16="http://schemas.microsoft.com/office/drawing/2014/main" val="20002"/>
                    </a:ext>
                  </a:extLst>
                </a:gridCol>
                <a:gridCol w="563562">
                  <a:extLst>
                    <a:ext uri="{9D8B030D-6E8A-4147-A177-3AD203B41FA5}">
                      <a16:colId xmlns="" xmlns:a16="http://schemas.microsoft.com/office/drawing/2014/main" val="20003"/>
                    </a:ext>
                  </a:extLst>
                </a:gridCol>
                <a:gridCol w="563562">
                  <a:extLst>
                    <a:ext uri="{9D8B030D-6E8A-4147-A177-3AD203B41FA5}">
                      <a16:colId xmlns="" xmlns:a16="http://schemas.microsoft.com/office/drawing/2014/main" val="20004"/>
                    </a:ext>
                  </a:extLst>
                </a:gridCol>
                <a:gridCol w="563562">
                  <a:extLst>
                    <a:ext uri="{9D8B030D-6E8A-4147-A177-3AD203B41FA5}">
                      <a16:colId xmlns="" xmlns:a16="http://schemas.microsoft.com/office/drawing/2014/main" val="20005"/>
                    </a:ext>
                  </a:extLst>
                </a:gridCol>
                <a:gridCol w="563562">
                  <a:extLst>
                    <a:ext uri="{9D8B030D-6E8A-4147-A177-3AD203B41FA5}">
                      <a16:colId xmlns="" xmlns:a16="http://schemas.microsoft.com/office/drawing/2014/main" val="20006"/>
                    </a:ext>
                  </a:extLst>
                </a:gridCol>
                <a:gridCol w="563562">
                  <a:extLst>
                    <a:ext uri="{9D8B030D-6E8A-4147-A177-3AD203B41FA5}">
                      <a16:colId xmlns="" xmlns:a16="http://schemas.microsoft.com/office/drawing/2014/main" val="20007"/>
                    </a:ext>
                  </a:extLst>
                </a:gridCol>
                <a:gridCol w="563562">
                  <a:extLst>
                    <a:ext uri="{9D8B030D-6E8A-4147-A177-3AD203B41FA5}">
                      <a16:colId xmlns="" xmlns:a16="http://schemas.microsoft.com/office/drawing/2014/main" val="20008"/>
                    </a:ext>
                  </a:extLst>
                </a:gridCol>
                <a:gridCol w="563562">
                  <a:extLst>
                    <a:ext uri="{9D8B030D-6E8A-4147-A177-3AD203B41FA5}">
                      <a16:colId xmlns="" xmlns:a16="http://schemas.microsoft.com/office/drawing/2014/main" val="20009"/>
                    </a:ext>
                  </a:extLst>
                </a:gridCol>
                <a:gridCol w="563562">
                  <a:extLst>
                    <a:ext uri="{9D8B030D-6E8A-4147-A177-3AD203B41FA5}">
                      <a16:colId xmlns="" xmlns:a16="http://schemas.microsoft.com/office/drawing/2014/main" val="20010"/>
                    </a:ext>
                  </a:extLst>
                </a:gridCol>
                <a:gridCol w="563562">
                  <a:extLst>
                    <a:ext uri="{9D8B030D-6E8A-4147-A177-3AD203B41FA5}">
                      <a16:colId xmlns="" xmlns:a16="http://schemas.microsoft.com/office/drawing/2014/main" val="20011"/>
                    </a:ext>
                  </a:extLst>
                </a:gridCol>
              </a:tblGrid>
              <a:tr h="207963">
                <a:tc>
                  <a:txBody>
                    <a:bodyPr/>
                    <a:lstStyle/>
                    <a:p>
                      <a:pPr algn="ctr"/>
                      <a:r>
                        <a:rPr lang="en-US" altLang="zh-TW" b="1" dirty="0" smtClean="0">
                          <a:latin typeface="Calibri" panose="020F0502020204030204" pitchFamily="34" charset="0"/>
                          <a:cs typeface="Calibri" panose="020F0502020204030204" pitchFamily="34" charset="0"/>
                        </a:rPr>
                        <a:t>m1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dis1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eta1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pri1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m2</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dis2</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eta2</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pri2</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m11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34963">
                <a:tc>
                  <a:txBody>
                    <a:bodyPr/>
                    <a:lstStyle/>
                    <a:p>
                      <a:pPr algn="ctr"/>
                      <a:r>
                        <a:rPr lang="en-US" altLang="zh-TW" b="1" dirty="0" smtClean="0">
                          <a:latin typeface="Calibri" panose="020F0502020204030204" pitchFamily="34" charset="0"/>
                          <a:cs typeface="Calibri" panose="020F0502020204030204" pitchFamily="34" charset="0"/>
                        </a:rPr>
                        <a:t>1</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3006</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2419</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200</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0</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MAX</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MAX</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MAX</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0</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dirty="0" smtClean="0">
                          <a:latin typeface="Calibri" panose="020F0502020204030204" pitchFamily="34" charset="0"/>
                          <a:cs typeface="Calibri" panose="020F0502020204030204" pitchFamily="34" charset="0"/>
                        </a:rPr>
                        <a:t>…</a:t>
                      </a:r>
                      <a:endParaRPr lang="zh-TW" altLang="en-US"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cxnSp>
        <p:nvCxnSpPr>
          <p:cNvPr id="29" name="直線單箭頭接點 28"/>
          <p:cNvCxnSpPr/>
          <p:nvPr/>
        </p:nvCxnSpPr>
        <p:spPr>
          <a:xfrm>
            <a:off x="5789608" y="2833430"/>
            <a:ext cx="1" cy="668319"/>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32" name="文字方塊 31"/>
          <p:cNvSpPr txBox="1"/>
          <p:nvPr/>
        </p:nvSpPr>
        <p:spPr>
          <a:xfrm>
            <a:off x="5860828" y="2959720"/>
            <a:ext cx="1524776" cy="307777"/>
          </a:xfrm>
          <a:prstGeom prst="rect">
            <a:avLst/>
          </a:prstGeom>
          <a:noFill/>
        </p:spPr>
        <p:txBody>
          <a:bodyPr wrap="none" rtlCol="0">
            <a:spAutoFit/>
          </a:bodyPr>
          <a:lstStyle/>
          <a:p>
            <a:r>
              <a:rPr lang="en-US" altLang="zh-TW" b="1" dirty="0" smtClean="0">
                <a:solidFill>
                  <a:srgbClr val="C00000"/>
                </a:solidFill>
                <a:latin typeface="Calibri" panose="020F0502020204030204" pitchFamily="34" charset="0"/>
                <a:cs typeface="Calibri" panose="020F0502020204030204" pitchFamily="34" charset="0"/>
              </a:rPr>
              <a:t>One Hot encoding</a:t>
            </a:r>
            <a:endParaRPr lang="zh-TW" altLang="en-US" b="1" dirty="0">
              <a:solidFill>
                <a:srgbClr val="C00000"/>
              </a:solidFill>
              <a:latin typeface="Calibri" panose="020F0502020204030204" pitchFamily="34" charset="0"/>
              <a:cs typeface="Calibri" panose="020F0502020204030204" pitchFamily="34" charset="0"/>
            </a:endParaRPr>
          </a:p>
        </p:txBody>
      </p:sp>
      <p:sp>
        <p:nvSpPr>
          <p:cNvPr id="33" name="矩形 32"/>
          <p:cNvSpPr/>
          <p:nvPr/>
        </p:nvSpPr>
        <p:spPr>
          <a:xfrm>
            <a:off x="5176954" y="4326202"/>
            <a:ext cx="1584088"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a:t>
            </a:r>
            <a:r>
              <a:rPr lang="en-US" altLang="zh-TW" sz="1200" b="1" dirty="0" smtClean="0">
                <a:latin typeface="Calibri" panose="020F0502020204030204" pitchFamily="34" charset="0"/>
                <a:cs typeface="Calibri" panose="020F0502020204030204" pitchFamily="34" charset="0"/>
              </a:rPr>
              <a:t>44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文字方塊 3"/>
              <p:cNvSpPr txBox="1"/>
              <p:nvPr/>
            </p:nvSpPr>
            <p:spPr>
              <a:xfrm>
                <a:off x="2622840" y="5229704"/>
                <a:ext cx="2630400" cy="490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𝑚</m:t>
                          </m:r>
                        </m:e>
                        <m:sub>
                          <m:r>
                            <a:rPr lang="en-US" altLang="zh-TW" b="0" i="1" smtClean="0">
                              <a:latin typeface="Cambria Math"/>
                            </a:rPr>
                            <m:t>𝑖</m:t>
                          </m:r>
                        </m:sub>
                      </m:sSub>
                      <m:r>
                        <a:rPr lang="en-US" altLang="zh-TW" b="0" i="1" smtClean="0">
                          <a:latin typeface="Cambria Math"/>
                        </a:rPr>
                        <m:t>= </m:t>
                      </m:r>
                      <m:d>
                        <m:dPr>
                          <m:begChr m:val="{"/>
                          <m:endChr m:val=""/>
                          <m:ctrlPr>
                            <a:rPr lang="en-US" altLang="zh-TW" i="1" smtClean="0">
                              <a:latin typeface="Cambria Math"/>
                            </a:rPr>
                          </m:ctrlPr>
                        </m:dPr>
                        <m:e>
                          <m:eqArr>
                            <m:eqArrPr>
                              <m:ctrlPr>
                                <a:rPr lang="en-US" altLang="zh-TW" i="1" smtClean="0">
                                  <a:latin typeface="Cambria Math"/>
                                </a:rPr>
                              </m:ctrlPr>
                            </m:eqArrPr>
                            <m:e>
                              <m:r>
                                <a:rPr lang="en-US" altLang="zh-TW" b="0" i="1" smtClean="0">
                                  <a:latin typeface="Cambria Math"/>
                                </a:rPr>
                                <m:t>1 ,</m:t>
                              </m:r>
                              <m:r>
                                <a:rPr lang="en-US" altLang="zh-TW" b="1" i="1" smtClean="0">
                                  <a:latin typeface="Cambria Math"/>
                                </a:rPr>
                                <m:t>𝒊𝒇</m:t>
                              </m:r>
                              <m:r>
                                <a:rPr lang="en-US" altLang="zh-TW" b="0" i="1" smtClean="0">
                                  <a:latin typeface="Cambria Math"/>
                                </a:rPr>
                                <m:t> </m:t>
                              </m:r>
                              <m:r>
                                <a:rPr lang="en-US" altLang="zh-TW" b="0" i="1" smtClean="0">
                                  <a:latin typeface="Cambria Math"/>
                                </a:rPr>
                                <m:t>h𝑎𝑣𝑒</m:t>
                              </m:r>
                              <m:r>
                                <a:rPr lang="en-US" altLang="zh-TW" b="0" i="1" smtClean="0">
                                  <a:latin typeface="Cambria Math"/>
                                </a:rPr>
                                <m:t> </m:t>
                              </m:r>
                              <m:r>
                                <a:rPr lang="en-US" altLang="zh-TW" b="0" i="1" smtClean="0">
                                  <a:latin typeface="Cambria Math"/>
                                </a:rPr>
                                <m:t>𝑣𝑎𝑙𝑢𝑒</m:t>
                              </m:r>
                              <m:r>
                                <a:rPr lang="en-US" altLang="zh-TW" b="0" i="1" smtClean="0">
                                  <a:latin typeface="Cambria Math"/>
                                </a:rPr>
                                <m:t>          </m:t>
                              </m:r>
                            </m:e>
                            <m:e>
                              <m:r>
                                <a:rPr lang="en-US" altLang="zh-TW" b="0" i="1" smtClean="0">
                                  <a:latin typeface="Cambria Math"/>
                                </a:rPr>
                                <m:t>  0 , </m:t>
                              </m:r>
                              <m:r>
                                <a:rPr lang="en-US" altLang="zh-TW" b="1" i="1" smtClean="0">
                                  <a:latin typeface="Cambria Math"/>
                                </a:rPr>
                                <m:t>𝒆𝒍𝒔𝒆</m:t>
                              </m:r>
                              <m:r>
                                <a:rPr lang="en-US" altLang="zh-TW" b="0" i="1" smtClean="0">
                                  <a:latin typeface="Cambria Math"/>
                                </a:rPr>
                                <m:t>                              </m:t>
                              </m:r>
                            </m:e>
                          </m:eqArr>
                        </m:e>
                      </m:d>
                    </m:oMath>
                  </m:oMathPara>
                </a14:m>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622840" y="5229704"/>
                <a:ext cx="2630400" cy="490712"/>
              </a:xfrm>
              <a:prstGeom prst="rect">
                <a:avLst/>
              </a:prstGeom>
              <a:blipFill rotWithShape="1">
                <a:blip r:embed="rId4"/>
                <a:stretch>
                  <a:fillRect l="-3704" t="-165000" b="-2437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5251654" y="4698464"/>
                <a:ext cx="4141711" cy="5072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𝑑𝑖𝑠</m:t>
                          </m:r>
                        </m:e>
                        <m:sub>
                          <m:r>
                            <a:rPr lang="en-US" altLang="zh-TW" b="0" i="1" smtClean="0">
                              <a:latin typeface="Cambria Math"/>
                            </a:rPr>
                            <m:t>𝑖</m:t>
                          </m:r>
                        </m:sub>
                      </m:sSub>
                      <m:r>
                        <a:rPr lang="en-US" altLang="zh-TW" b="0" i="1" smtClean="0">
                          <a:latin typeface="Cambria Math"/>
                        </a:rPr>
                        <m:t>= </m:t>
                      </m:r>
                      <m:d>
                        <m:dPr>
                          <m:begChr m:val="{"/>
                          <m:endChr m:val=""/>
                          <m:ctrlPr>
                            <a:rPr lang="en-US" altLang="zh-TW" i="1" smtClean="0">
                              <a:latin typeface="Cambria Math"/>
                            </a:rPr>
                          </m:ctrlPr>
                        </m:dPr>
                        <m:e>
                          <m:eqArr>
                            <m:eqArrPr>
                              <m:ctrlPr>
                                <a:rPr lang="en-US" altLang="zh-TW" i="1" smtClean="0">
                                  <a:latin typeface="Cambria Math"/>
                                </a:rPr>
                              </m:ctrlPr>
                            </m:eqArrPr>
                            <m:e>
                              <m:r>
                                <a:rPr lang="en-US" altLang="zh-TW" b="0" i="1" smtClean="0">
                                  <a:latin typeface="Cambria Math"/>
                                </a:rPr>
                                <m:t>𝑜𝑟𝑖𝑔𝑖𝑛𝑎𝑙</m:t>
                              </m:r>
                              <m:r>
                                <a:rPr lang="en-US" altLang="zh-TW" b="0" i="1" smtClean="0">
                                  <a:latin typeface="Cambria Math"/>
                                </a:rPr>
                                <m:t>                       ,</m:t>
                              </m:r>
                              <m:r>
                                <a:rPr lang="en-US" altLang="zh-TW" b="1" i="1" smtClean="0">
                                  <a:latin typeface="Cambria Math"/>
                                </a:rPr>
                                <m:t>𝒊𝒇</m:t>
                              </m:r>
                              <m:r>
                                <a:rPr lang="en-US" altLang="zh-TW" b="0" i="1" smtClean="0">
                                  <a:latin typeface="Cambria Math"/>
                                </a:rPr>
                                <m:t> </m:t>
                              </m:r>
                              <m:r>
                                <a:rPr lang="en-US" altLang="zh-TW" b="0" i="1" smtClean="0">
                                  <a:latin typeface="Cambria Math"/>
                                </a:rPr>
                                <m:t>h𝑎𝑣𝑒</m:t>
                              </m:r>
                              <m:r>
                                <a:rPr lang="en-US" altLang="zh-TW" b="0" i="1" smtClean="0">
                                  <a:latin typeface="Cambria Math"/>
                                </a:rPr>
                                <m:t> </m:t>
                              </m:r>
                              <m:r>
                                <a:rPr lang="en-US" altLang="zh-TW" b="0" i="1" smtClean="0">
                                  <a:latin typeface="Cambria Math"/>
                                </a:rPr>
                                <m:t>𝑣𝑎𝑙𝑢𝑒</m:t>
                              </m:r>
                              <m:r>
                                <a:rPr lang="en-US" altLang="zh-TW" b="0" i="1" smtClean="0">
                                  <a:latin typeface="Cambria Math"/>
                                </a:rPr>
                                <m:t>          </m:t>
                              </m:r>
                            </m:e>
                            <m:e>
                              <m:r>
                                <a:rPr lang="en-US" altLang="zh-TW" b="0" i="1" smtClean="0">
                                  <a:latin typeface="Cambria Math"/>
                                </a:rPr>
                                <m:t>  </m:t>
                              </m:r>
                              <m:r>
                                <a:rPr lang="en-US" altLang="zh-TW" b="0" i="1" smtClean="0">
                                  <a:latin typeface="Cambria Math"/>
                                </a:rPr>
                                <m:t>𝑀𝑎𝑥</m:t>
                              </m:r>
                              <m:r>
                                <a:rPr lang="en-US" altLang="zh-TW" b="0" i="1" smtClean="0">
                                  <a:latin typeface="Cambria Math"/>
                                </a:rPr>
                                <m:t>(</m:t>
                              </m:r>
                              <m:sSub>
                                <m:sSubPr>
                                  <m:ctrlPr>
                                    <a:rPr lang="en-US" altLang="zh-TW" i="1">
                                      <a:latin typeface="Cambria Math"/>
                                    </a:rPr>
                                  </m:ctrlPr>
                                </m:sSubPr>
                                <m:e>
                                  <m:r>
                                    <a:rPr lang="en-US" altLang="zh-TW" i="1">
                                      <a:latin typeface="Cambria Math"/>
                                    </a:rPr>
                                    <m:t>𝑑𝑖𝑠</m:t>
                                  </m:r>
                                </m:e>
                                <m:sub>
                                  <m:r>
                                    <a:rPr lang="en-US" altLang="zh-TW" b="0" i="1" smtClean="0">
                                      <a:latin typeface="Cambria Math"/>
                                    </a:rPr>
                                    <m:t>1</m:t>
                                  </m:r>
                                </m:sub>
                              </m:sSub>
                              <m:r>
                                <a:rPr lang="en-US" altLang="zh-TW" b="0" i="1" smtClean="0">
                                  <a:latin typeface="Cambria Math"/>
                                </a:rPr>
                                <m:t>,…,</m:t>
                              </m:r>
                              <m:sSub>
                                <m:sSubPr>
                                  <m:ctrlPr>
                                    <a:rPr lang="en-US" altLang="zh-TW" i="1">
                                      <a:latin typeface="Cambria Math"/>
                                    </a:rPr>
                                  </m:ctrlPr>
                                </m:sSubPr>
                                <m:e>
                                  <m:r>
                                    <a:rPr lang="en-US" altLang="zh-TW" i="1">
                                      <a:latin typeface="Cambria Math"/>
                                    </a:rPr>
                                    <m:t>𝑑𝑖𝑠</m:t>
                                  </m:r>
                                </m:e>
                                <m:sub>
                                  <m:r>
                                    <a:rPr lang="en-US" altLang="zh-TW" b="0" i="1" smtClean="0">
                                      <a:latin typeface="Cambria Math"/>
                                    </a:rPr>
                                    <m:t>11</m:t>
                                  </m:r>
                                </m:sub>
                              </m:sSub>
                              <m:r>
                                <a:rPr lang="en-US" altLang="zh-TW" b="0" i="1" smtClean="0">
                                  <a:latin typeface="Cambria Math"/>
                                </a:rPr>
                                <m:t>) , </m:t>
                              </m:r>
                              <m:r>
                                <a:rPr lang="en-US" altLang="zh-TW" b="1" i="1" smtClean="0">
                                  <a:latin typeface="Cambria Math"/>
                                </a:rPr>
                                <m:t>𝒆𝒍𝒔𝒆</m:t>
                              </m:r>
                              <m:r>
                                <a:rPr lang="en-US" altLang="zh-TW" b="0" i="1" smtClean="0">
                                  <a:latin typeface="Cambria Math"/>
                                </a:rPr>
                                <m:t>                              </m:t>
                              </m:r>
                            </m:e>
                          </m:eqArr>
                        </m:e>
                      </m:d>
                    </m:oMath>
                  </m:oMathPara>
                </a14:m>
                <a:endParaRPr lang="zh-TW" altLang="en-US"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5251654" y="4698464"/>
                <a:ext cx="4141711" cy="507255"/>
              </a:xfrm>
              <a:prstGeom prst="rect">
                <a:avLst/>
              </a:prstGeom>
              <a:blipFill rotWithShape="1">
                <a:blip r:embed="rId5"/>
                <a:stretch>
                  <a:fillRect t="-157831" b="-2325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5251654" y="5200975"/>
                <a:ext cx="4190955" cy="5072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𝑒𝑡𝑎</m:t>
                          </m:r>
                        </m:e>
                        <m:sub>
                          <m:r>
                            <a:rPr lang="en-US" altLang="zh-TW" b="0" i="1" smtClean="0">
                              <a:latin typeface="Cambria Math"/>
                            </a:rPr>
                            <m:t>𝑖</m:t>
                          </m:r>
                        </m:sub>
                      </m:sSub>
                      <m:r>
                        <a:rPr lang="en-US" altLang="zh-TW" b="0" i="1" smtClean="0">
                          <a:latin typeface="Cambria Math"/>
                        </a:rPr>
                        <m:t>= </m:t>
                      </m:r>
                      <m:d>
                        <m:dPr>
                          <m:begChr m:val="{"/>
                          <m:endChr m:val=""/>
                          <m:ctrlPr>
                            <a:rPr lang="en-US" altLang="zh-TW" i="1" smtClean="0">
                              <a:latin typeface="Cambria Math"/>
                            </a:rPr>
                          </m:ctrlPr>
                        </m:dPr>
                        <m:e>
                          <m:eqArr>
                            <m:eqArrPr>
                              <m:ctrlPr>
                                <a:rPr lang="en-US" altLang="zh-TW" i="1" smtClean="0">
                                  <a:latin typeface="Cambria Math"/>
                                </a:rPr>
                              </m:ctrlPr>
                            </m:eqArrPr>
                            <m:e>
                              <m:r>
                                <a:rPr lang="en-US" altLang="zh-TW" i="1">
                                  <a:latin typeface="Cambria Math"/>
                                </a:rPr>
                                <m:t>𝑜𝑟𝑖𝑔𝑖𝑛𝑎𝑙</m:t>
                              </m:r>
                              <m:r>
                                <a:rPr lang="en-US" altLang="zh-TW" b="0" i="1" smtClean="0">
                                  <a:latin typeface="Cambria Math"/>
                                </a:rPr>
                                <m:t>                      ,</m:t>
                              </m:r>
                              <m:r>
                                <a:rPr lang="en-US" altLang="zh-TW" b="1" i="1" smtClean="0">
                                  <a:latin typeface="Cambria Math"/>
                                </a:rPr>
                                <m:t>𝒊𝒇</m:t>
                              </m:r>
                              <m:r>
                                <a:rPr lang="en-US" altLang="zh-TW" b="0" i="1" smtClean="0">
                                  <a:latin typeface="Cambria Math"/>
                                </a:rPr>
                                <m:t> </m:t>
                              </m:r>
                              <m:r>
                                <a:rPr lang="en-US" altLang="zh-TW" b="0" i="1" smtClean="0">
                                  <a:latin typeface="Cambria Math"/>
                                </a:rPr>
                                <m:t>h𝑎𝑣𝑒</m:t>
                              </m:r>
                              <m:r>
                                <a:rPr lang="en-US" altLang="zh-TW" b="0" i="1" smtClean="0">
                                  <a:latin typeface="Cambria Math"/>
                                </a:rPr>
                                <m:t> </m:t>
                              </m:r>
                              <m:r>
                                <a:rPr lang="en-US" altLang="zh-TW" b="0" i="1" smtClean="0">
                                  <a:latin typeface="Cambria Math"/>
                                </a:rPr>
                                <m:t>𝑣𝑎𝑙𝑢𝑒</m:t>
                              </m:r>
                              <m:r>
                                <a:rPr lang="en-US" altLang="zh-TW" b="0" i="1" smtClean="0">
                                  <a:latin typeface="Cambria Math"/>
                                </a:rPr>
                                <m:t>          </m:t>
                              </m:r>
                            </m:e>
                            <m:e>
                              <m:r>
                                <a:rPr lang="en-US" altLang="zh-TW" b="0" i="1" smtClean="0">
                                  <a:latin typeface="Cambria Math"/>
                                </a:rPr>
                                <m:t>  </m:t>
                              </m:r>
                              <m:r>
                                <a:rPr lang="en-US" altLang="zh-TW" b="0" i="1" smtClean="0">
                                  <a:latin typeface="Cambria Math"/>
                                </a:rPr>
                                <m:t>𝑀𝑎𝑥</m:t>
                              </m:r>
                              <m:r>
                                <a:rPr lang="en-US" altLang="zh-TW" b="0" i="1" smtClean="0">
                                  <a:latin typeface="Cambria Math"/>
                                </a:rPr>
                                <m:t>(</m:t>
                              </m:r>
                              <m:sSub>
                                <m:sSubPr>
                                  <m:ctrlPr>
                                    <a:rPr lang="en-US" altLang="zh-TW" i="1">
                                      <a:latin typeface="Cambria Math"/>
                                    </a:rPr>
                                  </m:ctrlPr>
                                </m:sSubPr>
                                <m:e>
                                  <m:r>
                                    <a:rPr lang="en-US" altLang="zh-TW" b="0" i="1" smtClean="0">
                                      <a:latin typeface="Cambria Math"/>
                                    </a:rPr>
                                    <m:t>𝑒𝑡𝑎</m:t>
                                  </m:r>
                                </m:e>
                                <m:sub>
                                  <m:r>
                                    <a:rPr lang="en-US" altLang="zh-TW" b="0" i="1" smtClean="0">
                                      <a:latin typeface="Cambria Math"/>
                                    </a:rPr>
                                    <m:t>1</m:t>
                                  </m:r>
                                </m:sub>
                              </m:sSub>
                              <m:r>
                                <a:rPr lang="en-US" altLang="zh-TW" b="0" i="1" smtClean="0">
                                  <a:latin typeface="Cambria Math"/>
                                </a:rPr>
                                <m:t>,…,</m:t>
                              </m:r>
                              <m:sSub>
                                <m:sSubPr>
                                  <m:ctrlPr>
                                    <a:rPr lang="en-US" altLang="zh-TW" i="1">
                                      <a:latin typeface="Cambria Math"/>
                                    </a:rPr>
                                  </m:ctrlPr>
                                </m:sSubPr>
                                <m:e>
                                  <m:r>
                                    <a:rPr lang="en-US" altLang="zh-TW" b="0" i="1" smtClean="0">
                                      <a:latin typeface="Cambria Math"/>
                                    </a:rPr>
                                    <m:t>𝑒𝑡𝑎</m:t>
                                  </m:r>
                                </m:e>
                                <m:sub>
                                  <m:r>
                                    <a:rPr lang="en-US" altLang="zh-TW" b="0" i="1" smtClean="0">
                                      <a:latin typeface="Cambria Math"/>
                                    </a:rPr>
                                    <m:t>11</m:t>
                                  </m:r>
                                </m:sub>
                              </m:sSub>
                              <m:r>
                                <a:rPr lang="en-US" altLang="zh-TW" b="0" i="1" smtClean="0">
                                  <a:latin typeface="Cambria Math"/>
                                </a:rPr>
                                <m:t>) , </m:t>
                              </m:r>
                              <m:r>
                                <a:rPr lang="en-US" altLang="zh-TW" b="1" i="1" smtClean="0">
                                  <a:latin typeface="Cambria Math"/>
                                </a:rPr>
                                <m:t>𝒆𝒍𝒔𝒆</m:t>
                              </m:r>
                              <m:r>
                                <a:rPr lang="en-US" altLang="zh-TW" b="0" i="1" smtClean="0">
                                  <a:latin typeface="Cambria Math"/>
                                </a:rPr>
                                <m:t>                              </m:t>
                              </m:r>
                            </m:e>
                          </m:eqArr>
                        </m:e>
                      </m:d>
                    </m:oMath>
                  </m:oMathPara>
                </a14:m>
                <a:endParaRPr lang="zh-TW" altLang="en-US"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5251654" y="5200975"/>
                <a:ext cx="4190955" cy="507255"/>
              </a:xfrm>
              <a:prstGeom prst="rect">
                <a:avLst/>
              </a:prstGeom>
              <a:blipFill rotWithShape="1">
                <a:blip r:embed="rId6"/>
                <a:stretch>
                  <a:fillRect t="-157831" b="-2325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5251654" y="5712686"/>
                <a:ext cx="4267900" cy="5072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𝑝𝑟𝑖</m:t>
                          </m:r>
                        </m:e>
                        <m:sub>
                          <m:r>
                            <a:rPr lang="en-US" altLang="zh-TW" b="0" i="1" smtClean="0">
                              <a:latin typeface="Cambria Math"/>
                            </a:rPr>
                            <m:t>𝑖</m:t>
                          </m:r>
                        </m:sub>
                      </m:sSub>
                      <m:r>
                        <a:rPr lang="en-US" altLang="zh-TW" b="0" i="1" smtClean="0">
                          <a:latin typeface="Cambria Math"/>
                        </a:rPr>
                        <m:t>= </m:t>
                      </m:r>
                      <m:d>
                        <m:dPr>
                          <m:begChr m:val="{"/>
                          <m:endChr m:val=""/>
                          <m:ctrlPr>
                            <a:rPr lang="en-US" altLang="zh-TW" i="1" smtClean="0">
                              <a:latin typeface="Cambria Math"/>
                            </a:rPr>
                          </m:ctrlPr>
                        </m:dPr>
                        <m:e>
                          <m:eqArr>
                            <m:eqArrPr>
                              <m:ctrlPr>
                                <a:rPr lang="en-US" altLang="zh-TW" i="1" smtClean="0">
                                  <a:latin typeface="Cambria Math"/>
                                </a:rPr>
                              </m:ctrlPr>
                            </m:eqArrPr>
                            <m:e>
                              <m:r>
                                <a:rPr lang="en-US" altLang="zh-TW" i="1">
                                  <a:latin typeface="Cambria Math"/>
                                </a:rPr>
                                <m:t>𝑜𝑟𝑖𝑔𝑖𝑛𝑎𝑙</m:t>
                              </m:r>
                              <m:r>
                                <a:rPr lang="en-US" altLang="zh-TW" b="0" i="1" smtClean="0">
                                  <a:latin typeface="Cambria Math"/>
                                </a:rPr>
                                <m:t>                     ,</m:t>
                              </m:r>
                              <m:r>
                                <a:rPr lang="en-US" altLang="zh-TW" b="1" i="1" smtClean="0">
                                  <a:latin typeface="Cambria Math"/>
                                </a:rPr>
                                <m:t>𝒊𝒇</m:t>
                              </m:r>
                              <m:r>
                                <a:rPr lang="en-US" altLang="zh-TW" b="0" i="1" smtClean="0">
                                  <a:latin typeface="Cambria Math"/>
                                </a:rPr>
                                <m:t> </m:t>
                              </m:r>
                              <m:r>
                                <a:rPr lang="en-US" altLang="zh-TW" b="0" i="1" smtClean="0">
                                  <a:latin typeface="Cambria Math"/>
                                </a:rPr>
                                <m:t>h𝑎𝑣𝑒</m:t>
                              </m:r>
                              <m:r>
                                <a:rPr lang="en-US" altLang="zh-TW" b="0" i="1" smtClean="0">
                                  <a:latin typeface="Cambria Math"/>
                                </a:rPr>
                                <m:t> </m:t>
                              </m:r>
                              <m:r>
                                <a:rPr lang="en-US" altLang="zh-TW" b="0" i="1" smtClean="0">
                                  <a:latin typeface="Cambria Math"/>
                                </a:rPr>
                                <m:t>𝑣𝑎𝑙𝑢𝑒</m:t>
                              </m:r>
                              <m:r>
                                <a:rPr lang="en-US" altLang="zh-TW" b="0" i="1" smtClean="0">
                                  <a:latin typeface="Cambria Math"/>
                                </a:rPr>
                                <m:t>          </m:t>
                              </m:r>
                            </m:e>
                            <m:e>
                              <m:r>
                                <a:rPr lang="en-US" altLang="zh-TW" b="0" i="1" smtClean="0">
                                  <a:latin typeface="Cambria Math"/>
                                </a:rPr>
                                <m:t>  </m:t>
                              </m:r>
                              <m:r>
                                <a:rPr lang="en-US" altLang="zh-TW" b="0" i="1" smtClean="0">
                                  <a:latin typeface="Cambria Math"/>
                                </a:rPr>
                                <m:t>𝑀𝑎𝑥</m:t>
                              </m:r>
                              <m:r>
                                <a:rPr lang="en-US" altLang="zh-TW" b="0" i="1" smtClean="0">
                                  <a:latin typeface="Cambria Math"/>
                                </a:rPr>
                                <m:t>(</m:t>
                              </m:r>
                              <m:sSub>
                                <m:sSubPr>
                                  <m:ctrlPr>
                                    <a:rPr lang="en-US" altLang="zh-TW" i="1">
                                      <a:latin typeface="Cambria Math"/>
                                    </a:rPr>
                                  </m:ctrlPr>
                                </m:sSubPr>
                                <m:e>
                                  <m:r>
                                    <a:rPr lang="en-US" altLang="zh-TW" b="0" i="1" smtClean="0">
                                      <a:latin typeface="Cambria Math"/>
                                    </a:rPr>
                                    <m:t>𝑝𝑟𝑖</m:t>
                                  </m:r>
                                </m:e>
                                <m:sub>
                                  <m:r>
                                    <a:rPr lang="en-US" altLang="zh-TW" b="0" i="1" smtClean="0">
                                      <a:latin typeface="Cambria Math"/>
                                    </a:rPr>
                                    <m:t>1</m:t>
                                  </m:r>
                                </m:sub>
                              </m:sSub>
                              <m:r>
                                <a:rPr lang="en-US" altLang="zh-TW" b="0" i="1" smtClean="0">
                                  <a:latin typeface="Cambria Math"/>
                                </a:rPr>
                                <m:t>,…,</m:t>
                              </m:r>
                              <m:sSub>
                                <m:sSubPr>
                                  <m:ctrlPr>
                                    <a:rPr lang="en-US" altLang="zh-TW" i="1">
                                      <a:latin typeface="Cambria Math"/>
                                    </a:rPr>
                                  </m:ctrlPr>
                                </m:sSubPr>
                                <m:e>
                                  <m:r>
                                    <a:rPr lang="en-US" altLang="zh-TW" b="0" i="1" smtClean="0">
                                      <a:latin typeface="Cambria Math"/>
                                    </a:rPr>
                                    <m:t>𝑝𝑟𝑖</m:t>
                                  </m:r>
                                </m:e>
                                <m:sub>
                                  <m:r>
                                    <a:rPr lang="en-US" altLang="zh-TW" b="0" i="1" smtClean="0">
                                      <a:latin typeface="Cambria Math"/>
                                    </a:rPr>
                                    <m:t>11</m:t>
                                  </m:r>
                                </m:sub>
                              </m:sSub>
                              <m:r>
                                <a:rPr lang="en-US" altLang="zh-TW" b="0" i="1" smtClean="0">
                                  <a:latin typeface="Cambria Math"/>
                                </a:rPr>
                                <m:t>) , </m:t>
                              </m:r>
                              <m:r>
                                <a:rPr lang="en-US" altLang="zh-TW" b="1" i="1" smtClean="0">
                                  <a:latin typeface="Cambria Math"/>
                                </a:rPr>
                                <m:t>𝒆𝒍𝒔𝒆</m:t>
                              </m:r>
                              <m:r>
                                <a:rPr lang="en-US" altLang="zh-TW" b="0" i="1" smtClean="0">
                                  <a:latin typeface="Cambria Math"/>
                                </a:rPr>
                                <m:t>                              </m:t>
                              </m:r>
                            </m:e>
                          </m:eqArr>
                        </m:e>
                      </m:d>
                    </m:oMath>
                  </m:oMathPara>
                </a14:m>
                <a:endParaRPr lang="zh-TW" altLang="en-US"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5251654" y="5712686"/>
                <a:ext cx="4267900" cy="507255"/>
              </a:xfrm>
              <a:prstGeom prst="rect">
                <a:avLst/>
              </a:prstGeom>
              <a:blipFill rotWithShape="1">
                <a:blip r:embed="rId7"/>
                <a:stretch>
                  <a:fillRect t="-157831" b="-232530"/>
                </a:stretch>
              </a:blipFill>
            </p:spPr>
            <p:txBody>
              <a:bodyPr/>
              <a:lstStyle/>
              <a:p>
                <a:r>
                  <a:rPr lang="zh-TW" altLang="en-US">
                    <a:noFill/>
                  </a:rPr>
                  <a:t> </a:t>
                </a:r>
              </a:p>
            </p:txBody>
          </p:sp>
        </mc:Fallback>
      </mc:AlternateContent>
      <p:cxnSp>
        <p:nvCxnSpPr>
          <p:cNvPr id="41" name="直線單箭頭接點 40"/>
          <p:cNvCxnSpPr/>
          <p:nvPr/>
        </p:nvCxnSpPr>
        <p:spPr>
          <a:xfrm flipH="1">
            <a:off x="3295650" y="1828800"/>
            <a:ext cx="1554232" cy="1672949"/>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2" name="直線單箭頭接點 41"/>
          <p:cNvCxnSpPr/>
          <p:nvPr/>
        </p:nvCxnSpPr>
        <p:spPr>
          <a:xfrm flipH="1">
            <a:off x="3810000" y="1828800"/>
            <a:ext cx="1619250" cy="1672949"/>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3" name="直線單箭頭接點 42"/>
          <p:cNvCxnSpPr/>
          <p:nvPr/>
        </p:nvCxnSpPr>
        <p:spPr>
          <a:xfrm flipH="1">
            <a:off x="4400550" y="1797184"/>
            <a:ext cx="1568448" cy="1672949"/>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7" name="直線單箭頭接點 46"/>
          <p:cNvCxnSpPr/>
          <p:nvPr/>
        </p:nvCxnSpPr>
        <p:spPr>
          <a:xfrm flipH="1">
            <a:off x="2622840" y="1737377"/>
            <a:ext cx="4627342" cy="1764372"/>
          </a:xfrm>
          <a:prstGeom prst="straightConnector1">
            <a:avLst/>
          </a:prstGeom>
          <a:ln w="38100">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6121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68312" y="549274"/>
            <a:ext cx="8229601" cy="725490"/>
          </a:xfrm>
          <a:prstGeom prst="rect">
            <a:avLst/>
          </a:prstGeom>
          <a:noFill/>
          <a:ln>
            <a:noFill/>
          </a:ln>
        </p:spPr>
        <p:txBody>
          <a:bodyPr wrap="square" lIns="0" tIns="0" rIns="0" bIns="0" anchor="ctr" anchorCtr="0">
            <a:noAutofit/>
          </a:bodyPr>
          <a:lstStyle/>
          <a:p>
            <a:pPr lvl="3" algn="ctr"/>
            <a:r>
              <a:rPr lang="en-US" altLang="zh-TW" sz="4000" b="1" dirty="0">
                <a:latin typeface="Calibri"/>
                <a:ea typeface="Calibri"/>
                <a:cs typeface="Calibri"/>
                <a:sym typeface="Calibri"/>
              </a:rPr>
              <a:t>Data </a:t>
            </a:r>
            <a:r>
              <a:rPr lang="en-US" altLang="zh-TW" sz="4000" b="1" dirty="0" smtClean="0">
                <a:latin typeface="Calibri"/>
                <a:ea typeface="Calibri"/>
                <a:cs typeface="Calibri"/>
                <a:sym typeface="Calibri"/>
              </a:rPr>
              <a:t>Preprocessing</a:t>
            </a:r>
            <a:endParaRPr lang="en-US" sz="4000" b="1" dirty="0">
              <a:latin typeface="Calibri"/>
              <a:ea typeface="Calibri"/>
              <a:cs typeface="Calibri"/>
              <a:sym typeface="Calibri"/>
            </a:endParaRPr>
          </a:p>
        </p:txBody>
      </p:sp>
      <p:sp>
        <p:nvSpPr>
          <p:cNvPr id="81" name="Shape 81"/>
          <p:cNvSpPr/>
          <p:nvPr/>
        </p:nvSpPr>
        <p:spPr>
          <a:xfrm>
            <a:off x="468311" y="1274764"/>
            <a:ext cx="8229601" cy="3785652"/>
          </a:xfrm>
          <a:prstGeom prst="rect">
            <a:avLst/>
          </a:prstGeom>
          <a:noFill/>
          <a:ln>
            <a:noFill/>
          </a:ln>
        </p:spPr>
        <p:txBody>
          <a:bodyPr wrap="square" lIns="45700" tIns="45700" rIns="45700" bIns="45700" anchor="t" anchorCtr="0">
            <a:noAutofit/>
          </a:bodyPr>
          <a:lstStyle/>
          <a:p>
            <a:pPr lvl="2">
              <a:lnSpc>
                <a:spcPct val="150000"/>
              </a:lnSpc>
            </a:pPr>
            <a:endParaRPr lang="en-US" altLang="zh-TW" sz="1800" dirty="0" smtClean="0">
              <a:solidFill>
                <a:schemeClr val="dk1"/>
              </a:solidFill>
              <a:latin typeface="Calibri" panose="020F0502020204030204" pitchFamily="34" charset="0"/>
              <a:ea typeface="Calibri" charset="0"/>
              <a:cs typeface="Calibri" panose="020F0502020204030204" pitchFamily="34" charset="0"/>
              <a:sym typeface="Helvetica Neue"/>
            </a:endParaRPr>
          </a:p>
        </p:txBody>
      </p:sp>
      <p:sp>
        <p:nvSpPr>
          <p:cNvPr id="5" name="投影片編號版面配置區 4"/>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chemeClr val="dk1"/>
                </a:solidFill>
                <a:latin typeface="Arial"/>
                <a:ea typeface="Arial"/>
                <a:cs typeface="Arial"/>
                <a:sym typeface="Arial"/>
              </a:rPr>
              <a:t>8</a:t>
            </a:fld>
            <a:endParaRPr lang="en-US" sz="1000" b="0" i="0" u="none" strike="noStrike" cap="none">
              <a:solidFill>
                <a:schemeClr val="dk1"/>
              </a:solidFill>
              <a:latin typeface="Arial"/>
              <a:ea typeface="Arial"/>
              <a:cs typeface="Arial"/>
              <a:sym typeface="Arial"/>
            </a:endParaRPr>
          </a:p>
        </p:txBody>
      </p:sp>
      <p:graphicFrame>
        <p:nvGraphicFramePr>
          <p:cNvPr id="11" name="表格 10"/>
          <p:cNvGraphicFramePr>
            <a:graphicFrameLocks noGrp="1"/>
          </p:cNvGraphicFramePr>
          <p:nvPr>
            <p:extLst>
              <p:ext uri="{D42A27DB-BD31-4B8C-83A1-F6EECF244321}">
                <p14:modId xmlns:p14="http://schemas.microsoft.com/office/powerpoint/2010/main" val="4060498157"/>
              </p:ext>
            </p:extLst>
          </p:nvPr>
        </p:nvGraphicFramePr>
        <p:xfrm>
          <a:off x="101588" y="1960564"/>
          <a:ext cx="8963046" cy="700723"/>
        </p:xfrm>
        <a:graphic>
          <a:graphicData uri="http://schemas.openxmlformats.org/drawingml/2006/table">
            <a:tbl>
              <a:tblPr firstRow="1" bandRow="1">
                <a:tableStyleId>{21E4AEA4-8DFA-4A89-87EB-49C32662AFE0}</a:tableStyleId>
              </a:tblPr>
              <a:tblGrid>
                <a:gridCol w="527238">
                  <a:extLst>
                    <a:ext uri="{9D8B030D-6E8A-4147-A177-3AD203B41FA5}">
                      <a16:colId xmlns="" xmlns:a16="http://schemas.microsoft.com/office/drawing/2014/main" val="20000"/>
                    </a:ext>
                  </a:extLst>
                </a:gridCol>
                <a:gridCol w="527238">
                  <a:extLst>
                    <a:ext uri="{9D8B030D-6E8A-4147-A177-3AD203B41FA5}">
                      <a16:colId xmlns="" xmlns:a16="http://schemas.microsoft.com/office/drawing/2014/main" val="20001"/>
                    </a:ext>
                  </a:extLst>
                </a:gridCol>
                <a:gridCol w="527238">
                  <a:extLst>
                    <a:ext uri="{9D8B030D-6E8A-4147-A177-3AD203B41FA5}">
                      <a16:colId xmlns="" xmlns:a16="http://schemas.microsoft.com/office/drawing/2014/main" val="20002"/>
                    </a:ext>
                  </a:extLst>
                </a:gridCol>
                <a:gridCol w="527238">
                  <a:extLst>
                    <a:ext uri="{9D8B030D-6E8A-4147-A177-3AD203B41FA5}">
                      <a16:colId xmlns="" xmlns:a16="http://schemas.microsoft.com/office/drawing/2014/main" val="20003"/>
                    </a:ext>
                  </a:extLst>
                </a:gridCol>
                <a:gridCol w="527238">
                  <a:extLst>
                    <a:ext uri="{9D8B030D-6E8A-4147-A177-3AD203B41FA5}">
                      <a16:colId xmlns="" xmlns:a16="http://schemas.microsoft.com/office/drawing/2014/main" val="20004"/>
                    </a:ext>
                  </a:extLst>
                </a:gridCol>
                <a:gridCol w="527238">
                  <a:extLst>
                    <a:ext uri="{9D8B030D-6E8A-4147-A177-3AD203B41FA5}">
                      <a16:colId xmlns="" xmlns:a16="http://schemas.microsoft.com/office/drawing/2014/main" val="20005"/>
                    </a:ext>
                  </a:extLst>
                </a:gridCol>
                <a:gridCol w="527238">
                  <a:extLst>
                    <a:ext uri="{9D8B030D-6E8A-4147-A177-3AD203B41FA5}">
                      <a16:colId xmlns="" xmlns:a16="http://schemas.microsoft.com/office/drawing/2014/main" val="20006"/>
                    </a:ext>
                  </a:extLst>
                </a:gridCol>
                <a:gridCol w="527238">
                  <a:extLst>
                    <a:ext uri="{9D8B030D-6E8A-4147-A177-3AD203B41FA5}">
                      <a16:colId xmlns="" xmlns:a16="http://schemas.microsoft.com/office/drawing/2014/main" val="20007"/>
                    </a:ext>
                  </a:extLst>
                </a:gridCol>
                <a:gridCol w="527238">
                  <a:extLst>
                    <a:ext uri="{9D8B030D-6E8A-4147-A177-3AD203B41FA5}">
                      <a16:colId xmlns="" xmlns:a16="http://schemas.microsoft.com/office/drawing/2014/main" val="20008"/>
                    </a:ext>
                  </a:extLst>
                </a:gridCol>
                <a:gridCol w="527238">
                  <a:extLst>
                    <a:ext uri="{9D8B030D-6E8A-4147-A177-3AD203B41FA5}">
                      <a16:colId xmlns="" xmlns:a16="http://schemas.microsoft.com/office/drawing/2014/main" val="20009"/>
                    </a:ext>
                  </a:extLst>
                </a:gridCol>
                <a:gridCol w="527238">
                  <a:extLst>
                    <a:ext uri="{9D8B030D-6E8A-4147-A177-3AD203B41FA5}">
                      <a16:colId xmlns="" xmlns:a16="http://schemas.microsoft.com/office/drawing/2014/main" val="20010"/>
                    </a:ext>
                  </a:extLst>
                </a:gridCol>
                <a:gridCol w="527238">
                  <a:extLst>
                    <a:ext uri="{9D8B030D-6E8A-4147-A177-3AD203B41FA5}">
                      <a16:colId xmlns="" xmlns:a16="http://schemas.microsoft.com/office/drawing/2014/main" val="20011"/>
                    </a:ext>
                  </a:extLst>
                </a:gridCol>
                <a:gridCol w="527238">
                  <a:extLst>
                    <a:ext uri="{9D8B030D-6E8A-4147-A177-3AD203B41FA5}">
                      <a16:colId xmlns="" xmlns:a16="http://schemas.microsoft.com/office/drawing/2014/main" val="20012"/>
                    </a:ext>
                  </a:extLst>
                </a:gridCol>
                <a:gridCol w="527238">
                  <a:extLst>
                    <a:ext uri="{9D8B030D-6E8A-4147-A177-3AD203B41FA5}">
                      <a16:colId xmlns="" xmlns:a16="http://schemas.microsoft.com/office/drawing/2014/main" val="20013"/>
                    </a:ext>
                  </a:extLst>
                </a:gridCol>
                <a:gridCol w="527238">
                  <a:extLst>
                    <a:ext uri="{9D8B030D-6E8A-4147-A177-3AD203B41FA5}">
                      <a16:colId xmlns="" xmlns:a16="http://schemas.microsoft.com/office/drawing/2014/main" val="20014"/>
                    </a:ext>
                  </a:extLst>
                </a:gridCol>
                <a:gridCol w="527238">
                  <a:extLst>
                    <a:ext uri="{9D8B030D-6E8A-4147-A177-3AD203B41FA5}">
                      <a16:colId xmlns="" xmlns:a16="http://schemas.microsoft.com/office/drawing/2014/main" val="20015"/>
                    </a:ext>
                  </a:extLst>
                </a:gridCol>
                <a:gridCol w="527238">
                  <a:extLst>
                    <a:ext uri="{9D8B030D-6E8A-4147-A177-3AD203B41FA5}">
                      <a16:colId xmlns="" xmlns:a16="http://schemas.microsoft.com/office/drawing/2014/main" val="20016"/>
                    </a:ext>
                  </a:extLst>
                </a:gridCol>
              </a:tblGrid>
              <a:tr h="207963">
                <a:tc>
                  <a:txBody>
                    <a:bodyPr/>
                    <a:lstStyle/>
                    <a:p>
                      <a:pPr algn="ctr"/>
                      <a:r>
                        <a:rPr lang="en-US" altLang="zh-TW" sz="900" b="1" dirty="0" smtClean="0">
                          <a:latin typeface="Calibri" panose="020F0502020204030204" pitchFamily="34" charset="0"/>
                          <a:cs typeface="Calibri" panose="020F0502020204030204" pitchFamily="34" charset="0"/>
                        </a:rPr>
                        <a:t>mon</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sun</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d_</a:t>
                      </a:r>
                    </a:p>
                    <a:p>
                      <a:pPr algn="ctr"/>
                      <a:r>
                        <a:rPr lang="en-US" altLang="zh-TW" sz="900" b="1" dirty="0" smtClean="0">
                          <a:latin typeface="Calibri" panose="020F0502020204030204" pitchFamily="34" charset="0"/>
                          <a:cs typeface="Calibri" panose="020F0502020204030204" pitchFamily="34" charset="0"/>
                        </a:rPr>
                        <a:t>time</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err="1" smtClean="0">
                          <a:latin typeface="Calibri" panose="020F0502020204030204" pitchFamily="34" charset="0"/>
                          <a:cs typeface="Calibri" panose="020F0502020204030204" pitchFamily="34" charset="0"/>
                        </a:rPr>
                        <a:t>o_x</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err="1" smtClean="0">
                          <a:latin typeface="Calibri" panose="020F0502020204030204" pitchFamily="34" charset="0"/>
                          <a:cs typeface="Calibri" panose="020F0502020204030204" pitchFamily="34" charset="0"/>
                        </a:rPr>
                        <a:t>d_y</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m1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dis1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eta1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pri1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pri11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p1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smtClean="0">
                          <a:latin typeface="Calibri" panose="020F0502020204030204" pitchFamily="34" charset="0"/>
                          <a:cs typeface="Calibri" panose="020F0502020204030204" pitchFamily="34" charset="0"/>
                        </a:rPr>
                        <a:t>p65</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click</a:t>
                      </a:r>
                    </a:p>
                    <a:p>
                      <a:pPr algn="ctr"/>
                      <a:r>
                        <a:rPr lang="en-US" altLang="zh-TW" sz="900" b="1" dirty="0" smtClean="0">
                          <a:latin typeface="Calibri" panose="020F0502020204030204" pitchFamily="34" charset="0"/>
                          <a:cs typeface="Calibri" panose="020F0502020204030204" pitchFamily="34" charset="0"/>
                        </a:rPr>
                        <a:t>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34963">
                <a:tc>
                  <a:txBody>
                    <a:bodyPr/>
                    <a:lstStyle/>
                    <a:p>
                      <a:pPr algn="ctr"/>
                      <a:r>
                        <a:rPr lang="en-US" altLang="zh-TW" sz="900" b="1" dirty="0" smtClean="0">
                          <a:latin typeface="Calibri" panose="020F0502020204030204" pitchFamily="34" charset="0"/>
                          <a:cs typeface="Calibri" panose="020F0502020204030204" pitchFamily="34" charset="0"/>
                        </a:rPr>
                        <a:t>0</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46032</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116.39</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39.92</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1</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3006</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2419</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200</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0</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0</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0</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1</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3</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cxnSp>
        <p:nvCxnSpPr>
          <p:cNvPr id="12" name="直線單箭頭接點 11"/>
          <p:cNvCxnSpPr/>
          <p:nvPr/>
        </p:nvCxnSpPr>
        <p:spPr>
          <a:xfrm>
            <a:off x="4654330" y="3242107"/>
            <a:ext cx="0" cy="1006043"/>
          </a:xfrm>
          <a:prstGeom prst="straightConnector1">
            <a:avLst/>
          </a:prstGeom>
          <a:ln w="38100">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13" name="文字方塊 12"/>
          <p:cNvSpPr txBox="1"/>
          <p:nvPr/>
        </p:nvSpPr>
        <p:spPr>
          <a:xfrm>
            <a:off x="4725551" y="3501747"/>
            <a:ext cx="1436612" cy="307777"/>
          </a:xfrm>
          <a:prstGeom prst="rect">
            <a:avLst/>
          </a:prstGeom>
          <a:noFill/>
        </p:spPr>
        <p:txBody>
          <a:bodyPr wrap="none" rtlCol="0">
            <a:spAutoFit/>
          </a:bodyPr>
          <a:lstStyle/>
          <a:p>
            <a:r>
              <a:rPr lang="en-US" altLang="zh-TW" b="1" dirty="0" err="1" smtClean="0">
                <a:solidFill>
                  <a:srgbClr val="C00000"/>
                </a:solidFill>
                <a:latin typeface="Calibri" panose="020F0502020204030204" pitchFamily="34" charset="0"/>
                <a:cs typeface="Calibri" panose="020F0502020204030204" pitchFamily="34" charset="0"/>
              </a:rPr>
              <a:t>Min_Max_Scaler</a:t>
            </a:r>
            <a:endParaRPr lang="zh-TW" altLang="en-US" b="1" dirty="0">
              <a:solidFill>
                <a:srgbClr val="C00000"/>
              </a:solidFill>
              <a:latin typeface="Calibri" panose="020F0502020204030204" pitchFamily="34" charset="0"/>
              <a:cs typeface="Calibri" panose="020F0502020204030204" pitchFamily="34" charset="0"/>
            </a:endParaRPr>
          </a:p>
        </p:txBody>
      </p:sp>
      <p:sp>
        <p:nvSpPr>
          <p:cNvPr id="14" name="矩形 13"/>
          <p:cNvSpPr/>
          <p:nvPr/>
        </p:nvSpPr>
        <p:spPr>
          <a:xfrm>
            <a:off x="84040" y="1875675"/>
            <a:ext cx="8469409" cy="85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3823014" y="2890591"/>
            <a:ext cx="1662635"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a:t>
            </a:r>
            <a:r>
              <a:rPr lang="en-US" altLang="zh-TW" sz="1200" b="1" dirty="0" smtClean="0">
                <a:latin typeface="Calibri" panose="020F0502020204030204" pitchFamily="34" charset="0"/>
                <a:cs typeface="Calibri" panose="020F0502020204030204" pitchFamily="34" charset="0"/>
              </a:rPr>
              <a:t>123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3969775792"/>
              </p:ext>
            </p:extLst>
          </p:nvPr>
        </p:nvGraphicFramePr>
        <p:xfrm>
          <a:off x="101588" y="4359693"/>
          <a:ext cx="8963046" cy="700723"/>
        </p:xfrm>
        <a:graphic>
          <a:graphicData uri="http://schemas.openxmlformats.org/drawingml/2006/table">
            <a:tbl>
              <a:tblPr firstRow="1" bandRow="1">
                <a:tableStyleId>{21E4AEA4-8DFA-4A89-87EB-49C32662AFE0}</a:tableStyleId>
              </a:tblPr>
              <a:tblGrid>
                <a:gridCol w="527238">
                  <a:extLst>
                    <a:ext uri="{9D8B030D-6E8A-4147-A177-3AD203B41FA5}">
                      <a16:colId xmlns="" xmlns:a16="http://schemas.microsoft.com/office/drawing/2014/main" val="20000"/>
                    </a:ext>
                  </a:extLst>
                </a:gridCol>
                <a:gridCol w="527238">
                  <a:extLst>
                    <a:ext uri="{9D8B030D-6E8A-4147-A177-3AD203B41FA5}">
                      <a16:colId xmlns="" xmlns:a16="http://schemas.microsoft.com/office/drawing/2014/main" val="20001"/>
                    </a:ext>
                  </a:extLst>
                </a:gridCol>
                <a:gridCol w="527238">
                  <a:extLst>
                    <a:ext uri="{9D8B030D-6E8A-4147-A177-3AD203B41FA5}">
                      <a16:colId xmlns="" xmlns:a16="http://schemas.microsoft.com/office/drawing/2014/main" val="20002"/>
                    </a:ext>
                  </a:extLst>
                </a:gridCol>
                <a:gridCol w="527238">
                  <a:extLst>
                    <a:ext uri="{9D8B030D-6E8A-4147-A177-3AD203B41FA5}">
                      <a16:colId xmlns="" xmlns:a16="http://schemas.microsoft.com/office/drawing/2014/main" val="20003"/>
                    </a:ext>
                  </a:extLst>
                </a:gridCol>
                <a:gridCol w="527238">
                  <a:extLst>
                    <a:ext uri="{9D8B030D-6E8A-4147-A177-3AD203B41FA5}">
                      <a16:colId xmlns="" xmlns:a16="http://schemas.microsoft.com/office/drawing/2014/main" val="20004"/>
                    </a:ext>
                  </a:extLst>
                </a:gridCol>
                <a:gridCol w="527238">
                  <a:extLst>
                    <a:ext uri="{9D8B030D-6E8A-4147-A177-3AD203B41FA5}">
                      <a16:colId xmlns="" xmlns:a16="http://schemas.microsoft.com/office/drawing/2014/main" val="20005"/>
                    </a:ext>
                  </a:extLst>
                </a:gridCol>
                <a:gridCol w="527238">
                  <a:extLst>
                    <a:ext uri="{9D8B030D-6E8A-4147-A177-3AD203B41FA5}">
                      <a16:colId xmlns="" xmlns:a16="http://schemas.microsoft.com/office/drawing/2014/main" val="20006"/>
                    </a:ext>
                  </a:extLst>
                </a:gridCol>
                <a:gridCol w="527238">
                  <a:extLst>
                    <a:ext uri="{9D8B030D-6E8A-4147-A177-3AD203B41FA5}">
                      <a16:colId xmlns="" xmlns:a16="http://schemas.microsoft.com/office/drawing/2014/main" val="20007"/>
                    </a:ext>
                  </a:extLst>
                </a:gridCol>
                <a:gridCol w="527238">
                  <a:extLst>
                    <a:ext uri="{9D8B030D-6E8A-4147-A177-3AD203B41FA5}">
                      <a16:colId xmlns="" xmlns:a16="http://schemas.microsoft.com/office/drawing/2014/main" val="20008"/>
                    </a:ext>
                  </a:extLst>
                </a:gridCol>
                <a:gridCol w="527238">
                  <a:extLst>
                    <a:ext uri="{9D8B030D-6E8A-4147-A177-3AD203B41FA5}">
                      <a16:colId xmlns="" xmlns:a16="http://schemas.microsoft.com/office/drawing/2014/main" val="20009"/>
                    </a:ext>
                  </a:extLst>
                </a:gridCol>
                <a:gridCol w="527238">
                  <a:extLst>
                    <a:ext uri="{9D8B030D-6E8A-4147-A177-3AD203B41FA5}">
                      <a16:colId xmlns="" xmlns:a16="http://schemas.microsoft.com/office/drawing/2014/main" val="20010"/>
                    </a:ext>
                  </a:extLst>
                </a:gridCol>
                <a:gridCol w="527238">
                  <a:extLst>
                    <a:ext uri="{9D8B030D-6E8A-4147-A177-3AD203B41FA5}">
                      <a16:colId xmlns="" xmlns:a16="http://schemas.microsoft.com/office/drawing/2014/main" val="20011"/>
                    </a:ext>
                  </a:extLst>
                </a:gridCol>
                <a:gridCol w="527238">
                  <a:extLst>
                    <a:ext uri="{9D8B030D-6E8A-4147-A177-3AD203B41FA5}">
                      <a16:colId xmlns="" xmlns:a16="http://schemas.microsoft.com/office/drawing/2014/main" val="20012"/>
                    </a:ext>
                  </a:extLst>
                </a:gridCol>
                <a:gridCol w="527238">
                  <a:extLst>
                    <a:ext uri="{9D8B030D-6E8A-4147-A177-3AD203B41FA5}">
                      <a16:colId xmlns="" xmlns:a16="http://schemas.microsoft.com/office/drawing/2014/main" val="20013"/>
                    </a:ext>
                  </a:extLst>
                </a:gridCol>
                <a:gridCol w="527238">
                  <a:extLst>
                    <a:ext uri="{9D8B030D-6E8A-4147-A177-3AD203B41FA5}">
                      <a16:colId xmlns="" xmlns:a16="http://schemas.microsoft.com/office/drawing/2014/main" val="20014"/>
                    </a:ext>
                  </a:extLst>
                </a:gridCol>
                <a:gridCol w="527238">
                  <a:extLst>
                    <a:ext uri="{9D8B030D-6E8A-4147-A177-3AD203B41FA5}">
                      <a16:colId xmlns="" xmlns:a16="http://schemas.microsoft.com/office/drawing/2014/main" val="20015"/>
                    </a:ext>
                  </a:extLst>
                </a:gridCol>
                <a:gridCol w="527238">
                  <a:extLst>
                    <a:ext uri="{9D8B030D-6E8A-4147-A177-3AD203B41FA5}">
                      <a16:colId xmlns="" xmlns:a16="http://schemas.microsoft.com/office/drawing/2014/main" val="20016"/>
                    </a:ext>
                  </a:extLst>
                </a:gridCol>
              </a:tblGrid>
              <a:tr h="207963">
                <a:tc>
                  <a:txBody>
                    <a:bodyPr/>
                    <a:lstStyle/>
                    <a:p>
                      <a:pPr algn="ctr"/>
                      <a:r>
                        <a:rPr lang="en-US" altLang="zh-TW" sz="900" b="1" dirty="0" smtClean="0">
                          <a:latin typeface="Calibri" panose="020F0502020204030204" pitchFamily="34" charset="0"/>
                          <a:cs typeface="Calibri" panose="020F0502020204030204" pitchFamily="34" charset="0"/>
                        </a:rPr>
                        <a:t>mon</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sun</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d_</a:t>
                      </a:r>
                    </a:p>
                    <a:p>
                      <a:pPr algn="ctr"/>
                      <a:r>
                        <a:rPr lang="en-US" altLang="zh-TW" sz="900" b="1" dirty="0" smtClean="0">
                          <a:latin typeface="Calibri" panose="020F0502020204030204" pitchFamily="34" charset="0"/>
                          <a:cs typeface="Calibri" panose="020F0502020204030204" pitchFamily="34" charset="0"/>
                        </a:rPr>
                        <a:t>time</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err="1" smtClean="0">
                          <a:latin typeface="Calibri" panose="020F0502020204030204" pitchFamily="34" charset="0"/>
                          <a:cs typeface="Calibri" panose="020F0502020204030204" pitchFamily="34" charset="0"/>
                        </a:rPr>
                        <a:t>o_x</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err="1" smtClean="0">
                          <a:latin typeface="Calibri" panose="020F0502020204030204" pitchFamily="34" charset="0"/>
                          <a:cs typeface="Calibri" panose="020F0502020204030204" pitchFamily="34" charset="0"/>
                        </a:rPr>
                        <a:t>d_y</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m1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dis1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eta1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pri1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pri11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p1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smtClean="0">
                          <a:latin typeface="Calibri" panose="020F0502020204030204" pitchFamily="34" charset="0"/>
                          <a:cs typeface="Calibri" panose="020F0502020204030204" pitchFamily="34" charset="0"/>
                        </a:rPr>
                        <a:t>p65</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click</a:t>
                      </a:r>
                    </a:p>
                    <a:p>
                      <a:pPr algn="ctr"/>
                      <a:r>
                        <a:rPr lang="en-US" altLang="zh-TW" sz="900" b="1" dirty="0" smtClean="0">
                          <a:latin typeface="Calibri" panose="020F0502020204030204" pitchFamily="34" charset="0"/>
                          <a:cs typeface="Calibri" panose="020F0502020204030204" pitchFamily="34" charset="0"/>
                        </a:rPr>
                        <a:t>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34963">
                <a:tc>
                  <a:txBody>
                    <a:bodyPr/>
                    <a:lstStyle/>
                    <a:p>
                      <a:pPr algn="ctr"/>
                      <a:r>
                        <a:rPr lang="en-US" altLang="zh-TW" sz="900" b="1" dirty="0" smtClean="0">
                          <a:latin typeface="Calibri" panose="020F0502020204030204" pitchFamily="34" charset="0"/>
                          <a:cs typeface="Calibri" panose="020F0502020204030204" pitchFamily="34" charset="0"/>
                        </a:rPr>
                        <a:t>0</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1</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0.672</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0.875</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0.674</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1</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0.726</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0.986</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0.467</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latin typeface="Calibri" panose="020F0502020204030204" pitchFamily="34" charset="0"/>
                          <a:cs typeface="Calibri" panose="020F0502020204030204" pitchFamily="34" charset="0"/>
                        </a:rPr>
                        <a:t>…</a:t>
                      </a:r>
                      <a:endParaRPr lang="zh-TW" altLang="en-US" sz="900" b="1"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0</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0</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0</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1</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900" b="1" dirty="0" smtClean="0"/>
                        <a:t>3</a:t>
                      </a:r>
                      <a:endParaRPr lang="zh-TW" altLang="en-US" sz="9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7" name="矩形 16"/>
          <p:cNvSpPr/>
          <p:nvPr/>
        </p:nvSpPr>
        <p:spPr>
          <a:xfrm>
            <a:off x="3823014" y="5289720"/>
            <a:ext cx="1662635" cy="276999"/>
          </a:xfrm>
          <a:prstGeom prst="rect">
            <a:avLst/>
          </a:prstGeom>
        </p:spPr>
        <p:txBody>
          <a:bodyPr wrap="none">
            <a:spAutoFit/>
          </a:bodyPr>
          <a:lstStyle/>
          <a:p>
            <a:pPr algn="ctr"/>
            <a:r>
              <a:rPr lang="en-US" altLang="zh-TW" sz="1200" b="1" dirty="0" smtClean="0">
                <a:latin typeface="Calibri" panose="020F0502020204030204" pitchFamily="34" charset="0"/>
                <a:cs typeface="Calibri" panose="020F0502020204030204" pitchFamily="34" charset="0"/>
              </a:rPr>
              <a:t>[</a:t>
            </a:r>
            <a:r>
              <a:rPr lang="en-US" altLang="zh-TW" sz="1200" b="1" dirty="0">
                <a:latin typeface="Calibri" panose="020F0502020204030204" pitchFamily="34" charset="0"/>
                <a:cs typeface="Calibri" panose="020F0502020204030204" pitchFamily="34" charset="0"/>
              </a:rPr>
              <a:t>1</a:t>
            </a:r>
            <a:r>
              <a:rPr lang="en-US" altLang="zh-TW" sz="1200" b="1" dirty="0" smtClean="0">
                <a:latin typeface="Calibri" panose="020F0502020204030204" pitchFamily="34" charset="0"/>
                <a:cs typeface="Calibri" panose="020F0502020204030204" pitchFamily="34" charset="0"/>
              </a:rPr>
              <a:t> rows </a:t>
            </a:r>
            <a:r>
              <a:rPr lang="en-US" altLang="zh-TW" sz="1200" b="1" dirty="0">
                <a:latin typeface="Calibri" panose="020F0502020204030204" pitchFamily="34" charset="0"/>
                <a:cs typeface="Calibri" panose="020F0502020204030204" pitchFamily="34" charset="0"/>
              </a:rPr>
              <a:t>x </a:t>
            </a:r>
            <a:r>
              <a:rPr lang="en-US" altLang="zh-TW" sz="1200" b="1" dirty="0" smtClean="0">
                <a:latin typeface="Calibri" panose="020F0502020204030204" pitchFamily="34" charset="0"/>
                <a:cs typeface="Calibri" panose="020F0502020204030204" pitchFamily="34" charset="0"/>
              </a:rPr>
              <a:t>123 </a:t>
            </a:r>
            <a:r>
              <a:rPr lang="en-US" altLang="zh-TW" sz="1200" b="1" dirty="0">
                <a:latin typeface="Calibri" panose="020F0502020204030204" pitchFamily="34" charset="0"/>
                <a:cs typeface="Calibri" panose="020F0502020204030204" pitchFamily="34" charset="0"/>
              </a:rPr>
              <a:t>columns]</a:t>
            </a:r>
            <a:endParaRPr lang="zh-TW" alt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3758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7440</TotalTime>
  <Words>4382</Words>
  <Application>Microsoft Office PowerPoint</Application>
  <PresentationFormat>如螢幕大小 (4:3)</PresentationFormat>
  <Paragraphs>872</Paragraphs>
  <Slides>68</Slides>
  <Notes>49</Notes>
  <HiddenSlides>0</HiddenSlides>
  <MMClips>0</MMClips>
  <ScaleCrop>false</ScaleCrop>
  <HeadingPairs>
    <vt:vector size="4" baseType="variant">
      <vt:variant>
        <vt:lpstr>佈景主題</vt:lpstr>
      </vt:variant>
      <vt:variant>
        <vt:i4>1</vt:i4>
      </vt:variant>
      <vt:variant>
        <vt:lpstr>投影片標題</vt:lpstr>
      </vt:variant>
      <vt:variant>
        <vt:i4>68</vt:i4>
      </vt:variant>
    </vt:vector>
  </HeadingPairs>
  <TitlesOfParts>
    <vt:vector size="69" baseType="lpstr">
      <vt:lpstr>Default</vt:lpstr>
      <vt:lpstr>PowerPoint 簡報</vt:lpstr>
      <vt:lpstr>Architecture Diagram</vt:lpstr>
      <vt:lpstr>Data Analysis</vt:lpstr>
      <vt:lpstr>Data Merging</vt:lpstr>
      <vt:lpstr>Data Merging</vt:lpstr>
      <vt:lpstr>Data Merging</vt:lpstr>
      <vt:lpstr>Data Preprocessing</vt:lpstr>
      <vt:lpstr>Data Preprocessing</vt:lpstr>
      <vt:lpstr>Data Preprocessing</vt:lpstr>
      <vt:lpstr>Data Modeling</vt:lpstr>
      <vt:lpstr>Result</vt:lpstr>
      <vt:lpstr>Result</vt:lpstr>
      <vt:lpstr>Future Work</vt:lpstr>
      <vt:lpstr>Future Work</vt:lpstr>
      <vt:lpstr>PowerPoint 簡報</vt:lpstr>
      <vt:lpstr>介紹</vt:lpstr>
      <vt:lpstr>最早的 AlphaGo</vt:lpstr>
      <vt:lpstr>最早的 AlphaGo</vt:lpstr>
      <vt:lpstr>AlphaGo</vt:lpstr>
      <vt:lpstr>AlphaGo</vt:lpstr>
      <vt:lpstr>AlphaGo</vt:lpstr>
      <vt:lpstr>AlphaGo</vt:lpstr>
      <vt:lpstr>AlphaGo Zero</vt:lpstr>
      <vt:lpstr>AlphaGo Zero</vt:lpstr>
      <vt:lpstr>討論</vt:lpstr>
      <vt:lpstr>Reference</vt:lpstr>
      <vt:lpstr>Alpha go讀書報告</vt:lpstr>
      <vt:lpstr>Mastering The Game Of Go With Deep Neural Networks And Tree Search  N AT U R E | VO L 5 2 9 | 2 8 JA N UA RY 2 0 1 6 </vt:lpstr>
      <vt:lpstr>Outline</vt:lpstr>
      <vt:lpstr>Introduction – About Games</vt:lpstr>
      <vt:lpstr>Introduction – About Games</vt:lpstr>
      <vt:lpstr>Introduction - Model Architecture</vt:lpstr>
      <vt:lpstr>Introduction - Model Architecture</vt:lpstr>
      <vt:lpstr>Introduction - Monte Carlo tree</vt:lpstr>
      <vt:lpstr>Introduction - Monte Carlo tree</vt:lpstr>
      <vt:lpstr>Introduction - Monte Carlo tree</vt:lpstr>
      <vt:lpstr>Introduction - Monte Carlo tree</vt:lpstr>
      <vt:lpstr>Introduction - Monte Carlo tree</vt:lpstr>
      <vt:lpstr>Policy network – Supervised learning </vt:lpstr>
      <vt:lpstr>Policy network – Supervised learning </vt:lpstr>
      <vt:lpstr>Policy network – Supervised learning </vt:lpstr>
      <vt:lpstr>Policy network – Supervised learning </vt:lpstr>
      <vt:lpstr>Policy network – Reinforcement learning</vt:lpstr>
      <vt:lpstr>Value network </vt:lpstr>
      <vt:lpstr>Value network</vt:lpstr>
      <vt:lpstr>Searching </vt:lpstr>
      <vt:lpstr>Searching </vt:lpstr>
      <vt:lpstr>Evaluating the playing strength of AlphaGo</vt:lpstr>
      <vt:lpstr>PowerPoint 簡報</vt:lpstr>
      <vt:lpstr>Mastering the game of Go without human knowledge  N AT U R E | VO L 5 5 0 | 1 9 o c to b er 2 0 1 7</vt:lpstr>
      <vt:lpstr>Outline</vt:lpstr>
      <vt:lpstr>Introduction</vt:lpstr>
      <vt:lpstr>Model - Reinforcement learning</vt:lpstr>
      <vt:lpstr>Model - Monte Carlo Tree Search</vt:lpstr>
      <vt:lpstr>Model - Monte Carlo Tree Search</vt:lpstr>
      <vt:lpstr>Model - Monte Carlo Tree Search</vt:lpstr>
      <vt:lpstr>Model - Monte Carlo Tree Search</vt:lpstr>
      <vt:lpstr>Model - Empirical analysis training</vt:lpstr>
      <vt:lpstr>Model - Empirical analysis training</vt:lpstr>
      <vt:lpstr>Model - Empirical analysis training</vt:lpstr>
      <vt:lpstr>Model - Empirical analysis training</vt:lpstr>
      <vt:lpstr>Model - Empirical analysis training</vt:lpstr>
      <vt:lpstr>Model - Empirical analysis training</vt:lpstr>
      <vt:lpstr>Model - Knowledge learned</vt:lpstr>
      <vt:lpstr>Final performance</vt:lpstr>
      <vt:lpstr>Final performance</vt:lpstr>
      <vt:lpstr>Conclusion</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Windows 使用者</cp:lastModifiedBy>
  <cp:revision>321</cp:revision>
  <dcterms:modified xsi:type="dcterms:W3CDTF">2019-05-02T06:56:26Z</dcterms:modified>
</cp:coreProperties>
</file>