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0"/>
  </p:notesMasterIdLst>
  <p:handoutMasterIdLst>
    <p:handoutMasterId r:id="rId31"/>
  </p:handoutMasterIdLst>
  <p:sldIdLst>
    <p:sldId id="256" r:id="rId2"/>
    <p:sldId id="257" r:id="rId3"/>
    <p:sldId id="258" r:id="rId4"/>
    <p:sldId id="259" r:id="rId5"/>
    <p:sldId id="260" r:id="rId6"/>
    <p:sldId id="262" r:id="rId7"/>
    <p:sldId id="263" r:id="rId8"/>
    <p:sldId id="264" r:id="rId9"/>
    <p:sldId id="261" r:id="rId10"/>
    <p:sldId id="265" r:id="rId11"/>
    <p:sldId id="271" r:id="rId12"/>
    <p:sldId id="272" r:id="rId13"/>
    <p:sldId id="273" r:id="rId14"/>
    <p:sldId id="274" r:id="rId15"/>
    <p:sldId id="288" r:id="rId16"/>
    <p:sldId id="28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88825"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FFF7E4"/>
    <a:srgbClr val="252525"/>
    <a:srgbClr val="FF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208" autoAdjust="0"/>
  </p:normalViewPr>
  <p:slideViewPr>
    <p:cSldViewPr>
      <p:cViewPr varScale="1">
        <p:scale>
          <a:sx n="115" d="100"/>
          <a:sy n="115" d="100"/>
        </p:scale>
        <p:origin x="432" y="108"/>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09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17A04A64-DD31-4676-815D-A4E5B658E764}" type="datetime1">
              <a:rPr lang="zh-TW" altLang="en-US" smtClean="0">
                <a:latin typeface="Microsoft JhengHei UI" panose="020B0604030504040204" pitchFamily="34" charset="-120"/>
                <a:ea typeface="Microsoft JhengHei UI" panose="020B0604030504040204" pitchFamily="34" charset="-120"/>
              </a:rPr>
              <a:t>2019/5/2</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TW">
                <a:latin typeface="Microsoft JhengHei UI" panose="020B0604030504040204" pitchFamily="34" charset="-120"/>
                <a:ea typeface="Microsoft JhengHei UI" panose="020B0604030504040204" pitchFamily="34" charset="-120"/>
              </a:rPr>
              <a:t>‹#›</a:t>
            </a:fld>
            <a:endParaRPr lang="en-US" altLang="zh-TW"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8C3DF527-CB9F-4451-8853-A61312AC4F28}" type="datetime1">
              <a:rPr lang="zh-TW" altLang="en-US" smtClean="0"/>
              <a:pPr/>
              <a:t>2019/5/2</a:t>
            </a:fld>
            <a:endParaRPr lang="zh-TW" altLang="en-US" dirty="0"/>
          </a:p>
        </p:txBody>
      </p:sp>
      <p:sp>
        <p:nvSpPr>
          <p:cNvPr id="4" name="投影片影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F2A70B-78F2-4DCF-B53B-C990D2FAFB8A}" type="slidenum">
              <a:rPr lang="en-US" altLang="zh-TW" smtClean="0"/>
              <a:pPr/>
              <a:t>‹#›</a:t>
            </a:fld>
            <a:endParaRPr lang="en-US" altLang="zh-TW"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https://ithelp.ithome.com.tw/articles/10186473</a:t>
            </a:r>
          </a:p>
          <a:p>
            <a:endParaRPr lang="en-US" altLang="zh-TW" dirty="0"/>
          </a:p>
          <a:p>
            <a:r>
              <a:rPr lang="en-US" altLang="zh-TW" dirty="0"/>
              <a:t>http://web.stanford.edu/class/cs20si/syllabus.html</a:t>
            </a:r>
            <a:endParaRPr lang="zh-TW" altLang="en-US" dirty="0"/>
          </a:p>
        </p:txBody>
      </p:sp>
      <p:sp>
        <p:nvSpPr>
          <p:cNvPr id="4" name="投影片編號版面配置區 3"/>
          <p:cNvSpPr>
            <a:spLocks noGrp="1"/>
          </p:cNvSpPr>
          <p:nvPr>
            <p:ph type="sldNum" sz="quarter" idx="10"/>
          </p:nvPr>
        </p:nvSpPr>
        <p:spPr/>
        <p:txBody>
          <a:bodyPr/>
          <a:lstStyle/>
          <a:p>
            <a:fld id="{01F2A70B-78F2-4DCF-B53B-C990D2FAFB8A}" type="slidenum">
              <a:rPr lang="en-US" altLang="zh-TW" smtClean="0"/>
              <a:pPr/>
              <a:t>1</a:t>
            </a:fld>
            <a:endParaRPr lang="zh-TW" altLang="en-US" dirty="0"/>
          </a:p>
        </p:txBody>
      </p:sp>
    </p:spTree>
    <p:extLst>
      <p:ext uri="{BB962C8B-B14F-4D97-AF65-F5344CB8AC3E}">
        <p14:creationId xmlns:p14="http://schemas.microsoft.com/office/powerpoint/2010/main" val="425762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幻燈片">
    <p:spTree>
      <p:nvGrpSpPr>
        <p:cNvPr id="1" name=""/>
        <p:cNvGrpSpPr/>
        <p:nvPr/>
      </p:nvGrpSpPr>
      <p:grpSpPr>
        <a:xfrm>
          <a:off x="0" y="0"/>
          <a:ext cx="0" cy="0"/>
          <a:chOff x="0" y="0"/>
          <a:chExt cx="0" cy="0"/>
        </a:xfrm>
      </p:grpSpPr>
      <p:sp>
        <p:nvSpPr>
          <p:cNvPr id="2" name="標題 1"/>
          <p:cNvSpPr>
            <a:spLocks noGrp="1"/>
          </p:cNvSpPr>
          <p:nvPr>
            <p:ph type="ctrTitle"/>
          </p:nvPr>
        </p:nvSpPr>
        <p:spPr>
          <a:xfrm>
            <a:off x="914162" y="2130427"/>
            <a:ext cx="10360501" cy="1470025"/>
          </a:xfrm>
        </p:spPr>
        <p:txBody>
          <a:bodyPr/>
          <a:lstStyle/>
          <a:p>
            <a:r>
              <a:rPr lang="zh-TW" altLang="en-US"/>
              <a:t>按一下以編輯母片標題樣式</a:t>
            </a:r>
            <a:endParaRPr lang="zh-CN" altLang="en-US"/>
          </a:p>
        </p:txBody>
      </p:sp>
      <p:sp>
        <p:nvSpPr>
          <p:cNvPr id="3" name="副標題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TW" altLang="en-US"/>
              <a:t>按一下以編輯母片副標題樣式</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38764632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和縱向文本">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縱向標題佔位符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20573475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縱向標題和文本">
    <p:spTree>
      <p:nvGrpSpPr>
        <p:cNvPr id="1" name=""/>
        <p:cNvGrpSpPr/>
        <p:nvPr/>
      </p:nvGrpSpPr>
      <p:grpSpPr>
        <a:xfrm>
          <a:off x="0" y="0"/>
          <a:ext cx="0" cy="0"/>
          <a:chOff x="0" y="0"/>
          <a:chExt cx="0" cy="0"/>
        </a:xfrm>
      </p:grpSpPr>
      <p:sp>
        <p:nvSpPr>
          <p:cNvPr id="2" name="縱向標題 1"/>
          <p:cNvSpPr>
            <a:spLocks noGrp="1"/>
          </p:cNvSpPr>
          <p:nvPr>
            <p:ph type="title" orient="vert"/>
          </p:nvPr>
        </p:nvSpPr>
        <p:spPr>
          <a:xfrm>
            <a:off x="8836898" y="228600"/>
            <a:ext cx="2742486" cy="4876800"/>
          </a:xfrm>
        </p:spPr>
        <p:txBody>
          <a:bodyPr vert="eaVert"/>
          <a:lstStyle/>
          <a:p>
            <a:r>
              <a:rPr lang="zh-TW" altLang="en-US"/>
              <a:t>按一下以編輯母片標題樣式</a:t>
            </a:r>
            <a:endParaRPr lang="zh-CN" altLang="en-US"/>
          </a:p>
        </p:txBody>
      </p:sp>
      <p:sp>
        <p:nvSpPr>
          <p:cNvPr id="3" name="縱向標題佔位符 2"/>
          <p:cNvSpPr>
            <a:spLocks noGrp="1"/>
          </p:cNvSpPr>
          <p:nvPr>
            <p:ph type="body" orient="vert" idx="1"/>
          </p:nvPr>
        </p:nvSpPr>
        <p:spPr>
          <a:xfrm>
            <a:off x="609441" y="228600"/>
            <a:ext cx="8024310" cy="4876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7000579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較">
    <p:spTree>
      <p:nvGrpSpPr>
        <p:cNvPr id="1" name=""/>
        <p:cNvGrpSpPr/>
        <p:nvPr/>
      </p:nvGrpSpPr>
      <p:grpSpPr>
        <a:xfrm>
          <a:off x="0" y="0"/>
          <a:ext cx="0" cy="0"/>
          <a:chOff x="0" y="0"/>
          <a:chExt cx="0" cy="0"/>
        </a:xfrm>
      </p:grpSpPr>
      <p:sp>
        <p:nvSpPr>
          <p:cNvPr id="2" name="標題 1"/>
          <p:cNvSpPr>
            <a:spLocks noGrp="1"/>
          </p:cNvSpPr>
          <p:nvPr>
            <p:ph type="title"/>
          </p:nvPr>
        </p:nvSpPr>
        <p:spPr>
          <a:xfrm>
            <a:off x="1522414" y="274638"/>
            <a:ext cx="9143998" cy="1020762"/>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grpSp>
        <p:nvGrpSpPr>
          <p:cNvPr id="160" name="線條" descr="線條圖形"/>
          <p:cNvGrpSpPr/>
          <p:nvPr/>
        </p:nvGrpSpPr>
        <p:grpSpPr bwMode="invGray">
          <a:xfrm>
            <a:off x="1522413" y="1514475"/>
            <a:ext cx="10569575" cy="64008"/>
            <a:chOff x="1522413" y="1514475"/>
            <a:chExt cx="10569575" cy="64008"/>
          </a:xfrm>
        </p:grpSpPr>
        <p:sp>
          <p:nvSpPr>
            <p:cNvPr id="161" name="手繪多邊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2" name="手繪多邊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3" name="手繪多邊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4" name="手繪多邊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5" name="手繪多邊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6" name="手繪多邊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7" name="手繪多邊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8" name="手繪多邊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69" name="手繪多邊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0" name="手繪多邊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1" name="手繪多邊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2" name="手繪多邊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3" name="手繪多邊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4" name="手繪多邊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5" name="手繪多邊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6" name="手繪多邊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7" name="手繪多邊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8" name="手繪多邊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79" name="手繪多邊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0" name="手繪多邊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1" name="手繪多邊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2" name="手繪多邊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3" name="手繪多邊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4" name="手繪多邊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5" name="手繪多邊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6" name="手繪多邊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7" name="手繪多邊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8" name="手繪多邊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89" name="手繪多邊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0" name="手繪多邊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1" name="手繪多邊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2" name="手繪多邊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3" name="手繪多邊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4" name="手繪多邊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5" name="手繪多邊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6" name="手繪多邊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7" name="手繪多邊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8" name="手繪多邊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199" name="手繪多邊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0" name="手繪多邊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1" name="手繪多邊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2" name="手繪多邊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3" name="手繪多邊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4" name="手繪多邊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5" name="手繪多邊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6" name="手繪多邊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7" name="手繪多邊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8" name="手繪多邊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09" name="手繪多邊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0" name="手繪多邊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1" name="手繪多邊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2" name="手繪多邊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3" name="手繪多邊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4" name="手繪多邊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5" name="手繪多邊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6" name="手繪多邊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7" name="手繪多邊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8" name="手繪多邊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19" name="手繪多邊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0" name="手繪多邊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1" name="手繪多邊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2" name="手繪多邊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3" name="手繪多邊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4" name="手繪多邊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5" name="手繪多邊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6" name="手繪多邊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7" name="手繪多邊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8" name="手繪多邊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29" name="手繪多邊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0" name="手繪多邊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1" name="手繪多邊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2" name="手繪多邊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3" name="手繪多邊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sp>
          <p:nvSpPr>
            <p:cNvPr id="234" name="手繪多邊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TW" altLang="en-US" dirty="0">
                <a:ln>
                  <a:noFill/>
                </a:ln>
                <a:latin typeface="Microsoft JhengHei UI" panose="020B0604030504040204" pitchFamily="34" charset="-120"/>
                <a:ea typeface="Microsoft JhengHei UI" panose="020B0604030504040204" pitchFamily="34" charset="-120"/>
              </a:endParaRPr>
            </a:p>
          </p:txBody>
        </p:sp>
      </p:grpSp>
      <p:sp>
        <p:nvSpPr>
          <p:cNvPr id="3" name="文字預留位置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22413" y="2819399"/>
            <a:ext cx="4416552" cy="3352801"/>
          </a:xfrm>
        </p:spPr>
        <p:txBody>
          <a:bodyPr rtlCol="0"/>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vl6pPr marL="1956816">
              <a:defRPr sz="1600"/>
            </a:lvl6pPr>
            <a:lvl7pPr marL="1956816">
              <a:defRPr sz="1600" baseline="0"/>
            </a:lvl7pPr>
            <a:lvl8pPr marL="1956816">
              <a:defRPr sz="1600" baseline="0"/>
            </a:lvl8pPr>
            <a:lvl9pPr marL="1956816">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8" name="頁尾預留位置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7" name="日期預留位置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66661F67-92FC-487A-8910-F31C817AFA41}" type="datetime1">
              <a:rPr lang="zh-TW" altLang="en-US" smtClean="0"/>
              <a:pPr/>
              <a:t>2019/5/2</a:t>
            </a:fld>
            <a:endParaRPr lang="zh-TW" altLang="en-US"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5BA54BD-C84D-46CE-8B72-31BFB26ABA43}" type="slidenum">
              <a:rPr lang="en-US" altLang="zh-TW" smtClean="0"/>
              <a:pPr/>
              <a:t>‹#›</a:t>
            </a:fld>
            <a:endParaRPr lang="en-US" altLang="zh-TW" dirty="0"/>
          </a:p>
        </p:txBody>
      </p:sp>
      <p:sp>
        <p:nvSpPr>
          <p:cNvPr id="85" name="內容預留位置 3"/>
          <p:cNvSpPr>
            <a:spLocks noGrp="1"/>
          </p:cNvSpPr>
          <p:nvPr>
            <p:ph sz="half" idx="13"/>
          </p:nvPr>
        </p:nvSpPr>
        <p:spPr>
          <a:xfrm>
            <a:off x="6249860" y="2819400"/>
            <a:ext cx="4416552" cy="3352801"/>
          </a:xfrm>
        </p:spPr>
        <p:txBody>
          <a:bodyPr rtlCol="0"/>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vl6pPr marL="1956816">
              <a:defRPr sz="1600"/>
            </a:lvl6pPr>
            <a:lvl7pPr marL="1956816">
              <a:defRPr sz="1600" baseline="0"/>
            </a:lvl7pPr>
            <a:lvl8pPr marL="1956816">
              <a:defRPr sz="1600" baseline="0"/>
            </a:lvl8pPr>
            <a:lvl9pPr marL="1956816">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和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48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zh-CN" altLang="en-US" dirty="0"/>
          </a:p>
        </p:txBody>
      </p:sp>
      <p:sp>
        <p:nvSpPr>
          <p:cNvPr id="3" name="內容佔位符 2"/>
          <p:cNvSpPr>
            <a:spLocks noGrp="1"/>
          </p:cNvSpPr>
          <p:nvPr>
            <p:ph idx="1"/>
          </p:nvPr>
        </p:nvSpPr>
        <p:spPr/>
        <p:txBody>
          <a:bodyPr/>
          <a:lstStyle>
            <a:lvl1pPr>
              <a:defRPr sz="2800">
                <a:latin typeface="Times New Roman" panose="02020603050405020304" pitchFamily="18" charset="0"/>
                <a:ea typeface="標楷體" panose="03000509000000000000" pitchFamily="65" charset="-120"/>
                <a:cs typeface="Times New Roman" panose="02020603050405020304" pitchFamily="18" charset="0"/>
              </a:defRPr>
            </a:lvl1pPr>
            <a:lvl2pPr>
              <a:defRPr sz="2600">
                <a:latin typeface="Times New Roman" panose="02020603050405020304" pitchFamily="18" charset="0"/>
                <a:ea typeface="標楷體" panose="03000509000000000000" pitchFamily="65" charset="-120"/>
                <a:cs typeface="Times New Roman" panose="02020603050405020304" pitchFamily="18" charset="0"/>
              </a:defRPr>
            </a:lvl2pPr>
            <a:lvl3pPr>
              <a:defRPr sz="2400">
                <a:latin typeface="Times New Roman" panose="02020603050405020304" pitchFamily="18" charset="0"/>
                <a:ea typeface="標楷體" panose="03000509000000000000" pitchFamily="65" charset="-120"/>
                <a:cs typeface="Times New Roman" panose="02020603050405020304" pitchFamily="18" charset="0"/>
              </a:defRPr>
            </a:lvl3pPr>
            <a:lvl4pPr>
              <a:defRPr sz="2200">
                <a:latin typeface="Times New Roman" panose="02020603050405020304" pitchFamily="18" charset="0"/>
                <a:ea typeface="標楷體" panose="03000509000000000000" pitchFamily="65" charset="-120"/>
                <a:cs typeface="Times New Roman" panose="02020603050405020304" pitchFamily="18" charset="0"/>
              </a:defRPr>
            </a:lvl4pPr>
            <a:lvl5pPr>
              <a:defRPr sz="2000">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CN" altLang="en-US" dirty="0"/>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38548399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部分標題">
    <p:spTree>
      <p:nvGrpSpPr>
        <p:cNvPr id="1" name=""/>
        <p:cNvGrpSpPr/>
        <p:nvPr/>
      </p:nvGrpSpPr>
      <p:grpSpPr>
        <a:xfrm>
          <a:off x="0" y="0"/>
          <a:ext cx="0" cy="0"/>
          <a:chOff x="0" y="0"/>
          <a:chExt cx="0" cy="0"/>
        </a:xfrm>
      </p:grpSpPr>
      <p:sp>
        <p:nvSpPr>
          <p:cNvPr id="2" name="標題 1"/>
          <p:cNvSpPr>
            <a:spLocks noGrp="1"/>
          </p:cNvSpPr>
          <p:nvPr>
            <p:ph type="title"/>
          </p:nvPr>
        </p:nvSpPr>
        <p:spPr>
          <a:xfrm>
            <a:off x="962833" y="4406901"/>
            <a:ext cx="10360501" cy="1362076"/>
          </a:xfrm>
        </p:spPr>
        <p:txBody>
          <a:bodyPr anchor="t"/>
          <a:lstStyle>
            <a:lvl1pPr algn="l">
              <a:defRPr sz="4800" b="1" cap="all"/>
            </a:lvl1pPr>
          </a:lstStyle>
          <a:p>
            <a:r>
              <a:rPr lang="zh-TW" altLang="en-US"/>
              <a:t>按一下以編輯母片標題樣式</a:t>
            </a:r>
            <a:endParaRPr lang="zh-CN" altLang="en-US"/>
          </a:p>
        </p:txBody>
      </p:sp>
      <p:sp>
        <p:nvSpPr>
          <p:cNvPr id="3" name="文本佔位符 2"/>
          <p:cNvSpPr>
            <a:spLocks noGrp="1"/>
          </p:cNvSpPr>
          <p:nvPr>
            <p:ph type="body" idx="1"/>
          </p:nvPr>
        </p:nvSpPr>
        <p:spPr>
          <a:xfrm>
            <a:off x="962833" y="2906713"/>
            <a:ext cx="10360501"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TW" altLang="en-US"/>
              <a:t>編輯母片文字樣式</a:t>
            </a:r>
          </a:p>
        </p:txBody>
      </p:sp>
      <p:sp>
        <p:nvSpPr>
          <p:cNvPr id="4"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11"/>
          </p:nvPr>
        </p:nvSpPr>
        <p:spPr/>
        <p:txBody>
          <a:bodyPr/>
          <a:lstStyle>
            <a:lvl1pPr>
              <a:defRPr/>
            </a:lvl1pPr>
          </a:lstStyle>
          <a:p>
            <a:endParaRPr lang="zh-TW" altLang="en-US" dirty="0"/>
          </a:p>
        </p:txBody>
      </p:sp>
      <p:sp>
        <p:nvSpPr>
          <p:cNvPr id="6"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9299503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內容佔位符 2"/>
          <p:cNvSpPr>
            <a:spLocks noGrp="1"/>
          </p:cNvSpPr>
          <p:nvPr>
            <p:ph sz="half" idx="1"/>
          </p:nvPr>
        </p:nvSpPr>
        <p:spPr>
          <a:xfrm>
            <a:off x="609441" y="1333500"/>
            <a:ext cx="5383398"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內容佔位符 3"/>
          <p:cNvSpPr>
            <a:spLocks noGrp="1"/>
          </p:cNvSpPr>
          <p:nvPr>
            <p:ph sz="half" idx="2"/>
          </p:nvPr>
        </p:nvSpPr>
        <p:spPr>
          <a:xfrm>
            <a:off x="6195986" y="1333500"/>
            <a:ext cx="5383398"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6239697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09441" y="274638"/>
            <a:ext cx="10969943" cy="1143000"/>
          </a:xfrm>
        </p:spPr>
        <p:txBody>
          <a:bodyPr/>
          <a:lstStyle>
            <a:lvl1pPr>
              <a:defRPr/>
            </a:lvl1pPr>
          </a:lstStyle>
          <a:p>
            <a:r>
              <a:rPr lang="zh-TW" altLang="en-US"/>
              <a:t>按一下以編輯母片標題樣式</a:t>
            </a:r>
            <a:endParaRPr lang="zh-CN" altLang="en-US"/>
          </a:p>
        </p:txBody>
      </p:sp>
      <p:sp>
        <p:nvSpPr>
          <p:cNvPr id="3" name="文本佔位符 2"/>
          <p:cNvSpPr>
            <a:spLocks noGrp="1"/>
          </p:cNvSpPr>
          <p:nvPr>
            <p:ph type="body" idx="1"/>
          </p:nvPr>
        </p:nvSpPr>
        <p:spPr>
          <a:xfrm>
            <a:off x="609441" y="1535114"/>
            <a:ext cx="5385514"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TW" altLang="en-US"/>
              <a:t>編輯母片文字樣式</a:t>
            </a:r>
          </a:p>
        </p:txBody>
      </p:sp>
      <p:sp>
        <p:nvSpPr>
          <p:cNvPr id="4" name="內容佔位符 3"/>
          <p:cNvSpPr>
            <a:spLocks noGrp="1"/>
          </p:cNvSpPr>
          <p:nvPr>
            <p:ph sz="half" idx="2"/>
          </p:nvPr>
        </p:nvSpPr>
        <p:spPr>
          <a:xfrm>
            <a:off x="609441" y="2174875"/>
            <a:ext cx="5385514"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文本佔位符 4"/>
          <p:cNvSpPr>
            <a:spLocks noGrp="1"/>
          </p:cNvSpPr>
          <p:nvPr>
            <p:ph type="body" sz="quarter" idx="3"/>
          </p:nvPr>
        </p:nvSpPr>
        <p:spPr>
          <a:xfrm>
            <a:off x="6191756" y="1535114"/>
            <a:ext cx="5387630"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TW" altLang="en-US"/>
              <a:t>編輯母片文字樣式</a:t>
            </a:r>
          </a:p>
        </p:txBody>
      </p:sp>
      <p:sp>
        <p:nvSpPr>
          <p:cNvPr id="6" name="內容佔位符 5"/>
          <p:cNvSpPr>
            <a:spLocks noGrp="1"/>
          </p:cNvSpPr>
          <p:nvPr>
            <p:ph sz="quarter" idx="4"/>
          </p:nvPr>
        </p:nvSpPr>
        <p:spPr>
          <a:xfrm>
            <a:off x="6191756" y="2174875"/>
            <a:ext cx="5387630"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7" name="日期佔位符 3"/>
          <p:cNvSpPr>
            <a:spLocks noGrp="1"/>
          </p:cNvSpPr>
          <p:nvPr>
            <p:ph type="dt" sz="half" idx="10"/>
          </p:nvPr>
        </p:nvSpPr>
        <p:spPr/>
        <p:txBody>
          <a:bodyPr/>
          <a:lstStyle>
            <a:lvl1pPr>
              <a:defRPr/>
            </a:lvl1pPr>
          </a:lstStyle>
          <a:p>
            <a:fld id="{66661F67-92FC-487A-8910-F31C817AFA41}" type="datetime1">
              <a:rPr lang="zh-TW" altLang="en-US" smtClean="0"/>
              <a:pPr/>
              <a:t>2019/5/2</a:t>
            </a:fld>
            <a:endParaRPr lang="zh-TW" altLang="en-US" dirty="0"/>
          </a:p>
        </p:txBody>
      </p:sp>
      <p:sp>
        <p:nvSpPr>
          <p:cNvPr id="8" name="頁腳佔位符 4"/>
          <p:cNvSpPr>
            <a:spLocks noGrp="1"/>
          </p:cNvSpPr>
          <p:nvPr>
            <p:ph type="ftr" sz="quarter" idx="11"/>
          </p:nvPr>
        </p:nvSpPr>
        <p:spPr/>
        <p:txBody>
          <a:bodyPr/>
          <a:lstStyle>
            <a:lvl1pPr>
              <a:defRPr/>
            </a:lvl1pPr>
          </a:lstStyle>
          <a:p>
            <a:endParaRPr lang="zh-TW" altLang="en-US" dirty="0"/>
          </a:p>
        </p:txBody>
      </p:sp>
      <p:sp>
        <p:nvSpPr>
          <p:cNvPr id="9"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en-US" altLang="zh-TW" dirty="0"/>
          </a:p>
        </p:txBody>
      </p:sp>
    </p:spTree>
    <p:extLst>
      <p:ext uri="{BB962C8B-B14F-4D97-AF65-F5344CB8AC3E}">
        <p14:creationId xmlns:p14="http://schemas.microsoft.com/office/powerpoint/2010/main" val="162658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CN" altLang="en-US"/>
          </a:p>
        </p:txBody>
      </p:sp>
      <p:sp>
        <p:nvSpPr>
          <p:cNvPr id="3" name="日期佔位符 3"/>
          <p:cNvSpPr>
            <a:spLocks noGrp="1"/>
          </p:cNvSpPr>
          <p:nvPr>
            <p:ph type="dt" sz="half" idx="10"/>
          </p:nvPr>
        </p:nvSpPr>
        <p:spPr/>
        <p:txBody>
          <a:bodyPr/>
          <a:lstStyle>
            <a:lvl1pPr>
              <a:defRPr/>
            </a:lvl1pPr>
          </a:lstStyle>
          <a:p>
            <a:fld id="{EF82FDFD-18A2-4FA7-913D-8D2BA1111367}" type="datetime1">
              <a:rPr lang="zh-TW" altLang="en-US" smtClean="0"/>
              <a:pPr/>
              <a:t>2019/5/2</a:t>
            </a:fld>
            <a:endParaRPr lang="zh-TW" altLang="en-US" dirty="0"/>
          </a:p>
        </p:txBody>
      </p:sp>
      <p:sp>
        <p:nvSpPr>
          <p:cNvPr id="4" name="頁腳佔位符 4"/>
          <p:cNvSpPr>
            <a:spLocks noGrp="1"/>
          </p:cNvSpPr>
          <p:nvPr>
            <p:ph type="ftr" sz="quarter" idx="11"/>
          </p:nvPr>
        </p:nvSpPr>
        <p:spPr/>
        <p:txBody>
          <a:bodyPr/>
          <a:lstStyle>
            <a:lvl1pPr>
              <a:defRPr/>
            </a:lvl1pPr>
          </a:lstStyle>
          <a:p>
            <a:endParaRPr lang="zh-TW" altLang="en-US" dirty="0"/>
          </a:p>
        </p:txBody>
      </p:sp>
      <p:sp>
        <p:nvSpPr>
          <p:cNvPr id="5"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en-US" altLang="zh-TW" dirty="0"/>
          </a:p>
        </p:txBody>
      </p:sp>
    </p:spTree>
    <p:extLst>
      <p:ext uri="{BB962C8B-B14F-4D97-AF65-F5344CB8AC3E}">
        <p14:creationId xmlns:p14="http://schemas.microsoft.com/office/powerpoint/2010/main" val="113040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佔位符 3"/>
          <p:cNvSpPr>
            <a:spLocks noGrp="1"/>
          </p:cNvSpPr>
          <p:nvPr>
            <p:ph type="dt" sz="half" idx="10"/>
          </p:nvPr>
        </p:nvSpPr>
        <p:spPr/>
        <p:txBody>
          <a:bodyPr/>
          <a:lstStyle>
            <a:lvl1pPr>
              <a:defRPr/>
            </a:lvl1pPr>
          </a:lstStyle>
          <a:p>
            <a:pPr rtl="0"/>
            <a:fld id="{29161E1E-59DD-4B90-931A-B39E9CA0383F}" type="datetime1">
              <a:rPr lang="zh-TW" altLang="en-US" smtClean="0"/>
              <a:t>2019/5/2</a:t>
            </a:fld>
            <a:endParaRPr lang="zh-TW" altLang="en-US" dirty="0"/>
          </a:p>
        </p:txBody>
      </p:sp>
      <p:sp>
        <p:nvSpPr>
          <p:cNvPr id="3" name="頁腳佔位符 4"/>
          <p:cNvSpPr>
            <a:spLocks noGrp="1"/>
          </p:cNvSpPr>
          <p:nvPr>
            <p:ph type="ftr" sz="quarter" idx="11"/>
          </p:nvPr>
        </p:nvSpPr>
        <p:spPr/>
        <p:txBody>
          <a:bodyPr/>
          <a:lstStyle>
            <a:lvl1pPr>
              <a:defRPr/>
            </a:lvl1pPr>
          </a:lstStyle>
          <a:p>
            <a:pPr rtl="0"/>
            <a:endParaRPr lang="zh-TW" altLang="en-US" dirty="0"/>
          </a:p>
        </p:txBody>
      </p:sp>
      <p:sp>
        <p:nvSpPr>
          <p:cNvPr id="4" name="幻燈片編號佔位符 5"/>
          <p:cNvSpPr>
            <a:spLocks noGrp="1"/>
          </p:cNvSpPr>
          <p:nvPr>
            <p:ph type="sldNum" sz="quarter" idx="12"/>
          </p:nvPr>
        </p:nvSpPr>
        <p:spPr/>
        <p:txBody>
          <a:bodyPr/>
          <a:lstStyle>
            <a:lvl1pPr>
              <a:defRPr/>
            </a:lvl1pPr>
          </a:lstStyle>
          <a:p>
            <a:pPr rtl="0"/>
            <a:fld id="{25BA54BD-C84D-46CE-8B72-31BFB26ABA43}" type="slidenum">
              <a:rPr lang="en-US" altLang="zh-TW" smtClean="0"/>
              <a:t>‹#›</a:t>
            </a:fld>
            <a:endParaRPr lang="en-US" altLang="zh-TW" dirty="0"/>
          </a:p>
        </p:txBody>
      </p:sp>
    </p:spTree>
    <p:extLst>
      <p:ext uri="{BB962C8B-B14F-4D97-AF65-F5344CB8AC3E}">
        <p14:creationId xmlns:p14="http://schemas.microsoft.com/office/powerpoint/2010/main" val="2615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內容和說明">
    <p:spTree>
      <p:nvGrpSpPr>
        <p:cNvPr id="1" name=""/>
        <p:cNvGrpSpPr/>
        <p:nvPr/>
      </p:nvGrpSpPr>
      <p:grpSpPr>
        <a:xfrm>
          <a:off x="0" y="0"/>
          <a:ext cx="0" cy="0"/>
          <a:chOff x="0" y="0"/>
          <a:chExt cx="0" cy="0"/>
        </a:xfrm>
      </p:grpSpPr>
      <p:sp>
        <p:nvSpPr>
          <p:cNvPr id="2" name="標題 1"/>
          <p:cNvSpPr>
            <a:spLocks noGrp="1"/>
          </p:cNvSpPr>
          <p:nvPr>
            <p:ph type="title"/>
          </p:nvPr>
        </p:nvSpPr>
        <p:spPr>
          <a:xfrm>
            <a:off x="609443" y="273051"/>
            <a:ext cx="4010039" cy="1162050"/>
          </a:xfrm>
        </p:spPr>
        <p:txBody>
          <a:bodyPr anchor="b"/>
          <a:lstStyle>
            <a:lvl1pPr algn="l">
              <a:defRPr sz="2400" b="1"/>
            </a:lvl1pPr>
          </a:lstStyle>
          <a:p>
            <a:r>
              <a:rPr lang="zh-TW" altLang="en-US"/>
              <a:t>按一下以編輯母片標題樣式</a:t>
            </a:r>
            <a:endParaRPr lang="zh-CN" altLang="en-US"/>
          </a:p>
        </p:txBody>
      </p:sp>
      <p:sp>
        <p:nvSpPr>
          <p:cNvPr id="3" name="內容佔位符 2"/>
          <p:cNvSpPr>
            <a:spLocks noGrp="1"/>
          </p:cNvSpPr>
          <p:nvPr>
            <p:ph idx="1"/>
          </p:nvPr>
        </p:nvSpPr>
        <p:spPr>
          <a:xfrm>
            <a:off x="4765492" y="273050"/>
            <a:ext cx="6813892"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文本佔位符 3"/>
          <p:cNvSpPr>
            <a:spLocks noGrp="1"/>
          </p:cNvSpPr>
          <p:nvPr>
            <p:ph type="body" sz="half" idx="2"/>
          </p:nvPr>
        </p:nvSpPr>
        <p:spPr>
          <a:xfrm>
            <a:off x="609443" y="1435101"/>
            <a:ext cx="4010039"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TW" altLang="en-US"/>
              <a:t>編輯母片文字樣式</a:t>
            </a:r>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5377047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圖片和說明">
    <p:spTree>
      <p:nvGrpSpPr>
        <p:cNvPr id="1" name=""/>
        <p:cNvGrpSpPr/>
        <p:nvPr/>
      </p:nvGrpSpPr>
      <p:grpSpPr>
        <a:xfrm>
          <a:off x="0" y="0"/>
          <a:ext cx="0" cy="0"/>
          <a:chOff x="0" y="0"/>
          <a:chExt cx="0" cy="0"/>
        </a:xfrm>
      </p:grpSpPr>
      <p:sp>
        <p:nvSpPr>
          <p:cNvPr id="2" name="標題 1"/>
          <p:cNvSpPr>
            <a:spLocks noGrp="1"/>
          </p:cNvSpPr>
          <p:nvPr>
            <p:ph type="title"/>
          </p:nvPr>
        </p:nvSpPr>
        <p:spPr>
          <a:xfrm>
            <a:off x="2389095" y="4800600"/>
            <a:ext cx="7313295" cy="566738"/>
          </a:xfrm>
        </p:spPr>
        <p:txBody>
          <a:bodyPr anchor="b"/>
          <a:lstStyle>
            <a:lvl1pPr algn="l">
              <a:defRPr sz="2400" b="1"/>
            </a:lvl1pPr>
          </a:lstStyle>
          <a:p>
            <a:r>
              <a:rPr lang="zh-TW" altLang="en-US"/>
              <a:t>按一下以編輯母片標題樣式</a:t>
            </a:r>
            <a:endParaRPr lang="zh-CN" altLang="en-US"/>
          </a:p>
        </p:txBody>
      </p:sp>
      <p:sp>
        <p:nvSpPr>
          <p:cNvPr id="3" name="圖片佔位符 2"/>
          <p:cNvSpPr>
            <a:spLocks noGrp="1"/>
          </p:cNvSpPr>
          <p:nvPr>
            <p:ph type="pic" idx="1"/>
          </p:nvPr>
        </p:nvSpPr>
        <p:spPr>
          <a:xfrm>
            <a:off x="2389095" y="612775"/>
            <a:ext cx="7313295" cy="4114800"/>
          </a:xfrm>
        </p:spPr>
        <p:txBody>
          <a:bodyPr rtlCol="0">
            <a:normAutofit/>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r>
              <a:rPr lang="zh-TW" altLang="en-US" noProof="0"/>
              <a:t>按一下圖示以新增圖片</a:t>
            </a:r>
            <a:endParaRPr lang="zh-CN" altLang="en-US" noProof="0"/>
          </a:p>
        </p:txBody>
      </p:sp>
      <p:sp>
        <p:nvSpPr>
          <p:cNvPr id="4" name="文本佔位符 3"/>
          <p:cNvSpPr>
            <a:spLocks noGrp="1"/>
          </p:cNvSpPr>
          <p:nvPr>
            <p:ph type="body" sz="half" idx="2"/>
          </p:nvPr>
        </p:nvSpPr>
        <p:spPr>
          <a:xfrm>
            <a:off x="2389095" y="5367338"/>
            <a:ext cx="7313295"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TW" altLang="en-US"/>
              <a:t>編輯母片文字樣式</a:t>
            </a:r>
          </a:p>
        </p:txBody>
      </p:sp>
      <p:sp>
        <p:nvSpPr>
          <p:cNvPr id="5" name="日期佔位符 3"/>
          <p:cNvSpPr>
            <a:spLocks noGrp="1"/>
          </p:cNvSpPr>
          <p:nvPr>
            <p:ph type="dt" sz="half" idx="10"/>
          </p:nvPr>
        </p:nvSpPr>
        <p:spPr/>
        <p:txBody>
          <a:bodyPr/>
          <a:lstStyle>
            <a:lvl1pPr>
              <a:defRPr/>
            </a:lvl1pPr>
          </a:lstStyle>
          <a:p>
            <a:fld id="{7589E56E-42C2-4E97-8112-DE797D0A7C24}" type="datetime1">
              <a:rPr lang="zh-TW" altLang="en-US" smtClean="0"/>
              <a:t>2019/5/2</a:t>
            </a:fld>
            <a:endParaRPr lang="zh-TW" altLang="en-US" dirty="0"/>
          </a:p>
        </p:txBody>
      </p:sp>
      <p:sp>
        <p:nvSpPr>
          <p:cNvPr id="6" name="頁腳佔位符 4"/>
          <p:cNvSpPr>
            <a:spLocks noGrp="1"/>
          </p:cNvSpPr>
          <p:nvPr>
            <p:ph type="ftr" sz="quarter" idx="11"/>
          </p:nvPr>
        </p:nvSpPr>
        <p:spPr/>
        <p:txBody>
          <a:bodyPr/>
          <a:lstStyle>
            <a:lvl1pPr>
              <a:defRPr/>
            </a:lvl1pPr>
          </a:lstStyle>
          <a:p>
            <a:endParaRPr lang="zh-TW" altLang="en-US" dirty="0"/>
          </a:p>
        </p:txBody>
      </p:sp>
      <p:sp>
        <p:nvSpPr>
          <p:cNvPr id="7" name="幻燈片編號佔位符 5"/>
          <p:cNvSpPr>
            <a:spLocks noGrp="1"/>
          </p:cNvSpPr>
          <p:nvPr>
            <p:ph type="sldNum" sz="quarter" idx="12"/>
          </p:nvPr>
        </p:nvSpPr>
        <p:spPr/>
        <p:txBody>
          <a:bodyPr/>
          <a:lstStyle>
            <a:lvl1pPr>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1639803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標題佔位符 1"/>
          <p:cNvSpPr>
            <a:spLocks noGrp="1"/>
          </p:cNvSpPr>
          <p:nvPr>
            <p:ph type="title"/>
          </p:nvPr>
        </p:nvSpPr>
        <p:spPr bwMode="auto">
          <a:xfrm>
            <a:off x="609441" y="27432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點按此處編輯母版標題風格</a:t>
            </a:r>
          </a:p>
        </p:txBody>
      </p:sp>
      <p:sp>
        <p:nvSpPr>
          <p:cNvPr id="1027" name="文本佔位符 2"/>
          <p:cNvSpPr>
            <a:spLocks noGrp="1"/>
          </p:cNvSpPr>
          <p:nvPr>
            <p:ph type="body" idx="1"/>
          </p:nvPr>
        </p:nvSpPr>
        <p:spPr bwMode="auto">
          <a:xfrm>
            <a:off x="609441" y="1600200"/>
            <a:ext cx="10969943"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點按此處編輯文本風格</a:t>
            </a:r>
          </a:p>
          <a:p>
            <a:pPr lvl="1"/>
            <a:r>
              <a:rPr lang="zh-CN" altLang="en-US"/>
              <a:t>第二級</a:t>
            </a:r>
          </a:p>
          <a:p>
            <a:pPr lvl="2"/>
            <a:r>
              <a:rPr lang="zh-CN" altLang="en-US"/>
              <a:t>第三級</a:t>
            </a:r>
          </a:p>
          <a:p>
            <a:pPr lvl="3"/>
            <a:r>
              <a:rPr lang="zh-CN" altLang="en-US"/>
              <a:t>第四級</a:t>
            </a:r>
          </a:p>
          <a:p>
            <a:pPr lvl="4"/>
            <a:r>
              <a:rPr lang="zh-CN" altLang="en-US"/>
              <a:t>第五級</a:t>
            </a:r>
          </a:p>
        </p:txBody>
      </p:sp>
      <p:sp>
        <p:nvSpPr>
          <p:cNvPr id="4" name="日期佔位符 3"/>
          <p:cNvSpPr>
            <a:spLocks noGrp="1"/>
          </p:cNvSpPr>
          <p:nvPr>
            <p:ph type="dt" sz="half" idx="2"/>
          </p:nvPr>
        </p:nvSpPr>
        <p:spPr>
          <a:xfrm>
            <a:off x="609441" y="6356986"/>
            <a:ext cx="2844059" cy="363854"/>
          </a:xfrm>
          <a:prstGeom prst="rect">
            <a:avLst/>
          </a:prstGeom>
        </p:spPr>
        <p:txBody>
          <a:bodyPr vert="horz" wrap="square" lIns="91440" tIns="45720" rIns="91440" bIns="45720" numCol="1" anchor="ctr" anchorCtr="0" compatLnSpc="1">
            <a:prstTxWarp prst="textNoShape">
              <a:avLst/>
            </a:prstTxWarp>
          </a:bodyPr>
          <a:lstStyle>
            <a:lvl1pPr>
              <a:defRPr kumimoji="0" sz="1440">
                <a:solidFill>
                  <a:srgbClr val="898989"/>
                </a:solidFill>
                <a:latin typeface="Calibri" panose="020F0502020204030204" pitchFamily="34" charset="0"/>
                <a:ea typeface="宋体" panose="02010600030101010101" pitchFamily="2" charset="-122"/>
              </a:defRPr>
            </a:lvl1pPr>
          </a:lstStyle>
          <a:p>
            <a:fld id="{7589E56E-42C2-4E97-8112-DE797D0A7C24}" type="datetime1">
              <a:rPr lang="zh-TW" altLang="en-US" smtClean="0"/>
              <a:t>2019/5/2</a:t>
            </a:fld>
            <a:endParaRPr lang="zh-TW" altLang="en-US" dirty="0"/>
          </a:p>
        </p:txBody>
      </p:sp>
      <p:sp>
        <p:nvSpPr>
          <p:cNvPr id="5" name="頁腳佔位符 4"/>
          <p:cNvSpPr>
            <a:spLocks noGrp="1"/>
          </p:cNvSpPr>
          <p:nvPr>
            <p:ph type="ftr" sz="quarter" idx="3"/>
          </p:nvPr>
        </p:nvSpPr>
        <p:spPr>
          <a:xfrm>
            <a:off x="4164515" y="6356986"/>
            <a:ext cx="3859795" cy="363854"/>
          </a:xfrm>
          <a:prstGeom prst="rect">
            <a:avLst/>
          </a:prstGeom>
        </p:spPr>
        <p:txBody>
          <a:bodyPr vert="horz" wrap="square" lIns="91440" tIns="45720" rIns="91440" bIns="45720" numCol="1" anchor="ctr" anchorCtr="0" compatLnSpc="1">
            <a:prstTxWarp prst="textNoShape">
              <a:avLst/>
            </a:prstTxWarp>
          </a:bodyPr>
          <a:lstStyle>
            <a:lvl1pPr algn="ctr">
              <a:defRPr kumimoji="0" sz="1440">
                <a:solidFill>
                  <a:srgbClr val="898989"/>
                </a:solidFill>
                <a:latin typeface="Calibri" panose="020F0502020204030204" pitchFamily="34" charset="0"/>
                <a:ea typeface="宋体" panose="02010600030101010101" pitchFamily="2" charset="-122"/>
              </a:defRPr>
            </a:lvl1pPr>
          </a:lstStyle>
          <a:p>
            <a:endParaRPr lang="zh-TW" altLang="en-US" dirty="0"/>
          </a:p>
        </p:txBody>
      </p:sp>
      <p:sp>
        <p:nvSpPr>
          <p:cNvPr id="6" name="幻燈片編號佔位符 5"/>
          <p:cNvSpPr>
            <a:spLocks noGrp="1"/>
          </p:cNvSpPr>
          <p:nvPr>
            <p:ph type="sldNum" sz="quarter" idx="4"/>
          </p:nvPr>
        </p:nvSpPr>
        <p:spPr>
          <a:xfrm>
            <a:off x="8735325" y="6356986"/>
            <a:ext cx="2844059" cy="363854"/>
          </a:xfrm>
          <a:prstGeom prst="rect">
            <a:avLst/>
          </a:prstGeom>
        </p:spPr>
        <p:txBody>
          <a:bodyPr vert="horz" wrap="square" lIns="91440" tIns="45720" rIns="91440" bIns="45720" numCol="1" anchor="ctr" anchorCtr="0" compatLnSpc="1">
            <a:prstTxWarp prst="textNoShape">
              <a:avLst/>
            </a:prstTxWarp>
          </a:bodyPr>
          <a:lstStyle>
            <a:lvl1pPr algn="r">
              <a:defRPr kumimoji="0" sz="1440">
                <a:solidFill>
                  <a:srgbClr val="898989"/>
                </a:solidFill>
                <a:latin typeface="Calibri" panose="020F0502020204030204" pitchFamily="34" charset="0"/>
                <a:ea typeface="宋体" panose="02010600030101010101" pitchFamily="2" charset="-122"/>
              </a:defRPr>
            </a:lvl1pPr>
          </a:lstStyle>
          <a:p>
            <a:fld id="{25BA54BD-C84D-46CE-8B72-31BFB26ABA43}" type="slidenum">
              <a:rPr lang="en-US" altLang="zh-TW" smtClean="0"/>
              <a:pPr/>
              <a:t>‹#›</a:t>
            </a:fld>
            <a:endParaRPr lang="zh-TW" altLang="en-US" dirty="0"/>
          </a:p>
        </p:txBody>
      </p:sp>
    </p:spTree>
    <p:extLst>
      <p:ext uri="{BB962C8B-B14F-4D97-AF65-F5344CB8AC3E}">
        <p14:creationId xmlns:p14="http://schemas.microsoft.com/office/powerpoint/2010/main" val="181166697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66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548640" rtl="0" eaLnBrk="1" fontAlgn="base" hangingPunct="1">
        <a:spcBef>
          <a:spcPct val="0"/>
        </a:spcBef>
        <a:spcAft>
          <a:spcPct val="0"/>
        </a:spcAft>
        <a:defRPr kumimoji="1" sz="5280" kern="1200">
          <a:solidFill>
            <a:schemeClr val="tx1"/>
          </a:solidFill>
          <a:latin typeface="+mj-lt"/>
          <a:ea typeface="+mj-ea"/>
          <a:cs typeface="+mj-cs"/>
        </a:defRPr>
      </a:lvl1pPr>
      <a:lvl2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2pPr>
      <a:lvl3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3pPr>
      <a:lvl4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4pPr>
      <a:lvl5pPr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5pPr>
      <a:lvl6pPr marL="54864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6pPr>
      <a:lvl7pPr marL="109728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7pPr>
      <a:lvl8pPr marL="164592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8pPr>
      <a:lvl9pPr marL="2194560" algn="ctr" defTabSz="548640" rtl="0" eaLnBrk="1" fontAlgn="base" hangingPunct="1">
        <a:spcBef>
          <a:spcPct val="0"/>
        </a:spcBef>
        <a:spcAft>
          <a:spcPct val="0"/>
        </a:spcAft>
        <a:defRPr kumimoji="1" sz="5280">
          <a:solidFill>
            <a:schemeClr val="tx1"/>
          </a:solidFill>
          <a:latin typeface="Calibri" panose="020F0502020204030204" pitchFamily="34" charset="0"/>
          <a:ea typeface="宋体" panose="02010600030101010101" pitchFamily="2" charset="-122"/>
        </a:defRPr>
      </a:lvl9pPr>
    </p:titleStyle>
    <p:bodyStyle>
      <a:lvl1pPr marL="411480" indent="-411480" algn="l" defTabSz="548640" rtl="0" eaLnBrk="1" fontAlgn="base" hangingPunct="1">
        <a:spcBef>
          <a:spcPct val="20000"/>
        </a:spcBef>
        <a:spcAft>
          <a:spcPct val="0"/>
        </a:spcAft>
        <a:buFont typeface="Arial" panose="020B0604020202020204" pitchFamily="34" charset="0"/>
        <a:buChar char="•"/>
        <a:defRPr kumimoji="1" sz="3840" kern="1200">
          <a:solidFill>
            <a:schemeClr val="tx1"/>
          </a:solidFill>
          <a:latin typeface="+mn-lt"/>
          <a:ea typeface="+mn-ea"/>
          <a:cs typeface="+mn-cs"/>
        </a:defRPr>
      </a:lvl1pPr>
      <a:lvl2pPr marL="891540" indent="-342900" algn="l" defTabSz="548640" rtl="0" eaLnBrk="1" fontAlgn="base" hangingPunct="1">
        <a:spcBef>
          <a:spcPct val="20000"/>
        </a:spcBef>
        <a:spcAft>
          <a:spcPct val="0"/>
        </a:spcAft>
        <a:buFont typeface="Arial" panose="020B0604020202020204" pitchFamily="34" charset="0"/>
        <a:buChar char="–"/>
        <a:defRPr kumimoji="1" sz="3360" kern="1200">
          <a:solidFill>
            <a:schemeClr val="tx1"/>
          </a:solidFill>
          <a:latin typeface="+mn-lt"/>
          <a:ea typeface="+mn-ea"/>
          <a:cs typeface="+mn-cs"/>
        </a:defRPr>
      </a:lvl2pPr>
      <a:lvl3pPr marL="1371600" indent="-274320" algn="l" defTabSz="548640" rtl="0" eaLnBrk="1" fontAlgn="base" hangingPunct="1">
        <a:spcBef>
          <a:spcPct val="20000"/>
        </a:spcBef>
        <a:spcAft>
          <a:spcPct val="0"/>
        </a:spcAft>
        <a:buFont typeface="Arial" panose="020B0604020202020204" pitchFamily="34" charset="0"/>
        <a:buChar char="•"/>
        <a:defRPr kumimoji="1" sz="2880" kern="1200">
          <a:solidFill>
            <a:schemeClr val="tx1"/>
          </a:solidFill>
          <a:latin typeface="+mn-lt"/>
          <a:ea typeface="+mn-ea"/>
          <a:cs typeface="+mn-cs"/>
        </a:defRPr>
      </a:lvl3pPr>
      <a:lvl4pPr marL="192024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4pPr>
      <a:lvl5pPr marL="2468880" indent="-274320" algn="l" defTabSz="548640"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zh-CN"/>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rtlCol="0"/>
          <a:lstStyle/>
          <a:p>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期中報告</a:t>
            </a:r>
          </a:p>
        </p:txBody>
      </p:sp>
      <p:sp>
        <p:nvSpPr>
          <p:cNvPr id="4" name="副標題 3"/>
          <p:cNvSpPr>
            <a:spLocks noGrp="1"/>
          </p:cNvSpPr>
          <p:nvPr>
            <p:ph type="subTitle" idx="1"/>
          </p:nvPr>
        </p:nvSpPr>
        <p:spPr/>
        <p:txBody>
          <a:bodyPr/>
          <a:lstStyle/>
          <a:p>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Speaker :</a:t>
            </a:r>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張閔翔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M10703426</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謝睿滄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M10703430</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吳泓毅 </a:t>
            </a:r>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M10703435</a:t>
            </a:r>
          </a:p>
          <a:p>
            <a:r>
              <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Artificial Vision Laboratory</a:t>
            </a:r>
          </a:p>
          <a:p>
            <a:r>
              <a:rPr lang="zh-TW" altLang="en-US"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台灣科技大學</a:t>
            </a:r>
            <a:endParaRPr lang="en-US" altLang="zh-TW" sz="1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800" dirty="0">
              <a:solidFill>
                <a:schemeClr val="tx1"/>
              </a:solidFill>
              <a:latin typeface="標楷體" panose="03000509000000000000" pitchFamily="65" charset="-120"/>
              <a:ea typeface="標楷體" panose="03000509000000000000" pitchFamily="65" charset="-120"/>
            </a:endParaRPr>
          </a:p>
          <a:p>
            <a:r>
              <a:rPr lang="zh-TW" altLang="en-US" sz="1800" dirty="0">
                <a:solidFill>
                  <a:schemeClr val="tx1"/>
                </a:solidFill>
                <a:latin typeface="標楷體" panose="03000509000000000000" pitchFamily="65" charset="-120"/>
                <a:ea typeface="標楷體" panose="03000509000000000000" pitchFamily="65" charset="-120"/>
              </a:rPr>
              <a:t>第</a:t>
            </a:r>
            <a:r>
              <a:rPr lang="en-US" altLang="zh-TW" sz="1800" dirty="0">
                <a:solidFill>
                  <a:schemeClr val="tx1"/>
                </a:solidFill>
                <a:latin typeface="標楷體" panose="03000509000000000000" pitchFamily="65" charset="-120"/>
                <a:ea typeface="標楷體" panose="03000509000000000000" pitchFamily="65" charset="-120"/>
              </a:rPr>
              <a:t>21</a:t>
            </a:r>
            <a:r>
              <a:rPr lang="zh-TW" altLang="en-US" sz="1800" dirty="0">
                <a:solidFill>
                  <a:schemeClr val="tx1"/>
                </a:solidFill>
                <a:latin typeface="標楷體" panose="03000509000000000000" pitchFamily="65" charset="-120"/>
                <a:ea typeface="標楷體" panose="03000509000000000000" pitchFamily="65" charset="-120"/>
              </a:rPr>
              <a:t>組</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smtClean="0"/>
              <a:t>方法</a:t>
            </a:r>
            <a:endParaRPr lang="zh-TW" altLang="en-US" dirty="0"/>
          </a:p>
        </p:txBody>
      </p:sp>
      <p:sp>
        <p:nvSpPr>
          <p:cNvPr id="3" name="內容版面配置區 2">
            <a:extLst>
              <a:ext uri="{FF2B5EF4-FFF2-40B4-BE49-F238E27FC236}">
                <a16:creationId xmlns:a16="http://schemas.microsoft.com/office/drawing/2014/main" id="{C954B010-7B31-495E-A518-BB701C2D22DB}"/>
              </a:ext>
            </a:extLst>
          </p:cNvPr>
          <p:cNvSpPr>
            <a:spLocks noGrp="1"/>
          </p:cNvSpPr>
          <p:nvPr>
            <p:ph idx="1"/>
          </p:nvPr>
        </p:nvSpPr>
        <p:spPr/>
        <p:txBody>
          <a:bodyPr/>
          <a:lstStyle/>
          <a:p>
            <a:pPr marL="0" indent="0">
              <a:buNone/>
            </a:pPr>
            <a:r>
              <a:rPr lang="zh-TW" altLang="en-US" dirty="0" smtClean="0"/>
              <a:t>使用方法一</a:t>
            </a:r>
            <a:endParaRPr lang="en-US" altLang="zh-TW" dirty="0"/>
          </a:p>
          <a:p>
            <a:pPr marL="0" indent="0">
              <a:buNone/>
            </a:pPr>
            <a:r>
              <a:rPr lang="en-US" altLang="zh-TW" dirty="0"/>
              <a:t>	</a:t>
            </a:r>
            <a:r>
              <a:rPr lang="zh-TW" altLang="en-US" dirty="0" smtClean="0"/>
              <a:t>工具</a:t>
            </a:r>
            <a:r>
              <a:rPr lang="en-US" altLang="zh-TW" dirty="0" smtClean="0"/>
              <a:t>:</a:t>
            </a:r>
            <a:r>
              <a:rPr lang="en-US" altLang="zh-TW" dirty="0" err="1" smtClean="0"/>
              <a:t>Matlab</a:t>
            </a:r>
            <a:endParaRPr lang="en-US" altLang="zh-TW" dirty="0" smtClean="0"/>
          </a:p>
          <a:p>
            <a:pPr marL="0" indent="0">
              <a:buNone/>
            </a:pPr>
            <a:r>
              <a:rPr lang="zh-TW" altLang="en-US" dirty="0" smtClean="0"/>
              <a:t>使用方法二</a:t>
            </a:r>
            <a:endParaRPr lang="en-US" altLang="zh-TW" dirty="0" smtClean="0"/>
          </a:p>
          <a:p>
            <a:pPr marL="0" indent="0">
              <a:buNone/>
            </a:pPr>
            <a:r>
              <a:rPr lang="en-US" altLang="zh-TW" dirty="0"/>
              <a:t>	</a:t>
            </a:r>
            <a:r>
              <a:rPr lang="zh-TW" altLang="en-US" dirty="0" smtClean="0"/>
              <a:t>工具</a:t>
            </a:r>
            <a:r>
              <a:rPr lang="en-US" altLang="zh-TW" dirty="0" smtClean="0"/>
              <a:t>:Python</a:t>
            </a:r>
          </a:p>
        </p:txBody>
      </p:sp>
    </p:spTree>
    <p:extLst>
      <p:ext uri="{BB962C8B-B14F-4D97-AF65-F5344CB8AC3E}">
        <p14:creationId xmlns:p14="http://schemas.microsoft.com/office/powerpoint/2010/main" val="384813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使用</a:t>
            </a:r>
            <a:r>
              <a:rPr lang="zh-TW" altLang="en-US" dirty="0" smtClean="0"/>
              <a:t>方法</a:t>
            </a:r>
            <a:r>
              <a:rPr lang="en-US" altLang="zh-TW" dirty="0" smtClean="0"/>
              <a:t>(</a:t>
            </a:r>
            <a:r>
              <a:rPr lang="zh-TW" altLang="en-US" dirty="0" smtClean="0"/>
              <a:t>一</a:t>
            </a:r>
            <a:r>
              <a:rPr lang="en-US" altLang="zh-TW" dirty="0" smtClean="0"/>
              <a:t>)</a:t>
            </a:r>
            <a:endParaRPr lang="zh-TW" altLang="en-US" dirty="0"/>
          </a:p>
        </p:txBody>
      </p:sp>
      <p:sp>
        <p:nvSpPr>
          <p:cNvPr id="22" name="內容版面配置區 21">
            <a:extLst>
              <a:ext uri="{FF2B5EF4-FFF2-40B4-BE49-F238E27FC236}">
                <a16:creationId xmlns:a16="http://schemas.microsoft.com/office/drawing/2014/main" id="{DDD33C26-D369-4185-94D3-7D3E0AFDA22F}"/>
              </a:ext>
            </a:extLst>
          </p:cNvPr>
          <p:cNvSpPr>
            <a:spLocks noGrp="1"/>
          </p:cNvSpPr>
          <p:nvPr>
            <p:ph idx="1"/>
          </p:nvPr>
        </p:nvSpPr>
        <p:spPr/>
        <p:txBody>
          <a:bodyPr/>
          <a:lstStyle/>
          <a:p>
            <a:pPr marL="0" indent="0">
              <a:buNone/>
            </a:pPr>
            <a:r>
              <a:rPr lang="zh-TW" altLang="en-US" dirty="0"/>
              <a:t>分析階段</a:t>
            </a:r>
            <a:r>
              <a:rPr lang="en-US" altLang="zh-TW" dirty="0"/>
              <a:t>：</a:t>
            </a:r>
          </a:p>
          <a:p>
            <a:pPr marL="0" indent="0">
              <a:buNone/>
            </a:pPr>
            <a:endParaRPr lang="zh-TW" altLang="en-US" dirty="0"/>
          </a:p>
        </p:txBody>
      </p:sp>
      <p:pic>
        <p:nvPicPr>
          <p:cNvPr id="21" name="圖片 20">
            <a:extLst>
              <a:ext uri="{FF2B5EF4-FFF2-40B4-BE49-F238E27FC236}">
                <a16:creationId xmlns:a16="http://schemas.microsoft.com/office/drawing/2014/main" id="{4A96B872-ACE4-479B-B805-5B8EF19D3A44}"/>
              </a:ext>
            </a:extLst>
          </p:cNvPr>
          <p:cNvPicPr>
            <a:picLocks noChangeAspect="1"/>
          </p:cNvPicPr>
          <p:nvPr/>
        </p:nvPicPr>
        <p:blipFill>
          <a:blip r:embed="rId2"/>
          <a:stretch>
            <a:fillRect/>
          </a:stretch>
        </p:blipFill>
        <p:spPr>
          <a:xfrm>
            <a:off x="693812" y="2348880"/>
            <a:ext cx="10630916" cy="3579692"/>
          </a:xfrm>
          <a:prstGeom prst="rect">
            <a:avLst/>
          </a:prstGeom>
        </p:spPr>
      </p:pic>
    </p:spTree>
    <p:extLst>
      <p:ext uri="{BB962C8B-B14F-4D97-AF65-F5344CB8AC3E}">
        <p14:creationId xmlns:p14="http://schemas.microsoft.com/office/powerpoint/2010/main" val="1968023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使用</a:t>
            </a:r>
            <a:r>
              <a:rPr lang="zh-TW" altLang="en-US" dirty="0" smtClean="0"/>
              <a:t>方法</a:t>
            </a:r>
            <a:r>
              <a:rPr lang="en-US" altLang="zh-TW" dirty="0" smtClean="0"/>
              <a:t>(</a:t>
            </a:r>
            <a:r>
              <a:rPr lang="zh-TW" altLang="en-US" dirty="0" smtClean="0"/>
              <a:t>一</a:t>
            </a:r>
            <a:r>
              <a:rPr lang="en-US" altLang="zh-TW" dirty="0" smtClean="0"/>
              <a:t>)</a:t>
            </a:r>
            <a:endParaRPr lang="zh-TW" altLang="en-US" dirty="0"/>
          </a:p>
        </p:txBody>
      </p:sp>
      <p:sp>
        <p:nvSpPr>
          <p:cNvPr id="22" name="內容版面配置區 21">
            <a:extLst>
              <a:ext uri="{FF2B5EF4-FFF2-40B4-BE49-F238E27FC236}">
                <a16:creationId xmlns:a16="http://schemas.microsoft.com/office/drawing/2014/main" id="{DDD33C26-D369-4185-94D3-7D3E0AFDA22F}"/>
              </a:ext>
            </a:extLst>
          </p:cNvPr>
          <p:cNvSpPr>
            <a:spLocks noGrp="1"/>
          </p:cNvSpPr>
          <p:nvPr>
            <p:ph idx="1"/>
          </p:nvPr>
        </p:nvSpPr>
        <p:spPr/>
        <p:txBody>
          <a:bodyPr/>
          <a:lstStyle/>
          <a:p>
            <a:pPr marL="0" indent="0">
              <a:buNone/>
            </a:pPr>
            <a:r>
              <a:rPr lang="zh-TW" altLang="en-US" dirty="0"/>
              <a:t>預測階段</a:t>
            </a:r>
            <a:r>
              <a:rPr lang="en-US" altLang="zh-TW" dirty="0"/>
              <a:t>：</a:t>
            </a:r>
          </a:p>
          <a:p>
            <a:pPr marL="0" indent="0">
              <a:buNone/>
            </a:pPr>
            <a:endParaRPr lang="zh-TW" altLang="en-US" dirty="0"/>
          </a:p>
        </p:txBody>
      </p:sp>
      <p:grpSp>
        <p:nvGrpSpPr>
          <p:cNvPr id="14" name="群組 13"/>
          <p:cNvGrpSpPr/>
          <p:nvPr/>
        </p:nvGrpSpPr>
        <p:grpSpPr>
          <a:xfrm>
            <a:off x="736898" y="2653678"/>
            <a:ext cx="10715027" cy="2419323"/>
            <a:chOff x="342045" y="2924945"/>
            <a:chExt cx="10715027" cy="2419323"/>
          </a:xfrm>
        </p:grpSpPr>
        <p:sp>
          <p:nvSpPr>
            <p:cNvPr id="15" name="矩形 14">
              <a:extLst>
                <a:ext uri="{FF2B5EF4-FFF2-40B4-BE49-F238E27FC236}">
                  <a16:creationId xmlns:a16="http://schemas.microsoft.com/office/drawing/2014/main" id="{5C67FB1E-E632-441A-AF8A-4410C505B086}"/>
                </a:ext>
              </a:extLst>
            </p:cNvPr>
            <p:cNvSpPr/>
            <p:nvPr/>
          </p:nvSpPr>
          <p:spPr>
            <a:xfrm>
              <a:off x="6823870" y="4140244"/>
              <a:ext cx="1884572" cy="1204024"/>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得到相同</a:t>
              </a:r>
              <a:r>
                <a:rPr lang="en-US" altLang="zh-TW" dirty="0" err="1">
                  <a:solidFill>
                    <a:prstClr val="white"/>
                  </a:solidFill>
                  <a:latin typeface="Calibri"/>
                  <a:ea typeface="新細明體" panose="02020500000000000000" pitchFamily="18" charset="-120"/>
                </a:rPr>
                <a:t>pid</a:t>
              </a:r>
              <a:r>
                <a:rPr lang="zh-TW" altLang="en-US" dirty="0">
                  <a:solidFill>
                    <a:prstClr val="white"/>
                  </a:solidFill>
                  <a:latin typeface="Calibri"/>
                  <a:ea typeface="新細明體" panose="02020500000000000000" pitchFamily="18" charset="-120"/>
                </a:rPr>
                <a:t>的</a:t>
              </a:r>
              <a:r>
                <a:rPr lang="en-US" altLang="zh-TW" dirty="0">
                  <a:solidFill>
                    <a:prstClr val="white"/>
                  </a:solidFill>
                  <a:latin typeface="Calibri"/>
                  <a:ea typeface="新細明體" panose="02020500000000000000" pitchFamily="18" charset="-120"/>
                </a:rPr>
                <a:t>distance</a:t>
              </a:r>
              <a:r>
                <a:rPr lang="zh-TW" altLang="en-US" dirty="0">
                  <a:solidFill>
                    <a:prstClr val="white"/>
                  </a:solidFill>
                  <a:latin typeface="Calibri"/>
                  <a:ea typeface="新細明體" panose="02020500000000000000" pitchFamily="18" charset="-120"/>
                </a:rPr>
                <a:t>、</a:t>
              </a:r>
              <a:r>
                <a:rPr lang="en-US" altLang="zh-TW" dirty="0">
                  <a:solidFill>
                    <a:prstClr val="white"/>
                  </a:solidFill>
                  <a:latin typeface="Calibri"/>
                  <a:ea typeface="新細明體" panose="02020500000000000000" pitchFamily="18" charset="-120"/>
                </a:rPr>
                <a:t>price</a:t>
              </a:r>
            </a:p>
            <a:p>
              <a:pPr algn="ctr"/>
              <a:r>
                <a:rPr lang="zh-TW" altLang="en-US" dirty="0">
                  <a:solidFill>
                    <a:prstClr val="white"/>
                  </a:solidFill>
                  <a:latin typeface="Calibri"/>
                  <a:ea typeface="新細明體" panose="02020500000000000000" pitchFamily="18" charset="-120"/>
                </a:rPr>
                <a:t>、</a:t>
              </a:r>
              <a:r>
                <a:rPr lang="en-US" altLang="zh-TW" dirty="0">
                  <a:solidFill>
                    <a:prstClr val="white"/>
                  </a:solidFill>
                  <a:latin typeface="Calibri"/>
                  <a:ea typeface="新細明體" panose="02020500000000000000" pitchFamily="18" charset="-120"/>
                </a:rPr>
                <a:t>eta</a:t>
              </a:r>
              <a:r>
                <a:rPr lang="zh-TW" altLang="en-US" dirty="0">
                  <a:solidFill>
                    <a:prstClr val="white"/>
                  </a:solidFill>
                  <a:latin typeface="Calibri"/>
                  <a:ea typeface="新細明體" panose="02020500000000000000" pitchFamily="18" charset="-120"/>
                </a:rPr>
                <a:t>的排名</a:t>
              </a:r>
            </a:p>
          </p:txBody>
        </p:sp>
        <p:sp>
          <p:nvSpPr>
            <p:cNvPr id="16" name="矩形 15">
              <a:extLst>
                <a:ext uri="{FF2B5EF4-FFF2-40B4-BE49-F238E27FC236}">
                  <a16:creationId xmlns:a16="http://schemas.microsoft.com/office/drawing/2014/main" id="{E8963601-CCEF-434C-8870-DC02E8F7221B}"/>
                </a:ext>
              </a:extLst>
            </p:cNvPr>
            <p:cNvSpPr/>
            <p:nvPr/>
          </p:nvSpPr>
          <p:spPr>
            <a:xfrm>
              <a:off x="9031473" y="3320989"/>
              <a:ext cx="2025599" cy="1384277"/>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smtClean="0">
                  <a:solidFill>
                    <a:prstClr val="white"/>
                  </a:solidFill>
                </a:rPr>
                <a:t>將</a:t>
              </a:r>
              <a:r>
                <a:rPr lang="en-US" altLang="zh-TW" dirty="0" err="1" smtClean="0">
                  <a:solidFill>
                    <a:prstClr val="white"/>
                  </a:solidFill>
                </a:rPr>
                <a:t>Test_plans</a:t>
              </a:r>
              <a:r>
                <a:rPr lang="zh-TW" altLang="en-US" dirty="0" smtClean="0">
                  <a:solidFill>
                    <a:prstClr val="white"/>
                  </a:solidFill>
                </a:rPr>
                <a:t>中</a:t>
              </a:r>
              <a:r>
                <a:rPr lang="zh-TW" altLang="en-US" dirty="0">
                  <a:solidFill>
                    <a:prstClr val="white"/>
                  </a:solidFill>
                </a:rPr>
                <a:t>各</a:t>
              </a:r>
              <a:r>
                <a:rPr lang="zh-TW" altLang="en-US" dirty="0" smtClean="0">
                  <a:solidFill>
                    <a:prstClr val="white"/>
                  </a:solidFill>
                </a:rPr>
                <a:t>個選項的</a:t>
              </a:r>
              <a:r>
                <a:rPr lang="en-US" altLang="zh-TW" dirty="0" smtClean="0">
                  <a:solidFill>
                    <a:prstClr val="white"/>
                  </a:solidFill>
                </a:rPr>
                <a:t>dis</a:t>
              </a:r>
              <a:r>
                <a:rPr lang="zh-TW" altLang="en-US" dirty="0" smtClean="0">
                  <a:solidFill>
                    <a:prstClr val="white"/>
                  </a:solidFill>
                </a:rPr>
                <a:t>、</a:t>
              </a:r>
              <a:r>
                <a:rPr lang="en-US" altLang="zh-TW" dirty="0" smtClean="0">
                  <a:solidFill>
                    <a:prstClr val="white"/>
                  </a:solidFill>
                </a:rPr>
                <a:t>price</a:t>
              </a:r>
              <a:r>
                <a:rPr lang="zh-TW" altLang="en-US" dirty="0" smtClean="0">
                  <a:solidFill>
                    <a:prstClr val="white"/>
                  </a:solidFill>
                </a:rPr>
                <a:t>、</a:t>
              </a:r>
              <a:r>
                <a:rPr lang="en-US" altLang="zh-TW" dirty="0" smtClean="0">
                  <a:solidFill>
                    <a:prstClr val="white"/>
                  </a:solidFill>
                </a:rPr>
                <a:t>eta</a:t>
              </a:r>
              <a:r>
                <a:rPr lang="zh-TW" altLang="en-US" dirty="0" smtClean="0">
                  <a:solidFill>
                    <a:prstClr val="white"/>
                  </a:solidFill>
                </a:rPr>
                <a:t>進行排名後選擇最接近分析階段的</a:t>
              </a:r>
              <a:r>
                <a:rPr lang="en-US" altLang="zh-TW" dirty="0" smtClean="0">
                  <a:solidFill>
                    <a:prstClr val="white"/>
                  </a:solidFill>
                </a:rPr>
                <a:t>mode</a:t>
              </a:r>
              <a:endParaRPr lang="en-US" altLang="zh-TW" dirty="0">
                <a:solidFill>
                  <a:prstClr val="white"/>
                </a:solidFill>
                <a:latin typeface="Calibri"/>
                <a:ea typeface="新細明體" panose="02020500000000000000" pitchFamily="18" charset="-120"/>
              </a:endParaRPr>
            </a:p>
          </p:txBody>
        </p:sp>
        <p:sp>
          <p:nvSpPr>
            <p:cNvPr id="17" name="矩形 16">
              <a:extLst>
                <a:ext uri="{FF2B5EF4-FFF2-40B4-BE49-F238E27FC236}">
                  <a16:creationId xmlns:a16="http://schemas.microsoft.com/office/drawing/2014/main" id="{784B84EF-F588-4F58-88F2-46796375F6BA}"/>
                </a:ext>
              </a:extLst>
            </p:cNvPr>
            <p:cNvSpPr/>
            <p:nvPr/>
          </p:nvSpPr>
          <p:spPr>
            <a:xfrm>
              <a:off x="2358841" y="3320989"/>
              <a:ext cx="1845698" cy="1384277"/>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在</a:t>
              </a:r>
              <a:r>
                <a:rPr lang="en-US" altLang="zh-TW" dirty="0" err="1">
                  <a:solidFill>
                    <a:prstClr val="white"/>
                  </a:solidFill>
                  <a:latin typeface="Calibri"/>
                  <a:ea typeface="新細明體" panose="02020500000000000000" pitchFamily="18" charset="-120"/>
                </a:rPr>
                <a:t>test_queries</a:t>
              </a:r>
              <a:endParaRPr lang="en-US" altLang="zh-TW" dirty="0">
                <a:solidFill>
                  <a:prstClr val="white"/>
                </a:solidFill>
                <a:latin typeface="Calibri"/>
                <a:ea typeface="新細明體" panose="02020500000000000000" pitchFamily="18" charset="-120"/>
              </a:endParaRPr>
            </a:p>
            <a:p>
              <a:pPr algn="ctr"/>
              <a:r>
                <a:rPr lang="zh-TW" altLang="en-US" dirty="0">
                  <a:solidFill>
                    <a:prstClr val="white"/>
                  </a:solidFill>
                  <a:latin typeface="Calibri"/>
                  <a:ea typeface="新細明體" panose="02020500000000000000" pitchFamily="18" charset="-120"/>
                </a:rPr>
                <a:t>判斷是否有</a:t>
              </a:r>
              <a:r>
                <a:rPr lang="en-US" altLang="zh-TW" dirty="0" err="1">
                  <a:solidFill>
                    <a:prstClr val="white"/>
                  </a:solidFill>
                  <a:latin typeface="Calibri"/>
                  <a:ea typeface="新細明體" panose="02020500000000000000" pitchFamily="18" charset="-120"/>
                </a:rPr>
                <a:t>pid</a:t>
              </a:r>
              <a:endParaRPr lang="en-US" altLang="zh-TW" dirty="0">
                <a:solidFill>
                  <a:prstClr val="white"/>
                </a:solidFill>
                <a:latin typeface="Calibri"/>
                <a:ea typeface="新細明體" panose="02020500000000000000" pitchFamily="18" charset="-120"/>
              </a:endParaRPr>
            </a:p>
          </p:txBody>
        </p:sp>
        <p:sp>
          <p:nvSpPr>
            <p:cNvPr id="18" name="矩形 17">
              <a:extLst>
                <a:ext uri="{FF2B5EF4-FFF2-40B4-BE49-F238E27FC236}">
                  <a16:creationId xmlns:a16="http://schemas.microsoft.com/office/drawing/2014/main" id="{867EA00B-100A-4B0F-8EB7-6E413167657C}"/>
                </a:ext>
              </a:extLst>
            </p:cNvPr>
            <p:cNvSpPr/>
            <p:nvPr/>
          </p:nvSpPr>
          <p:spPr>
            <a:xfrm>
              <a:off x="4694753" y="2924945"/>
              <a:ext cx="732444" cy="79208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無</a:t>
              </a:r>
              <a:r>
                <a:rPr lang="en-US" altLang="zh-TW" dirty="0" err="1">
                  <a:solidFill>
                    <a:prstClr val="white"/>
                  </a:solidFill>
                  <a:latin typeface="Calibri"/>
                  <a:ea typeface="新細明體" panose="02020500000000000000" pitchFamily="18" charset="-120"/>
                </a:rPr>
                <a:t>pid</a:t>
              </a:r>
              <a:endParaRPr lang="zh-TW" altLang="en-US" dirty="0">
                <a:solidFill>
                  <a:prstClr val="white"/>
                </a:solidFill>
                <a:latin typeface="Calibri"/>
                <a:ea typeface="新細明體" panose="02020500000000000000" pitchFamily="18" charset="-120"/>
              </a:endParaRPr>
            </a:p>
          </p:txBody>
        </p:sp>
        <p:sp>
          <p:nvSpPr>
            <p:cNvPr id="19" name="矩形 18">
              <a:extLst>
                <a:ext uri="{FF2B5EF4-FFF2-40B4-BE49-F238E27FC236}">
                  <a16:creationId xmlns:a16="http://schemas.microsoft.com/office/drawing/2014/main" id="{CE572371-1765-4E6A-A250-975F48C780AF}"/>
                </a:ext>
              </a:extLst>
            </p:cNvPr>
            <p:cNvSpPr/>
            <p:nvPr/>
          </p:nvSpPr>
          <p:spPr>
            <a:xfrm>
              <a:off x="4694753" y="4346212"/>
              <a:ext cx="732443" cy="79208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有</a:t>
              </a:r>
              <a:r>
                <a:rPr lang="en-US" altLang="zh-TW" dirty="0" err="1">
                  <a:solidFill>
                    <a:prstClr val="white"/>
                  </a:solidFill>
                  <a:latin typeface="Calibri"/>
                  <a:ea typeface="新細明體" panose="02020500000000000000" pitchFamily="18" charset="-120"/>
                </a:rPr>
                <a:t>pid</a:t>
              </a:r>
              <a:endParaRPr lang="zh-TW" altLang="en-US" dirty="0">
                <a:solidFill>
                  <a:prstClr val="white"/>
                </a:solidFill>
                <a:latin typeface="Calibri"/>
                <a:ea typeface="新細明體" panose="02020500000000000000" pitchFamily="18" charset="-120"/>
              </a:endParaRPr>
            </a:p>
          </p:txBody>
        </p:sp>
        <p:sp>
          <p:nvSpPr>
            <p:cNvPr id="20" name="矩形 19">
              <a:extLst>
                <a:ext uri="{FF2B5EF4-FFF2-40B4-BE49-F238E27FC236}">
                  <a16:creationId xmlns:a16="http://schemas.microsoft.com/office/drawing/2014/main" id="{E8963601-CCEF-434C-8870-DC02E8F7221B}"/>
                </a:ext>
              </a:extLst>
            </p:cNvPr>
            <p:cNvSpPr/>
            <p:nvPr/>
          </p:nvSpPr>
          <p:spPr>
            <a:xfrm>
              <a:off x="342045" y="3320989"/>
              <a:ext cx="1551667" cy="1384277"/>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err="1" smtClean="0">
                  <a:solidFill>
                    <a:prstClr val="white"/>
                  </a:solidFill>
                  <a:latin typeface="Calibri"/>
                  <a:ea typeface="新細明體" panose="02020500000000000000" pitchFamily="18" charset="-120"/>
                </a:rPr>
                <a:t>test_queries</a:t>
              </a:r>
              <a:endParaRPr lang="en-US" altLang="zh-TW" dirty="0">
                <a:solidFill>
                  <a:prstClr val="white"/>
                </a:solidFill>
                <a:latin typeface="Calibri"/>
                <a:ea typeface="新細明體" panose="02020500000000000000" pitchFamily="18" charset="-120"/>
              </a:endParaRPr>
            </a:p>
            <a:p>
              <a:pPr algn="ctr"/>
              <a:r>
                <a:rPr lang="en-US" altLang="zh-TW" dirty="0" err="1" smtClean="0">
                  <a:solidFill>
                    <a:prstClr val="white"/>
                  </a:solidFill>
                  <a:latin typeface="Calibri"/>
                  <a:ea typeface="新細明體" panose="02020500000000000000" pitchFamily="18" charset="-120"/>
                </a:rPr>
                <a:t>test_plans</a:t>
              </a:r>
              <a:endParaRPr lang="en-US" altLang="zh-TW" dirty="0">
                <a:solidFill>
                  <a:prstClr val="white"/>
                </a:solidFill>
                <a:latin typeface="Calibri"/>
                <a:ea typeface="新細明體" panose="02020500000000000000" pitchFamily="18" charset="-120"/>
              </a:endParaRPr>
            </a:p>
          </p:txBody>
        </p:sp>
        <p:sp>
          <p:nvSpPr>
            <p:cNvPr id="21" name="矩形 20">
              <a:extLst>
                <a:ext uri="{FF2B5EF4-FFF2-40B4-BE49-F238E27FC236}">
                  <a16:creationId xmlns:a16="http://schemas.microsoft.com/office/drawing/2014/main" id="{CE572371-1765-4E6A-A250-975F48C780AF}"/>
                </a:ext>
              </a:extLst>
            </p:cNvPr>
            <p:cNvSpPr/>
            <p:nvPr/>
          </p:nvSpPr>
          <p:spPr>
            <a:xfrm>
              <a:off x="5811586" y="4346212"/>
              <a:ext cx="732443" cy="79208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有</a:t>
              </a:r>
              <a:r>
                <a:rPr lang="en-US" altLang="zh-TW" dirty="0" smtClean="0">
                  <a:solidFill>
                    <a:prstClr val="white"/>
                  </a:solidFill>
                  <a:latin typeface="Calibri"/>
                  <a:ea typeface="新細明體" panose="02020500000000000000" pitchFamily="18" charset="-120"/>
                </a:rPr>
                <a:t>plans</a:t>
              </a:r>
              <a:endParaRPr lang="zh-TW" altLang="en-US" dirty="0">
                <a:solidFill>
                  <a:prstClr val="white"/>
                </a:solidFill>
                <a:latin typeface="Calibri"/>
                <a:ea typeface="新細明體" panose="02020500000000000000" pitchFamily="18" charset="-120"/>
              </a:endParaRPr>
            </a:p>
          </p:txBody>
        </p:sp>
        <p:sp>
          <p:nvSpPr>
            <p:cNvPr id="23" name="矩形 22">
              <a:extLst>
                <a:ext uri="{FF2B5EF4-FFF2-40B4-BE49-F238E27FC236}">
                  <a16:creationId xmlns:a16="http://schemas.microsoft.com/office/drawing/2014/main" id="{CE572371-1765-4E6A-A250-975F48C780AF}"/>
                </a:ext>
              </a:extLst>
            </p:cNvPr>
            <p:cNvSpPr/>
            <p:nvPr/>
          </p:nvSpPr>
          <p:spPr>
            <a:xfrm>
              <a:off x="5811586" y="2924945"/>
              <a:ext cx="732443" cy="79208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TW" altLang="en-US" dirty="0">
                  <a:solidFill>
                    <a:prstClr val="white"/>
                  </a:solidFill>
                  <a:latin typeface="Calibri"/>
                  <a:ea typeface="新細明體" panose="02020500000000000000" pitchFamily="18" charset="-120"/>
                </a:rPr>
                <a:t>無</a:t>
              </a:r>
              <a:r>
                <a:rPr lang="en-US" altLang="zh-TW" dirty="0" smtClean="0">
                  <a:solidFill>
                    <a:prstClr val="white"/>
                  </a:solidFill>
                  <a:latin typeface="Calibri"/>
                  <a:ea typeface="新細明體" panose="02020500000000000000" pitchFamily="18" charset="-120"/>
                </a:rPr>
                <a:t>plans</a:t>
              </a:r>
              <a:endParaRPr lang="zh-TW" altLang="en-US" dirty="0">
                <a:solidFill>
                  <a:prstClr val="white"/>
                </a:solidFill>
                <a:latin typeface="Calibri"/>
                <a:ea typeface="新細明體" panose="02020500000000000000" pitchFamily="18" charset="-120"/>
              </a:endParaRPr>
            </a:p>
          </p:txBody>
        </p:sp>
        <p:cxnSp>
          <p:nvCxnSpPr>
            <p:cNvPr id="24" name="肘形接點 23"/>
            <p:cNvCxnSpPr>
              <a:stCxn id="17" idx="3"/>
              <a:endCxn id="18" idx="1"/>
            </p:cNvCxnSpPr>
            <p:nvPr/>
          </p:nvCxnSpPr>
          <p:spPr>
            <a:xfrm flipV="1">
              <a:off x="4204539" y="3320989"/>
              <a:ext cx="490214" cy="6921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接點 24"/>
            <p:cNvCxnSpPr>
              <a:stCxn id="17" idx="3"/>
              <a:endCxn id="19" idx="1"/>
            </p:cNvCxnSpPr>
            <p:nvPr/>
          </p:nvCxnSpPr>
          <p:spPr>
            <a:xfrm>
              <a:off x="4204539" y="4013128"/>
              <a:ext cx="490214" cy="72912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p:cNvCxnSpPr>
              <a:stCxn id="19" idx="3"/>
              <a:endCxn id="21" idx="1"/>
            </p:cNvCxnSpPr>
            <p:nvPr/>
          </p:nvCxnSpPr>
          <p:spPr>
            <a:xfrm>
              <a:off x="5427196" y="4742256"/>
              <a:ext cx="3843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肘形接點 26"/>
            <p:cNvCxnSpPr>
              <a:stCxn id="19" idx="3"/>
              <a:endCxn id="23" idx="1"/>
            </p:cNvCxnSpPr>
            <p:nvPr/>
          </p:nvCxnSpPr>
          <p:spPr>
            <a:xfrm flipV="1">
              <a:off x="5427196" y="3320989"/>
              <a:ext cx="384390" cy="14212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線單箭頭接點 27"/>
            <p:cNvCxnSpPr>
              <a:stCxn id="21" idx="3"/>
              <a:endCxn id="15" idx="1"/>
            </p:cNvCxnSpPr>
            <p:nvPr/>
          </p:nvCxnSpPr>
          <p:spPr>
            <a:xfrm>
              <a:off x="6544029" y="4742256"/>
              <a:ext cx="2798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肘形接點 28"/>
            <p:cNvCxnSpPr>
              <a:stCxn id="15" idx="3"/>
              <a:endCxn id="16" idx="1"/>
            </p:cNvCxnSpPr>
            <p:nvPr/>
          </p:nvCxnSpPr>
          <p:spPr>
            <a:xfrm flipV="1">
              <a:off x="8708442" y="4013128"/>
              <a:ext cx="323031" cy="72912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線單箭頭接點 29"/>
            <p:cNvCxnSpPr>
              <a:stCxn id="20" idx="3"/>
              <a:endCxn id="17" idx="1"/>
            </p:cNvCxnSpPr>
            <p:nvPr/>
          </p:nvCxnSpPr>
          <p:spPr>
            <a:xfrm>
              <a:off x="1893712" y="4013128"/>
              <a:ext cx="4651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99548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使用</a:t>
            </a:r>
            <a:r>
              <a:rPr lang="zh-TW" altLang="en-US" dirty="0" smtClean="0"/>
              <a:t>方法</a:t>
            </a:r>
            <a:r>
              <a:rPr lang="en-US" altLang="zh-TW" dirty="0" smtClean="0"/>
              <a:t>(</a:t>
            </a:r>
            <a:r>
              <a:rPr lang="zh-TW" altLang="en-US" dirty="0" smtClean="0"/>
              <a:t>一</a:t>
            </a:r>
            <a:r>
              <a:rPr lang="en-US" altLang="zh-TW" dirty="0" smtClean="0"/>
              <a:t>)</a:t>
            </a:r>
            <a:endParaRPr lang="zh-TW" altLang="en-US" dirty="0"/>
          </a:p>
        </p:txBody>
      </p:sp>
      <p:sp>
        <p:nvSpPr>
          <p:cNvPr id="22" name="內容版面配置區 21">
            <a:extLst>
              <a:ext uri="{FF2B5EF4-FFF2-40B4-BE49-F238E27FC236}">
                <a16:creationId xmlns:a16="http://schemas.microsoft.com/office/drawing/2014/main" id="{DDD33C26-D369-4185-94D3-7D3E0AFDA22F}"/>
              </a:ext>
            </a:extLst>
          </p:cNvPr>
          <p:cNvSpPr>
            <a:spLocks noGrp="1"/>
          </p:cNvSpPr>
          <p:nvPr>
            <p:ph idx="1"/>
          </p:nvPr>
        </p:nvSpPr>
        <p:spPr/>
        <p:txBody>
          <a:bodyPr/>
          <a:lstStyle/>
          <a:p>
            <a:pPr marL="0" indent="0">
              <a:buNone/>
            </a:pPr>
            <a:r>
              <a:rPr lang="zh-TW" altLang="en-US" dirty="0"/>
              <a:t>分析階段</a:t>
            </a:r>
            <a:r>
              <a:rPr lang="en-US" altLang="zh-TW" dirty="0"/>
              <a:t>：</a:t>
            </a:r>
          </a:p>
          <a:p>
            <a:pPr marL="0" indent="0">
              <a:buNone/>
            </a:pPr>
            <a:endParaRPr lang="zh-TW" altLang="en-US" dirty="0"/>
          </a:p>
        </p:txBody>
      </p:sp>
      <p:pic>
        <p:nvPicPr>
          <p:cNvPr id="21" name="圖片 20">
            <a:extLst>
              <a:ext uri="{FF2B5EF4-FFF2-40B4-BE49-F238E27FC236}">
                <a16:creationId xmlns:a16="http://schemas.microsoft.com/office/drawing/2014/main" id="{4A96B872-ACE4-479B-B805-5B8EF19D3A44}"/>
              </a:ext>
            </a:extLst>
          </p:cNvPr>
          <p:cNvPicPr>
            <a:picLocks noChangeAspect="1"/>
          </p:cNvPicPr>
          <p:nvPr/>
        </p:nvPicPr>
        <p:blipFill>
          <a:blip r:embed="rId2"/>
          <a:stretch>
            <a:fillRect/>
          </a:stretch>
        </p:blipFill>
        <p:spPr>
          <a:xfrm>
            <a:off x="693812" y="2348880"/>
            <a:ext cx="10630916" cy="3579692"/>
          </a:xfrm>
          <a:prstGeom prst="rect">
            <a:avLst/>
          </a:prstGeom>
        </p:spPr>
      </p:pic>
    </p:spTree>
    <p:extLst>
      <p:ext uri="{BB962C8B-B14F-4D97-AF65-F5344CB8AC3E}">
        <p14:creationId xmlns:p14="http://schemas.microsoft.com/office/powerpoint/2010/main" val="245551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使用方法</a:t>
            </a:r>
            <a:r>
              <a:rPr lang="en-US" altLang="zh-TW" dirty="0" smtClean="0"/>
              <a:t>(</a:t>
            </a:r>
            <a:r>
              <a:rPr lang="zh-TW" altLang="en-US" dirty="0"/>
              <a:t>二</a:t>
            </a:r>
            <a:r>
              <a:rPr lang="en-US" altLang="zh-TW" dirty="0" smtClean="0"/>
              <a:t>)</a:t>
            </a:r>
            <a:r>
              <a:rPr lang="zh-TW" altLang="en-US" dirty="0" smtClean="0"/>
              <a:t> </a:t>
            </a:r>
            <a:r>
              <a:rPr lang="en-US" altLang="zh-TW" dirty="0" smtClean="0"/>
              <a:t>-</a:t>
            </a:r>
            <a:r>
              <a:rPr lang="zh-TW" altLang="en-US" dirty="0" smtClean="0"/>
              <a:t> </a:t>
            </a:r>
            <a:r>
              <a:rPr lang="en-US" altLang="zh-TW" dirty="0" smtClean="0"/>
              <a:t>SVM</a:t>
            </a:r>
            <a:endParaRPr lang="zh-TW" altLang="en-US" dirty="0"/>
          </a:p>
        </p:txBody>
      </p:sp>
      <p:sp>
        <p:nvSpPr>
          <p:cNvPr id="3" name="內容版面配置區 2"/>
          <p:cNvSpPr>
            <a:spLocks noGrp="1"/>
          </p:cNvSpPr>
          <p:nvPr>
            <p:ph idx="1"/>
          </p:nvPr>
        </p:nvSpPr>
        <p:spPr>
          <a:xfrm>
            <a:off x="609441" y="2996952"/>
            <a:ext cx="10969943" cy="3024336"/>
          </a:xfrm>
        </p:spPr>
        <p:txBody>
          <a:bodyPr/>
          <a:lstStyle/>
          <a:p>
            <a:r>
              <a:rPr lang="en-US" altLang="zh-TW" dirty="0" smtClean="0"/>
              <a:t>W</a:t>
            </a:r>
            <a:r>
              <a:rPr lang="zh-TW" altLang="en-US" dirty="0" smtClean="0"/>
              <a:t>矩陣</a:t>
            </a:r>
            <a:r>
              <a:rPr lang="en-US" altLang="zh-TW" dirty="0" smtClean="0"/>
              <a:t>:</a:t>
            </a:r>
            <a:r>
              <a:rPr lang="zh-TW" altLang="en-US" dirty="0" smtClean="0"/>
              <a:t>權重矩陣，初始值是隨機給</a:t>
            </a:r>
            <a:r>
              <a:rPr lang="zh-TW" altLang="en-US" dirty="0"/>
              <a:t>值</a:t>
            </a:r>
            <a:r>
              <a:rPr lang="zh-TW" altLang="en-US" dirty="0" smtClean="0"/>
              <a:t>，</a:t>
            </a:r>
            <a:endParaRPr lang="en-US" altLang="zh-TW" dirty="0" smtClean="0"/>
          </a:p>
          <a:p>
            <a:r>
              <a:rPr lang="en-US" altLang="zh-TW" dirty="0" smtClean="0"/>
              <a:t>X</a:t>
            </a:r>
            <a:r>
              <a:rPr lang="zh-TW" altLang="en-US" dirty="0"/>
              <a:t>矩陣</a:t>
            </a:r>
            <a:r>
              <a:rPr lang="en-US" altLang="zh-TW" dirty="0" smtClean="0"/>
              <a:t>:</a:t>
            </a:r>
            <a:r>
              <a:rPr lang="zh-TW" altLang="en-US" dirty="0" smtClean="0"/>
              <a:t>輸入矩陣，包含特徵描述</a:t>
            </a:r>
            <a:r>
              <a:rPr lang="en-US" altLang="zh-TW" dirty="0" smtClean="0"/>
              <a:t>(</a:t>
            </a:r>
            <a:r>
              <a:rPr lang="en-US" altLang="zh-TW" dirty="0" err="1" smtClean="0"/>
              <a:t>Pid</a:t>
            </a:r>
            <a:r>
              <a:rPr lang="en-US" altLang="zh-TW" dirty="0" smtClean="0"/>
              <a:t>)</a:t>
            </a:r>
            <a:r>
              <a:rPr lang="zh-TW" altLang="en-US" dirty="0" smtClean="0"/>
              <a:t>和</a:t>
            </a:r>
            <a:r>
              <a:rPr lang="en-US" altLang="zh-TW" dirty="0" smtClean="0"/>
              <a:t>11</a:t>
            </a:r>
            <a:r>
              <a:rPr lang="zh-TW" altLang="en-US" dirty="0" smtClean="0"/>
              <a:t>個</a:t>
            </a:r>
            <a:r>
              <a:rPr lang="en-US" altLang="zh-TW" dirty="0" smtClean="0"/>
              <a:t>mode</a:t>
            </a:r>
            <a:r>
              <a:rPr lang="zh-TW" altLang="en-US" dirty="0" smtClean="0"/>
              <a:t>的</a:t>
            </a:r>
            <a:r>
              <a:rPr lang="en-US" altLang="zh-TW" dirty="0" smtClean="0"/>
              <a:t>dis, price, eta</a:t>
            </a:r>
            <a:r>
              <a:rPr lang="zh-TW" altLang="en-US" dirty="0" smtClean="0"/>
              <a:t>，以及將有選項卻無選擇之情形列為第</a:t>
            </a:r>
            <a:r>
              <a:rPr lang="en-US" altLang="zh-TW" dirty="0" smtClean="0"/>
              <a:t>12</a:t>
            </a:r>
            <a:r>
              <a:rPr lang="zh-TW" altLang="en-US" dirty="0" smtClean="0"/>
              <a:t>個</a:t>
            </a:r>
            <a:r>
              <a:rPr lang="en-US" altLang="zh-TW" dirty="0" smtClean="0"/>
              <a:t>mode</a:t>
            </a:r>
          </a:p>
          <a:p>
            <a:r>
              <a:rPr lang="en-US" altLang="zh-TW" dirty="0" smtClean="0"/>
              <a:t>P</a:t>
            </a:r>
            <a:r>
              <a:rPr lang="zh-TW" altLang="en-US" dirty="0"/>
              <a:t>矩陣</a:t>
            </a:r>
            <a:r>
              <a:rPr lang="en-US" altLang="zh-TW" dirty="0" smtClean="0"/>
              <a:t>:</a:t>
            </a:r>
            <a:r>
              <a:rPr lang="zh-TW" altLang="en-US" dirty="0" smtClean="0"/>
              <a:t>將</a:t>
            </a:r>
            <a:r>
              <a:rPr lang="en-US" altLang="zh-TW" dirty="0" smtClean="0"/>
              <a:t>Y</a:t>
            </a:r>
            <a:r>
              <a:rPr lang="zh-TW" altLang="en-US" dirty="0" smtClean="0"/>
              <a:t>矩陣進行</a:t>
            </a:r>
            <a:r>
              <a:rPr lang="en-US" altLang="zh-TW" dirty="0" err="1" smtClean="0"/>
              <a:t>softmax</a:t>
            </a:r>
            <a:r>
              <a:rPr lang="zh-TW" altLang="en-US" dirty="0" smtClean="0"/>
              <a:t>後得到不同</a:t>
            </a:r>
            <a:r>
              <a:rPr lang="en-US" altLang="zh-TW" dirty="0" smtClean="0"/>
              <a:t>mode</a:t>
            </a:r>
            <a:r>
              <a:rPr lang="zh-TW" altLang="en-US" dirty="0" smtClean="0"/>
              <a:t>的預測機率</a:t>
            </a:r>
            <a:endParaRPr lang="en-US" altLang="zh-TW" dirty="0" smtClean="0"/>
          </a:p>
          <a:p>
            <a:endParaRPr lang="zh-TW" altLang="en-US" dirty="0"/>
          </a:p>
        </p:txBody>
      </p:sp>
      <p:pic>
        <p:nvPicPr>
          <p:cNvPr id="25" name="圖片 24"/>
          <p:cNvPicPr>
            <a:picLocks noChangeAspect="1"/>
          </p:cNvPicPr>
          <p:nvPr/>
        </p:nvPicPr>
        <p:blipFill>
          <a:blip r:embed="rId2"/>
          <a:stretch>
            <a:fillRect/>
          </a:stretch>
        </p:blipFill>
        <p:spPr>
          <a:xfrm>
            <a:off x="1470738" y="1631072"/>
            <a:ext cx="9247347" cy="1152128"/>
          </a:xfrm>
          <a:prstGeom prst="rect">
            <a:avLst/>
          </a:prstGeom>
        </p:spPr>
      </p:pic>
    </p:spTree>
    <p:extLst>
      <p:ext uri="{BB962C8B-B14F-4D97-AF65-F5344CB8AC3E}">
        <p14:creationId xmlns:p14="http://schemas.microsoft.com/office/powerpoint/2010/main" val="20505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結果</a:t>
            </a:r>
          </a:p>
        </p:txBody>
      </p:sp>
      <p:sp>
        <p:nvSpPr>
          <p:cNvPr id="3" name="內容版面配置區 2">
            <a:extLst>
              <a:ext uri="{FF2B5EF4-FFF2-40B4-BE49-F238E27FC236}">
                <a16:creationId xmlns:a16="http://schemas.microsoft.com/office/drawing/2014/main" id="{C954B010-7B31-495E-A518-BB701C2D22DB}"/>
              </a:ext>
            </a:extLst>
          </p:cNvPr>
          <p:cNvSpPr>
            <a:spLocks noGrp="1"/>
          </p:cNvSpPr>
          <p:nvPr>
            <p:ph idx="1"/>
          </p:nvPr>
        </p:nvSpPr>
        <p:spPr/>
        <p:txBody>
          <a:bodyPr/>
          <a:lstStyle/>
          <a:p>
            <a:endParaRPr lang="zh-TW" altLang="en-US" b="1" dirty="0"/>
          </a:p>
        </p:txBody>
      </p:sp>
      <p:pic>
        <p:nvPicPr>
          <p:cNvPr id="5" name="圖片 4"/>
          <p:cNvPicPr>
            <a:picLocks noChangeAspect="1"/>
          </p:cNvPicPr>
          <p:nvPr/>
        </p:nvPicPr>
        <p:blipFill rotWithShape="1">
          <a:blip r:embed="rId2"/>
          <a:srcRect t="23905" b="7567"/>
          <a:stretch/>
        </p:blipFill>
        <p:spPr>
          <a:xfrm>
            <a:off x="993358" y="1600200"/>
            <a:ext cx="10202107" cy="4099912"/>
          </a:xfrm>
          <a:prstGeom prst="rect">
            <a:avLst/>
          </a:prstGeom>
        </p:spPr>
      </p:pic>
      <p:sp>
        <p:nvSpPr>
          <p:cNvPr id="6" name="矩形 5"/>
          <p:cNvSpPr/>
          <p:nvPr/>
        </p:nvSpPr>
        <p:spPr>
          <a:xfrm>
            <a:off x="1197868" y="4365104"/>
            <a:ext cx="9937104" cy="28803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87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F6AB28-872B-4D8C-9D64-CA5D0ACB431E}"/>
              </a:ext>
            </a:extLst>
          </p:cNvPr>
          <p:cNvSpPr>
            <a:spLocks noGrp="1"/>
          </p:cNvSpPr>
          <p:nvPr>
            <p:ph type="title"/>
          </p:nvPr>
        </p:nvSpPr>
        <p:spPr/>
        <p:txBody>
          <a:bodyPr/>
          <a:lstStyle/>
          <a:p>
            <a:r>
              <a:rPr lang="zh-TW" altLang="en-US" dirty="0"/>
              <a:t>結果</a:t>
            </a:r>
            <a:r>
              <a:rPr lang="zh-TW" altLang="en-US" dirty="0" smtClean="0"/>
              <a:t>分析</a:t>
            </a:r>
            <a:endParaRPr lang="zh-TW" altLang="en-US" dirty="0"/>
          </a:p>
        </p:txBody>
      </p:sp>
      <p:sp>
        <p:nvSpPr>
          <p:cNvPr id="3" name="內容版面配置區 2">
            <a:extLst>
              <a:ext uri="{FF2B5EF4-FFF2-40B4-BE49-F238E27FC236}">
                <a16:creationId xmlns:a16="http://schemas.microsoft.com/office/drawing/2014/main" id="{C954B010-7B31-495E-A518-BB701C2D22DB}"/>
              </a:ext>
            </a:extLst>
          </p:cNvPr>
          <p:cNvSpPr>
            <a:spLocks noGrp="1"/>
          </p:cNvSpPr>
          <p:nvPr>
            <p:ph idx="1"/>
          </p:nvPr>
        </p:nvSpPr>
        <p:spPr/>
        <p:txBody>
          <a:bodyPr numCol="2"/>
          <a:lstStyle/>
          <a:p>
            <a:pPr marL="0" indent="0">
              <a:buNone/>
            </a:pPr>
            <a:r>
              <a:rPr lang="zh-TW" altLang="en-US" sz="2400" dirty="0">
                <a:latin typeface="標楷體" panose="03000509000000000000" pitchFamily="65" charset="-120"/>
              </a:rPr>
              <a:t>遇到的困難</a:t>
            </a:r>
            <a:r>
              <a:rPr lang="en-US" altLang="zh-TW" sz="2400" dirty="0" smtClean="0">
                <a:latin typeface="標楷體" panose="03000509000000000000" pitchFamily="65" charset="-120"/>
              </a:rPr>
              <a:t>：</a:t>
            </a:r>
          </a:p>
          <a:p>
            <a:r>
              <a:rPr lang="zh-TW" altLang="en-US" sz="2200" dirty="0">
                <a:latin typeface="標楷體" panose="03000509000000000000" pitchFamily="65" charset="-120"/>
              </a:rPr>
              <a:t>訓練資料缺少分析的</a:t>
            </a:r>
            <a:r>
              <a:rPr lang="zh-TW" altLang="en-US" sz="2200" dirty="0" smtClean="0">
                <a:latin typeface="標楷體" panose="03000509000000000000" pitchFamily="65" charset="-120"/>
              </a:rPr>
              <a:t>要素</a:t>
            </a:r>
            <a:endParaRPr lang="en-US" altLang="zh-TW" sz="2200" dirty="0" smtClean="0">
              <a:latin typeface="標楷體" panose="03000509000000000000" pitchFamily="65" charset="-120"/>
            </a:endParaRPr>
          </a:p>
          <a:p>
            <a:pPr marL="1005840" lvl="1" indent="-457200">
              <a:buFont typeface="+mj-lt"/>
              <a:buAutoNum type="arabicPeriod"/>
            </a:pPr>
            <a:r>
              <a:rPr lang="zh-TW" altLang="en-US" sz="2000" dirty="0" smtClean="0">
                <a:latin typeface="標楷體" panose="03000509000000000000" pitchFamily="65" charset="-120"/>
              </a:rPr>
              <a:t>缺少特徵敘述</a:t>
            </a:r>
            <a:endParaRPr lang="en-US" altLang="zh-TW" sz="2000" dirty="0" smtClean="0">
              <a:latin typeface="標楷體" panose="03000509000000000000" pitchFamily="65" charset="-120"/>
            </a:endParaRPr>
          </a:p>
          <a:p>
            <a:pPr marL="1005840" lvl="1" indent="-457200">
              <a:buFont typeface="+mj-lt"/>
              <a:buAutoNum type="arabicPeriod"/>
            </a:pPr>
            <a:r>
              <a:rPr lang="zh-TW" altLang="en-US" sz="2000" dirty="0" smtClean="0">
                <a:latin typeface="標楷體" panose="03000509000000000000" pitchFamily="65" charset="-120"/>
              </a:rPr>
              <a:t>缺少模式描述</a:t>
            </a:r>
            <a:endParaRPr lang="en-US" altLang="zh-TW" sz="2000" dirty="0" smtClean="0">
              <a:latin typeface="標楷體" panose="03000509000000000000" pitchFamily="65" charset="-120"/>
            </a:endParaRPr>
          </a:p>
          <a:p>
            <a:pPr lvl="2"/>
            <a:r>
              <a:rPr lang="en-US" altLang="zh-TW" sz="1800" dirty="0" err="1">
                <a:latin typeface="標楷體" panose="03000509000000000000" pitchFamily="65" charset="-120"/>
              </a:rPr>
              <a:t>t</a:t>
            </a:r>
            <a:r>
              <a:rPr lang="en-US" altLang="zh-TW" sz="1800" dirty="0" err="1" smtClean="0">
                <a:latin typeface="標楷體" panose="03000509000000000000" pitchFamily="65" charset="-120"/>
              </a:rPr>
              <a:t>rain_queries</a:t>
            </a:r>
            <a:r>
              <a:rPr lang="zh-TW" altLang="en-US" sz="1800" dirty="0" smtClean="0">
                <a:latin typeface="標楷體" panose="03000509000000000000" pitchFamily="65" charset="-120"/>
              </a:rPr>
              <a:t>中的資料在</a:t>
            </a:r>
            <a:r>
              <a:rPr lang="en-US" altLang="zh-TW" sz="1800" dirty="0" err="1" smtClean="0">
                <a:latin typeface="標楷體" panose="03000509000000000000" pitchFamily="65" charset="-120"/>
              </a:rPr>
              <a:t>train_plans</a:t>
            </a:r>
            <a:r>
              <a:rPr lang="zh-TW" altLang="en-US" sz="1800" dirty="0" smtClean="0">
                <a:latin typeface="標楷體" panose="03000509000000000000" pitchFamily="65" charset="-120"/>
              </a:rPr>
              <a:t>中缺少對應的路線規劃</a:t>
            </a:r>
            <a:endParaRPr lang="en-US" altLang="zh-TW" sz="1800" dirty="0" smtClean="0">
              <a:latin typeface="標楷體" panose="03000509000000000000" pitchFamily="65" charset="-120"/>
            </a:endParaRPr>
          </a:p>
          <a:p>
            <a:pPr marL="1005840" lvl="1" indent="-457200">
              <a:buFont typeface="+mj-lt"/>
              <a:buAutoNum type="arabicPeriod"/>
            </a:pPr>
            <a:r>
              <a:rPr lang="zh-TW" altLang="en-US" sz="2000" dirty="0" smtClean="0">
                <a:latin typeface="標楷體" panose="03000509000000000000" pitchFamily="65" charset="-120"/>
              </a:rPr>
              <a:t>缺少最終選擇</a:t>
            </a:r>
            <a:endParaRPr lang="en-US" altLang="zh-TW" sz="2000" dirty="0" smtClean="0">
              <a:latin typeface="標楷體" panose="03000509000000000000" pitchFamily="65" charset="-120"/>
            </a:endParaRPr>
          </a:p>
          <a:p>
            <a:pPr lvl="2"/>
            <a:r>
              <a:rPr lang="en-US" altLang="zh-TW" sz="1800" dirty="0" err="1" smtClean="0">
                <a:latin typeface="標楷體" panose="03000509000000000000" pitchFamily="65" charset="-120"/>
              </a:rPr>
              <a:t>train_plans</a:t>
            </a:r>
            <a:r>
              <a:rPr lang="zh-TW" altLang="en-US" sz="1800" dirty="0" smtClean="0">
                <a:latin typeface="標楷體" panose="03000509000000000000" pitchFamily="65" charset="-120"/>
              </a:rPr>
              <a:t>中的資料</a:t>
            </a:r>
            <a:r>
              <a:rPr lang="zh-TW" altLang="en-US" sz="1800" dirty="0">
                <a:latin typeface="標楷體" panose="03000509000000000000" pitchFamily="65" charset="-120"/>
              </a:rPr>
              <a:t>在</a:t>
            </a:r>
            <a:r>
              <a:rPr lang="en-US" altLang="zh-TW" sz="1800" dirty="0" err="1" smtClean="0">
                <a:latin typeface="標楷體" panose="03000509000000000000" pitchFamily="65" charset="-120"/>
              </a:rPr>
              <a:t>train_clicks</a:t>
            </a:r>
            <a:r>
              <a:rPr lang="zh-TW" altLang="en-US" sz="1800" dirty="0">
                <a:latin typeface="標楷體" panose="03000509000000000000" pitchFamily="65" charset="-120"/>
              </a:rPr>
              <a:t>中缺少對應</a:t>
            </a:r>
            <a:r>
              <a:rPr lang="zh-TW" altLang="en-US" sz="1800" dirty="0" smtClean="0">
                <a:latin typeface="標楷體" panose="03000509000000000000" pitchFamily="65" charset="-120"/>
              </a:rPr>
              <a:t>的抉擇</a:t>
            </a:r>
            <a:endParaRPr lang="en-US" altLang="zh-TW" sz="1800" dirty="0" smtClean="0">
              <a:latin typeface="標楷體" panose="03000509000000000000" pitchFamily="65" charset="-120"/>
            </a:endParaRPr>
          </a:p>
          <a:p>
            <a:r>
              <a:rPr lang="zh-TW" altLang="en-US" sz="2200" dirty="0">
                <a:latin typeface="標楷體" panose="03000509000000000000" pitchFamily="65" charset="-120"/>
              </a:rPr>
              <a:t>訓練中</a:t>
            </a:r>
            <a:r>
              <a:rPr lang="en-US" altLang="zh-TW" sz="2200" dirty="0">
                <a:latin typeface="標楷體" panose="03000509000000000000" pitchFamily="65" charset="-120"/>
              </a:rPr>
              <a:t>loss</a:t>
            </a:r>
            <a:r>
              <a:rPr lang="zh-TW" altLang="en-US" sz="2200" dirty="0">
                <a:latin typeface="標楷體" panose="03000509000000000000" pitchFamily="65" charset="-120"/>
              </a:rPr>
              <a:t>下降後就卡在一個值，預測出來的準確率大約在</a:t>
            </a:r>
            <a:r>
              <a:rPr lang="en-US" altLang="zh-TW" sz="2200" dirty="0">
                <a:latin typeface="標楷體" panose="03000509000000000000" pitchFamily="65" charset="-120"/>
              </a:rPr>
              <a:t>57%</a:t>
            </a:r>
            <a:r>
              <a:rPr lang="zh-TW" altLang="en-US" sz="2200" dirty="0">
                <a:latin typeface="標楷體" panose="03000509000000000000" pitchFamily="65" charset="-120"/>
              </a:rPr>
              <a:t>左右</a:t>
            </a:r>
            <a:r>
              <a:rPr lang="zh-TW" altLang="en-US" sz="2200" dirty="0" smtClean="0">
                <a:latin typeface="標楷體" panose="03000509000000000000" pitchFamily="65" charset="-120"/>
              </a:rPr>
              <a:t>，但經過</a:t>
            </a:r>
            <a:r>
              <a:rPr lang="zh-TW" altLang="en-US" sz="2200" dirty="0">
                <a:latin typeface="標楷體" panose="03000509000000000000" pitchFamily="65" charset="-120"/>
              </a:rPr>
              <a:t>幾個</a:t>
            </a:r>
            <a:r>
              <a:rPr lang="en-US" altLang="zh-TW" sz="2200" dirty="0">
                <a:latin typeface="標楷體" panose="03000509000000000000" pitchFamily="65" charset="-120"/>
              </a:rPr>
              <a:t>Epoch</a:t>
            </a:r>
            <a:r>
              <a:rPr lang="zh-TW" altLang="en-US" sz="2200" dirty="0">
                <a:latin typeface="標楷體" panose="03000509000000000000" pitchFamily="65" charset="-120"/>
              </a:rPr>
              <a:t>也是得到一樣的準確率。</a:t>
            </a:r>
            <a:endParaRPr lang="en-US" altLang="zh-TW" sz="2200" dirty="0">
              <a:latin typeface="標楷體" panose="03000509000000000000" pitchFamily="65" charset="-120"/>
            </a:endParaRPr>
          </a:p>
          <a:p>
            <a:pPr marL="0" indent="0">
              <a:buNone/>
            </a:pPr>
            <a:r>
              <a:rPr lang="zh-TW" altLang="en-US" sz="2400" dirty="0" smtClean="0">
                <a:latin typeface="標楷體" panose="03000509000000000000" pitchFamily="65" charset="-120"/>
              </a:rPr>
              <a:t>如何精進</a:t>
            </a:r>
            <a:r>
              <a:rPr lang="en-US" altLang="zh-TW" sz="2400" dirty="0" smtClean="0">
                <a:latin typeface="標楷體" panose="03000509000000000000" pitchFamily="65" charset="-120"/>
              </a:rPr>
              <a:t>：</a:t>
            </a:r>
          </a:p>
          <a:p>
            <a:pPr marL="457200" indent="-457200">
              <a:buFont typeface="+mj-lt"/>
              <a:buAutoNum type="arabicPeriod"/>
            </a:pPr>
            <a:r>
              <a:rPr lang="zh-TW" altLang="en-US" sz="2400" dirty="0">
                <a:latin typeface="標楷體" panose="03000509000000000000" pitchFamily="65" charset="-120"/>
              </a:rPr>
              <a:t>目前只考慮</a:t>
            </a:r>
            <a:r>
              <a:rPr lang="en-US" altLang="zh-TW" sz="2400" dirty="0" err="1">
                <a:latin typeface="標楷體" panose="03000509000000000000" pitchFamily="65" charset="-120"/>
              </a:rPr>
              <a:t>pid</a:t>
            </a:r>
            <a:r>
              <a:rPr lang="zh-TW" altLang="en-US" sz="2400" dirty="0">
                <a:latin typeface="標楷體" panose="03000509000000000000" pitchFamily="65" charset="-120"/>
              </a:rPr>
              <a:t>及</a:t>
            </a:r>
            <a:r>
              <a:rPr lang="en-US" altLang="zh-TW" sz="2400" dirty="0">
                <a:latin typeface="標楷體" panose="03000509000000000000" pitchFamily="65" charset="-120"/>
              </a:rPr>
              <a:t>plans</a:t>
            </a:r>
            <a:r>
              <a:rPr lang="zh-TW" altLang="en-US" sz="2400" dirty="0">
                <a:latin typeface="標楷體" panose="03000509000000000000" pitchFamily="65" charset="-120"/>
              </a:rPr>
              <a:t>，會再考慮更多資訊</a:t>
            </a:r>
            <a:r>
              <a:rPr lang="en-US" altLang="zh-TW" sz="2400" dirty="0">
                <a:latin typeface="標楷體" panose="03000509000000000000" pitchFamily="65" charset="-120"/>
              </a:rPr>
              <a:t>(</a:t>
            </a:r>
            <a:r>
              <a:rPr lang="zh-TW" altLang="en-US" sz="2400" dirty="0">
                <a:latin typeface="標楷體" panose="03000509000000000000" pitchFamily="65" charset="-120"/>
              </a:rPr>
              <a:t>要求時間、位置等等</a:t>
            </a:r>
            <a:r>
              <a:rPr lang="en-US" altLang="zh-TW" sz="2400" dirty="0">
                <a:latin typeface="標楷體" panose="03000509000000000000" pitchFamily="65" charset="-120"/>
              </a:rPr>
              <a:t>)</a:t>
            </a:r>
            <a:r>
              <a:rPr lang="zh-TW" altLang="en-US" sz="2400" dirty="0">
                <a:latin typeface="標楷體" panose="03000509000000000000" pitchFamily="65" charset="-120"/>
              </a:rPr>
              <a:t>。</a:t>
            </a:r>
            <a:endParaRPr lang="en-US" altLang="zh-TW" sz="2400" dirty="0">
              <a:latin typeface="標楷體" panose="03000509000000000000" pitchFamily="65" charset="-120"/>
            </a:endParaRPr>
          </a:p>
          <a:p>
            <a:pPr marL="457200" indent="-457200">
              <a:buFont typeface="+mj-lt"/>
              <a:buAutoNum type="arabicPeriod"/>
            </a:pPr>
            <a:r>
              <a:rPr lang="zh-TW" altLang="en-US" sz="2400" dirty="0">
                <a:latin typeface="標楷體" panose="03000509000000000000" pitchFamily="65" charset="-120"/>
              </a:rPr>
              <a:t>詳細分析資料，來考慮如何更精準的處理資料</a:t>
            </a:r>
            <a:endParaRPr lang="zh-TW" altLang="en-US" sz="2200" dirty="0">
              <a:latin typeface="標楷體" panose="03000509000000000000" pitchFamily="65" charset="-120"/>
            </a:endParaRPr>
          </a:p>
        </p:txBody>
      </p:sp>
    </p:spTree>
    <p:extLst>
      <p:ext uri="{BB962C8B-B14F-4D97-AF65-F5344CB8AC3E}">
        <p14:creationId xmlns:p14="http://schemas.microsoft.com/office/powerpoint/2010/main" val="285287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4999" dirty="0">
                <a:latin typeface="Times New Roman" panose="02020603050405020304" pitchFamily="18" charset="0"/>
                <a:cs typeface="Times New Roman" panose="02020603050405020304" pitchFamily="18" charset="0"/>
              </a:rPr>
              <a:t>Alpha GO</a:t>
            </a:r>
            <a:endParaRPr lang="zh-TW" altLang="en-US" sz="4999" dirty="0">
              <a:latin typeface="Times New Roman" panose="02020603050405020304" pitchFamily="18" charset="0"/>
              <a:cs typeface="Times New Roman" panose="02020603050405020304" pitchFamily="18" charset="0"/>
            </a:endParaRPr>
          </a:p>
        </p:txBody>
      </p:sp>
      <p:sp>
        <p:nvSpPr>
          <p:cNvPr id="4" name="副標題 2"/>
          <p:cNvSpPr>
            <a:spLocks noGrp="1"/>
          </p:cNvSpPr>
          <p:nvPr>
            <p:ph type="subTitle" idx="1"/>
          </p:nvPr>
        </p:nvSpPr>
        <p:spPr>
          <a:xfrm>
            <a:off x="1828323" y="3886081"/>
            <a:ext cx="8532178" cy="2275882"/>
          </a:xfrm>
        </p:spPr>
        <p:txBody>
          <a:bodyPr numCol="1">
            <a:normAutofit/>
          </a:bodyPr>
          <a:lstStyle/>
          <a:p>
            <a:endParaRPr lang="zh-TW" altLang="en-US" sz="1999"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29346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441" y="143731"/>
            <a:ext cx="10969943" cy="1142702"/>
          </a:xfrm>
        </p:spPr>
        <p:txBody>
          <a:bodyPr/>
          <a:lstStyle/>
          <a:p>
            <a:r>
              <a:rPr lang="en-US" altLang="zh-TW" sz="4999" dirty="0"/>
              <a:t>Outline</a:t>
            </a:r>
            <a:endParaRPr lang="zh-TW" altLang="en-US" sz="4999" dirty="0"/>
          </a:p>
        </p:txBody>
      </p:sp>
      <p:sp>
        <p:nvSpPr>
          <p:cNvPr id="3" name="內容版面配置區 2"/>
          <p:cNvSpPr>
            <a:spLocks noGrp="1"/>
          </p:cNvSpPr>
          <p:nvPr>
            <p:ph idx="1"/>
          </p:nvPr>
        </p:nvSpPr>
        <p:spPr>
          <a:xfrm>
            <a:off x="609441" y="1143596"/>
            <a:ext cx="10969943" cy="4874145"/>
          </a:xfrm>
        </p:spPr>
        <p:txBody>
          <a:bodyPr/>
          <a:lstStyle/>
          <a:p>
            <a:r>
              <a:rPr lang="zh-TW" altLang="en-US" sz="2199" dirty="0"/>
              <a:t>演進歷史</a:t>
            </a:r>
            <a:endParaRPr lang="en-US" altLang="zh-TW" sz="2199" dirty="0"/>
          </a:p>
          <a:p>
            <a:r>
              <a:rPr lang="zh-TW" altLang="en-US" sz="2199" dirty="0"/>
              <a:t>主要方法</a:t>
            </a:r>
            <a:endParaRPr lang="en-US" altLang="zh-TW" sz="2199" dirty="0"/>
          </a:p>
          <a:p>
            <a:pPr lvl="1"/>
            <a:r>
              <a:rPr lang="en-US" altLang="zh-TW" sz="1999" dirty="0"/>
              <a:t>Monte-</a:t>
            </a:r>
            <a:r>
              <a:rPr lang="en-US" altLang="zh-TW" sz="1999" dirty="0" err="1"/>
              <a:t>carlo</a:t>
            </a:r>
            <a:r>
              <a:rPr lang="en-US" altLang="zh-TW" sz="1999" dirty="0"/>
              <a:t> Tree-search (MCTS)</a:t>
            </a:r>
          </a:p>
          <a:p>
            <a:r>
              <a:rPr lang="en-US" altLang="zh-TW" sz="2479" dirty="0"/>
              <a:t>Alpha go</a:t>
            </a:r>
            <a:endParaRPr lang="en-US" altLang="zh-TW" sz="2199" dirty="0"/>
          </a:p>
          <a:p>
            <a:r>
              <a:rPr lang="zh-TW" altLang="en-US" sz="2199" dirty="0"/>
              <a:t>網路架構</a:t>
            </a:r>
            <a:endParaRPr lang="en-US" altLang="zh-TW" sz="2199" dirty="0"/>
          </a:p>
        </p:txBody>
      </p:sp>
    </p:spTree>
    <p:extLst>
      <p:ext uri="{BB962C8B-B14F-4D97-AF65-F5344CB8AC3E}">
        <p14:creationId xmlns:p14="http://schemas.microsoft.com/office/powerpoint/2010/main" val="9522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FB76F-A71E-423B-A0EB-3D94EBFF8EBB}"/>
              </a:ext>
            </a:extLst>
          </p:cNvPr>
          <p:cNvSpPr>
            <a:spLocks noGrp="1"/>
          </p:cNvSpPr>
          <p:nvPr>
            <p:ph type="title"/>
          </p:nvPr>
        </p:nvSpPr>
        <p:spPr/>
        <p:txBody>
          <a:bodyPr>
            <a:normAutofit/>
          </a:bodyPr>
          <a:lstStyle/>
          <a:p>
            <a:r>
              <a:rPr lang="en-US" altLang="zh-TW" dirty="0"/>
              <a:t>AlphaGo Evolution</a:t>
            </a:r>
            <a:endParaRPr lang="zh-TW" altLang="en-US" dirty="0"/>
          </a:p>
        </p:txBody>
      </p:sp>
      <p:graphicFrame>
        <p:nvGraphicFramePr>
          <p:cNvPr id="4" name="內容版面配置區 3">
            <a:extLst>
              <a:ext uri="{FF2B5EF4-FFF2-40B4-BE49-F238E27FC236}">
                <a16:creationId xmlns:a16="http://schemas.microsoft.com/office/drawing/2014/main" id="{0D5AAB0B-D43C-4622-BB04-7C779717E319}"/>
              </a:ext>
            </a:extLst>
          </p:cNvPr>
          <p:cNvGraphicFramePr>
            <a:graphicFrameLocks noGrp="1"/>
          </p:cNvGraphicFramePr>
          <p:nvPr>
            <p:ph idx="1"/>
            <p:extLst/>
          </p:nvPr>
        </p:nvGraphicFramePr>
        <p:xfrm>
          <a:off x="1936399" y="2090736"/>
          <a:ext cx="8316024" cy="3646804"/>
        </p:xfrm>
        <a:graphic>
          <a:graphicData uri="http://schemas.openxmlformats.org/drawingml/2006/table">
            <a:tbl>
              <a:tblPr/>
              <a:tblGrid>
                <a:gridCol w="2079006">
                  <a:extLst>
                    <a:ext uri="{9D8B030D-6E8A-4147-A177-3AD203B41FA5}">
                      <a16:colId xmlns:a16="http://schemas.microsoft.com/office/drawing/2014/main" val="1610555339"/>
                    </a:ext>
                  </a:extLst>
                </a:gridCol>
                <a:gridCol w="2079006">
                  <a:extLst>
                    <a:ext uri="{9D8B030D-6E8A-4147-A177-3AD203B41FA5}">
                      <a16:colId xmlns:a16="http://schemas.microsoft.com/office/drawing/2014/main" val="2290799255"/>
                    </a:ext>
                  </a:extLst>
                </a:gridCol>
                <a:gridCol w="2079006">
                  <a:extLst>
                    <a:ext uri="{9D8B030D-6E8A-4147-A177-3AD203B41FA5}">
                      <a16:colId xmlns:a16="http://schemas.microsoft.com/office/drawing/2014/main" val="2555446369"/>
                    </a:ext>
                  </a:extLst>
                </a:gridCol>
                <a:gridCol w="2079006">
                  <a:extLst>
                    <a:ext uri="{9D8B030D-6E8A-4147-A177-3AD203B41FA5}">
                      <a16:colId xmlns:a16="http://schemas.microsoft.com/office/drawing/2014/main" val="1694852543"/>
                    </a:ext>
                  </a:extLst>
                </a:gridCol>
              </a:tblGrid>
              <a:tr h="304141">
                <a:tc>
                  <a:txBody>
                    <a:bodyPr/>
                    <a:lstStyle/>
                    <a:p>
                      <a:pPr marL="0" algn="ctr" defTabSz="914400" rtl="0" eaLnBrk="1" latinLnBrk="0" hangingPunct="1"/>
                      <a:r>
                        <a:rPr lang="en-US" sz="1500" kern="1200" dirty="0">
                          <a:solidFill>
                            <a:schemeClr val="tx1"/>
                          </a:solidFill>
                          <a:effectLst/>
                          <a:latin typeface="+mn-lt"/>
                          <a:ea typeface="+mn-ea"/>
                          <a:cs typeface="+mn-cs"/>
                        </a:rPr>
                        <a:t>Versions</a:t>
                      </a:r>
                    </a:p>
                  </a:txBody>
                  <a:tcPr marL="75600" marR="165376" marT="37800" marB="37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F0"/>
                    </a:solidFill>
                  </a:tcPr>
                </a:tc>
                <a:tc>
                  <a:txBody>
                    <a:bodyPr/>
                    <a:lstStyle/>
                    <a:p>
                      <a:pPr algn="ctr"/>
                      <a:r>
                        <a:rPr lang="en-US" sz="1500" dirty="0">
                          <a:solidFill>
                            <a:schemeClr val="tx1"/>
                          </a:solidFill>
                          <a:effectLst/>
                        </a:rPr>
                        <a:t>Hardware</a:t>
                      </a:r>
                    </a:p>
                  </a:txBody>
                  <a:tcPr marL="75600" marR="165376" marT="37800" marB="37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F0"/>
                    </a:solidFill>
                  </a:tcPr>
                </a:tc>
                <a:tc>
                  <a:txBody>
                    <a:bodyPr/>
                    <a:lstStyle/>
                    <a:p>
                      <a:pPr algn="ctr"/>
                      <a:r>
                        <a:rPr lang="en-US" sz="1500">
                          <a:solidFill>
                            <a:schemeClr val="tx1"/>
                          </a:solidFill>
                          <a:effectLst/>
                        </a:rPr>
                        <a:t>Elo rating</a:t>
                      </a:r>
                    </a:p>
                  </a:txBody>
                  <a:tcPr marL="75600" marR="165376" marT="37800" marB="37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F0"/>
                    </a:solidFill>
                  </a:tcPr>
                </a:tc>
                <a:tc>
                  <a:txBody>
                    <a:bodyPr/>
                    <a:lstStyle/>
                    <a:p>
                      <a:pPr algn="ctr"/>
                      <a:r>
                        <a:rPr lang="en-US" sz="1500" dirty="0">
                          <a:solidFill>
                            <a:schemeClr val="tx1"/>
                          </a:solidFill>
                          <a:effectLst/>
                        </a:rPr>
                        <a:t>Matches</a:t>
                      </a:r>
                    </a:p>
                  </a:txBody>
                  <a:tcPr marL="75600" marR="165376" marT="37800" marB="37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F0"/>
                    </a:solidFill>
                  </a:tcPr>
                </a:tc>
                <a:extLst>
                  <a:ext uri="{0D108BD9-81ED-4DB2-BD59-A6C34878D82A}">
                    <a16:rowId xmlns:a16="http://schemas.microsoft.com/office/drawing/2014/main" val="251380798"/>
                  </a:ext>
                </a:extLst>
              </a:tr>
              <a:tr h="529202">
                <a:tc>
                  <a:txBody>
                    <a:bodyPr/>
                    <a:lstStyle/>
                    <a:p>
                      <a:pPr algn="l"/>
                      <a:r>
                        <a:rPr lang="en-US" sz="1500" kern="1200" dirty="0">
                          <a:solidFill>
                            <a:schemeClr val="tx1"/>
                          </a:solidFill>
                          <a:effectLst/>
                          <a:latin typeface="+mn-lt"/>
                          <a:ea typeface="+mn-ea"/>
                          <a:cs typeface="+mn-cs"/>
                        </a:rPr>
                        <a:t>AlphaGo Fan</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176 GPUs, distributed</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altLang="zh-TW" sz="1500" kern="1200" dirty="0">
                          <a:solidFill>
                            <a:schemeClr val="tx1"/>
                          </a:solidFill>
                          <a:effectLst/>
                          <a:latin typeface="+mn-lt"/>
                          <a:ea typeface="+mn-ea"/>
                          <a:cs typeface="+mn-cs"/>
                        </a:rPr>
                        <a:t>3,144</a:t>
                      </a:r>
                      <a:endParaRPr lang="zh-TW" alt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5:0 against Fan Hui</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529807161"/>
                  </a:ext>
                </a:extLst>
              </a:tr>
              <a:tr h="529202">
                <a:tc>
                  <a:txBody>
                    <a:bodyPr/>
                    <a:lstStyle/>
                    <a:p>
                      <a:pPr algn="l"/>
                      <a:r>
                        <a:rPr lang="en-US" sz="1500" kern="1200" dirty="0">
                          <a:solidFill>
                            <a:schemeClr val="tx1"/>
                          </a:solidFill>
                          <a:effectLst/>
                          <a:latin typeface="+mn-lt"/>
                          <a:ea typeface="+mn-ea"/>
                          <a:cs typeface="+mn-cs"/>
                        </a:rPr>
                        <a:t>AlphaGo Lee</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48 TPUs, distributed</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altLang="zh-TW" sz="1500" kern="1200" dirty="0">
                          <a:solidFill>
                            <a:schemeClr val="tx1"/>
                          </a:solidFill>
                          <a:effectLst/>
                          <a:latin typeface="+mn-lt"/>
                          <a:ea typeface="+mn-ea"/>
                          <a:cs typeface="+mn-cs"/>
                        </a:rPr>
                        <a:t>3,739</a:t>
                      </a:r>
                      <a:endParaRPr lang="zh-TW" alt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4:1 against Lee </a:t>
                      </a:r>
                      <a:r>
                        <a:rPr lang="en-US" sz="1500" kern="1200" dirty="0" err="1">
                          <a:solidFill>
                            <a:schemeClr val="tx1"/>
                          </a:solidFill>
                          <a:effectLst/>
                          <a:latin typeface="+mn-lt"/>
                          <a:ea typeface="+mn-ea"/>
                          <a:cs typeface="+mn-cs"/>
                        </a:rPr>
                        <a:t>Sedol</a:t>
                      </a:r>
                      <a:endParaRPr 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28001006"/>
                  </a:ext>
                </a:extLst>
              </a:tr>
              <a:tr h="761222">
                <a:tc>
                  <a:txBody>
                    <a:bodyPr/>
                    <a:lstStyle/>
                    <a:p>
                      <a:pPr algn="l"/>
                      <a:r>
                        <a:rPr lang="en-US" sz="1500" kern="1200" dirty="0">
                          <a:solidFill>
                            <a:schemeClr val="tx1"/>
                          </a:solidFill>
                          <a:effectLst/>
                          <a:latin typeface="+mn-lt"/>
                          <a:ea typeface="+mn-ea"/>
                          <a:cs typeface="+mn-cs"/>
                        </a:rPr>
                        <a:t>AlphaGo Master</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4 TPUs, single machine</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altLang="zh-TW" sz="1500" kern="1200" dirty="0">
                          <a:solidFill>
                            <a:schemeClr val="tx1"/>
                          </a:solidFill>
                          <a:effectLst/>
                          <a:latin typeface="+mn-lt"/>
                          <a:ea typeface="+mn-ea"/>
                          <a:cs typeface="+mn-cs"/>
                        </a:rPr>
                        <a:t>4,858</a:t>
                      </a:r>
                      <a:endParaRPr lang="zh-TW" alt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60:0 against professional players;</a:t>
                      </a:r>
                      <a:br>
                        <a:rPr lang="en-US" sz="1500" kern="1200" dirty="0">
                          <a:solidFill>
                            <a:schemeClr val="tx1"/>
                          </a:solidFill>
                          <a:effectLst/>
                          <a:latin typeface="+mn-lt"/>
                          <a:ea typeface="+mn-ea"/>
                          <a:cs typeface="+mn-cs"/>
                        </a:rPr>
                      </a:br>
                      <a:r>
                        <a:rPr lang="en-US" sz="1500" kern="1200" dirty="0">
                          <a:solidFill>
                            <a:schemeClr val="tx1"/>
                          </a:solidFill>
                          <a:effectLst/>
                          <a:latin typeface="+mn-lt"/>
                          <a:ea typeface="+mn-ea"/>
                          <a:cs typeface="+mn-cs"/>
                        </a:rPr>
                        <a:t>Future of Go Summit</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01496172"/>
                  </a:ext>
                </a:extLst>
              </a:tr>
              <a:tr h="989762">
                <a:tc>
                  <a:txBody>
                    <a:bodyPr/>
                    <a:lstStyle/>
                    <a:p>
                      <a:pPr algn="l"/>
                      <a:r>
                        <a:rPr lang="en-US" sz="1500" kern="1200" dirty="0" err="1">
                          <a:solidFill>
                            <a:schemeClr val="tx1"/>
                          </a:solidFill>
                          <a:effectLst/>
                          <a:latin typeface="+mn-lt"/>
                          <a:ea typeface="+mn-ea"/>
                          <a:cs typeface="+mn-cs"/>
                        </a:rPr>
                        <a:t>AlphaGo</a:t>
                      </a:r>
                      <a:r>
                        <a:rPr lang="en-US" sz="1500" kern="1200" dirty="0">
                          <a:solidFill>
                            <a:schemeClr val="tx1"/>
                          </a:solidFill>
                          <a:effectLst/>
                          <a:latin typeface="+mn-lt"/>
                          <a:ea typeface="+mn-ea"/>
                          <a:cs typeface="+mn-cs"/>
                        </a:rPr>
                        <a:t> Zero</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4 TPUs, single machine</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altLang="zh-TW" sz="1500" kern="1200" dirty="0">
                          <a:solidFill>
                            <a:schemeClr val="tx1"/>
                          </a:solidFill>
                          <a:effectLst/>
                          <a:latin typeface="+mn-lt"/>
                          <a:ea typeface="+mn-ea"/>
                          <a:cs typeface="+mn-cs"/>
                        </a:rPr>
                        <a:t>5,185</a:t>
                      </a:r>
                      <a:endParaRPr lang="zh-TW" alt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100:0 against AlphaGo Lee</a:t>
                      </a:r>
                    </a:p>
                    <a:p>
                      <a:r>
                        <a:rPr lang="en-US" sz="1500" kern="1200" dirty="0">
                          <a:solidFill>
                            <a:schemeClr val="tx1"/>
                          </a:solidFill>
                          <a:effectLst/>
                          <a:latin typeface="+mn-lt"/>
                          <a:ea typeface="+mn-ea"/>
                          <a:cs typeface="+mn-cs"/>
                        </a:rPr>
                        <a:t>89:11 against AlphaGo Master</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55902785"/>
                  </a:ext>
                </a:extLst>
              </a:tr>
              <a:tr h="532681">
                <a:tc>
                  <a:txBody>
                    <a:bodyPr/>
                    <a:lstStyle/>
                    <a:p>
                      <a:pPr algn="l"/>
                      <a:r>
                        <a:rPr lang="en-US" sz="1500" kern="1200" dirty="0" err="1">
                          <a:solidFill>
                            <a:schemeClr val="tx1"/>
                          </a:solidFill>
                          <a:effectLst/>
                          <a:latin typeface="+mn-lt"/>
                          <a:ea typeface="+mn-ea"/>
                          <a:cs typeface="+mn-cs"/>
                        </a:rPr>
                        <a:t>AlphaZero</a:t>
                      </a:r>
                      <a:endParaRPr lang="en-US" sz="1500" kern="1200" dirty="0">
                        <a:solidFill>
                          <a:schemeClr val="tx1"/>
                        </a:solidFill>
                        <a:effectLst/>
                        <a:latin typeface="+mn-lt"/>
                        <a:ea typeface="+mn-ea"/>
                        <a:cs typeface="+mn-cs"/>
                      </a:endParaRP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4 TPUs, single machine</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a:solidFill>
                            <a:schemeClr val="tx1"/>
                          </a:solidFill>
                          <a:effectLst/>
                          <a:latin typeface="+mn-lt"/>
                          <a:ea typeface="+mn-ea"/>
                          <a:cs typeface="+mn-cs"/>
                        </a:rPr>
                        <a:t>N/A</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1500" kern="1200" dirty="0">
                          <a:solidFill>
                            <a:schemeClr val="tx1"/>
                          </a:solidFill>
                          <a:effectLst/>
                          <a:latin typeface="+mn-lt"/>
                          <a:ea typeface="+mn-ea"/>
                          <a:cs typeface="+mn-cs"/>
                        </a:rPr>
                        <a:t>60:40 against AlphaGo Zero</a:t>
                      </a:r>
                    </a:p>
                  </a:txBody>
                  <a:tcPr marL="75600" marR="75600" marT="37800" marB="37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189079549"/>
                  </a:ext>
                </a:extLst>
              </a:tr>
            </a:tbl>
          </a:graphicData>
        </a:graphic>
      </p:graphicFrame>
    </p:spTree>
    <p:extLst>
      <p:ext uri="{BB962C8B-B14F-4D97-AF65-F5344CB8AC3E}">
        <p14:creationId xmlns:p14="http://schemas.microsoft.com/office/powerpoint/2010/main" val="135847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1F596-D4D6-4D1E-99CC-5B0715E43F9B}"/>
              </a:ext>
            </a:extLst>
          </p:cNvPr>
          <p:cNvSpPr>
            <a:spLocks noGrp="1"/>
          </p:cNvSpPr>
          <p:nvPr>
            <p:ph type="title"/>
          </p:nvPr>
        </p:nvSpPr>
        <p:spPr/>
        <p:txBody>
          <a:bodyPr/>
          <a:lstStyle/>
          <a:p>
            <a:r>
              <a:rPr lang="en-US" altLang="zh-TW" dirty="0" err="1"/>
              <a:t>Ouline</a:t>
            </a:r>
            <a:endParaRPr lang="zh-TW" altLang="en-US" dirty="0"/>
          </a:p>
        </p:txBody>
      </p:sp>
      <p:sp>
        <p:nvSpPr>
          <p:cNvPr id="3" name="內容版面配置區 2">
            <a:extLst>
              <a:ext uri="{FF2B5EF4-FFF2-40B4-BE49-F238E27FC236}">
                <a16:creationId xmlns:a16="http://schemas.microsoft.com/office/drawing/2014/main" id="{23F0EE4D-1513-4144-87BF-BC92F1852C4F}"/>
              </a:ext>
            </a:extLst>
          </p:cNvPr>
          <p:cNvSpPr>
            <a:spLocks noGrp="1"/>
          </p:cNvSpPr>
          <p:nvPr>
            <p:ph idx="1"/>
          </p:nvPr>
        </p:nvSpPr>
        <p:spPr/>
        <p:txBody>
          <a:bodyPr/>
          <a:lstStyle/>
          <a:p>
            <a:r>
              <a:rPr lang="zh-TW" altLang="en-US" sz="2600" dirty="0"/>
              <a:t>問題分析</a:t>
            </a:r>
            <a:endParaRPr lang="en-US" altLang="zh-TW" sz="2600" dirty="0"/>
          </a:p>
          <a:p>
            <a:r>
              <a:rPr lang="zh-TW" altLang="en-US" sz="2600" dirty="0"/>
              <a:t>資料描述</a:t>
            </a:r>
            <a:endParaRPr lang="en-US" altLang="zh-TW" sz="2600" dirty="0"/>
          </a:p>
          <a:p>
            <a:r>
              <a:rPr lang="zh-TW" altLang="en-US" sz="2600" dirty="0"/>
              <a:t>方法</a:t>
            </a:r>
            <a:endParaRPr lang="en-US" altLang="zh-TW" sz="2600" dirty="0"/>
          </a:p>
          <a:p>
            <a:r>
              <a:rPr lang="zh-TW" altLang="en-US" sz="2600" dirty="0"/>
              <a:t>結果</a:t>
            </a:r>
            <a:endParaRPr lang="en-US" altLang="zh-TW" sz="2600" dirty="0"/>
          </a:p>
          <a:p>
            <a:r>
              <a:rPr lang="zh-TW" altLang="en-US" sz="2600" dirty="0"/>
              <a:t>結果分析</a:t>
            </a:r>
          </a:p>
        </p:txBody>
      </p:sp>
    </p:spTree>
    <p:extLst>
      <p:ext uri="{BB962C8B-B14F-4D97-AF65-F5344CB8AC3E}">
        <p14:creationId xmlns:p14="http://schemas.microsoft.com/office/powerpoint/2010/main" val="78491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999" dirty="0"/>
              <a:t>MCTS</a:t>
            </a:r>
            <a:endParaRPr lang="zh-TW" altLang="en-US" sz="4999" dirty="0"/>
          </a:p>
        </p:txBody>
      </p:sp>
      <p:sp>
        <p:nvSpPr>
          <p:cNvPr id="3" name="內容版面配置區 2"/>
          <p:cNvSpPr>
            <a:spLocks noGrp="1"/>
          </p:cNvSpPr>
          <p:nvPr>
            <p:ph idx="1"/>
          </p:nvPr>
        </p:nvSpPr>
        <p:spPr/>
        <p:txBody>
          <a:bodyPr/>
          <a:lstStyle/>
          <a:p>
            <a:r>
              <a:rPr lang="zh-TW" altLang="en-US" sz="2199" dirty="0"/>
              <a:t>樹狀搜尋，一個</a:t>
            </a:r>
            <a:r>
              <a:rPr lang="en-US" altLang="zh-TW" sz="2199" dirty="0"/>
              <a:t>search tree </a:t>
            </a:r>
            <a:r>
              <a:rPr lang="zh-TW" altLang="en-US" sz="2199" dirty="0"/>
              <a:t>包含節點以及支線。</a:t>
            </a:r>
            <a:endParaRPr lang="en-US" altLang="zh-TW" sz="2199" dirty="0"/>
          </a:p>
          <a:p>
            <a:pPr lvl="1"/>
            <a:r>
              <a:rPr lang="zh-TW" altLang="en-US" sz="1999" dirty="0"/>
              <a:t>節點</a:t>
            </a:r>
            <a:r>
              <a:rPr lang="en-US" altLang="zh-TW" sz="1999" dirty="0"/>
              <a:t>:</a:t>
            </a:r>
            <a:r>
              <a:rPr lang="zh-TW" altLang="en-US" sz="1999" dirty="0"/>
              <a:t>狀態</a:t>
            </a:r>
            <a:r>
              <a:rPr lang="en-US" altLang="zh-TW" sz="1999" dirty="0"/>
              <a:t>(</a:t>
            </a:r>
            <a:r>
              <a:rPr lang="zh-TW" altLang="en-US" sz="1999" dirty="0"/>
              <a:t>棋盤狀態</a:t>
            </a:r>
            <a:r>
              <a:rPr lang="en-US" altLang="zh-TW" sz="1999" dirty="0"/>
              <a:t>)</a:t>
            </a:r>
          </a:p>
          <a:p>
            <a:pPr lvl="1"/>
            <a:r>
              <a:rPr lang="zh-TW" altLang="en-US" sz="1999" dirty="0"/>
              <a:t>支線</a:t>
            </a:r>
            <a:r>
              <a:rPr lang="en-US" altLang="zh-TW" sz="1999" dirty="0"/>
              <a:t>:</a:t>
            </a:r>
            <a:r>
              <a:rPr lang="zh-TW" altLang="en-US" sz="1999" dirty="0"/>
              <a:t>動作</a:t>
            </a:r>
            <a:endParaRPr lang="en-US" altLang="zh-TW" sz="1999" dirty="0"/>
          </a:p>
          <a:p>
            <a:r>
              <a:rPr lang="zh-TW" altLang="en-US" sz="2199" dirty="0"/>
              <a:t>步驟</a:t>
            </a:r>
            <a:r>
              <a:rPr lang="en-US" altLang="zh-TW" sz="2199" dirty="0"/>
              <a:t>:</a:t>
            </a:r>
          </a:p>
          <a:p>
            <a:pPr lvl="1">
              <a:buFont typeface="+mj-lt"/>
              <a:buAutoNum type="arabicPeriod"/>
            </a:pPr>
            <a:r>
              <a:rPr lang="zh-TW" altLang="en-US" sz="1799" dirty="0"/>
              <a:t>選擇 </a:t>
            </a:r>
            <a:r>
              <a:rPr lang="en-US" altLang="zh-TW" sz="1799" dirty="0"/>
              <a:t>(Selection)</a:t>
            </a:r>
            <a:r>
              <a:rPr lang="zh-TW" altLang="en-US" sz="1799" dirty="0"/>
              <a:t>：這裡選擇是指，從根節點</a:t>
            </a:r>
            <a:r>
              <a:rPr lang="en-US" altLang="zh-TW" sz="1799" dirty="0"/>
              <a:t>R</a:t>
            </a:r>
            <a:r>
              <a:rPr lang="zh-TW" altLang="en-US" sz="1799" dirty="0"/>
              <a:t>開始，連續向下一個子節點直到葉子節點</a:t>
            </a:r>
            <a:r>
              <a:rPr lang="en-US" altLang="zh-TW" sz="1799" dirty="0"/>
              <a:t>L</a:t>
            </a:r>
            <a:r>
              <a:rPr lang="zh-TW" altLang="en-US" sz="1799" dirty="0"/>
              <a:t>結束。（葉子就是沒有子節點可以選的節點。）</a:t>
            </a:r>
            <a:endParaRPr lang="en-US" altLang="zh-TW" sz="1799" dirty="0"/>
          </a:p>
          <a:p>
            <a:pPr lvl="1">
              <a:buFont typeface="+mj-lt"/>
              <a:buAutoNum type="arabicPeriod"/>
            </a:pPr>
            <a:r>
              <a:rPr lang="zh-TW" altLang="en-US" sz="1799" dirty="0"/>
              <a:t>擴充</a:t>
            </a:r>
            <a:r>
              <a:rPr lang="en-US" altLang="zh-TW" sz="1799" dirty="0"/>
              <a:t>(Expansion)</a:t>
            </a:r>
            <a:r>
              <a:rPr lang="zh-TW" altLang="en-US" sz="1799" dirty="0"/>
              <a:t>：從 </a:t>
            </a:r>
            <a:r>
              <a:rPr lang="en-US" altLang="zh-TW" sz="1799" dirty="0"/>
              <a:t>L</a:t>
            </a:r>
            <a:r>
              <a:rPr lang="zh-TW" altLang="en-US" sz="1799" dirty="0"/>
              <a:t>的子節點選出幾個節點把它門加入樹裡面。（用來選子節點的方式或函數稱為「</a:t>
            </a:r>
            <a:r>
              <a:rPr lang="en-US" altLang="zh-TW" sz="1799" dirty="0"/>
              <a:t>tree-policy</a:t>
            </a:r>
            <a:r>
              <a:rPr lang="zh-TW" altLang="en-US" sz="1799" dirty="0"/>
              <a:t>」）</a:t>
            </a:r>
            <a:endParaRPr lang="en-US" altLang="zh-TW" sz="1799" dirty="0"/>
          </a:p>
          <a:p>
            <a:pPr lvl="1">
              <a:buFont typeface="+mj-lt"/>
              <a:buAutoNum type="arabicPeriod"/>
            </a:pPr>
            <a:r>
              <a:rPr lang="zh-TW" altLang="en-US" sz="1799" dirty="0"/>
              <a:t>模擬 </a:t>
            </a:r>
            <a:r>
              <a:rPr lang="en-US" altLang="zh-TW" sz="1799" dirty="0"/>
              <a:t>(Simulation)</a:t>
            </a:r>
            <a:r>
              <a:rPr lang="zh-TW" altLang="en-US" sz="1799" dirty="0"/>
              <a:t>：從 </a:t>
            </a:r>
            <a:r>
              <a:rPr lang="en-US" altLang="zh-TW" sz="1799" dirty="0"/>
              <a:t>L </a:t>
            </a:r>
            <a:r>
              <a:rPr lang="zh-TW" altLang="en-US" sz="1799" dirty="0"/>
              <a:t>開始，快速地把結果模擬出來。這種模擬稱謂一個 “</a:t>
            </a:r>
            <a:r>
              <a:rPr lang="en-US" altLang="zh-TW" sz="1799" dirty="0"/>
              <a:t>rollout”</a:t>
            </a:r>
            <a:r>
              <a:rPr lang="zh-TW" altLang="en-US" sz="1799" dirty="0"/>
              <a:t>，模擬中選步的策略稱為「</a:t>
            </a:r>
            <a:r>
              <a:rPr lang="en-US" altLang="zh-TW" sz="1799" dirty="0"/>
              <a:t>rollout policy</a:t>
            </a:r>
            <a:r>
              <a:rPr lang="zh-TW" altLang="en-US" sz="1799" dirty="0"/>
              <a:t>」。最簡單的 </a:t>
            </a:r>
            <a:r>
              <a:rPr lang="en-US" altLang="zh-TW" sz="1799" dirty="0"/>
              <a:t>rollout-policy </a:t>
            </a:r>
            <a:r>
              <a:rPr lang="zh-TW" altLang="en-US" sz="1799" dirty="0"/>
              <a:t>就是隨機選步。</a:t>
            </a:r>
            <a:endParaRPr lang="en-US" altLang="zh-TW" sz="1799" dirty="0"/>
          </a:p>
          <a:p>
            <a:pPr lvl="1">
              <a:buFont typeface="+mj-lt"/>
              <a:buAutoNum type="arabicPeriod"/>
            </a:pPr>
            <a:r>
              <a:rPr lang="zh-TW" altLang="en-US" sz="1799" dirty="0"/>
              <a:t>反向傳播 </a:t>
            </a:r>
            <a:r>
              <a:rPr lang="en-US" altLang="zh-TW" sz="1799" dirty="0"/>
              <a:t>(Backpropagation)</a:t>
            </a:r>
            <a:r>
              <a:rPr lang="zh-TW" altLang="en-US" sz="1799" dirty="0"/>
              <a:t>：用模擬結果更新 </a:t>
            </a:r>
            <a:r>
              <a:rPr lang="en-US" altLang="zh-TW" sz="1799" dirty="0"/>
              <a:t>R-&gt;L </a:t>
            </a:r>
            <a:r>
              <a:rPr lang="zh-TW" altLang="en-US" sz="1799" dirty="0"/>
              <a:t>的節點資訊。</a:t>
            </a:r>
          </a:p>
        </p:txBody>
      </p:sp>
    </p:spTree>
    <p:extLst>
      <p:ext uri="{BB962C8B-B14F-4D97-AF65-F5344CB8AC3E}">
        <p14:creationId xmlns:p14="http://schemas.microsoft.com/office/powerpoint/2010/main" val="121454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999" dirty="0"/>
              <a:t>MCTS</a:t>
            </a:r>
            <a:endParaRPr lang="zh-TW" altLang="en-US" sz="4999" dirty="0"/>
          </a:p>
        </p:txBody>
      </p:sp>
      <p:pic>
        <p:nvPicPr>
          <p:cNvPr id="4" name="圖片 3"/>
          <p:cNvPicPr>
            <a:picLocks noChangeAspect="1"/>
          </p:cNvPicPr>
          <p:nvPr/>
        </p:nvPicPr>
        <p:blipFill>
          <a:blip r:embed="rId2"/>
          <a:stretch>
            <a:fillRect/>
          </a:stretch>
        </p:blipFill>
        <p:spPr>
          <a:xfrm>
            <a:off x="5472121" y="4407934"/>
            <a:ext cx="6149963" cy="1704837"/>
          </a:xfrm>
          <a:prstGeom prst="rect">
            <a:avLst/>
          </a:prstGeom>
        </p:spPr>
      </p:pic>
      <p:pic>
        <p:nvPicPr>
          <p:cNvPr id="5" name="圖片 4"/>
          <p:cNvPicPr>
            <a:picLocks noChangeAspect="1"/>
          </p:cNvPicPr>
          <p:nvPr/>
        </p:nvPicPr>
        <p:blipFill>
          <a:blip r:embed="rId3"/>
          <a:stretch>
            <a:fillRect/>
          </a:stretch>
        </p:blipFill>
        <p:spPr>
          <a:xfrm>
            <a:off x="8164077" y="1146182"/>
            <a:ext cx="3562816" cy="3216326"/>
          </a:xfrm>
          <a:prstGeom prst="rect">
            <a:avLst/>
          </a:prstGeom>
        </p:spPr>
      </p:pic>
      <p:sp>
        <p:nvSpPr>
          <p:cNvPr id="6" name="文字方塊 5"/>
          <p:cNvSpPr txBox="1"/>
          <p:nvPr/>
        </p:nvSpPr>
        <p:spPr>
          <a:xfrm>
            <a:off x="609441" y="1146182"/>
            <a:ext cx="4862679" cy="2584650"/>
          </a:xfrm>
          <a:prstGeom prst="rect">
            <a:avLst/>
          </a:prstGeom>
          <a:noFill/>
        </p:spPr>
        <p:txBody>
          <a:bodyPr wrap="square" rtlCol="0">
            <a:spAutoFit/>
          </a:bodyPr>
          <a:lstStyle/>
          <a:p>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針對自己的遊戲</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s1</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sT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。在每個位置</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st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中，使用最新的神經網絡</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f</a:t>
            </a:r>
            <a:r>
              <a:rPr lang="el-GR" altLang="zh-TW" sz="1799" dirty="0">
                <a:latin typeface="Times New Roman" panose="02020603050405020304" pitchFamily="18" charset="0"/>
                <a:ea typeface="標楷體" panose="03000509000000000000" pitchFamily="65" charset="-120"/>
                <a:cs typeface="Times New Roman" panose="02020603050405020304" pitchFamily="18" charset="0"/>
              </a:rPr>
              <a:t>θ</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執行</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MCTS(</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下圖</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。根據</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MCTS</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計算的搜索機率選擇移動。</a:t>
            </a:r>
            <a:endParaRPr lang="en-US" altLang="zh-TW" sz="1799"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神經網路將原始位置</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st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作為其輸入，將其傳遞給具有參數</a:t>
            </a:r>
            <a:r>
              <a:rPr lang="el-GR" altLang="zh-TW" sz="1799" dirty="0">
                <a:latin typeface="Times New Roman" panose="02020603050405020304" pitchFamily="18" charset="0"/>
                <a:ea typeface="標楷體" panose="03000509000000000000" pitchFamily="65" charset="-120"/>
                <a:cs typeface="Times New Roman" panose="02020603050405020304" pitchFamily="18" charset="0"/>
              </a:rPr>
              <a:t>θ</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的許多卷積層，並且輸出表示一棟的機率分布向量</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pt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和表示當前在位置</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st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中獲勝的機率</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vt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。更新神經網路參數</a:t>
            </a:r>
            <a:r>
              <a:rPr lang="en-US" altLang="zh-TW" sz="1799" dirty="0"/>
              <a:t>θ</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以最大化策略向量</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pt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與搜索機率</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πt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的相似度，並且使預測的勝者</a:t>
            </a:r>
            <a:r>
              <a:rPr lang="en-US" altLang="zh-TW" sz="1799" dirty="0" err="1">
                <a:latin typeface="Times New Roman" panose="02020603050405020304" pitchFamily="18" charset="0"/>
                <a:ea typeface="標楷體" panose="03000509000000000000" pitchFamily="65" charset="-120"/>
                <a:cs typeface="Times New Roman" panose="02020603050405020304" pitchFamily="18" charset="0"/>
              </a:rPr>
              <a:t>vt</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和遊戲勝者</a:t>
            </a:r>
            <a:r>
              <a:rPr lang="en-US" altLang="zh-TW" sz="1799" dirty="0">
                <a:latin typeface="Times New Roman" panose="02020603050405020304" pitchFamily="18" charset="0"/>
                <a:ea typeface="標楷體" panose="03000509000000000000" pitchFamily="65" charset="-120"/>
                <a:cs typeface="Times New Roman" panose="02020603050405020304" pitchFamily="18" charset="0"/>
              </a:rPr>
              <a:t>z</a:t>
            </a:r>
            <a:r>
              <a:rPr lang="zh-TW" altLang="en-US" sz="1799" dirty="0">
                <a:latin typeface="Times New Roman" panose="02020603050405020304" pitchFamily="18" charset="0"/>
                <a:ea typeface="標楷體" panose="03000509000000000000" pitchFamily="65" charset="-120"/>
                <a:cs typeface="Times New Roman" panose="02020603050405020304" pitchFamily="18" charset="0"/>
              </a:rPr>
              <a:t>之間的誤差最小化。</a:t>
            </a:r>
          </a:p>
        </p:txBody>
      </p:sp>
    </p:spTree>
    <p:extLst>
      <p:ext uri="{BB962C8B-B14F-4D97-AF65-F5344CB8AC3E}">
        <p14:creationId xmlns:p14="http://schemas.microsoft.com/office/powerpoint/2010/main" val="11689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999" dirty="0"/>
              <a:t>Alpha go</a:t>
            </a:r>
            <a:endParaRPr lang="zh-TW" altLang="en-US" sz="4999" dirty="0"/>
          </a:p>
        </p:txBody>
      </p:sp>
      <p:sp>
        <p:nvSpPr>
          <p:cNvPr id="3" name="內容版面配置區 2"/>
          <p:cNvSpPr>
            <a:spLocks noGrp="1"/>
          </p:cNvSpPr>
          <p:nvPr>
            <p:ph idx="1"/>
          </p:nvPr>
        </p:nvSpPr>
        <p:spPr/>
        <p:txBody>
          <a:bodyPr/>
          <a:lstStyle/>
          <a:p>
            <a:r>
              <a:rPr lang="en-US" altLang="zh-TW" sz="2199" dirty="0"/>
              <a:t>Alpha GO</a:t>
            </a:r>
          </a:p>
          <a:p>
            <a:pPr lvl="1"/>
            <a:r>
              <a:rPr lang="zh-TW" altLang="en-US" sz="1999" dirty="0"/>
              <a:t>策略網絡</a:t>
            </a:r>
            <a:r>
              <a:rPr lang="en-US" altLang="zh-TW" sz="1999" dirty="0"/>
              <a:t>:</a:t>
            </a:r>
            <a:r>
              <a:rPr lang="zh-TW" altLang="en-US" sz="1999" dirty="0"/>
              <a:t>輸出下一步落子位置的機率</a:t>
            </a:r>
            <a:endParaRPr lang="en-US" altLang="zh-TW" sz="1999" dirty="0"/>
          </a:p>
          <a:p>
            <a:pPr lvl="2"/>
            <a:r>
              <a:rPr lang="zh-TW" altLang="en-US" sz="1799" dirty="0"/>
              <a:t>通過監督式的學習來精確的預測高段位棋手的落子之後再通過價值梯度增強學習來完成系統的增強。</a:t>
            </a:r>
            <a:r>
              <a:rPr lang="en-US" altLang="zh-TW" sz="1799" dirty="0"/>
              <a:t>/</a:t>
            </a:r>
          </a:p>
          <a:p>
            <a:pPr lvl="1"/>
            <a:r>
              <a:rPr lang="zh-TW" altLang="en-US" sz="1999" dirty="0"/>
              <a:t>價值網絡</a:t>
            </a:r>
            <a:r>
              <a:rPr lang="en-US" altLang="zh-TW" sz="1999" dirty="0"/>
              <a:t>:</a:t>
            </a:r>
            <a:r>
              <a:rPr lang="zh-TW" altLang="en-US" sz="1999" dirty="0"/>
              <a:t>輸出對位置的評估（也就是落子勝率）。</a:t>
            </a:r>
            <a:endParaRPr lang="en-US" altLang="zh-TW" sz="1999" dirty="0"/>
          </a:p>
          <a:p>
            <a:pPr lvl="2"/>
            <a:r>
              <a:rPr lang="zh-TW" altLang="en-US" sz="1799" dirty="0"/>
              <a:t>通過策略網絡的自我博弈來預測遊戲的勝方從而完成訓練。</a:t>
            </a:r>
          </a:p>
        </p:txBody>
      </p:sp>
    </p:spTree>
    <p:extLst>
      <p:ext uri="{BB962C8B-B14F-4D97-AF65-F5344CB8AC3E}">
        <p14:creationId xmlns:p14="http://schemas.microsoft.com/office/powerpoint/2010/main" val="91693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999" dirty="0"/>
              <a:t>Alpha GO</a:t>
            </a:r>
            <a:endParaRPr lang="zh-TW" altLang="en-US" sz="4999" dirty="0"/>
          </a:p>
        </p:txBody>
      </p:sp>
      <p:pic>
        <p:nvPicPr>
          <p:cNvPr id="4" name="圖片 3"/>
          <p:cNvPicPr>
            <a:picLocks noChangeAspect="1"/>
          </p:cNvPicPr>
          <p:nvPr/>
        </p:nvPicPr>
        <p:blipFill>
          <a:blip r:embed="rId2"/>
          <a:stretch>
            <a:fillRect/>
          </a:stretch>
        </p:blipFill>
        <p:spPr>
          <a:xfrm>
            <a:off x="1189565" y="1763182"/>
            <a:ext cx="10123120" cy="3836545"/>
          </a:xfrm>
          <a:prstGeom prst="rect">
            <a:avLst/>
          </a:prstGeom>
        </p:spPr>
      </p:pic>
    </p:spTree>
    <p:extLst>
      <p:ext uri="{BB962C8B-B14F-4D97-AF65-F5344CB8AC3E}">
        <p14:creationId xmlns:p14="http://schemas.microsoft.com/office/powerpoint/2010/main" val="1182541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8D9111-ED32-4EE2-BD7C-6178B79AD64C}"/>
              </a:ext>
            </a:extLst>
          </p:cNvPr>
          <p:cNvSpPr>
            <a:spLocks noGrp="1"/>
          </p:cNvSpPr>
          <p:nvPr>
            <p:ph type="title"/>
          </p:nvPr>
        </p:nvSpPr>
        <p:spPr/>
        <p:txBody>
          <a:bodyPr/>
          <a:lstStyle/>
          <a:p>
            <a:r>
              <a:rPr lang="en-US" altLang="zh-TW" dirty="0"/>
              <a:t>How to train</a:t>
            </a:r>
            <a:endParaRPr lang="zh-TW" altLang="en-US" dirty="0"/>
          </a:p>
        </p:txBody>
      </p:sp>
      <p:sp>
        <p:nvSpPr>
          <p:cNvPr id="6" name="內容版面配置區 5">
            <a:extLst>
              <a:ext uri="{FF2B5EF4-FFF2-40B4-BE49-F238E27FC236}">
                <a16:creationId xmlns:a16="http://schemas.microsoft.com/office/drawing/2014/main" id="{4819A494-BE5B-4DEC-939F-17977172E625}"/>
              </a:ext>
            </a:extLst>
          </p:cNvPr>
          <p:cNvSpPr>
            <a:spLocks noGrp="1"/>
          </p:cNvSpPr>
          <p:nvPr>
            <p:ph idx="1"/>
          </p:nvPr>
        </p:nvSpPr>
        <p:spPr/>
        <p:txBody>
          <a:bodyPr/>
          <a:lstStyle/>
          <a:p>
            <a:pPr marL="0" indent="0">
              <a:buNone/>
            </a:pPr>
            <a:r>
              <a:rPr lang="en-US" altLang="zh-TW" sz="2399" dirty="0"/>
              <a:t>1. AlphaGo: </a:t>
            </a:r>
          </a:p>
          <a:p>
            <a:pPr marL="361841" indent="-361841">
              <a:buNone/>
            </a:pPr>
            <a:r>
              <a:rPr lang="en-US" altLang="zh-TW" sz="2399" dirty="0">
                <a:sym typeface="Wingdings" panose="05000000000000000000" pitchFamily="2" charset="2"/>
              </a:rPr>
              <a:t></a:t>
            </a:r>
            <a:r>
              <a:rPr lang="en-US" altLang="zh-TW" sz="2399" dirty="0"/>
              <a:t> is trained with </a:t>
            </a:r>
            <a:r>
              <a:rPr lang="en-US" altLang="zh-TW" sz="2399" u="sng" dirty="0"/>
              <a:t>Supervised Learning </a:t>
            </a:r>
            <a:r>
              <a:rPr lang="en-US" altLang="zh-TW" sz="2399" dirty="0"/>
              <a:t>using many of the </a:t>
            </a:r>
            <a:r>
              <a:rPr lang="en-US" altLang="zh-TW" sz="2399" dirty="0">
                <a:solidFill>
                  <a:srgbClr val="FF0000"/>
                </a:solidFill>
              </a:rPr>
              <a:t>human players data</a:t>
            </a:r>
            <a:r>
              <a:rPr lang="en-US" altLang="zh-TW" sz="2399" dirty="0"/>
              <a:t>.</a:t>
            </a:r>
          </a:p>
          <a:p>
            <a:pPr>
              <a:buFont typeface="Wingdings" panose="05000000000000000000" pitchFamily="2" charset="2"/>
              <a:buChar char="à"/>
            </a:pPr>
            <a:r>
              <a:rPr lang="en-US" altLang="zh-TW" sz="2399" dirty="0"/>
              <a:t> is trained with </a:t>
            </a:r>
            <a:r>
              <a:rPr lang="en-US" altLang="zh-TW" sz="2399" u="sng" dirty="0"/>
              <a:t>Reinforcement Learning</a:t>
            </a:r>
            <a:r>
              <a:rPr lang="en-US" altLang="zh-TW" sz="2399" dirty="0"/>
              <a:t> by playing with </a:t>
            </a:r>
            <a:r>
              <a:rPr lang="en-US" altLang="zh-TW" sz="2399" dirty="0">
                <a:solidFill>
                  <a:srgbClr val="FF0000"/>
                </a:solidFill>
              </a:rPr>
              <a:t>itself</a:t>
            </a:r>
            <a:r>
              <a:rPr lang="en-US" altLang="zh-TW" sz="2399" dirty="0"/>
              <a:t>.</a:t>
            </a:r>
          </a:p>
          <a:p>
            <a:pPr>
              <a:buFont typeface="Wingdings" panose="05000000000000000000" pitchFamily="2" charset="2"/>
              <a:buChar char="à"/>
            </a:pPr>
            <a:endParaRPr lang="en-US" altLang="zh-TW" sz="2399" dirty="0"/>
          </a:p>
          <a:p>
            <a:pPr marL="0" indent="0">
              <a:buNone/>
            </a:pPr>
            <a:r>
              <a:rPr lang="en-US" altLang="zh-TW" sz="2399" dirty="0"/>
              <a:t>2. AlphaGo Zero: </a:t>
            </a:r>
          </a:p>
          <a:p>
            <a:pPr marL="0" indent="0">
              <a:buNone/>
            </a:pPr>
            <a:r>
              <a:rPr lang="en-US" altLang="zh-TW" sz="2399" dirty="0">
                <a:sym typeface="Wingdings" panose="05000000000000000000" pitchFamily="2" charset="2"/>
              </a:rPr>
              <a:t> </a:t>
            </a:r>
            <a:r>
              <a:rPr lang="en-US" altLang="zh-TW" sz="2399" dirty="0"/>
              <a:t>is only trained with </a:t>
            </a:r>
            <a:r>
              <a:rPr lang="en-US" altLang="zh-TW" sz="2399" u="sng" dirty="0"/>
              <a:t>Reinforcement Learning</a:t>
            </a:r>
            <a:r>
              <a:rPr lang="en-US" altLang="zh-TW" sz="2399" dirty="0"/>
              <a:t> by playing with </a:t>
            </a:r>
            <a:r>
              <a:rPr lang="en-US" altLang="zh-TW" sz="2399" dirty="0">
                <a:solidFill>
                  <a:srgbClr val="FF0000"/>
                </a:solidFill>
              </a:rPr>
              <a:t>itself</a:t>
            </a:r>
            <a:r>
              <a:rPr lang="en-US" altLang="zh-TW" sz="2399" dirty="0"/>
              <a:t>.</a:t>
            </a:r>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26581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22596E-BF30-49DD-B53E-2F4687BCB9C1}"/>
              </a:ext>
            </a:extLst>
          </p:cNvPr>
          <p:cNvSpPr>
            <a:spLocks noGrp="1"/>
          </p:cNvSpPr>
          <p:nvPr>
            <p:ph type="title"/>
          </p:nvPr>
        </p:nvSpPr>
        <p:spPr/>
        <p:txBody>
          <a:bodyPr/>
          <a:lstStyle/>
          <a:p>
            <a:r>
              <a:rPr lang="en-US" altLang="zh-TW" dirty="0"/>
              <a:t>How to train</a:t>
            </a:r>
            <a:endParaRPr lang="zh-TW" altLang="en-US" dirty="0"/>
          </a:p>
        </p:txBody>
      </p:sp>
      <p:pic>
        <p:nvPicPr>
          <p:cNvPr id="4" name="內容版面配置區 3">
            <a:extLst>
              <a:ext uri="{FF2B5EF4-FFF2-40B4-BE49-F238E27FC236}">
                <a16:creationId xmlns:a16="http://schemas.microsoft.com/office/drawing/2014/main" id="{BBEEC19B-6250-4639-B3E1-685E48AD5E37}"/>
              </a:ext>
            </a:extLst>
          </p:cNvPr>
          <p:cNvPicPr>
            <a:picLocks noGrp="1" noChangeAspect="1"/>
          </p:cNvPicPr>
          <p:nvPr>
            <p:ph idx="1"/>
          </p:nvPr>
        </p:nvPicPr>
        <p:blipFill>
          <a:blip r:embed="rId2"/>
          <a:stretch>
            <a:fillRect/>
          </a:stretch>
        </p:blipFill>
        <p:spPr>
          <a:xfrm>
            <a:off x="2186434" y="2103784"/>
            <a:ext cx="7815957" cy="3931213"/>
          </a:xfrm>
          <a:prstGeom prst="rect">
            <a:avLst/>
          </a:prstGeom>
        </p:spPr>
      </p:pic>
    </p:spTree>
    <p:extLst>
      <p:ext uri="{BB962C8B-B14F-4D97-AF65-F5344CB8AC3E}">
        <p14:creationId xmlns:p14="http://schemas.microsoft.com/office/powerpoint/2010/main" val="269209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999" dirty="0"/>
              <a:t>Comparison</a:t>
            </a:r>
            <a:endParaRPr lang="zh-TW" altLang="en-US" sz="4999" dirty="0"/>
          </a:p>
        </p:txBody>
      </p:sp>
      <p:pic>
        <p:nvPicPr>
          <p:cNvPr id="4" name="圖片 3"/>
          <p:cNvPicPr>
            <a:picLocks noChangeAspect="1"/>
          </p:cNvPicPr>
          <p:nvPr/>
        </p:nvPicPr>
        <p:blipFill>
          <a:blip r:embed="rId2"/>
          <a:stretch>
            <a:fillRect/>
          </a:stretch>
        </p:blipFill>
        <p:spPr>
          <a:xfrm>
            <a:off x="1585499" y="1417845"/>
            <a:ext cx="9017826" cy="4313701"/>
          </a:xfrm>
          <a:prstGeom prst="rect">
            <a:avLst/>
          </a:prstGeom>
        </p:spPr>
      </p:pic>
    </p:spTree>
    <p:extLst>
      <p:ext uri="{BB962C8B-B14F-4D97-AF65-F5344CB8AC3E}">
        <p14:creationId xmlns:p14="http://schemas.microsoft.com/office/powerpoint/2010/main" val="98377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9627E-E23A-4D26-9697-414785D37674}"/>
              </a:ext>
            </a:extLst>
          </p:cNvPr>
          <p:cNvSpPr>
            <a:spLocks noGrp="1"/>
          </p:cNvSpPr>
          <p:nvPr>
            <p:ph type="title"/>
          </p:nvPr>
        </p:nvSpPr>
        <p:spPr/>
        <p:txBody>
          <a:bodyPr/>
          <a:lstStyle/>
          <a:p>
            <a:r>
              <a:rPr lang="en-US" altLang="zh-TW" dirty="0"/>
              <a:t>Comparison of Performance</a:t>
            </a:r>
            <a:endParaRPr lang="zh-TW" altLang="en-US" dirty="0"/>
          </a:p>
        </p:txBody>
      </p:sp>
      <p:pic>
        <p:nvPicPr>
          <p:cNvPr id="4" name="內容版面配置區 3">
            <a:extLst>
              <a:ext uri="{FF2B5EF4-FFF2-40B4-BE49-F238E27FC236}">
                <a16:creationId xmlns:a16="http://schemas.microsoft.com/office/drawing/2014/main" id="{EF7477EB-4047-433C-8617-7E64CB3CE2AC}"/>
              </a:ext>
            </a:extLst>
          </p:cNvPr>
          <p:cNvPicPr>
            <a:picLocks noGrp="1" noChangeAspect="1"/>
          </p:cNvPicPr>
          <p:nvPr>
            <p:ph idx="1"/>
          </p:nvPr>
        </p:nvPicPr>
        <p:blipFill rotWithShape="1">
          <a:blip r:embed="rId2"/>
          <a:srcRect t="11102" r="37182" b="14846"/>
          <a:stretch/>
        </p:blipFill>
        <p:spPr>
          <a:xfrm>
            <a:off x="2673492" y="2363916"/>
            <a:ext cx="6841841" cy="3414908"/>
          </a:xfrm>
          <a:prstGeom prst="rect">
            <a:avLst/>
          </a:prstGeom>
        </p:spPr>
      </p:pic>
    </p:spTree>
    <p:extLst>
      <p:ext uri="{BB962C8B-B14F-4D97-AF65-F5344CB8AC3E}">
        <p14:creationId xmlns:p14="http://schemas.microsoft.com/office/powerpoint/2010/main" val="233250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999" dirty="0">
                <a:latin typeface="標楷體" panose="03000509000000000000" pitchFamily="65" charset="-120"/>
              </a:rPr>
              <a:t>心得</a:t>
            </a:r>
          </a:p>
        </p:txBody>
      </p:sp>
      <p:sp>
        <p:nvSpPr>
          <p:cNvPr id="3" name="內容版面配置區 2"/>
          <p:cNvSpPr>
            <a:spLocks noGrp="1"/>
          </p:cNvSpPr>
          <p:nvPr>
            <p:ph idx="1"/>
          </p:nvPr>
        </p:nvSpPr>
        <p:spPr>
          <a:xfrm>
            <a:off x="609441" y="1293185"/>
            <a:ext cx="10969943" cy="4741176"/>
          </a:xfrm>
        </p:spPr>
        <p:txBody>
          <a:bodyPr/>
          <a:lstStyle/>
          <a:p>
            <a:pPr marL="411357" lvl="1" indent="-411357">
              <a:buFont typeface="Arial" panose="020B0604020202020204" pitchFamily="34" charset="0"/>
              <a:buChar char="•"/>
            </a:pPr>
            <a:r>
              <a:rPr lang="zh-TW" altLang="en-US" sz="1699" dirty="0"/>
              <a:t>在</a:t>
            </a:r>
            <a:r>
              <a:rPr lang="en-US" altLang="zh-TW" sz="1699" dirty="0"/>
              <a:t>1997</a:t>
            </a:r>
            <a:r>
              <a:rPr lang="zh-TW" altLang="en-US" sz="1699" dirty="0"/>
              <a:t>年</a:t>
            </a:r>
            <a:r>
              <a:rPr lang="en-US" altLang="zh-TW" sz="1699" dirty="0"/>
              <a:t>IBM</a:t>
            </a:r>
            <a:r>
              <a:rPr lang="zh-TW" altLang="en-US" sz="1699" dirty="0"/>
              <a:t>的電腦「</a:t>
            </a:r>
            <a:r>
              <a:rPr lang="en-US" altLang="zh-TW" sz="1699" dirty="0"/>
              <a:t>Deep Blue</a:t>
            </a:r>
            <a:r>
              <a:rPr lang="zh-TW" altLang="en-US" sz="1699" dirty="0"/>
              <a:t>」擊敗了世界西洋棋冠軍，但相對於電腦要在圍棋上擊敗職業棋士，這明顯簡單許多，因為圍棋的落子位置很多，使得電腦很難準確預測落子位置、落子對最後結果的勝率，因此傳統的人工智慧很難在此使用。因此當</a:t>
            </a:r>
            <a:r>
              <a:rPr lang="en-US" altLang="zh-TW" sz="1699" dirty="0" err="1"/>
              <a:t>AlphaGo</a:t>
            </a:r>
            <a:r>
              <a:rPr lang="zh-TW" altLang="en-US" sz="1699" dirty="0"/>
              <a:t>在</a:t>
            </a:r>
            <a:r>
              <a:rPr lang="en-US" altLang="zh-TW" sz="1699" dirty="0"/>
              <a:t>2015</a:t>
            </a:r>
            <a:r>
              <a:rPr lang="zh-TW" altLang="en-US" sz="1699" dirty="0"/>
              <a:t>年</a:t>
            </a:r>
            <a:r>
              <a:rPr lang="en-US" altLang="zh-TW" sz="1699" dirty="0"/>
              <a:t>10</a:t>
            </a:r>
            <a:r>
              <a:rPr lang="zh-TW" altLang="en-US" sz="1699" dirty="0"/>
              <a:t>月擊敗樊麾，成為第一個無須讓子，即可擊敗圍棋職業棋士的程式，許多對此感到十分的好奇，究竟</a:t>
            </a:r>
            <a:r>
              <a:rPr lang="en-US" altLang="zh-TW" sz="1699" dirty="0" err="1"/>
              <a:t>AlphaGo</a:t>
            </a:r>
            <a:r>
              <a:rPr lang="zh-TW" altLang="en-US" sz="1699" dirty="0"/>
              <a:t>是如何能夠擊敗職業棋士</a:t>
            </a:r>
            <a:endParaRPr lang="en-US" altLang="zh-TW" sz="1699" dirty="0"/>
          </a:p>
          <a:p>
            <a:pPr marL="411357" lvl="1" indent="-411357">
              <a:buFont typeface="Arial" panose="020B0604020202020204" pitchFamily="34" charset="0"/>
              <a:buChar char="•"/>
            </a:pPr>
            <a:r>
              <a:rPr lang="zh-TW" altLang="en-US" sz="1699" dirty="0"/>
              <a:t>這兩篇</a:t>
            </a:r>
            <a:r>
              <a:rPr lang="en-US" altLang="zh-TW" sz="1699" dirty="0"/>
              <a:t>paper</a:t>
            </a:r>
            <a:r>
              <a:rPr lang="zh-TW" altLang="en-US" sz="1699" dirty="0"/>
              <a:t>最主要的核心是在於</a:t>
            </a:r>
            <a:r>
              <a:rPr lang="en-US" altLang="zh-TW" sz="1699" dirty="0"/>
              <a:t>Monte-</a:t>
            </a:r>
            <a:r>
              <a:rPr lang="en-US" altLang="zh-TW" sz="1699" dirty="0" err="1"/>
              <a:t>carlo</a:t>
            </a:r>
            <a:r>
              <a:rPr lang="en-US" altLang="zh-TW" sz="1699" dirty="0"/>
              <a:t> Tree-search (MCTS)</a:t>
            </a:r>
            <a:r>
              <a:rPr lang="zh-TW" altLang="en-US" sz="1699" dirty="0"/>
              <a:t>，</a:t>
            </a:r>
            <a:r>
              <a:rPr lang="en-US" altLang="zh-TW" sz="1699" dirty="0"/>
              <a:t>MCTS</a:t>
            </a:r>
            <a:r>
              <a:rPr lang="zh-TW" altLang="en-US" sz="1699" dirty="0"/>
              <a:t>是一個具有高度擴充性以及學習性的方法，他不但可以隨時添加不同的節點</a:t>
            </a:r>
            <a:r>
              <a:rPr lang="en-US" altLang="zh-TW" sz="1699" dirty="0"/>
              <a:t>(</a:t>
            </a:r>
            <a:r>
              <a:rPr lang="zh-TW" altLang="en-US" sz="1699" dirty="0"/>
              <a:t>狀態</a:t>
            </a:r>
            <a:r>
              <a:rPr lang="en-US" altLang="zh-TW" sz="1699" dirty="0"/>
              <a:t>)</a:t>
            </a:r>
            <a:r>
              <a:rPr lang="zh-TW" altLang="en-US" sz="1699" dirty="0"/>
              <a:t>之外也能建構對應當前狀態會產生的支線</a:t>
            </a:r>
            <a:r>
              <a:rPr lang="en-US" altLang="zh-TW" sz="1699" dirty="0"/>
              <a:t>(</a:t>
            </a:r>
            <a:r>
              <a:rPr lang="zh-TW" altLang="en-US" sz="1699" dirty="0"/>
              <a:t>行動</a:t>
            </a:r>
            <a:r>
              <a:rPr lang="en-US" altLang="zh-TW" sz="1699" dirty="0"/>
              <a:t>)</a:t>
            </a:r>
            <a:r>
              <a:rPr lang="zh-TW" altLang="en-US" sz="1699" dirty="0"/>
              <a:t>。此外</a:t>
            </a:r>
            <a:r>
              <a:rPr lang="en-US" altLang="zh-TW" sz="1699" dirty="0"/>
              <a:t>MCTS</a:t>
            </a:r>
            <a:r>
              <a:rPr lang="zh-TW" altLang="en-US" sz="1699" dirty="0"/>
              <a:t>相較於傳統</a:t>
            </a:r>
            <a:r>
              <a:rPr lang="en-US" altLang="zh-TW" sz="1699" dirty="0"/>
              <a:t>Tree-Search</a:t>
            </a:r>
            <a:r>
              <a:rPr lang="zh-TW" altLang="en-US" sz="1699" dirty="0"/>
              <a:t>方法，他不需要任何給定之參數又或是對於當前情境下相關的背景知識</a:t>
            </a:r>
            <a:r>
              <a:rPr lang="en-US" altLang="zh-TW" sz="1699" dirty="0"/>
              <a:t>(</a:t>
            </a:r>
            <a:r>
              <a:rPr lang="zh-TW" altLang="en-US" sz="1699" dirty="0"/>
              <a:t>例如</a:t>
            </a:r>
            <a:r>
              <a:rPr lang="en-US" altLang="zh-TW" sz="1699" dirty="0"/>
              <a:t>:</a:t>
            </a:r>
            <a:r>
              <a:rPr lang="zh-TW" altLang="en-US" sz="1699" dirty="0"/>
              <a:t>圍棋的基本規則</a:t>
            </a:r>
            <a:r>
              <a:rPr lang="en-US" altLang="zh-TW" sz="1699" dirty="0"/>
              <a:t>)</a:t>
            </a:r>
            <a:r>
              <a:rPr lang="zh-TW" altLang="en-US" sz="1699" dirty="0"/>
              <a:t>，因此對於不管是與這兩篇論文相關的圍棋競賽或其他需要針對不同情形進行預測的博弈性質情境都是一個很好的算法。</a:t>
            </a:r>
            <a:endParaRPr lang="en-US" altLang="zh-TW" sz="1699" dirty="0"/>
          </a:p>
          <a:p>
            <a:pPr marL="411357" lvl="1" indent="-411357">
              <a:buFont typeface="Arial" panose="020B0604020202020204" pitchFamily="34" charset="0"/>
              <a:buChar char="•"/>
            </a:pPr>
            <a:r>
              <a:rPr lang="zh-TW" altLang="en-US" sz="1699" dirty="0"/>
              <a:t>除了這個算法之外，為了自動下圍棋的這個情境，</a:t>
            </a:r>
            <a:r>
              <a:rPr lang="en-US" altLang="zh-TW" sz="1699" dirty="0" err="1"/>
              <a:t>AlphaGO</a:t>
            </a:r>
            <a:r>
              <a:rPr lang="zh-TW" altLang="en-US" sz="1699" dirty="0"/>
              <a:t>將網路分為了兩個部分</a:t>
            </a:r>
            <a:r>
              <a:rPr lang="en-US" altLang="zh-TW" sz="1699" dirty="0"/>
              <a:t>(</a:t>
            </a:r>
            <a:r>
              <a:rPr lang="zh-TW" altLang="en-US" sz="1699" dirty="0"/>
              <a:t>策略網路和價值網路</a:t>
            </a:r>
            <a:r>
              <a:rPr lang="en-US" altLang="zh-TW" sz="1699" dirty="0"/>
              <a:t>)</a:t>
            </a:r>
            <a:r>
              <a:rPr lang="zh-TW" altLang="en-US" sz="1699" dirty="0"/>
              <a:t>。策略網路是以監督式學習的方法使</a:t>
            </a:r>
            <a:r>
              <a:rPr lang="en-US" altLang="zh-TW" sz="1699" dirty="0" err="1"/>
              <a:t>AlphaGO</a:t>
            </a:r>
            <a:r>
              <a:rPr lang="zh-TW" altLang="en-US" sz="1699" dirty="0"/>
              <a:t>可以從眾多棋譜中判斷出前幾個最好的落子位置而價值網路則是預測落子位置對於勝率的影響，將兩個網路的結果結合後而形成了</a:t>
            </a:r>
            <a:r>
              <a:rPr lang="en-US" altLang="zh-TW" sz="1699" dirty="0" err="1"/>
              <a:t>AlphaGO</a:t>
            </a:r>
            <a:r>
              <a:rPr lang="zh-TW" altLang="en-US" sz="1699" dirty="0"/>
              <a:t>的網路架構，使</a:t>
            </a:r>
            <a:r>
              <a:rPr lang="en-US" altLang="zh-TW" sz="1699" dirty="0" err="1"/>
              <a:t>AlphaGO</a:t>
            </a:r>
            <a:r>
              <a:rPr lang="zh-TW" altLang="en-US" sz="1699" dirty="0"/>
              <a:t>可以減少預測所需要花費的計算量並且對於當下情形有良好的判斷。</a:t>
            </a:r>
            <a:endParaRPr lang="en-US" altLang="zh-TW" sz="1699" dirty="0"/>
          </a:p>
          <a:p>
            <a:pPr marL="411357" lvl="1" indent="-411357">
              <a:buFont typeface="Arial" panose="020B0604020202020204" pitchFamily="34" charset="0"/>
              <a:buChar char="•"/>
            </a:pPr>
            <a:r>
              <a:rPr lang="en-US" altLang="zh-TW" sz="1699" dirty="0" err="1"/>
              <a:t>AlphaGO</a:t>
            </a:r>
            <a:r>
              <a:rPr lang="en-US" altLang="zh-TW" sz="1699" dirty="0"/>
              <a:t> Zero</a:t>
            </a:r>
            <a:r>
              <a:rPr lang="zh-TW" altLang="en-US" sz="1699" dirty="0"/>
              <a:t>相比於</a:t>
            </a:r>
            <a:r>
              <a:rPr lang="en-US" altLang="zh-TW" sz="1699" dirty="0" err="1"/>
              <a:t>AlphaGO</a:t>
            </a:r>
            <a:r>
              <a:rPr lang="zh-TW" altLang="en-US" sz="1699" dirty="0"/>
              <a:t>改善了幾個部分，第一個部分為它不再需要從人類對於圍棋的知識而是使用自我對弈的方式進行學習，使他的下棋模式不再具有人類一直以來的下棋思路，另一個部分則是它將原本的兩個神經網路進行結合，因此縮小了所需要的運算量且學習效果也更加優良，使</a:t>
            </a:r>
            <a:r>
              <a:rPr lang="en-US" altLang="zh-TW" sz="1699" dirty="0" err="1"/>
              <a:t>AlphaGO</a:t>
            </a:r>
            <a:r>
              <a:rPr lang="zh-TW" altLang="en-US" sz="1699" dirty="0"/>
              <a:t> </a:t>
            </a:r>
            <a:r>
              <a:rPr lang="en-US" altLang="zh-TW" sz="1699" dirty="0"/>
              <a:t>Zero</a:t>
            </a:r>
            <a:r>
              <a:rPr lang="zh-TW" altLang="en-US" sz="1699" dirty="0"/>
              <a:t>相比於</a:t>
            </a:r>
            <a:r>
              <a:rPr lang="en-US" altLang="zh-TW" sz="1699" dirty="0" err="1"/>
              <a:t>AlphaGO</a:t>
            </a:r>
            <a:r>
              <a:rPr lang="zh-TW" altLang="en-US" sz="1699" dirty="0"/>
              <a:t>更為優秀。</a:t>
            </a:r>
            <a:endParaRPr lang="en-US" altLang="zh-TW" sz="1699" dirty="0"/>
          </a:p>
          <a:p>
            <a:endParaRPr lang="zh-TW" altLang="en-US" sz="1999" dirty="0"/>
          </a:p>
        </p:txBody>
      </p:sp>
    </p:spTree>
    <p:extLst>
      <p:ext uri="{BB962C8B-B14F-4D97-AF65-F5344CB8AC3E}">
        <p14:creationId xmlns:p14="http://schemas.microsoft.com/office/powerpoint/2010/main" val="14667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AFBECB-145F-454D-9B42-6AEE99CDC5C4}"/>
              </a:ext>
            </a:extLst>
          </p:cNvPr>
          <p:cNvSpPr>
            <a:spLocks noGrp="1"/>
          </p:cNvSpPr>
          <p:nvPr>
            <p:ph type="title"/>
          </p:nvPr>
        </p:nvSpPr>
        <p:spPr/>
        <p:txBody>
          <a:bodyPr/>
          <a:lstStyle/>
          <a:p>
            <a:r>
              <a:rPr lang="zh-TW" altLang="en-US" dirty="0"/>
              <a:t>問題分析</a:t>
            </a:r>
          </a:p>
        </p:txBody>
      </p:sp>
      <p:sp>
        <p:nvSpPr>
          <p:cNvPr id="3" name="內容版面配置區 2">
            <a:extLst>
              <a:ext uri="{FF2B5EF4-FFF2-40B4-BE49-F238E27FC236}">
                <a16:creationId xmlns:a16="http://schemas.microsoft.com/office/drawing/2014/main" id="{AB0E8D98-C5B3-4F0D-8F39-815A1A5DA17D}"/>
              </a:ext>
            </a:extLst>
          </p:cNvPr>
          <p:cNvSpPr>
            <a:spLocks noGrp="1"/>
          </p:cNvSpPr>
          <p:nvPr>
            <p:ph idx="1"/>
          </p:nvPr>
        </p:nvSpPr>
        <p:spPr>
          <a:xfrm>
            <a:off x="609441" y="1600200"/>
            <a:ext cx="5773003" cy="4526280"/>
          </a:xfrm>
        </p:spPr>
        <p:txBody>
          <a:bodyPr/>
          <a:lstStyle/>
          <a:p>
            <a:r>
              <a:rPr lang="zh-TW" altLang="en-US" sz="2200" dirty="0"/>
              <a:t>在這次的</a:t>
            </a:r>
            <a:r>
              <a:rPr lang="en-US" altLang="zh-TW" sz="2200" dirty="0"/>
              <a:t>KDD</a:t>
            </a:r>
            <a:r>
              <a:rPr lang="zh-TW" altLang="en-US" sz="2200" dirty="0"/>
              <a:t> </a:t>
            </a:r>
            <a:r>
              <a:rPr lang="en-US" altLang="zh-TW" sz="2200" dirty="0"/>
              <a:t>Cup 2019</a:t>
            </a:r>
            <a:r>
              <a:rPr lang="zh-TW" altLang="en-US" sz="2200" dirty="0"/>
              <a:t>中的任務為「</a:t>
            </a:r>
            <a:r>
              <a:rPr lang="en-US" altLang="zh-TW" sz="2200" b="1" dirty="0"/>
              <a:t>Recommend the most appropriate transport mode</a:t>
            </a:r>
            <a:r>
              <a:rPr lang="zh-TW" altLang="en-US" sz="2200" dirty="0"/>
              <a:t>」，目標是考慮不同的交通</a:t>
            </a:r>
            <a:r>
              <a:rPr lang="zh-TW" altLang="en-US" sz="2200" dirty="0" smtClean="0"/>
              <a:t>模式</a:t>
            </a:r>
            <a:r>
              <a:rPr lang="en-US" altLang="zh-TW" sz="2200" dirty="0" smtClean="0"/>
              <a:t>(</a:t>
            </a:r>
            <a:r>
              <a:rPr lang="zh-TW" altLang="en-US" sz="2200" dirty="0"/>
              <a:t>步行、騎自行車、開車</a:t>
            </a:r>
            <a:r>
              <a:rPr lang="en-US" altLang="zh-TW" sz="2200" dirty="0" smtClean="0"/>
              <a:t>)</a:t>
            </a:r>
            <a:r>
              <a:rPr lang="zh-TW" altLang="en-US" sz="2200" dirty="0" smtClean="0"/>
              <a:t>以達到最符合使用者要求的路線選擇，透過分析每一筆訓練資料中使用者屬性和最終選擇的關係，</a:t>
            </a:r>
            <a:r>
              <a:rPr lang="zh-TW" altLang="en-US" sz="2200" dirty="0"/>
              <a:t>最後推薦一個最適合使用者的交通模式</a:t>
            </a:r>
            <a:r>
              <a:rPr lang="zh-TW" altLang="en-US" sz="2200" dirty="0" smtClean="0"/>
              <a:t>。</a:t>
            </a:r>
            <a:endParaRPr lang="en-US" altLang="zh-TW" sz="2200" dirty="0" smtClean="0"/>
          </a:p>
          <a:p>
            <a:endParaRPr lang="en-US" altLang="zh-TW" dirty="0"/>
          </a:p>
        </p:txBody>
      </p:sp>
      <p:pic>
        <p:nvPicPr>
          <p:cNvPr id="4" name="圖片 3"/>
          <p:cNvPicPr>
            <a:picLocks noChangeAspect="1"/>
          </p:cNvPicPr>
          <p:nvPr/>
        </p:nvPicPr>
        <p:blipFill>
          <a:blip r:embed="rId2"/>
          <a:stretch>
            <a:fillRect/>
          </a:stretch>
        </p:blipFill>
        <p:spPr>
          <a:xfrm>
            <a:off x="7246540" y="1417320"/>
            <a:ext cx="2952328" cy="4789463"/>
          </a:xfrm>
          <a:prstGeom prst="rect">
            <a:avLst/>
          </a:prstGeom>
        </p:spPr>
      </p:pic>
    </p:spTree>
    <p:extLst>
      <p:ext uri="{BB962C8B-B14F-4D97-AF65-F5344CB8AC3E}">
        <p14:creationId xmlns:p14="http://schemas.microsoft.com/office/powerpoint/2010/main" val="159785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EADFD6-C284-450F-B8CB-ABF5345AA751}"/>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90B88E31-B031-4E87-A142-C242A6C1607A}"/>
              </a:ext>
            </a:extLst>
          </p:cNvPr>
          <p:cNvSpPr>
            <a:spLocks noGrp="1"/>
          </p:cNvSpPr>
          <p:nvPr>
            <p:ph idx="1"/>
          </p:nvPr>
        </p:nvSpPr>
        <p:spPr/>
        <p:txBody>
          <a:bodyPr/>
          <a:lstStyle/>
          <a:p>
            <a:r>
              <a:rPr lang="zh-TW" altLang="en-US" sz="2400" dirty="0"/>
              <a:t>訓練資料分為</a:t>
            </a:r>
            <a:r>
              <a:rPr lang="en-US" altLang="zh-TW" sz="2400" dirty="0">
                <a:ea typeface="PMingLiU" panose="02020500000000000000" pitchFamily="18" charset="-120"/>
              </a:rPr>
              <a:t>：</a:t>
            </a:r>
          </a:p>
          <a:p>
            <a:pPr marL="514350" indent="-68263">
              <a:buFont typeface="+mj-lt"/>
              <a:buAutoNum type="arabicPeriod"/>
            </a:pPr>
            <a:r>
              <a:rPr lang="en-US" altLang="zh-TW" sz="2400" dirty="0"/>
              <a:t>profile.csv</a:t>
            </a:r>
          </a:p>
          <a:p>
            <a:pPr marL="514350" indent="-68263">
              <a:buFont typeface="+mj-lt"/>
              <a:buAutoNum type="arabicPeriod"/>
            </a:pPr>
            <a:r>
              <a:rPr lang="en-US" altLang="zh-TW" sz="2400" dirty="0"/>
              <a:t>train_queries.csv</a:t>
            </a:r>
          </a:p>
          <a:p>
            <a:pPr marL="514350" indent="-68263">
              <a:buFont typeface="+mj-lt"/>
              <a:buAutoNum type="arabicPeriod"/>
            </a:pPr>
            <a:r>
              <a:rPr lang="en-US" altLang="zh-TW" sz="2400" dirty="0"/>
              <a:t>train_plans.csv</a:t>
            </a:r>
          </a:p>
          <a:p>
            <a:pPr marL="514350" indent="-68263">
              <a:buFont typeface="+mj-lt"/>
              <a:buAutoNum type="arabicPeriod"/>
            </a:pPr>
            <a:r>
              <a:rPr lang="en-US" altLang="zh-TW" sz="2400" dirty="0"/>
              <a:t>train_clicks.csv</a:t>
            </a:r>
          </a:p>
          <a:p>
            <a:pPr marL="514350" indent="-68263">
              <a:buFont typeface="+mj-lt"/>
              <a:buAutoNum type="arabicPeriod"/>
            </a:pPr>
            <a:endParaRPr lang="en-US" altLang="zh-TW" sz="2400" dirty="0"/>
          </a:p>
          <a:p>
            <a:r>
              <a:rPr lang="zh-TW" altLang="en-US" sz="2400" dirty="0"/>
              <a:t>需預測資料分為</a:t>
            </a:r>
            <a:r>
              <a:rPr lang="en-US" altLang="zh-TW" sz="2400" dirty="0">
                <a:ea typeface="PMingLiU" panose="02020500000000000000" pitchFamily="18" charset="-120"/>
              </a:rPr>
              <a:t>：</a:t>
            </a:r>
          </a:p>
          <a:p>
            <a:pPr marL="514350" indent="-68263">
              <a:buFont typeface="+mj-lt"/>
              <a:buAutoNum type="arabicPeriod"/>
            </a:pPr>
            <a:r>
              <a:rPr lang="en-US" altLang="zh-TW" sz="2400" dirty="0"/>
              <a:t>test_queries.csv</a:t>
            </a:r>
          </a:p>
          <a:p>
            <a:pPr marL="514350" indent="-68263">
              <a:buFont typeface="+mj-lt"/>
              <a:buAutoNum type="arabicPeriod"/>
            </a:pPr>
            <a:r>
              <a:rPr lang="en-US" altLang="zh-TW" sz="2400" dirty="0"/>
              <a:t>test_plans.csv</a:t>
            </a:r>
          </a:p>
          <a:p>
            <a:pPr marL="514350" indent="-514350">
              <a:buFont typeface="+mj-lt"/>
              <a:buAutoNum type="arabicPeriod"/>
            </a:pPr>
            <a:endParaRPr lang="zh-TW" altLang="en-US" dirty="0"/>
          </a:p>
        </p:txBody>
      </p:sp>
    </p:spTree>
    <p:extLst>
      <p:ext uri="{BB962C8B-B14F-4D97-AF65-F5344CB8AC3E}">
        <p14:creationId xmlns:p14="http://schemas.microsoft.com/office/powerpoint/2010/main" val="61534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54918-5816-4554-8195-192F86483C7C}"/>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A1CEB9E3-D381-434D-81E1-C85D5D9E576C}"/>
              </a:ext>
            </a:extLst>
          </p:cNvPr>
          <p:cNvSpPr>
            <a:spLocks noGrp="1"/>
          </p:cNvSpPr>
          <p:nvPr>
            <p:ph idx="1"/>
          </p:nvPr>
        </p:nvSpPr>
        <p:spPr/>
        <p:txBody>
          <a:bodyPr/>
          <a:lstStyle/>
          <a:p>
            <a:r>
              <a:rPr lang="zh-TW" altLang="en-US" dirty="0"/>
              <a:t>訓練資料</a:t>
            </a:r>
            <a:r>
              <a:rPr lang="en-US" altLang="zh-TW" dirty="0">
                <a:ea typeface="PMingLiU" panose="02020500000000000000" pitchFamily="18" charset="-120"/>
              </a:rPr>
              <a:t>：</a:t>
            </a:r>
            <a:r>
              <a:rPr lang="en-US" altLang="zh-TW" dirty="0"/>
              <a:t>profile.csv</a:t>
            </a:r>
          </a:p>
          <a:p>
            <a:r>
              <a:rPr lang="zh-TW" altLang="en-US" dirty="0"/>
              <a:t>資料中包含使用者的「屬性」，此屬性能顯示出使用者對交通模式的偏好</a:t>
            </a:r>
            <a:r>
              <a:rPr lang="zh-TW" altLang="en-US" dirty="0">
                <a:ea typeface="PMingLiU" panose="02020500000000000000" pitchFamily="18" charset="-120"/>
              </a:rPr>
              <a:t>。</a:t>
            </a:r>
            <a:endParaRPr lang="en-US" altLang="zh-TW" dirty="0">
              <a:ea typeface="PMingLiU" panose="02020500000000000000" pitchFamily="18" charset="-120"/>
            </a:endParaRPr>
          </a:p>
          <a:p>
            <a:endParaRPr lang="en-US" altLang="zh-TW" dirty="0">
              <a:ea typeface="PMingLiU" panose="02020500000000000000" pitchFamily="18" charset="-120"/>
            </a:endParaRPr>
          </a:p>
          <a:p>
            <a:endParaRPr lang="zh-TW" altLang="en-US" dirty="0"/>
          </a:p>
        </p:txBody>
      </p:sp>
      <p:graphicFrame>
        <p:nvGraphicFramePr>
          <p:cNvPr id="5" name="表格 4">
            <a:extLst>
              <a:ext uri="{FF2B5EF4-FFF2-40B4-BE49-F238E27FC236}">
                <a16:creationId xmlns:a16="http://schemas.microsoft.com/office/drawing/2014/main" id="{24249402-A94B-42A9-B1D2-8E1575DCBEFF}"/>
              </a:ext>
            </a:extLst>
          </p:cNvPr>
          <p:cNvGraphicFramePr>
            <a:graphicFrameLocks noGrp="1"/>
          </p:cNvGraphicFramePr>
          <p:nvPr>
            <p:extLst>
              <p:ext uri="{D42A27DB-BD31-4B8C-83A1-F6EECF244321}">
                <p14:modId xmlns:p14="http://schemas.microsoft.com/office/powerpoint/2010/main" val="3784492757"/>
              </p:ext>
            </p:extLst>
          </p:nvPr>
        </p:nvGraphicFramePr>
        <p:xfrm>
          <a:off x="981844" y="3284984"/>
          <a:ext cx="10453525" cy="2697480"/>
        </p:xfrm>
        <a:graphic>
          <a:graphicData uri="http://schemas.openxmlformats.org/drawingml/2006/table">
            <a:tbl>
              <a:tblPr firstRow="1" bandRow="1">
                <a:tableStyleId>{8EC20E35-A176-4012-BC5E-935CFFF8708E}</a:tableStyleId>
              </a:tblPr>
              <a:tblGrid>
                <a:gridCol w="2090705">
                  <a:extLst>
                    <a:ext uri="{9D8B030D-6E8A-4147-A177-3AD203B41FA5}">
                      <a16:colId xmlns:a16="http://schemas.microsoft.com/office/drawing/2014/main" val="2369537697"/>
                    </a:ext>
                  </a:extLst>
                </a:gridCol>
                <a:gridCol w="2090705">
                  <a:extLst>
                    <a:ext uri="{9D8B030D-6E8A-4147-A177-3AD203B41FA5}">
                      <a16:colId xmlns:a16="http://schemas.microsoft.com/office/drawing/2014/main" val="757947814"/>
                    </a:ext>
                  </a:extLst>
                </a:gridCol>
                <a:gridCol w="2090705">
                  <a:extLst>
                    <a:ext uri="{9D8B030D-6E8A-4147-A177-3AD203B41FA5}">
                      <a16:colId xmlns:a16="http://schemas.microsoft.com/office/drawing/2014/main" val="67022296"/>
                    </a:ext>
                  </a:extLst>
                </a:gridCol>
                <a:gridCol w="2090705">
                  <a:extLst>
                    <a:ext uri="{9D8B030D-6E8A-4147-A177-3AD203B41FA5}">
                      <a16:colId xmlns:a16="http://schemas.microsoft.com/office/drawing/2014/main" val="671871314"/>
                    </a:ext>
                  </a:extLst>
                </a:gridCol>
                <a:gridCol w="2090705">
                  <a:extLst>
                    <a:ext uri="{9D8B030D-6E8A-4147-A177-3AD203B41FA5}">
                      <a16:colId xmlns:a16="http://schemas.microsoft.com/office/drawing/2014/main" val="1058911780"/>
                    </a:ext>
                  </a:extLst>
                </a:gridCol>
              </a:tblGrid>
              <a:tr h="674370">
                <a:tc>
                  <a:txBody>
                    <a:bodyPr/>
                    <a:lstStyle/>
                    <a:p>
                      <a:pPr marL="0" algn="ctr" defTabSz="548640" rtl="0" eaLnBrk="1" latinLnBrk="0" hangingPunct="1"/>
                      <a:r>
                        <a:rPr lang="en-US" altLang="zh-TW" sz="2800" b="1" kern="1200" dirty="0" err="1">
                          <a:solidFill>
                            <a:schemeClr val="lt1"/>
                          </a:solidFill>
                          <a:latin typeface="+mn-lt"/>
                          <a:ea typeface="+mn-ea"/>
                          <a:cs typeface="+mn-cs"/>
                        </a:rPr>
                        <a:t>pid</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p1</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p2</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P65</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61493454"/>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196356</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1</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4148721448"/>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204083</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1</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233642998"/>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170667</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0</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851324747"/>
                  </a:ext>
                </a:extLst>
              </a:tr>
            </a:tbl>
          </a:graphicData>
        </a:graphic>
      </p:graphicFrame>
    </p:spTree>
    <p:extLst>
      <p:ext uri="{BB962C8B-B14F-4D97-AF65-F5344CB8AC3E}">
        <p14:creationId xmlns:p14="http://schemas.microsoft.com/office/powerpoint/2010/main" val="188434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54918-5816-4554-8195-192F86483C7C}"/>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A1CEB9E3-D381-434D-81E1-C85D5D9E576C}"/>
              </a:ext>
            </a:extLst>
          </p:cNvPr>
          <p:cNvSpPr>
            <a:spLocks noGrp="1"/>
          </p:cNvSpPr>
          <p:nvPr>
            <p:ph idx="1"/>
          </p:nvPr>
        </p:nvSpPr>
        <p:spPr/>
        <p:txBody>
          <a:bodyPr/>
          <a:lstStyle/>
          <a:p>
            <a:r>
              <a:rPr lang="zh-TW" altLang="en-US" dirty="0"/>
              <a:t>訓練資料</a:t>
            </a:r>
            <a:r>
              <a:rPr lang="en-US" altLang="zh-TW" dirty="0">
                <a:ea typeface="PMingLiU" panose="02020500000000000000" pitchFamily="18" charset="-120"/>
              </a:rPr>
              <a:t>：</a:t>
            </a:r>
            <a:r>
              <a:rPr lang="en-US" altLang="zh-TW" dirty="0"/>
              <a:t>train_queries.csv</a:t>
            </a:r>
          </a:p>
          <a:p>
            <a:r>
              <a:rPr lang="zh-TW" altLang="en-US" dirty="0"/>
              <a:t>資料中包含使用者的</a:t>
            </a:r>
            <a:r>
              <a:rPr lang="en-US" altLang="zh-TW" dirty="0"/>
              <a:t>ID</a:t>
            </a:r>
            <a:r>
              <a:rPr lang="zh-TW" altLang="en-US" dirty="0"/>
              <a:t>、屬性</a:t>
            </a:r>
            <a:r>
              <a:rPr lang="en-US" altLang="zh-TW" dirty="0"/>
              <a:t>ID</a:t>
            </a:r>
            <a:r>
              <a:rPr lang="zh-TW" altLang="en-US" dirty="0"/>
              <a:t>、搜尋時間、出發地、目的地</a:t>
            </a:r>
            <a:r>
              <a:rPr lang="zh-TW" altLang="en-US" dirty="0">
                <a:ea typeface="PMingLiU" panose="02020500000000000000" pitchFamily="18" charset="-120"/>
              </a:rPr>
              <a:t>。</a:t>
            </a:r>
            <a:endParaRPr lang="en-US" altLang="zh-TW" dirty="0">
              <a:ea typeface="PMingLiU" panose="02020500000000000000" pitchFamily="18" charset="-120"/>
            </a:endParaRPr>
          </a:p>
          <a:p>
            <a:endParaRPr lang="en-US" altLang="zh-TW" dirty="0">
              <a:ea typeface="PMingLiU" panose="02020500000000000000" pitchFamily="18" charset="-120"/>
            </a:endParaRPr>
          </a:p>
          <a:p>
            <a:endParaRPr lang="zh-TW" altLang="en-US" dirty="0"/>
          </a:p>
        </p:txBody>
      </p:sp>
      <p:graphicFrame>
        <p:nvGraphicFramePr>
          <p:cNvPr id="5" name="表格 4">
            <a:extLst>
              <a:ext uri="{FF2B5EF4-FFF2-40B4-BE49-F238E27FC236}">
                <a16:creationId xmlns:a16="http://schemas.microsoft.com/office/drawing/2014/main" id="{24249402-A94B-42A9-B1D2-8E1575DCBEFF}"/>
              </a:ext>
            </a:extLst>
          </p:cNvPr>
          <p:cNvGraphicFramePr>
            <a:graphicFrameLocks noGrp="1"/>
          </p:cNvGraphicFramePr>
          <p:nvPr>
            <p:extLst>
              <p:ext uri="{D42A27DB-BD31-4B8C-83A1-F6EECF244321}">
                <p14:modId xmlns:p14="http://schemas.microsoft.com/office/powerpoint/2010/main" val="3345412332"/>
              </p:ext>
            </p:extLst>
          </p:nvPr>
        </p:nvGraphicFramePr>
        <p:xfrm>
          <a:off x="981844" y="3284984"/>
          <a:ext cx="10453525" cy="2777490"/>
        </p:xfrm>
        <a:graphic>
          <a:graphicData uri="http://schemas.openxmlformats.org/drawingml/2006/table">
            <a:tbl>
              <a:tblPr firstRow="1" bandRow="1">
                <a:tableStyleId>{8EC20E35-A176-4012-BC5E-935CFFF8708E}</a:tableStyleId>
              </a:tblPr>
              <a:tblGrid>
                <a:gridCol w="2090705">
                  <a:extLst>
                    <a:ext uri="{9D8B030D-6E8A-4147-A177-3AD203B41FA5}">
                      <a16:colId xmlns:a16="http://schemas.microsoft.com/office/drawing/2014/main" val="2369537697"/>
                    </a:ext>
                  </a:extLst>
                </a:gridCol>
                <a:gridCol w="2090705">
                  <a:extLst>
                    <a:ext uri="{9D8B030D-6E8A-4147-A177-3AD203B41FA5}">
                      <a16:colId xmlns:a16="http://schemas.microsoft.com/office/drawing/2014/main" val="757947814"/>
                    </a:ext>
                  </a:extLst>
                </a:gridCol>
                <a:gridCol w="2090705">
                  <a:extLst>
                    <a:ext uri="{9D8B030D-6E8A-4147-A177-3AD203B41FA5}">
                      <a16:colId xmlns:a16="http://schemas.microsoft.com/office/drawing/2014/main" val="67022296"/>
                    </a:ext>
                  </a:extLst>
                </a:gridCol>
                <a:gridCol w="2090705">
                  <a:extLst>
                    <a:ext uri="{9D8B030D-6E8A-4147-A177-3AD203B41FA5}">
                      <a16:colId xmlns:a16="http://schemas.microsoft.com/office/drawing/2014/main" val="671871314"/>
                    </a:ext>
                  </a:extLst>
                </a:gridCol>
                <a:gridCol w="2090705">
                  <a:extLst>
                    <a:ext uri="{9D8B030D-6E8A-4147-A177-3AD203B41FA5}">
                      <a16:colId xmlns:a16="http://schemas.microsoft.com/office/drawing/2014/main" val="1058911780"/>
                    </a:ext>
                  </a:extLst>
                </a:gridCol>
              </a:tblGrid>
              <a:tr h="674370">
                <a:tc>
                  <a:txBody>
                    <a:bodyPr/>
                    <a:lstStyle/>
                    <a:p>
                      <a:pPr marL="0" algn="ctr" defTabSz="548640" rtl="0" eaLnBrk="1" latinLnBrk="0" hangingPunct="1"/>
                      <a:r>
                        <a:rPr lang="en-US" altLang="zh-TW" sz="2800" b="1" kern="1200" dirty="0" err="1">
                          <a:solidFill>
                            <a:schemeClr val="lt1"/>
                          </a:solidFill>
                          <a:latin typeface="+mn-lt"/>
                          <a:ea typeface="+mn-ea"/>
                          <a:cs typeface="+mn-cs"/>
                        </a:rPr>
                        <a:t>sid</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err="1">
                          <a:solidFill>
                            <a:schemeClr val="lt1"/>
                          </a:solidFill>
                          <a:latin typeface="+mn-lt"/>
                          <a:ea typeface="+mn-ea"/>
                          <a:cs typeface="+mn-cs"/>
                        </a:rPr>
                        <a:t>pid</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err="1">
                          <a:solidFill>
                            <a:schemeClr val="lt1"/>
                          </a:solidFill>
                          <a:latin typeface="+mn-lt"/>
                          <a:ea typeface="+mn-ea"/>
                          <a:cs typeface="+mn-cs"/>
                        </a:rPr>
                        <a:t>req_time</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o</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a:solidFill>
                            <a:schemeClr val="lt1"/>
                          </a:solidFill>
                          <a:latin typeface="+mn-lt"/>
                          <a:ea typeface="+mn-ea"/>
                          <a:cs typeface="+mn-cs"/>
                        </a:rPr>
                        <a:t>d</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61493454"/>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3000821</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2018/11/2  05:54:30 PM</a:t>
                      </a:r>
                      <a:endParaRPr lang="zh-TW" altLang="en-US" sz="20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a:solidFill>
                            <a:srgbClr val="060606"/>
                          </a:solidFill>
                          <a:latin typeface="+mn-lt"/>
                          <a:ea typeface="+mn-ea"/>
                          <a:cs typeface="+mn-cs"/>
                        </a:rPr>
                        <a:t>116.29,39.97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a:solidFill>
                            <a:srgbClr val="060606"/>
                          </a:solidFill>
                          <a:latin typeface="+mn-lt"/>
                          <a:ea typeface="+mn-ea"/>
                          <a:cs typeface="+mn-cs"/>
                        </a:rPr>
                        <a:t>116.32,39.96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4148721448"/>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3085857</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210736</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2018/11/16  10:53:10 AM</a:t>
                      </a:r>
                      <a:endParaRPr lang="zh-TW" altLang="en-US" sz="20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116.39,39.84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a:solidFill>
                            <a:srgbClr val="060606"/>
                          </a:solidFill>
                          <a:latin typeface="+mn-lt"/>
                          <a:ea typeface="+mn-ea"/>
                          <a:cs typeface="+mn-cs"/>
                        </a:rPr>
                        <a:t>116.33,39.79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233642998"/>
                  </a:ext>
                </a:extLst>
              </a:tr>
              <a:tr h="674370">
                <a:tc>
                  <a:txBody>
                    <a:bodyPr/>
                    <a:lstStyle/>
                    <a:p>
                      <a:pPr marL="0" algn="ctr" defTabSz="548640" rtl="0" eaLnBrk="1" latinLnBrk="0" hangingPunct="1"/>
                      <a:r>
                        <a:rPr lang="en-US" altLang="zh-TW" sz="2800" b="1" kern="1200" dirty="0">
                          <a:solidFill>
                            <a:srgbClr val="060606"/>
                          </a:solidFill>
                          <a:latin typeface="+mn-lt"/>
                          <a:ea typeface="+mn-ea"/>
                          <a:cs typeface="+mn-cs"/>
                        </a:rPr>
                        <a:t>2944522</a:t>
                      </a:r>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endParaRPr lang="zh-TW" altLang="en-US" sz="28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2018/10/6  10:33:58 AM</a:t>
                      </a:r>
                      <a:endParaRPr lang="zh-TW" altLang="en-US" sz="2000" b="1" kern="1200" dirty="0">
                        <a:solidFill>
                          <a:srgbClr val="060606"/>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116.31,39.93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116.27,40.00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851324747"/>
                  </a:ext>
                </a:extLst>
              </a:tr>
            </a:tbl>
          </a:graphicData>
        </a:graphic>
      </p:graphicFrame>
    </p:spTree>
    <p:extLst>
      <p:ext uri="{BB962C8B-B14F-4D97-AF65-F5344CB8AC3E}">
        <p14:creationId xmlns:p14="http://schemas.microsoft.com/office/powerpoint/2010/main" val="2565017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54918-5816-4554-8195-192F86483C7C}"/>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A1CEB9E3-D381-434D-81E1-C85D5D9E576C}"/>
              </a:ext>
            </a:extLst>
          </p:cNvPr>
          <p:cNvSpPr>
            <a:spLocks noGrp="1"/>
          </p:cNvSpPr>
          <p:nvPr>
            <p:ph idx="1"/>
          </p:nvPr>
        </p:nvSpPr>
        <p:spPr/>
        <p:txBody>
          <a:bodyPr/>
          <a:lstStyle/>
          <a:p>
            <a:r>
              <a:rPr lang="zh-TW" altLang="en-US" dirty="0"/>
              <a:t>訓練資料</a:t>
            </a:r>
            <a:r>
              <a:rPr lang="en-US" altLang="zh-TW" dirty="0">
                <a:ea typeface="PMingLiU" panose="02020500000000000000" pitchFamily="18" charset="-120"/>
              </a:rPr>
              <a:t>：</a:t>
            </a:r>
            <a:r>
              <a:rPr lang="en-US" altLang="zh-TW" dirty="0"/>
              <a:t>train_plans.csv</a:t>
            </a:r>
          </a:p>
          <a:p>
            <a:r>
              <a:rPr lang="zh-TW" altLang="en-US" dirty="0"/>
              <a:t>資料中包含使用者的</a:t>
            </a:r>
            <a:r>
              <a:rPr lang="en-US" altLang="zh-TW" dirty="0"/>
              <a:t>ID</a:t>
            </a:r>
            <a:r>
              <a:rPr lang="zh-TW" altLang="en-US" dirty="0"/>
              <a:t>、搜尋時間、百度地圖產生的交通模式</a:t>
            </a:r>
            <a:r>
              <a:rPr lang="zh-TW" altLang="en-US" dirty="0">
                <a:ea typeface="PMingLiU" panose="02020500000000000000" pitchFamily="18" charset="-120"/>
              </a:rPr>
              <a:t>。</a:t>
            </a:r>
            <a:endParaRPr lang="en-US" altLang="zh-TW" dirty="0">
              <a:ea typeface="PMingLiU" panose="02020500000000000000" pitchFamily="18" charset="-120"/>
            </a:endParaRPr>
          </a:p>
          <a:p>
            <a:endParaRPr lang="en-US" altLang="zh-TW" dirty="0">
              <a:ea typeface="PMingLiU" panose="02020500000000000000" pitchFamily="18" charset="-120"/>
            </a:endParaRPr>
          </a:p>
          <a:p>
            <a:endParaRPr lang="zh-TW" altLang="en-US" dirty="0"/>
          </a:p>
        </p:txBody>
      </p:sp>
      <p:graphicFrame>
        <p:nvGraphicFramePr>
          <p:cNvPr id="5" name="表格 4">
            <a:extLst>
              <a:ext uri="{FF2B5EF4-FFF2-40B4-BE49-F238E27FC236}">
                <a16:creationId xmlns:a16="http://schemas.microsoft.com/office/drawing/2014/main" id="{24249402-A94B-42A9-B1D2-8E1575DCBEFF}"/>
              </a:ext>
            </a:extLst>
          </p:cNvPr>
          <p:cNvGraphicFramePr>
            <a:graphicFrameLocks noGrp="1"/>
          </p:cNvGraphicFramePr>
          <p:nvPr>
            <p:extLst>
              <p:ext uri="{D42A27DB-BD31-4B8C-83A1-F6EECF244321}">
                <p14:modId xmlns:p14="http://schemas.microsoft.com/office/powerpoint/2010/main" val="2185559324"/>
              </p:ext>
            </p:extLst>
          </p:nvPr>
        </p:nvGraphicFramePr>
        <p:xfrm>
          <a:off x="765820" y="2708920"/>
          <a:ext cx="10453527" cy="3257550"/>
        </p:xfrm>
        <a:graphic>
          <a:graphicData uri="http://schemas.openxmlformats.org/drawingml/2006/table">
            <a:tbl>
              <a:tblPr firstRow="1" bandRow="1">
                <a:tableStyleId>{8EC20E35-A176-4012-BC5E-935CFFF8708E}</a:tableStyleId>
              </a:tblPr>
              <a:tblGrid>
                <a:gridCol w="1493361">
                  <a:extLst>
                    <a:ext uri="{9D8B030D-6E8A-4147-A177-3AD203B41FA5}">
                      <a16:colId xmlns:a16="http://schemas.microsoft.com/office/drawing/2014/main" val="2369537697"/>
                    </a:ext>
                  </a:extLst>
                </a:gridCol>
                <a:gridCol w="1493361">
                  <a:extLst>
                    <a:ext uri="{9D8B030D-6E8A-4147-A177-3AD203B41FA5}">
                      <a16:colId xmlns:a16="http://schemas.microsoft.com/office/drawing/2014/main" val="757947814"/>
                    </a:ext>
                  </a:extLst>
                </a:gridCol>
                <a:gridCol w="1493361">
                  <a:extLst>
                    <a:ext uri="{9D8B030D-6E8A-4147-A177-3AD203B41FA5}">
                      <a16:colId xmlns:a16="http://schemas.microsoft.com/office/drawing/2014/main" val="67022296"/>
                    </a:ext>
                  </a:extLst>
                </a:gridCol>
                <a:gridCol w="1493361">
                  <a:extLst>
                    <a:ext uri="{9D8B030D-6E8A-4147-A177-3AD203B41FA5}">
                      <a16:colId xmlns:a16="http://schemas.microsoft.com/office/drawing/2014/main" val="671871314"/>
                    </a:ext>
                  </a:extLst>
                </a:gridCol>
                <a:gridCol w="1493361">
                  <a:extLst>
                    <a:ext uri="{9D8B030D-6E8A-4147-A177-3AD203B41FA5}">
                      <a16:colId xmlns:a16="http://schemas.microsoft.com/office/drawing/2014/main" val="1058911780"/>
                    </a:ext>
                  </a:extLst>
                </a:gridCol>
                <a:gridCol w="1493361">
                  <a:extLst>
                    <a:ext uri="{9D8B030D-6E8A-4147-A177-3AD203B41FA5}">
                      <a16:colId xmlns:a16="http://schemas.microsoft.com/office/drawing/2014/main" val="439865067"/>
                    </a:ext>
                  </a:extLst>
                </a:gridCol>
                <a:gridCol w="1493361">
                  <a:extLst>
                    <a:ext uri="{9D8B030D-6E8A-4147-A177-3AD203B41FA5}">
                      <a16:colId xmlns:a16="http://schemas.microsoft.com/office/drawing/2014/main" val="2663864653"/>
                    </a:ext>
                  </a:extLst>
                </a:gridCol>
              </a:tblGrid>
              <a:tr h="472440">
                <a:tc rowSpan="2">
                  <a:txBody>
                    <a:bodyPr/>
                    <a:lstStyle/>
                    <a:p>
                      <a:pPr marL="0" algn="ctr" defTabSz="548640" rtl="0" eaLnBrk="1" latinLnBrk="0" hangingPunct="1"/>
                      <a:r>
                        <a:rPr lang="en-US" altLang="zh-TW" sz="2000" b="1" kern="1200" dirty="0" err="1">
                          <a:solidFill>
                            <a:schemeClr val="lt1"/>
                          </a:solidFill>
                          <a:latin typeface="+mn-lt"/>
                          <a:ea typeface="+mn-ea"/>
                          <a:cs typeface="+mn-cs"/>
                        </a:rPr>
                        <a:t>sid</a:t>
                      </a:r>
                      <a:endParaRPr lang="zh-TW" altLang="en-US" sz="20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marL="0" algn="ctr" defTabSz="548640" rtl="0" eaLnBrk="1" latinLnBrk="0" hangingPunct="1"/>
                      <a:r>
                        <a:rPr lang="en-US" altLang="zh-TW" sz="2000" b="1" kern="1200" dirty="0" err="1">
                          <a:solidFill>
                            <a:schemeClr val="lt1"/>
                          </a:solidFill>
                          <a:latin typeface="+mn-lt"/>
                          <a:ea typeface="+mn-ea"/>
                          <a:cs typeface="+mn-cs"/>
                        </a:rPr>
                        <a:t>plan_time</a:t>
                      </a:r>
                      <a:endParaRPr lang="zh-TW" altLang="en-US" sz="20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4">
                  <a:txBody>
                    <a:bodyPr/>
                    <a:lstStyle/>
                    <a:p>
                      <a:pPr marL="0" algn="ctr" defTabSz="548640" rtl="0" eaLnBrk="1" latinLnBrk="0" hangingPunct="1"/>
                      <a:r>
                        <a:rPr lang="en-US" altLang="zh-TW" sz="2000" b="1" kern="1200" dirty="0">
                          <a:solidFill>
                            <a:schemeClr val="lt1"/>
                          </a:solidFill>
                          <a:latin typeface="+mn-lt"/>
                          <a:ea typeface="+mn-ea"/>
                          <a:cs typeface="+mn-cs"/>
                        </a:rPr>
                        <a:t>plan1</a:t>
                      </a:r>
                      <a:endParaRPr lang="zh-TW" altLang="en-US" sz="20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marL="0" algn="ctr" defTabSz="548640" rtl="0" eaLnBrk="1" latinLnBrk="0" hangingPunct="1"/>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marL="0" algn="ctr" defTabSz="548640" rtl="0" eaLnBrk="1" latinLnBrk="0" hangingPunct="1"/>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marL="0" algn="ctr" defTabSz="548640" rtl="0" eaLnBrk="1" latinLnBrk="0" hangingPunct="1"/>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pPr marL="0" algn="ctr" defTabSz="548640" rtl="0" eaLnBrk="1" latinLnBrk="0" hangingPunct="1"/>
                      <a:r>
                        <a:rPr lang="en-US" altLang="zh-TW" sz="2000" b="1" kern="1200" dirty="0">
                          <a:solidFill>
                            <a:schemeClr val="lt1"/>
                          </a:solidFill>
                          <a:latin typeface="+mn-lt"/>
                          <a:ea typeface="+mn-ea"/>
                          <a:cs typeface="+mn-cs"/>
                        </a:rPr>
                        <a:t>…</a:t>
                      </a:r>
                      <a:endParaRPr lang="zh-TW" altLang="en-US" sz="20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61493454"/>
                  </a:ext>
                </a:extLst>
              </a:tr>
              <a:tr h="0">
                <a:tc vMerge="1">
                  <a:txBody>
                    <a:bodyPr/>
                    <a:lstStyle/>
                    <a:p>
                      <a:endParaRPr lang="zh-TW" altLang="en-US"/>
                    </a:p>
                  </a:txBody>
                  <a:tcPr/>
                </a:tc>
                <a:tc vMerge="1">
                  <a:txBody>
                    <a:bodyPr/>
                    <a:lstStyle/>
                    <a:p>
                      <a:endParaRPr lang="zh-TW" altLang="en-US"/>
                    </a:p>
                  </a:txBody>
                  <a:tcPr/>
                </a:tc>
                <a:tc>
                  <a:txBody>
                    <a:bodyPr/>
                    <a:lstStyle/>
                    <a:p>
                      <a:pPr marL="0" algn="ctr" defTabSz="548640" rtl="0" eaLnBrk="1" fontAlgn="ctr" latinLnBrk="0" hangingPunct="1"/>
                      <a:r>
                        <a:rPr lang="en-US" sz="2000" b="1" kern="1200" dirty="0">
                          <a:solidFill>
                            <a:schemeClr val="lt1"/>
                          </a:solidFill>
                          <a:latin typeface="+mn-lt"/>
                          <a:ea typeface="+mn-ea"/>
                          <a:cs typeface="+mn-cs"/>
                        </a:rPr>
                        <a:t>Distance</a:t>
                      </a:r>
                    </a:p>
                    <a:p>
                      <a:pPr marL="0" algn="ctr" defTabSz="548640" rtl="0" eaLnBrk="1" fontAlgn="ctr" latinLnBrk="0" hangingPunct="1"/>
                      <a:r>
                        <a:rPr lang="en-US" sz="2000" b="1" kern="1200" dirty="0">
                          <a:solidFill>
                            <a:schemeClr val="lt1"/>
                          </a:solidFill>
                          <a:latin typeface="+mn-lt"/>
                          <a:ea typeface="+mn-ea"/>
                          <a:cs typeface="+mn-cs"/>
                        </a:rPr>
                        <a:t>(m)</a:t>
                      </a:r>
                    </a:p>
                  </a:txBody>
                  <a:tcPr marL="190500" marR="1905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548640" rtl="0" eaLnBrk="1" fontAlgn="ctr" latinLnBrk="0" hangingPunct="1">
                        <a:lnSpc>
                          <a:spcPct val="100000"/>
                        </a:lnSpc>
                        <a:spcBef>
                          <a:spcPts val="0"/>
                        </a:spcBef>
                        <a:spcAft>
                          <a:spcPts val="0"/>
                        </a:spcAft>
                        <a:buClrTx/>
                        <a:buSzTx/>
                        <a:buFontTx/>
                        <a:buNone/>
                        <a:tabLst/>
                        <a:defRPr/>
                      </a:pPr>
                      <a:r>
                        <a:rPr lang="en-US" altLang="zh-TW" sz="2000" b="1" kern="1200" dirty="0">
                          <a:solidFill>
                            <a:schemeClr val="lt1"/>
                          </a:solidFill>
                          <a:latin typeface="+mn-lt"/>
                          <a:ea typeface="+mn-ea"/>
                          <a:cs typeface="+mn-cs"/>
                        </a:rPr>
                        <a:t>Price</a:t>
                      </a:r>
                    </a:p>
                    <a:p>
                      <a:pPr marL="0" marR="0" lvl="0" indent="0" algn="ctr" defTabSz="548640" rtl="0" eaLnBrk="1" fontAlgn="ctr" latinLnBrk="0" hangingPunct="1">
                        <a:lnSpc>
                          <a:spcPct val="100000"/>
                        </a:lnSpc>
                        <a:spcBef>
                          <a:spcPts val="0"/>
                        </a:spcBef>
                        <a:spcAft>
                          <a:spcPts val="0"/>
                        </a:spcAft>
                        <a:buClrTx/>
                        <a:buSzTx/>
                        <a:buFontTx/>
                        <a:buNone/>
                        <a:tabLst/>
                        <a:defRPr/>
                      </a:pPr>
                      <a:r>
                        <a:rPr lang="en-US" altLang="zh-TW" sz="2000" b="1" kern="1200" dirty="0">
                          <a:solidFill>
                            <a:schemeClr val="lt1"/>
                          </a:solidFill>
                          <a:latin typeface="+mn-lt"/>
                          <a:ea typeface="+mn-ea"/>
                          <a:cs typeface="+mn-cs"/>
                        </a:rPr>
                        <a:t>(RMB cent)</a:t>
                      </a:r>
                    </a:p>
                  </a:txBody>
                  <a:tcPr marL="190500" marR="1905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548640" rtl="0" eaLnBrk="1" fontAlgn="ctr" latinLnBrk="0" hangingPunct="1">
                        <a:lnSpc>
                          <a:spcPct val="100000"/>
                        </a:lnSpc>
                        <a:spcBef>
                          <a:spcPts val="0"/>
                        </a:spcBef>
                        <a:spcAft>
                          <a:spcPts val="0"/>
                        </a:spcAft>
                        <a:buClrTx/>
                        <a:buSzTx/>
                        <a:buFontTx/>
                        <a:buNone/>
                        <a:tabLst/>
                        <a:defRPr/>
                      </a:pPr>
                      <a:r>
                        <a:rPr lang="en-US" altLang="zh-TW" sz="2000" b="1" kern="1200" dirty="0">
                          <a:solidFill>
                            <a:schemeClr val="lt1"/>
                          </a:solidFill>
                          <a:latin typeface="+mn-lt"/>
                          <a:ea typeface="+mn-ea"/>
                          <a:cs typeface="+mn-cs"/>
                        </a:rPr>
                        <a:t>ETA(s)</a:t>
                      </a:r>
                    </a:p>
                  </a:txBody>
                  <a:tcPr marL="190500" marR="1905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548640" rtl="0" eaLnBrk="1" fontAlgn="ctr" latinLnBrk="0" hangingPunct="1">
                        <a:lnSpc>
                          <a:spcPct val="100000"/>
                        </a:lnSpc>
                        <a:spcBef>
                          <a:spcPts val="0"/>
                        </a:spcBef>
                        <a:spcAft>
                          <a:spcPts val="0"/>
                        </a:spcAft>
                        <a:buClrTx/>
                        <a:buSzTx/>
                        <a:buFontTx/>
                        <a:buNone/>
                        <a:tabLst/>
                        <a:defRPr/>
                      </a:pPr>
                      <a:r>
                        <a:rPr lang="en-US" altLang="zh-TW" sz="2000" b="1" kern="1200" dirty="0">
                          <a:solidFill>
                            <a:schemeClr val="lt1"/>
                          </a:solidFill>
                          <a:latin typeface="+mn-lt"/>
                          <a:ea typeface="+mn-ea"/>
                          <a:cs typeface="+mn-cs"/>
                        </a:rPr>
                        <a:t>mode</a:t>
                      </a:r>
                      <a:endParaRPr lang="zh-TW" altLang="en-US" sz="20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zh-TW" altLang="en-US"/>
                    </a:p>
                  </a:txBody>
                  <a:tcPr/>
                </a:tc>
                <a:extLst>
                  <a:ext uri="{0D108BD9-81ED-4DB2-BD59-A6C34878D82A}">
                    <a16:rowId xmlns:a16="http://schemas.microsoft.com/office/drawing/2014/main" val="153176515"/>
                  </a:ext>
                </a:extLst>
              </a:tr>
              <a:tr h="674370">
                <a:tc>
                  <a:txBody>
                    <a:bodyPr/>
                    <a:lstStyle/>
                    <a:p>
                      <a:pPr algn="ctr" fontAlgn="ctr"/>
                      <a:r>
                        <a:rPr lang="en-US" altLang="zh-TW" sz="2000" b="1" kern="1200" dirty="0">
                          <a:solidFill>
                            <a:srgbClr val="060606"/>
                          </a:solidFill>
                          <a:latin typeface="+mn-lt"/>
                          <a:ea typeface="+mn-ea"/>
                          <a:cs typeface="+mn-cs"/>
                        </a:rPr>
                        <a:t>1709112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2018/11/4  11:45:04 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32303</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5087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4148721448"/>
                  </a:ext>
                </a:extLst>
              </a:tr>
              <a:tr h="674370">
                <a:tc>
                  <a:txBody>
                    <a:bodyPr/>
                    <a:lstStyle/>
                    <a:p>
                      <a:pPr algn="ctr" fontAlgn="ctr"/>
                      <a:r>
                        <a:rPr lang="en-US" altLang="zh-TW" sz="2000" b="1" kern="1200" dirty="0">
                          <a:solidFill>
                            <a:srgbClr val="060606"/>
                          </a:solidFill>
                          <a:latin typeface="+mn-lt"/>
                          <a:ea typeface="+mn-ea"/>
                          <a:cs typeface="+mn-cs"/>
                        </a:rPr>
                        <a:t>3327773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2018/10/16  07:09:29 PM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3427</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300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627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233642998"/>
                  </a:ext>
                </a:extLst>
              </a:tr>
              <a:tr h="674370">
                <a:tc>
                  <a:txBody>
                    <a:bodyPr/>
                    <a:lstStyle/>
                    <a:p>
                      <a:pPr algn="ctr" fontAlgn="ctr"/>
                      <a:r>
                        <a:rPr lang="en-US" altLang="zh-TW" sz="2000" b="1" kern="1200" dirty="0">
                          <a:solidFill>
                            <a:srgbClr val="060606"/>
                          </a:solidFill>
                          <a:latin typeface="+mn-lt"/>
                          <a:ea typeface="+mn-ea"/>
                          <a:cs typeface="+mn-cs"/>
                        </a:rPr>
                        <a:t>749203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2018/10/1  07:03:52 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32486</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endParaRPr lang="en-US" altLang="zh-TW" sz="2000" b="1" kern="1200" dirty="0">
                        <a:solidFill>
                          <a:srgbClr val="060606"/>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2491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algn="ctr" fontAlgn="ctr"/>
                      <a:r>
                        <a:rPr lang="en-US" altLang="zh-TW" sz="2000" b="1" kern="1200" dirty="0">
                          <a:solidFill>
                            <a:srgbClr val="060606"/>
                          </a:solidFill>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851324747"/>
                  </a:ext>
                </a:extLst>
              </a:tr>
            </a:tbl>
          </a:graphicData>
        </a:graphic>
      </p:graphicFrame>
    </p:spTree>
    <p:extLst>
      <p:ext uri="{BB962C8B-B14F-4D97-AF65-F5344CB8AC3E}">
        <p14:creationId xmlns:p14="http://schemas.microsoft.com/office/powerpoint/2010/main" val="2381861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554918-5816-4554-8195-192F86483C7C}"/>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A1CEB9E3-D381-434D-81E1-C85D5D9E576C}"/>
              </a:ext>
            </a:extLst>
          </p:cNvPr>
          <p:cNvSpPr>
            <a:spLocks noGrp="1"/>
          </p:cNvSpPr>
          <p:nvPr>
            <p:ph idx="1"/>
          </p:nvPr>
        </p:nvSpPr>
        <p:spPr/>
        <p:txBody>
          <a:bodyPr/>
          <a:lstStyle/>
          <a:p>
            <a:r>
              <a:rPr lang="zh-TW" altLang="en-US" dirty="0"/>
              <a:t>訓練資料</a:t>
            </a:r>
            <a:r>
              <a:rPr lang="en-US" altLang="zh-TW" dirty="0">
                <a:ea typeface="PMingLiU" panose="02020500000000000000" pitchFamily="18" charset="-120"/>
              </a:rPr>
              <a:t>：</a:t>
            </a:r>
            <a:r>
              <a:rPr lang="en-US" altLang="zh-TW" dirty="0"/>
              <a:t>train_clicks.csv</a:t>
            </a:r>
          </a:p>
          <a:p>
            <a:r>
              <a:rPr lang="zh-TW" altLang="en-US" dirty="0"/>
              <a:t>資料中包含使用者的</a:t>
            </a:r>
            <a:r>
              <a:rPr lang="en-US" altLang="zh-TW" dirty="0"/>
              <a:t>ID</a:t>
            </a:r>
            <a:r>
              <a:rPr lang="zh-TW" altLang="en-US" dirty="0"/>
              <a:t>、點擊時間、選擇的交通模式</a:t>
            </a:r>
            <a:r>
              <a:rPr lang="zh-TW" altLang="en-US" dirty="0">
                <a:ea typeface="PMingLiU" panose="02020500000000000000" pitchFamily="18" charset="-120"/>
              </a:rPr>
              <a:t>。</a:t>
            </a:r>
            <a:endParaRPr lang="en-US" altLang="zh-TW" dirty="0">
              <a:ea typeface="PMingLiU" panose="02020500000000000000" pitchFamily="18" charset="-120"/>
            </a:endParaRPr>
          </a:p>
          <a:p>
            <a:endParaRPr lang="en-US" altLang="zh-TW" dirty="0">
              <a:ea typeface="PMingLiU" panose="02020500000000000000" pitchFamily="18" charset="-120"/>
            </a:endParaRPr>
          </a:p>
          <a:p>
            <a:endParaRPr lang="zh-TW" altLang="en-US" dirty="0"/>
          </a:p>
        </p:txBody>
      </p:sp>
      <p:graphicFrame>
        <p:nvGraphicFramePr>
          <p:cNvPr id="5" name="表格 4">
            <a:extLst>
              <a:ext uri="{FF2B5EF4-FFF2-40B4-BE49-F238E27FC236}">
                <a16:creationId xmlns:a16="http://schemas.microsoft.com/office/drawing/2014/main" id="{24249402-A94B-42A9-B1D2-8E1575DCBEFF}"/>
              </a:ext>
            </a:extLst>
          </p:cNvPr>
          <p:cNvGraphicFramePr>
            <a:graphicFrameLocks noGrp="1"/>
          </p:cNvGraphicFramePr>
          <p:nvPr>
            <p:extLst>
              <p:ext uri="{D42A27DB-BD31-4B8C-83A1-F6EECF244321}">
                <p14:modId xmlns:p14="http://schemas.microsoft.com/office/powerpoint/2010/main" val="3821704911"/>
              </p:ext>
            </p:extLst>
          </p:nvPr>
        </p:nvGraphicFramePr>
        <p:xfrm>
          <a:off x="1089855" y="2800350"/>
          <a:ext cx="10009113" cy="3004915"/>
        </p:xfrm>
        <a:graphic>
          <a:graphicData uri="http://schemas.openxmlformats.org/drawingml/2006/table">
            <a:tbl>
              <a:tblPr firstRow="1" bandRow="1">
                <a:tableStyleId>{8EC20E35-A176-4012-BC5E-935CFFF8708E}</a:tableStyleId>
              </a:tblPr>
              <a:tblGrid>
                <a:gridCol w="3336371">
                  <a:extLst>
                    <a:ext uri="{9D8B030D-6E8A-4147-A177-3AD203B41FA5}">
                      <a16:colId xmlns:a16="http://schemas.microsoft.com/office/drawing/2014/main" val="2369537697"/>
                    </a:ext>
                  </a:extLst>
                </a:gridCol>
                <a:gridCol w="3336371">
                  <a:extLst>
                    <a:ext uri="{9D8B030D-6E8A-4147-A177-3AD203B41FA5}">
                      <a16:colId xmlns:a16="http://schemas.microsoft.com/office/drawing/2014/main" val="757947814"/>
                    </a:ext>
                  </a:extLst>
                </a:gridCol>
                <a:gridCol w="3336371">
                  <a:extLst>
                    <a:ext uri="{9D8B030D-6E8A-4147-A177-3AD203B41FA5}">
                      <a16:colId xmlns:a16="http://schemas.microsoft.com/office/drawing/2014/main" val="67022296"/>
                    </a:ext>
                  </a:extLst>
                </a:gridCol>
              </a:tblGrid>
              <a:tr h="577492">
                <a:tc>
                  <a:txBody>
                    <a:bodyPr/>
                    <a:lstStyle/>
                    <a:p>
                      <a:pPr marL="0" algn="ctr" defTabSz="548640" rtl="0" eaLnBrk="1" latinLnBrk="0" hangingPunct="1"/>
                      <a:r>
                        <a:rPr lang="en-US" altLang="zh-TW" sz="2800" b="1" kern="1200" dirty="0" err="1">
                          <a:solidFill>
                            <a:schemeClr val="lt1"/>
                          </a:solidFill>
                          <a:latin typeface="+mn-lt"/>
                          <a:ea typeface="+mn-ea"/>
                          <a:cs typeface="+mn-cs"/>
                        </a:rPr>
                        <a:t>sid</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err="1">
                          <a:solidFill>
                            <a:schemeClr val="lt1"/>
                          </a:solidFill>
                          <a:latin typeface="+mn-lt"/>
                          <a:ea typeface="+mn-ea"/>
                          <a:cs typeface="+mn-cs"/>
                        </a:rPr>
                        <a:t>click_time</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548640" rtl="0" eaLnBrk="1" latinLnBrk="0" hangingPunct="1"/>
                      <a:r>
                        <a:rPr lang="en-US" altLang="zh-TW" sz="2800" b="1" kern="1200" dirty="0" err="1">
                          <a:solidFill>
                            <a:schemeClr val="lt1"/>
                          </a:solidFill>
                          <a:latin typeface="+mn-lt"/>
                          <a:ea typeface="+mn-ea"/>
                          <a:cs typeface="+mn-cs"/>
                        </a:rPr>
                        <a:t>click_mode</a:t>
                      </a:r>
                      <a:endParaRPr lang="zh-TW" altLang="en-US" sz="2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61493454"/>
                  </a:ext>
                </a:extLst>
              </a:tr>
              <a:tr h="809141">
                <a:tc>
                  <a:txBody>
                    <a:bodyPr/>
                    <a:lstStyle/>
                    <a:p>
                      <a:pPr marL="0" algn="ctr" defTabSz="548640" rtl="0" eaLnBrk="1" latinLnBrk="0" hangingPunct="1"/>
                      <a:r>
                        <a:rPr lang="en-US" altLang="zh-TW" sz="2800" b="1" kern="1200" dirty="0">
                          <a:solidFill>
                            <a:srgbClr val="060606"/>
                          </a:solidFill>
                          <a:latin typeface="+mn-lt"/>
                          <a:ea typeface="+mn-ea"/>
                          <a:cs typeface="+mn-cs"/>
                        </a:rPr>
                        <a:t>2848914</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2018/11/17  06:42:17 PM</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1</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4148721448"/>
                  </a:ext>
                </a:extLst>
              </a:tr>
              <a:tr h="809141">
                <a:tc>
                  <a:txBody>
                    <a:bodyPr/>
                    <a:lstStyle/>
                    <a:p>
                      <a:pPr marL="0" algn="ctr" defTabSz="548640" rtl="0" eaLnBrk="1" latinLnBrk="0" hangingPunct="1"/>
                      <a:r>
                        <a:rPr lang="en-US" altLang="zh-TW" sz="2800" b="1" kern="1200" dirty="0">
                          <a:solidFill>
                            <a:srgbClr val="060606"/>
                          </a:solidFill>
                          <a:latin typeface="+mn-lt"/>
                          <a:ea typeface="+mn-ea"/>
                          <a:cs typeface="+mn-cs"/>
                        </a:rPr>
                        <a:t>2629085</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2018/10/12  04:28:13 PM</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3</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233642998"/>
                  </a:ext>
                </a:extLst>
              </a:tr>
              <a:tr h="809141">
                <a:tc>
                  <a:txBody>
                    <a:bodyPr/>
                    <a:lstStyle/>
                    <a:p>
                      <a:pPr marL="0" algn="ctr" defTabSz="548640" rtl="0" eaLnBrk="1" latinLnBrk="0" hangingPunct="1"/>
                      <a:r>
                        <a:rPr lang="en-US" altLang="zh-TW" sz="2800" b="1" kern="1200" dirty="0">
                          <a:solidFill>
                            <a:srgbClr val="060606"/>
                          </a:solidFill>
                          <a:latin typeface="+mn-lt"/>
                          <a:ea typeface="+mn-ea"/>
                          <a:cs typeface="+mn-cs"/>
                        </a:rPr>
                        <a:t>602598</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000" b="1" kern="1200" dirty="0">
                          <a:solidFill>
                            <a:srgbClr val="060606"/>
                          </a:solidFill>
                          <a:latin typeface="+mn-lt"/>
                          <a:ea typeface="+mn-ea"/>
                          <a:cs typeface="+mn-cs"/>
                        </a:rPr>
                        <a:t>2018/11/11  04:38:42 PM</a:t>
                      </a:r>
                      <a:endParaRPr lang="zh-TW" altLang="en-US" sz="20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tc>
                  <a:txBody>
                    <a:bodyPr/>
                    <a:lstStyle/>
                    <a:p>
                      <a:pPr marL="0" algn="ctr" defTabSz="548640" rtl="0" eaLnBrk="1" latinLnBrk="0" hangingPunct="1"/>
                      <a:r>
                        <a:rPr lang="en-US" altLang="zh-TW" sz="2800" b="1" kern="1200" dirty="0">
                          <a:solidFill>
                            <a:srgbClr val="060606"/>
                          </a:solidFill>
                          <a:latin typeface="+mn-lt"/>
                          <a:ea typeface="+mn-ea"/>
                          <a:cs typeface="+mn-cs"/>
                        </a:rPr>
                        <a:t>2</a:t>
                      </a:r>
                      <a:endParaRPr lang="zh-TW" altLang="en-US" sz="2800" b="1" kern="1200" dirty="0">
                        <a:solidFill>
                          <a:srgbClr val="06060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E4"/>
                    </a:solidFill>
                  </a:tcPr>
                </a:tc>
                <a:extLst>
                  <a:ext uri="{0D108BD9-81ED-4DB2-BD59-A6C34878D82A}">
                    <a16:rowId xmlns:a16="http://schemas.microsoft.com/office/drawing/2014/main" val="3851324747"/>
                  </a:ext>
                </a:extLst>
              </a:tr>
            </a:tbl>
          </a:graphicData>
        </a:graphic>
      </p:graphicFrame>
    </p:spTree>
    <p:extLst>
      <p:ext uri="{BB962C8B-B14F-4D97-AF65-F5344CB8AC3E}">
        <p14:creationId xmlns:p14="http://schemas.microsoft.com/office/powerpoint/2010/main" val="332097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13AE1D-BA71-45C2-8249-64512A7D4AE3}"/>
              </a:ext>
            </a:extLst>
          </p:cNvPr>
          <p:cNvSpPr>
            <a:spLocks noGrp="1"/>
          </p:cNvSpPr>
          <p:nvPr>
            <p:ph type="title"/>
          </p:nvPr>
        </p:nvSpPr>
        <p:spPr/>
        <p:txBody>
          <a:bodyPr/>
          <a:lstStyle/>
          <a:p>
            <a:r>
              <a:rPr lang="zh-TW" altLang="en-US" dirty="0"/>
              <a:t>資料描述</a:t>
            </a:r>
          </a:p>
        </p:txBody>
      </p:sp>
      <p:sp>
        <p:nvSpPr>
          <p:cNvPr id="3" name="內容版面配置區 2">
            <a:extLst>
              <a:ext uri="{FF2B5EF4-FFF2-40B4-BE49-F238E27FC236}">
                <a16:creationId xmlns:a16="http://schemas.microsoft.com/office/drawing/2014/main" id="{FE05065F-9860-495E-9A13-44102BD28780}"/>
              </a:ext>
            </a:extLst>
          </p:cNvPr>
          <p:cNvSpPr>
            <a:spLocks noGrp="1"/>
          </p:cNvSpPr>
          <p:nvPr>
            <p:ph idx="1"/>
          </p:nvPr>
        </p:nvSpPr>
        <p:spPr>
          <a:xfrm>
            <a:off x="609441" y="1600200"/>
            <a:ext cx="10969943" cy="4526280"/>
          </a:xfrm>
        </p:spPr>
        <p:txBody>
          <a:bodyPr/>
          <a:lstStyle/>
          <a:p>
            <a:r>
              <a:rPr lang="zh-TW" altLang="en-US" dirty="0"/>
              <a:t>需預測資料</a:t>
            </a:r>
            <a:r>
              <a:rPr lang="en-US" altLang="zh-TW" dirty="0">
                <a:ea typeface="PMingLiU" panose="02020500000000000000" pitchFamily="18" charset="-120"/>
              </a:rPr>
              <a:t>：</a:t>
            </a:r>
          </a:p>
          <a:p>
            <a:pPr marL="446087" indent="0">
              <a:buNone/>
            </a:pPr>
            <a:r>
              <a:rPr lang="en-US" altLang="zh-TW" dirty="0"/>
              <a:t>1.</a:t>
            </a:r>
            <a:r>
              <a:rPr lang="zh-TW" altLang="en-US" dirty="0"/>
              <a:t> </a:t>
            </a:r>
            <a:r>
              <a:rPr lang="en-US" altLang="zh-TW" dirty="0"/>
              <a:t>test_queries.csv</a:t>
            </a:r>
            <a:r>
              <a:rPr lang="zh-TW" altLang="en-US" dirty="0"/>
              <a:t>與</a:t>
            </a:r>
            <a:r>
              <a:rPr lang="en-US" altLang="zh-TW" dirty="0"/>
              <a:t>train_queries.csv</a:t>
            </a:r>
            <a:r>
              <a:rPr lang="zh-TW" altLang="en-US" dirty="0"/>
              <a:t>形式相同</a:t>
            </a:r>
            <a:endParaRPr lang="en-US" altLang="zh-TW" dirty="0"/>
          </a:p>
          <a:p>
            <a:pPr marL="446087" indent="0">
              <a:buNone/>
            </a:pPr>
            <a:r>
              <a:rPr lang="zh-TW" altLang="en-US" dirty="0"/>
              <a:t>   包含使用者的</a:t>
            </a:r>
            <a:r>
              <a:rPr lang="en-US" altLang="zh-TW" dirty="0"/>
              <a:t>ID</a:t>
            </a:r>
            <a:r>
              <a:rPr lang="zh-TW" altLang="en-US" dirty="0"/>
              <a:t>、屬性</a:t>
            </a:r>
            <a:r>
              <a:rPr lang="en-US" altLang="zh-TW" dirty="0"/>
              <a:t>ID</a:t>
            </a:r>
            <a:r>
              <a:rPr lang="zh-TW" altLang="en-US" dirty="0"/>
              <a:t>、搜尋時間、出發地、目的地</a:t>
            </a:r>
            <a:r>
              <a:rPr lang="zh-TW" altLang="en-US" dirty="0">
                <a:ea typeface="PMingLiU" panose="02020500000000000000" pitchFamily="18" charset="-120"/>
              </a:rPr>
              <a:t>。</a:t>
            </a:r>
            <a:endParaRPr lang="en-US" altLang="zh-TW" dirty="0">
              <a:ea typeface="PMingLiU" panose="02020500000000000000" pitchFamily="18" charset="-120"/>
            </a:endParaRPr>
          </a:p>
          <a:p>
            <a:pPr marL="514350" indent="-68263">
              <a:buFont typeface="+mj-lt"/>
              <a:buAutoNum type="arabicPeriod"/>
            </a:pPr>
            <a:endParaRPr lang="en-US" altLang="zh-TW" dirty="0"/>
          </a:p>
          <a:p>
            <a:pPr marL="446087" indent="0">
              <a:buNone/>
            </a:pPr>
            <a:r>
              <a:rPr lang="en-US" altLang="zh-TW" dirty="0"/>
              <a:t>2.</a:t>
            </a:r>
            <a:r>
              <a:rPr lang="zh-TW" altLang="en-US" dirty="0"/>
              <a:t> </a:t>
            </a:r>
            <a:r>
              <a:rPr lang="en-US" altLang="zh-TW" dirty="0"/>
              <a:t>test_plans.csv</a:t>
            </a:r>
            <a:r>
              <a:rPr lang="zh-TW" altLang="en-US" dirty="0"/>
              <a:t>與</a:t>
            </a:r>
            <a:r>
              <a:rPr lang="en-US" altLang="zh-TW" dirty="0"/>
              <a:t>train_plans.csv</a:t>
            </a:r>
            <a:r>
              <a:rPr lang="zh-TW" altLang="en-US" dirty="0"/>
              <a:t>形式相同</a:t>
            </a:r>
            <a:endParaRPr lang="en-US" altLang="zh-TW" dirty="0"/>
          </a:p>
          <a:p>
            <a:pPr marL="0" indent="0">
              <a:buNone/>
            </a:pPr>
            <a:r>
              <a:rPr lang="zh-TW" altLang="en-US" dirty="0"/>
              <a:t>        包含使用者的</a:t>
            </a:r>
            <a:r>
              <a:rPr lang="en-US" altLang="zh-TW" dirty="0"/>
              <a:t>ID</a:t>
            </a:r>
            <a:r>
              <a:rPr lang="zh-TW" altLang="en-US" dirty="0"/>
              <a:t>、搜尋時間、百度地圖產生的交通模式</a:t>
            </a:r>
            <a:r>
              <a:rPr lang="zh-TW" altLang="en-US" dirty="0">
                <a:ea typeface="PMingLiU" panose="02020500000000000000" pitchFamily="18" charset="-120"/>
              </a:rPr>
              <a:t>。</a:t>
            </a:r>
            <a:endParaRPr lang="zh-TW" altLang="en-US" dirty="0"/>
          </a:p>
        </p:txBody>
      </p:sp>
    </p:spTree>
    <p:extLst>
      <p:ext uri="{BB962C8B-B14F-4D97-AF65-F5344CB8AC3E}">
        <p14:creationId xmlns:p14="http://schemas.microsoft.com/office/powerpoint/2010/main" val="4240682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ma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format4</Template>
  <TotalTime>33438</TotalTime>
  <Words>1557</Words>
  <Application>Microsoft Office PowerPoint</Application>
  <PresentationFormat>自訂</PresentationFormat>
  <Paragraphs>235</Paragraphs>
  <Slides>28</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28</vt:i4>
      </vt:variant>
    </vt:vector>
  </HeadingPairs>
  <TitlesOfParts>
    <vt:vector size="38" baseType="lpstr">
      <vt:lpstr>Microsoft JhengHei UI</vt:lpstr>
      <vt:lpstr>宋体</vt:lpstr>
      <vt:lpstr>新細明體</vt:lpstr>
      <vt:lpstr>新細明體</vt:lpstr>
      <vt:lpstr>標楷體</vt:lpstr>
      <vt:lpstr>Arial</vt:lpstr>
      <vt:lpstr>Calibri</vt:lpstr>
      <vt:lpstr>Times New Roman</vt:lpstr>
      <vt:lpstr>Wingdings</vt:lpstr>
      <vt:lpstr>format4</vt:lpstr>
      <vt:lpstr>期中報告</vt:lpstr>
      <vt:lpstr>Ouline</vt:lpstr>
      <vt:lpstr>問題分析</vt:lpstr>
      <vt:lpstr>資料描述</vt:lpstr>
      <vt:lpstr>資料描述</vt:lpstr>
      <vt:lpstr>資料描述</vt:lpstr>
      <vt:lpstr>資料描述</vt:lpstr>
      <vt:lpstr>資料描述</vt:lpstr>
      <vt:lpstr>資料描述</vt:lpstr>
      <vt:lpstr>方法</vt:lpstr>
      <vt:lpstr>使用方法(一)</vt:lpstr>
      <vt:lpstr>使用方法(一)</vt:lpstr>
      <vt:lpstr>使用方法(一)</vt:lpstr>
      <vt:lpstr>使用方法(二) - SVM</vt:lpstr>
      <vt:lpstr>結果</vt:lpstr>
      <vt:lpstr>結果分析</vt:lpstr>
      <vt:lpstr>Alpha GO</vt:lpstr>
      <vt:lpstr>Outline</vt:lpstr>
      <vt:lpstr>AlphaGo Evolution</vt:lpstr>
      <vt:lpstr>MCTS</vt:lpstr>
      <vt:lpstr>MCTS</vt:lpstr>
      <vt:lpstr>Alpha go</vt:lpstr>
      <vt:lpstr>Alpha GO</vt:lpstr>
      <vt:lpstr>How to train</vt:lpstr>
      <vt:lpstr>How to train</vt:lpstr>
      <vt:lpstr>Comparison</vt:lpstr>
      <vt:lpstr>Comparison of Performance</vt:lpstr>
      <vt:lpstr>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謝睿滄</dc:creator>
  <cp:lastModifiedBy>micky chung</cp:lastModifiedBy>
  <cp:revision>318</cp:revision>
  <dcterms:created xsi:type="dcterms:W3CDTF">2018-08-11T12:59:33Z</dcterms:created>
  <dcterms:modified xsi:type="dcterms:W3CDTF">2019-05-02T10:27:46Z</dcterms:modified>
</cp:coreProperties>
</file>