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3"/>
  </p:notesMasterIdLst>
  <p:handoutMasterIdLst>
    <p:handoutMasterId r:id="rId14"/>
  </p:handoutMasterIdLst>
  <p:sldIdLst>
    <p:sldId id="428" r:id="rId2"/>
    <p:sldId id="603" r:id="rId3"/>
    <p:sldId id="594" r:id="rId4"/>
    <p:sldId id="597" r:id="rId5"/>
    <p:sldId id="596" r:id="rId6"/>
    <p:sldId id="601" r:id="rId7"/>
    <p:sldId id="604" r:id="rId8"/>
    <p:sldId id="598" r:id="rId9"/>
    <p:sldId id="600" r:id="rId10"/>
    <p:sldId id="599" r:id="rId11"/>
    <p:sldId id="585" r:id="rId12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232"/>
    <a:srgbClr val="FF9900"/>
    <a:srgbClr val="FFFFFF"/>
    <a:srgbClr val="009900"/>
    <a:srgbClr val="0000CC"/>
    <a:srgbClr val="CCECFF"/>
    <a:srgbClr val="5B9BD5"/>
    <a:srgbClr val="497DAB"/>
    <a:srgbClr val="FF99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7438" autoAdjust="0"/>
  </p:normalViewPr>
  <p:slideViewPr>
    <p:cSldViewPr>
      <p:cViewPr varScale="1">
        <p:scale>
          <a:sx n="101" d="100"/>
          <a:sy n="101" d="100"/>
        </p:scale>
        <p:origin x="1392" y="90"/>
      </p:cViewPr>
      <p:guideLst>
        <p:guide orient="horz" pos="21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40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4813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l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4" y="2"/>
            <a:ext cx="2944812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219"/>
            <a:ext cx="2944813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l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4" y="9430219"/>
            <a:ext cx="2944812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49FD1D25-2412-49B0-A4A6-E78719AC5C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2870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4813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l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4" y="2"/>
            <a:ext cx="2944812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715110"/>
            <a:ext cx="4984750" cy="446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dirty="0"/>
              <a:t>按一下以編輯母片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219"/>
            <a:ext cx="2944813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l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4" y="9430219"/>
            <a:ext cx="2944812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 defTabSz="917642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3763D568-2900-4949-B0A5-C640314CB8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823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628650" indent="-1714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1085850" indent="-1714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543050" indent="-1714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2000250" indent="-1714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63D568-2900-4949-B0A5-C640314CB877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571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63D568-2900-4949-B0A5-C640314CB877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687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474663" y="2317804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+mn-lt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836712"/>
            <a:ext cx="7620000" cy="13081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0925" y="2519370"/>
            <a:ext cx="7099300" cy="28616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+mn-lt"/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561138"/>
            <a:ext cx="1905000" cy="296862"/>
          </a:xfrm>
          <a:ln/>
        </p:spPr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948438"/>
            <a:ext cx="4896544" cy="856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6D856-C599-4281-9EC8-F4CE9EFDDD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D5573-2322-415F-B032-9A3151EA83E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107950"/>
            <a:ext cx="2095500" cy="59880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61950" y="107950"/>
            <a:ext cx="6134100" cy="59880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5C51D-D051-4AA2-B17A-8D717D5836D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474663" y="526886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+mn-lt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561138"/>
            <a:ext cx="1905000" cy="296862"/>
          </a:xfrm>
          <a:ln/>
        </p:spPr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3849067"/>
            <a:ext cx="7772400" cy="1362075"/>
          </a:xfrm>
        </p:spPr>
        <p:txBody>
          <a:bodyPr anchor="b" anchorCtr="0"/>
          <a:lstStyle>
            <a:lvl1pPr algn="l">
              <a:defRPr sz="4000" b="1" cap="none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34888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4916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n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  <a:lvl2pPr>
              <a:defRPr>
                <a:latin typeface="+mn-lt"/>
                <a:ea typeface="標楷體" panose="03000509000000000000" pitchFamily="65" charset="-120"/>
              </a:defRPr>
            </a:lvl2pPr>
            <a:lvl3pPr>
              <a:defRPr>
                <a:latin typeface="+mn-lt"/>
                <a:ea typeface="標楷體" panose="03000509000000000000" pitchFamily="65" charset="-120"/>
              </a:defRPr>
            </a:lvl3pPr>
            <a:lvl4pPr>
              <a:defRPr>
                <a:latin typeface="+mn-lt"/>
                <a:ea typeface="標楷體" panose="03000509000000000000" pitchFamily="65" charset="-120"/>
              </a:defRPr>
            </a:lvl4pPr>
            <a:lvl5pPr>
              <a:defRPr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AE78EF5-5FFF-4057-BDFD-EEB2829622A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4650" y="1100138"/>
            <a:ext cx="4108450" cy="4995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5500" y="1100138"/>
            <a:ext cx="4108450" cy="4995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05B5B41-B0AA-45D7-8149-4BAF36CEB31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1B16C80-DA11-4107-8ED0-60CFD116F67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2CFEB288-DB37-44B2-9AAB-3A65C9D4D3B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2D2EC-48FB-4829-955D-44C41415EB2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977AB-CF32-4C88-A0A0-F604CF1A5D4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107950"/>
            <a:ext cx="8358188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717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00138"/>
            <a:ext cx="8369300" cy="499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61138"/>
            <a:ext cx="19050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+mn-lt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EFA6A5A7-8946-4320-A937-3523E218D27B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20"/>
          <p:cNvSpPr>
            <a:spLocks noChangeArrowheads="1"/>
          </p:cNvSpPr>
          <p:nvPr userDrawn="1"/>
        </p:nvSpPr>
        <p:spPr bwMode="gray">
          <a:xfrm>
            <a:off x="431800" y="944563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+mn-lt"/>
              <a:ea typeface="標楷體" panose="03000509000000000000" pitchFamily="65" charset="-120"/>
            </a:endParaRPr>
          </a:p>
        </p:txBody>
      </p:sp>
      <p:cxnSp>
        <p:nvCxnSpPr>
          <p:cNvPr id="4" name="直線接點 3"/>
          <p:cNvCxnSpPr/>
          <p:nvPr userDrawn="1"/>
        </p:nvCxnSpPr>
        <p:spPr bwMode="auto">
          <a:xfrm>
            <a:off x="395536" y="6381328"/>
            <a:ext cx="273630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文字方塊 4"/>
          <p:cNvSpPr txBox="1"/>
          <p:nvPr userDrawn="1"/>
        </p:nvSpPr>
        <p:spPr>
          <a:xfrm>
            <a:off x="692348" y="6433591"/>
            <a:ext cx="1781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+mn-lt"/>
                <a:ea typeface="標楷體" panose="03000509000000000000" pitchFamily="65" charset="-120"/>
              </a:rPr>
              <a:t>NTUSTEE EDA Lab</a:t>
            </a:r>
            <a:endParaRPr lang="zh-TW" altLang="en-US" sz="1400" dirty="0">
              <a:latin typeface="+mn-lt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1" y="6458566"/>
            <a:ext cx="281227" cy="2916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n-lt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q"/>
        <a:defRPr kumimoji="1" sz="24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000">
          <a:solidFill>
            <a:srgbClr val="003300"/>
          </a:solidFill>
          <a:latin typeface="+mn-lt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Ø"/>
        <a:defRPr kumimoji="1">
          <a:solidFill>
            <a:srgbClr val="990000"/>
          </a:solidFill>
          <a:latin typeface="+mn-lt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107504" y="332656"/>
            <a:ext cx="8928992" cy="1812156"/>
          </a:xfrm>
        </p:spPr>
        <p:txBody>
          <a:bodyPr/>
          <a:lstStyle/>
          <a:p>
            <a:r>
              <a:rPr lang="en-US" altLang="zh-TW" sz="3600" dirty="0"/>
              <a:t>Midterm Report</a:t>
            </a: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5258" y="2420888"/>
            <a:ext cx="7193483" cy="1310672"/>
          </a:xfrm>
        </p:spPr>
        <p:txBody>
          <a:bodyPr/>
          <a:lstStyle/>
          <a:p>
            <a:pPr eaLnBrk="1" hangingPunct="1"/>
            <a:r>
              <a:rPr lang="en-US" altLang="zh-TW" sz="2000" dirty="0"/>
              <a:t>May. 2, 2019</a:t>
            </a:r>
          </a:p>
          <a:p>
            <a:pPr eaLnBrk="1" hangingPunct="1"/>
            <a:r>
              <a:rPr lang="en-US" altLang="zh-TW" sz="2000" b="1" dirty="0"/>
              <a:t>Team No.3: T2_509</a:t>
            </a:r>
          </a:p>
          <a:p>
            <a:pPr eaLnBrk="1" hangingPunct="1"/>
            <a:r>
              <a:rPr lang="en-US" altLang="zh-TW" b="1" dirty="0"/>
              <a:t>Presenter: Kai-Chuan Yang, Wei-Long Cheng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523863" y="3740839"/>
            <a:ext cx="60962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800000"/>
                </a:solidFill>
              </a:rPr>
              <a:t>The Electronic Design Automation Laboratory</a:t>
            </a:r>
          </a:p>
          <a:p>
            <a:r>
              <a:rPr lang="en-US" altLang="zh-TW" sz="1800" dirty="0">
                <a:solidFill>
                  <a:srgbClr val="800000"/>
                </a:solidFill>
              </a:rPr>
              <a:t>Department of Electrical Engineering </a:t>
            </a:r>
          </a:p>
          <a:p>
            <a:r>
              <a:rPr lang="en-US" altLang="zh-TW" sz="1800" dirty="0">
                <a:solidFill>
                  <a:srgbClr val="800000"/>
                </a:solidFill>
              </a:rPr>
              <a:t>National Taiwan University of Science and Technology</a:t>
            </a:r>
          </a:p>
          <a:p>
            <a:r>
              <a:rPr lang="en-US" altLang="zh-TW" sz="1800" dirty="0">
                <a:solidFill>
                  <a:srgbClr val="800000"/>
                </a:solidFill>
              </a:rPr>
              <a:t>Taipei 106, Taiwan</a:t>
            </a:r>
          </a:p>
        </p:txBody>
      </p:sp>
    </p:spTree>
    <p:extLst>
      <p:ext uri="{BB962C8B-B14F-4D97-AF65-F5344CB8AC3E}">
        <p14:creationId xmlns:p14="http://schemas.microsoft.com/office/powerpoint/2010/main" val="260018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AlphaGo</a:t>
            </a:r>
            <a:r>
              <a:rPr lang="en-US" altLang="zh-TW" dirty="0"/>
              <a:t> &amp; </a:t>
            </a:r>
            <a:r>
              <a:rPr lang="en-US" altLang="zh-TW" dirty="0" err="1"/>
              <a:t>AlphaGo</a:t>
            </a:r>
            <a:r>
              <a:rPr lang="en-US" altLang="zh-TW" dirty="0"/>
              <a:t> Zero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</a:p>
          <a:p>
            <a:pPr lvl="1"/>
            <a:r>
              <a:rPr lang="en-US" altLang="zh-TW" dirty="0"/>
              <a:t>StarCraft</a:t>
            </a:r>
          </a:p>
          <a:p>
            <a:pPr lvl="2"/>
            <a:r>
              <a:rPr lang="en-US" altLang="zh-TW" dirty="0"/>
              <a:t>Transformer network + LSTM</a:t>
            </a:r>
          </a:p>
          <a:p>
            <a:pPr lvl="1"/>
            <a:r>
              <a:rPr lang="en-US" altLang="zh-TW" dirty="0"/>
              <a:t>Hearthstone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1026" name="Picture 2" descr="ãææµ·ç­é¸ ai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4" y="3198276"/>
            <a:ext cx="4078238" cy="22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çç³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920" y="3198276"/>
            <a:ext cx="4074244" cy="229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88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 bwMode="auto">
          <a:xfrm>
            <a:off x="323528" y="548680"/>
            <a:ext cx="8568952" cy="576064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83768" y="2852936"/>
            <a:ext cx="4104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Q&amp;A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3177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2019 KDD CUP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64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analysis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Set</a:t>
            </a:r>
          </a:p>
          <a:p>
            <a:pPr lvl="1"/>
            <a:r>
              <a:rPr lang="en-US" altLang="zh-TW" dirty="0"/>
              <a:t>profiles.csv</a:t>
            </a:r>
          </a:p>
          <a:p>
            <a:pPr lvl="2"/>
            <a:r>
              <a:rPr lang="en-US" altLang="zh-TW" dirty="0"/>
              <a:t>63090 profile ID (PID), each PID has own user </a:t>
            </a:r>
            <a:r>
              <a:rPr lang="en-US" altLang="zh-TW" dirty="0" smtClean="0"/>
              <a:t>attributes (65)</a:t>
            </a:r>
            <a:endParaRPr lang="en-US" altLang="zh-TW" dirty="0"/>
          </a:p>
          <a:p>
            <a:pPr lvl="1"/>
            <a:r>
              <a:rPr lang="en-US" altLang="zh-TW" dirty="0"/>
              <a:t>train_queries.csv</a:t>
            </a:r>
          </a:p>
          <a:p>
            <a:pPr lvl="2"/>
            <a:r>
              <a:rPr lang="en-US" altLang="zh-TW" dirty="0"/>
              <a:t>500000 session ID (SID), each SID consists of a PID (may be empty), a timestamp, coordinates</a:t>
            </a:r>
          </a:p>
          <a:p>
            <a:pPr lvl="2"/>
            <a:r>
              <a:rPr lang="en-US" altLang="zh-TW" dirty="0"/>
              <a:t>We can observe from timestamp that the data was collected between Oct. ~ Nov.</a:t>
            </a:r>
          </a:p>
          <a:p>
            <a:pPr lvl="1"/>
            <a:r>
              <a:rPr lang="en-US" altLang="zh-TW" dirty="0"/>
              <a:t>train_plans.csv</a:t>
            </a:r>
          </a:p>
          <a:p>
            <a:pPr lvl="2"/>
            <a:r>
              <a:rPr lang="en-US" altLang="zh-TW" dirty="0"/>
              <a:t>491054 SID, each SID consists of a timestamp and plans (distance, price, eta, mode)</a:t>
            </a:r>
          </a:p>
          <a:p>
            <a:pPr lvl="2"/>
            <a:r>
              <a:rPr lang="en-US" altLang="zh-TW" dirty="0"/>
              <a:t>Plan mode may repeat with different distance, price and eta</a:t>
            </a:r>
          </a:p>
          <a:p>
            <a:pPr lvl="1"/>
            <a:r>
              <a:rPr lang="en-US" altLang="zh-TW" dirty="0"/>
              <a:t>train_clicks.csv</a:t>
            </a:r>
          </a:p>
          <a:p>
            <a:pPr lvl="2"/>
            <a:r>
              <a:rPr lang="en-US" altLang="zh-TW" dirty="0"/>
              <a:t>453336 SID, each SID consists of a timestamp and click mode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33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 Data</a:t>
            </a:r>
          </a:p>
          <a:p>
            <a:pPr lvl="1"/>
            <a:r>
              <a:rPr lang="en-US" altLang="zh-TW" dirty="0"/>
              <a:t>Train_x</a:t>
            </a:r>
          </a:p>
          <a:p>
            <a:pPr lvl="2"/>
            <a:r>
              <a:rPr lang="en-US" altLang="zh-TW" dirty="0"/>
              <a:t>500000 (SID)* 67 (features)</a:t>
            </a:r>
          </a:p>
          <a:p>
            <a:pPr lvl="1"/>
            <a:r>
              <a:rPr lang="en-US" altLang="zh-TW" dirty="0"/>
              <a:t>Train_y</a:t>
            </a:r>
          </a:p>
          <a:p>
            <a:pPr lvl="2"/>
            <a:r>
              <a:rPr lang="en-US" altLang="zh-TW" dirty="0"/>
              <a:t>500000 (SID)* 1 (click mode)</a:t>
            </a:r>
          </a:p>
          <a:p>
            <a:r>
              <a:rPr lang="en-US" altLang="zh-TW" dirty="0"/>
              <a:t>Feature</a:t>
            </a:r>
          </a:p>
          <a:p>
            <a:pPr lvl="1"/>
            <a:r>
              <a:rPr lang="en-US" altLang="zh-TW" dirty="0"/>
              <a:t>Plan mode 0 to 11 in binary (mode 0 means no plan)</a:t>
            </a:r>
          </a:p>
          <a:p>
            <a:pPr lvl="1"/>
            <a:r>
              <a:rPr lang="en-US" altLang="zh-TW" dirty="0"/>
              <a:t>Distance, price, eta (maximum, minimum, mean)</a:t>
            </a:r>
          </a:p>
          <a:p>
            <a:pPr lvl="1"/>
            <a:r>
              <a:rPr lang="en-US" altLang="zh-TW" dirty="0"/>
              <a:t>Day (Mon. ~ Sun.), time (0 a.m. ~ 23 p.m.)</a:t>
            </a:r>
          </a:p>
          <a:p>
            <a:pPr lvl="1"/>
            <a:r>
              <a:rPr lang="en-US" altLang="zh-TW" dirty="0"/>
              <a:t>Profile attribute (dimensionality reduction)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233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Platform</a:t>
            </a:r>
          </a:p>
          <a:p>
            <a:pPr lvl="1"/>
            <a:r>
              <a:rPr lang="en-US" altLang="zh-TW" dirty="0"/>
              <a:t>Anaconda 1.6.5 on Linux</a:t>
            </a:r>
          </a:p>
          <a:p>
            <a:r>
              <a:rPr lang="en-US" altLang="zh-TW" dirty="0"/>
              <a:t>Editor &amp; IDE</a:t>
            </a:r>
          </a:p>
          <a:p>
            <a:pPr lvl="1"/>
            <a:r>
              <a:rPr lang="en-US" altLang="zh-TW" dirty="0"/>
              <a:t>Jupyter Notebook</a:t>
            </a:r>
          </a:p>
          <a:p>
            <a:r>
              <a:rPr lang="en-US" altLang="zh-TW" dirty="0"/>
              <a:t>Training Model</a:t>
            </a:r>
          </a:p>
          <a:p>
            <a:pPr lvl="1"/>
            <a:r>
              <a:rPr lang="en-US" altLang="zh-TW" dirty="0"/>
              <a:t>XGBoost</a:t>
            </a:r>
          </a:p>
          <a:p>
            <a:pPr lvl="2"/>
            <a:r>
              <a:rPr lang="en-US" altLang="zh-TW" dirty="0"/>
              <a:t>The classifiers are learned sequentially</a:t>
            </a:r>
          </a:p>
          <a:p>
            <a:pPr lvl="2"/>
            <a:r>
              <a:rPr lang="en-US" altLang="zh-TW" dirty="0"/>
              <a:t>Optimized gradient boosting library (using second-order Taylor expansion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Result</a:t>
            </a:r>
          </a:p>
          <a:p>
            <a:pPr lvl="1"/>
            <a:r>
              <a:rPr lang="en-US" altLang="zh-TW" dirty="0"/>
              <a:t>Team name: T2_509</a:t>
            </a:r>
          </a:p>
          <a:p>
            <a:pPr lvl="1"/>
            <a:r>
              <a:rPr lang="en-US" altLang="zh-TW" dirty="0"/>
              <a:t>Ranking: 188 / 461 (2019/05/01)</a:t>
            </a:r>
          </a:p>
          <a:p>
            <a:pPr lvl="1"/>
            <a:r>
              <a:rPr lang="en-US" altLang="zh-TW" dirty="0" smtClean="0"/>
              <a:t>Accuracy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FF0000"/>
                </a:solidFill>
              </a:rPr>
              <a:t>0.68943085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pPr lvl="3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28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Challenge &amp; future plan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Challenge</a:t>
            </a:r>
          </a:p>
          <a:p>
            <a:pPr lvl="1"/>
            <a:r>
              <a:rPr lang="en-US" altLang="zh-TW" dirty="0"/>
              <a:t>Features extraction</a:t>
            </a:r>
          </a:p>
          <a:p>
            <a:pPr lvl="2"/>
            <a:r>
              <a:rPr lang="en-US" altLang="zh-TW" dirty="0"/>
              <a:t>Add more features</a:t>
            </a:r>
          </a:p>
          <a:p>
            <a:pPr lvl="1"/>
            <a:r>
              <a:rPr lang="en-US" altLang="zh-TW" dirty="0"/>
              <a:t>Data preprocessing takes too long</a:t>
            </a:r>
          </a:p>
          <a:p>
            <a:pPr lvl="2"/>
            <a:r>
              <a:rPr lang="en-US" altLang="zh-TW" dirty="0"/>
              <a:t>Dimensionality reduction</a:t>
            </a:r>
          </a:p>
          <a:p>
            <a:pPr lvl="2"/>
            <a:r>
              <a:rPr lang="en-US" altLang="zh-TW" dirty="0"/>
              <a:t>Multithreading techniques</a:t>
            </a:r>
          </a:p>
          <a:p>
            <a:pPr lvl="2"/>
            <a:endParaRPr lang="en-US" altLang="zh-TW" dirty="0"/>
          </a:p>
          <a:p>
            <a:r>
              <a:rPr lang="en-US" altLang="zh-TW" dirty="0"/>
              <a:t>Future plan</a:t>
            </a:r>
          </a:p>
          <a:p>
            <a:pPr lvl="1"/>
            <a:r>
              <a:rPr lang="en-US" altLang="zh-TW" dirty="0"/>
              <a:t>Generate more features</a:t>
            </a:r>
          </a:p>
          <a:p>
            <a:pPr lvl="2"/>
            <a:r>
              <a:rPr lang="en-US" altLang="zh-TW" dirty="0"/>
              <a:t>Coordinates to Manhattan distance (m)</a:t>
            </a:r>
          </a:p>
          <a:p>
            <a:pPr lvl="2"/>
            <a:r>
              <a:rPr lang="en-US" altLang="zh-TW" dirty="0"/>
              <a:t>Median of distance, price, eta</a:t>
            </a:r>
          </a:p>
          <a:p>
            <a:pPr lvl="2"/>
            <a:r>
              <a:rPr lang="en-US" altLang="zh-TW" dirty="0" smtClean="0"/>
              <a:t>Holiday </a:t>
            </a:r>
            <a:r>
              <a:rPr lang="en-US" altLang="zh-TW" dirty="0"/>
              <a:t>from Oct. to Nov.</a:t>
            </a:r>
          </a:p>
          <a:p>
            <a:pPr lvl="2"/>
            <a:r>
              <a:rPr lang="en-US" altLang="zh-TW" dirty="0"/>
              <a:t>…</a:t>
            </a:r>
          </a:p>
          <a:p>
            <a:pPr lvl="1"/>
            <a:r>
              <a:rPr lang="en-US" altLang="zh-TW" dirty="0"/>
              <a:t>Parameter tuning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06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AlphaGo &amp; AlphaGo Zero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93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AlphaGo &amp; AlphaGo Zero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AlphaGo vs AlphaGo Zero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47089"/>
              </p:ext>
            </p:extLst>
          </p:nvPr>
        </p:nvGraphicFramePr>
        <p:xfrm>
          <a:off x="1133438" y="1686609"/>
          <a:ext cx="6851724" cy="44093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3901614332"/>
                    </a:ext>
                  </a:extLst>
                </a:gridCol>
                <a:gridCol w="2057710">
                  <a:extLst>
                    <a:ext uri="{9D8B030D-6E8A-4147-A177-3AD203B41FA5}">
                      <a16:colId xmlns:a16="http://schemas.microsoft.com/office/drawing/2014/main" val="3862241339"/>
                    </a:ext>
                  </a:extLst>
                </a:gridCol>
                <a:gridCol w="2057710">
                  <a:extLst>
                    <a:ext uri="{9D8B030D-6E8A-4147-A177-3AD203B41FA5}">
                      <a16:colId xmlns:a16="http://schemas.microsoft.com/office/drawing/2014/main" val="1244206450"/>
                    </a:ext>
                  </a:extLst>
                </a:gridCol>
              </a:tblGrid>
              <a:tr h="53917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AlphaGo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AlphaGo</a:t>
                      </a:r>
                      <a:r>
                        <a:rPr lang="en-US" altLang="zh-TW" dirty="0"/>
                        <a:t> Zero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484540"/>
                  </a:ext>
                </a:extLst>
              </a:tr>
              <a:tr h="539172">
                <a:tc>
                  <a:txBody>
                    <a:bodyPr/>
                    <a:lstStyle/>
                    <a:p>
                      <a:r>
                        <a:rPr lang="en-US" altLang="zh-TW" dirty="0"/>
                        <a:t>Supervised</a:t>
                      </a:r>
                      <a:r>
                        <a:rPr lang="en-US" altLang="zh-TW" baseline="0" dirty="0"/>
                        <a:t> learning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51763"/>
                  </a:ext>
                </a:extLst>
              </a:tr>
              <a:tr h="930625">
                <a:tc>
                  <a:txBody>
                    <a:bodyPr/>
                    <a:lstStyle/>
                    <a:p>
                      <a:r>
                        <a:rPr lang="en-US" altLang="zh-TW" dirty="0"/>
                        <a:t>Reinforcement</a:t>
                      </a:r>
                      <a:r>
                        <a:rPr lang="en-US" altLang="zh-TW" baseline="0" dirty="0"/>
                        <a:t> learning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501046"/>
                  </a:ext>
                </a:extLst>
              </a:tr>
              <a:tr h="930625">
                <a:tc>
                  <a:txBody>
                    <a:bodyPr/>
                    <a:lstStyle/>
                    <a:p>
                      <a:r>
                        <a:rPr lang="en-US" altLang="zh-TW" dirty="0"/>
                        <a:t>Policy network &amp; Value network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Apart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r>
                        <a:rPr lang="en-US" altLang="zh-TW" smtClean="0"/>
                        <a:t>erge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7151198"/>
                  </a:ext>
                </a:extLst>
              </a:tr>
              <a:tr h="930625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Monte Carlo method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045749"/>
                  </a:ext>
                </a:extLst>
              </a:tr>
              <a:tr h="539172">
                <a:tc>
                  <a:txBody>
                    <a:bodyPr/>
                    <a:lstStyle/>
                    <a:p>
                      <a:r>
                        <a:rPr lang="en-US" altLang="zh-TW" dirty="0"/>
                        <a:t>Learning Speed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Fast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Slow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0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30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AlphaGo &amp; AlphaGo Zero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AlphaGo vs AlphaGo Zero</a:t>
            </a:r>
          </a:p>
          <a:p>
            <a:pPr lvl="1"/>
            <a:r>
              <a:rPr lang="en-US" altLang="zh-TW" dirty="0"/>
              <a:t>Passes AlphaGo Lee after just 3 days of self-play</a:t>
            </a:r>
          </a:p>
          <a:p>
            <a:pPr lvl="1"/>
            <a:r>
              <a:rPr lang="en-US" altLang="zh-TW" dirty="0"/>
              <a:t>Passes AlphaGo Master after about 21 days</a:t>
            </a:r>
          </a:p>
          <a:p>
            <a:pPr lvl="1"/>
            <a:r>
              <a:rPr lang="en-US" altLang="zh-TW" dirty="0"/>
              <a:t>Strongest Go player in the world after 40 days of self-play starting only from first principles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D60B-C83E-41CC-955B-A678AA97B344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30524"/>
          <a:stretch/>
        </p:blipFill>
        <p:spPr>
          <a:xfrm>
            <a:off x="710605" y="2959269"/>
            <a:ext cx="7487369" cy="327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56013</TotalTime>
  <Words>315</Words>
  <Application>Microsoft Office PowerPoint</Application>
  <PresentationFormat>如螢幕大小 (4:3)</PresentationFormat>
  <Paragraphs>105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新細明體</vt:lpstr>
      <vt:lpstr>標楷體</vt:lpstr>
      <vt:lpstr>Arial</vt:lpstr>
      <vt:lpstr>Symbol</vt:lpstr>
      <vt:lpstr>Tahoma</vt:lpstr>
      <vt:lpstr>Wingdings</vt:lpstr>
      <vt:lpstr>Blends</vt:lpstr>
      <vt:lpstr>Midterm Report</vt:lpstr>
      <vt:lpstr>2019 KDD CUP</vt:lpstr>
      <vt:lpstr>Data analysis</vt:lpstr>
      <vt:lpstr>Method</vt:lpstr>
      <vt:lpstr>Results</vt:lpstr>
      <vt:lpstr>Challenge &amp; future plan</vt:lpstr>
      <vt:lpstr>AlphaGo &amp; AlphaGo Zero</vt:lpstr>
      <vt:lpstr>AlphaGo &amp; AlphaGo Zero</vt:lpstr>
      <vt:lpstr>AlphaGo &amp; AlphaGo Zero</vt:lpstr>
      <vt:lpstr>AlphaGo &amp; AlphaGo Zero</vt:lpstr>
      <vt:lpstr>PowerPoint 簡報</vt:lpstr>
    </vt:vector>
  </TitlesOfParts>
  <Company>dep. of comp. &amp; inf.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Traveling Salesman Problem (TSP)</dc:title>
  <dc:creator>jarvis</dc:creator>
  <cp:lastModifiedBy>凱筌 楊</cp:lastModifiedBy>
  <cp:revision>5174</cp:revision>
  <cp:lastPrinted>2015-03-03T09:29:08Z</cp:lastPrinted>
  <dcterms:created xsi:type="dcterms:W3CDTF">2001-08-18T06:21:00Z</dcterms:created>
  <dcterms:modified xsi:type="dcterms:W3CDTF">2019-05-02T05:47:40Z</dcterms:modified>
</cp:coreProperties>
</file>