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0" r:id="rId2"/>
    <p:sldId id="271" r:id="rId3"/>
    <p:sldId id="272" r:id="rId4"/>
    <p:sldId id="273" r:id="rId5"/>
    <p:sldId id="274" r:id="rId6"/>
    <p:sldId id="277" r:id="rId7"/>
    <p:sldId id="275" r:id="rId8"/>
    <p:sldId id="276" r:id="rId9"/>
    <p:sldId id="283" r:id="rId10"/>
    <p:sldId id="282" r:id="rId11"/>
    <p:sldId id="280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Ming" initials="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8" autoAdjust="0"/>
    <p:restoredTop sz="85272" autoAdjust="0"/>
  </p:normalViewPr>
  <p:slideViewPr>
    <p:cSldViewPr snapToGrid="0">
      <p:cViewPr varScale="1">
        <p:scale>
          <a:sx n="98" d="100"/>
          <a:sy n="98" d="100"/>
        </p:scale>
        <p:origin x="19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A9D6-D544-44AA-8018-7A03243BDFDF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F38CE-A11C-4A91-B3CC-FA06B1056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00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F38CE-A11C-4A91-B3CC-FA06B1056AC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14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>
            <a:spLocks/>
          </p:cNvSpPr>
          <p:nvPr/>
        </p:nvSpPr>
        <p:spPr bwMode="auto">
          <a:xfrm>
            <a:off x="1687515" y="4953004"/>
            <a:ext cx="7456487" cy="4873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4697" y="0"/>
              </a:cxn>
              <a:cxn ang="0">
                <a:pos x="4697" y="367"/>
              </a:cxn>
              <a:cxn ang="0">
                <a:pos x="0" y="218"/>
              </a:cxn>
              <a:cxn ang="0">
                <a:pos x="4697" y="0"/>
              </a:cxn>
            </a:cxnLst>
            <a:rect l="0" t="0" r="0" b="0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13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 dirty="0">
              <a:solidFill>
                <a:prstClr val="whit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手繪多邊形 18"/>
          <p:cNvSpPr>
            <a:spLocks/>
          </p:cNvSpPr>
          <p:nvPr/>
        </p:nvSpPr>
        <p:spPr bwMode="auto">
          <a:xfrm>
            <a:off x="36515" y="5237167"/>
            <a:ext cx="9107487" cy="788987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013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591" y="5000960"/>
            <a:ext cx="9143410" cy="18633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0" y="1248"/>
              </a:cxn>
              <a:cxn ang="0">
                <a:pos x="5760" y="1248"/>
              </a:cxn>
              <a:cxn ang="0">
                <a:pos x="5760" y="528"/>
              </a:cxn>
              <a:cxn ang="0">
                <a:pos x="0" y="0"/>
              </a:cxn>
            </a:cxnLst>
            <a:rect l="0" t="0" r="0" b="0"/>
            <a:pathLst>
              <a:path w="5760" h="1248">
                <a:moveTo>
                  <a:pt x="0" y="0"/>
                </a:moveTo>
                <a:lnTo>
                  <a:pt x="0" y="1248"/>
                </a:lnTo>
                <a:lnTo>
                  <a:pt x="5760" y="1248"/>
                </a:lnTo>
                <a:lnTo>
                  <a:pt x="5760" y="52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 dirty="0">
              <a:solidFill>
                <a:prstClr val="whit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-3175" y="4997658"/>
            <a:ext cx="9147175" cy="78999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8593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848412" y="2502551"/>
            <a:ext cx="7492698" cy="720000"/>
          </a:xfrm>
        </p:spPr>
        <p:txBody>
          <a:bodyPr anchor="b"/>
          <a:lstStyle>
            <a:lvl1pPr algn="ctr">
              <a:defRPr sz="2700" b="1" baseline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2" name="Subtitle 5"/>
          <p:cNvSpPr txBox="1">
            <a:spLocks/>
          </p:cNvSpPr>
          <p:nvPr/>
        </p:nvSpPr>
        <p:spPr>
          <a:xfrm>
            <a:off x="1143002" y="357194"/>
            <a:ext cx="7858125" cy="928687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marL="205740" indent="-144018" algn="ctr">
              <a:spcBef>
                <a:spcPts val="225"/>
              </a:spcBef>
              <a:buClr>
                <a:srgbClr val="2DA2BF"/>
              </a:buClr>
              <a:buSzPct val="68000"/>
              <a:buFont typeface="Wingdings 3"/>
              <a:buNone/>
              <a:defRPr/>
            </a:pPr>
            <a:r>
              <a:rPr lang="en-US" altLang="zh-TW" sz="1800" b="1" baseline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National Taiwan University of Science and</a:t>
            </a:r>
            <a:r>
              <a:rPr lang="zh-TW" altLang="en-US" sz="1800" b="1" baseline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baseline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Technology</a:t>
            </a:r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823111" y="3861197"/>
            <a:ext cx="7492698" cy="1001318"/>
          </a:xfrm>
        </p:spPr>
        <p:txBody>
          <a:bodyPr lIns="45720" rIns="45720"/>
          <a:lstStyle>
            <a:lvl1pPr marL="0" marR="36005" indent="0" algn="ctr">
              <a:buNone/>
              <a:defRPr b="1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  <a:extLst/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13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2019/05/09</a:t>
            </a:r>
            <a:endParaRPr lang="zh-TW" altLang="en-US" dirty="0"/>
          </a:p>
        </p:txBody>
      </p:sp>
      <p:sp>
        <p:nvSpPr>
          <p:cNvPr id="14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accent1">
                    <a:tint val="2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endParaRPr lang="zh-TW" alt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9" name="投影片編號版面配置區 26"/>
          <p:cNvSpPr>
            <a:spLocks noGrp="1"/>
          </p:cNvSpPr>
          <p:nvPr>
            <p:ph type="sldNum" sz="quarter" idx="12"/>
          </p:nvPr>
        </p:nvSpPr>
        <p:spPr>
          <a:xfrm>
            <a:off x="8429625" y="6408742"/>
            <a:ext cx="5842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7C79D99-1632-46CD-AA14-B03A8C59907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4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2019/05/09</a:t>
            </a: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  <a:extLst/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BD5F6-EA8A-495F-8A40-A89227E975EF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8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2019/05/09</a:t>
            </a: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  <a:extLst/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BA405-A059-45D7-9F50-BEB7C74847BF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8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093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 sz="15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483097" indent="-128588">
              <a:buSzPct val="75000"/>
              <a:buFont typeface="Wingdings" panose="05000000000000000000" pitchFamily="2" charset="2"/>
              <a:buChar char="l"/>
              <a:defRPr sz="135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642938" indent="-128588">
              <a:buSzPct val="60000"/>
              <a:buFont typeface="Wingdings" panose="05000000000000000000" pitchFamily="2" charset="2"/>
              <a:buChar char="l"/>
              <a:defRPr sz="12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2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extLst/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000101" y="274638"/>
            <a:ext cx="7686700" cy="1143000"/>
          </a:xfrm>
        </p:spPr>
        <p:txBody>
          <a:bodyPr rtlCol="0">
            <a:normAutofit/>
          </a:bodyPr>
          <a:lstStyle>
            <a:lvl1pPr>
              <a:defRPr sz="2306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788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2019/05/09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00066" y="6408744"/>
            <a:ext cx="6643687" cy="365125"/>
          </a:xfrm>
        </p:spPr>
        <p:txBody>
          <a:bodyPr/>
          <a:lstStyle>
            <a:lvl1pPr>
              <a:defRPr b="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lang="zh-TW" altLang="en-US" sz="788" kern="120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3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＞形箭號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5" name="＞形箭號 4"/>
          <p:cNvSpPr/>
          <p:nvPr/>
        </p:nvSpPr>
        <p:spPr>
          <a:xfrm>
            <a:off x="3449640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2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1294">
                <a:solidFill>
                  <a:schemeClr val="tx1"/>
                </a:solidFill>
              </a:defRPr>
            </a:lvl1pPr>
            <a:lvl2pPr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 smtClean="0">
                <a:solidFill>
                  <a:prstClr val="white"/>
                </a:solidFill>
              </a:rPr>
              <a:t>2019/05/09</a:t>
            </a: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  <a:extLst/>
          </a:lstStyle>
          <a:p>
            <a:pPr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6D06E-2D6F-4BA6-A915-A0CD7338BE7C}" type="slidenum">
              <a:rPr lang="zh-TW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77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093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1575" baseline="0">
                <a:solidFill>
                  <a:schemeClr val="bg2"/>
                </a:solidFill>
                <a:ea typeface="標楷體" panose="03000509000000000000" pitchFamily="65" charset="-120"/>
              </a:defRPr>
            </a:lvl1pPr>
            <a:lvl2pPr>
              <a:defRPr sz="1350" baseline="0">
                <a:solidFill>
                  <a:schemeClr val="bg2"/>
                </a:solidFill>
                <a:ea typeface="標楷體" panose="03000509000000000000" pitchFamily="65" charset="-120"/>
              </a:defRPr>
            </a:lvl2pPr>
            <a:lvl3pPr>
              <a:defRPr sz="1125" baseline="0">
                <a:solidFill>
                  <a:schemeClr val="bg2"/>
                </a:solidFill>
                <a:ea typeface="標楷體" panose="03000509000000000000" pitchFamily="65" charset="-120"/>
              </a:defRPr>
            </a:lvl3pPr>
            <a:lvl4pPr>
              <a:defRPr sz="1013" baseline="0">
                <a:solidFill>
                  <a:schemeClr val="bg2"/>
                </a:solidFill>
                <a:ea typeface="標楷體" panose="03000509000000000000" pitchFamily="65" charset="-120"/>
              </a:defRPr>
            </a:lvl4pPr>
            <a:lvl5pPr>
              <a:defRPr sz="1013" baseline="0">
                <a:solidFill>
                  <a:schemeClr val="bg2"/>
                </a:solidFill>
                <a:ea typeface="標楷體" panose="03000509000000000000" pitchFamily="65" charset="-120"/>
              </a:defRPr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1575" baseline="0">
                <a:solidFill>
                  <a:schemeClr val="bg2"/>
                </a:solidFill>
                <a:ea typeface="標楷體" panose="03000509000000000000" pitchFamily="65" charset="-120"/>
              </a:defRPr>
            </a:lvl1pPr>
            <a:lvl2pPr>
              <a:defRPr sz="1350" baseline="0">
                <a:solidFill>
                  <a:schemeClr val="bg2"/>
                </a:solidFill>
                <a:ea typeface="標楷體" panose="03000509000000000000" pitchFamily="65" charset="-120"/>
              </a:defRPr>
            </a:lvl2pPr>
            <a:lvl3pPr>
              <a:defRPr sz="1125" baseline="0">
                <a:solidFill>
                  <a:schemeClr val="bg2"/>
                </a:solidFill>
                <a:ea typeface="標楷體" panose="03000509000000000000" pitchFamily="65" charset="-120"/>
              </a:defRPr>
            </a:lvl3pPr>
            <a:lvl4pPr>
              <a:defRPr sz="1013" baseline="0">
                <a:solidFill>
                  <a:schemeClr val="bg2"/>
                </a:solidFill>
                <a:ea typeface="標楷體" panose="03000509000000000000" pitchFamily="65" charset="-120"/>
              </a:defRPr>
            </a:lvl4pPr>
            <a:lvl5pPr>
              <a:defRPr sz="1013" baseline="0">
                <a:solidFill>
                  <a:schemeClr val="bg2"/>
                </a:solidFill>
                <a:ea typeface="標楷體" panose="03000509000000000000" pitchFamily="65" charset="-120"/>
              </a:defRPr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18574" y="274638"/>
            <a:ext cx="7668227" cy="1143000"/>
          </a:xfrm>
        </p:spPr>
        <p:txBody>
          <a:bodyPr rtlCol="0"/>
          <a:lstStyle>
            <a:lvl1pPr>
              <a:defRPr baseline="0">
                <a:solidFill>
                  <a:schemeClr val="bg2"/>
                </a:solidFill>
                <a:ea typeface="標楷體" panose="03000509000000000000" pitchFamily="65" charset="-120"/>
              </a:defRPr>
            </a:lvl1pPr>
            <a:extLst/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lang="zh-TW" altLang="en-US" sz="788" kern="120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2019/05/09</a:t>
            </a:r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2"/>
                </a:solidFill>
                <a:latin typeface="+mn-ea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lang="zh-TW" altLang="en-US" sz="788" kern="120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87576B7-108E-47E5-9E40-5CCD521726A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2326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093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8572" y="273050"/>
            <a:ext cx="7668228" cy="1143000"/>
          </a:xfrm>
        </p:spPr>
        <p:txBody>
          <a:bodyPr>
            <a:normAutofit/>
          </a:bodyPr>
          <a:lstStyle>
            <a:lvl1pPr>
              <a:defRPr lang="en-US" sz="2306" b="1" kern="1200" baseline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350" b="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buNone/>
              <a:defRPr sz="1125" b="1"/>
            </a:lvl2pPr>
            <a:lvl3pPr>
              <a:buNone/>
              <a:defRPr sz="1013" b="1"/>
            </a:lvl3pPr>
            <a:lvl4pPr>
              <a:buNone/>
              <a:defRPr sz="900" b="1"/>
            </a:lvl4pPr>
            <a:lvl5pPr>
              <a:buNone/>
              <a:defRPr sz="900" b="1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350" b="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buNone/>
              <a:defRPr sz="1125" b="1"/>
            </a:lvl2pPr>
            <a:lvl3pPr>
              <a:buNone/>
              <a:defRPr sz="1013" b="1"/>
            </a:lvl3pPr>
            <a:lvl4pPr>
              <a:buNone/>
              <a:defRPr sz="900" b="1"/>
            </a:lvl4pPr>
            <a:lvl5pPr>
              <a:buNone/>
              <a:defRPr sz="900" b="1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350" baseline="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 sz="1125" baseline="0"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 sz="1013" baseline="0"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 sz="900" baseline="0"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 sz="900" baseline="0"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350" baseline="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 sz="1125" baseline="0"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 sz="1013" baseline="0"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 sz="900" baseline="0"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 sz="900" baseline="0"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lang="zh-TW" altLang="en-US" sz="788" kern="120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2019/05/09</a:t>
            </a:r>
            <a:endParaRPr lang="en-US" altLang="zh-TW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1" y="6408744"/>
            <a:ext cx="6643688" cy="365125"/>
          </a:xfrm>
        </p:spPr>
        <p:txBody>
          <a:bodyPr/>
          <a:lstStyle>
            <a:lvl1pPr>
              <a:defRPr b="0" baseline="0">
                <a:latin typeface="+mn-ea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lang="zh-TW" altLang="en-US" sz="788" kern="120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728044C-039F-44BD-B934-B447253D0F6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753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093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006998" y="274638"/>
            <a:ext cx="7679803" cy="1143000"/>
          </a:xfrm>
        </p:spPr>
        <p:txBody>
          <a:bodyPr rtlCol="0"/>
          <a:lstStyle>
            <a:lvl1pPr>
              <a:defRPr baseline="0">
                <a:solidFill>
                  <a:schemeClr val="bg2"/>
                </a:solidFill>
                <a:ea typeface="標楷體" panose="03000509000000000000" pitchFamily="65" charset="-120"/>
              </a:defRPr>
            </a:lvl1pPr>
            <a:extLst/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lang="zh-TW" altLang="en-US" sz="788" kern="120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2019/05/09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baseline="0">
                <a:solidFill>
                  <a:schemeClr val="bg2"/>
                </a:solidFill>
                <a:latin typeface="+mn-ea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lang="zh-TW" altLang="en-US" sz="788" kern="120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33BCFB0-6717-4E5D-B44B-F15FFDAEABA9}" type="slidenum">
              <a:rPr lang="en-US" altLang="zh-TW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lang="zh-TW" altLang="en-US" sz="788" kern="120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2019/05/09</a:t>
            </a:r>
            <a:endParaRPr lang="en-US" altLang="zh-TW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  <a:extLst/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lang="zh-TW" altLang="en-US" sz="788" kern="120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8FA809A-0C6F-456C-9FED-B38C0D2A332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197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406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900"/>
            </a:lvl1pPr>
            <a:lvl2pPr>
              <a:buNone/>
              <a:defRPr sz="675"/>
            </a:lvl2pPr>
            <a:lvl3pPr>
              <a:buNone/>
              <a:defRPr sz="563"/>
            </a:lvl3pPr>
            <a:lvl4pPr>
              <a:buNone/>
              <a:defRPr sz="506"/>
            </a:lvl4pPr>
            <a:lvl5pPr>
              <a:buNone/>
              <a:defRPr sz="506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825" y="6408744"/>
            <a:ext cx="1919288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2019/05/09</a:t>
            </a: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  <a:extLst/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3FB7B-7CDC-4E62-9C1C-47F6BF0BC9CC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75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 4"/>
          <p:cNvSpPr>
            <a:spLocks/>
          </p:cNvSpPr>
          <p:nvPr/>
        </p:nvSpPr>
        <p:spPr bwMode="auto">
          <a:xfrm>
            <a:off x="500065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6" name="手繪多邊形 15"/>
          <p:cNvSpPr>
            <a:spLocks/>
          </p:cNvSpPr>
          <p:nvPr/>
        </p:nvSpPr>
        <p:spPr bwMode="auto">
          <a:xfrm>
            <a:off x="485776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013">
              <a:solidFill>
                <a:prstClr val="white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 dirty="0">
              <a:solidFill>
                <a:prstClr val="white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＞形箭號 8"/>
          <p:cNvSpPr/>
          <p:nvPr/>
        </p:nvSpPr>
        <p:spPr>
          <a:xfrm>
            <a:off x="8664578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0" name="＞形箭號 9"/>
          <p:cNvSpPr/>
          <p:nvPr/>
        </p:nvSpPr>
        <p:spPr>
          <a:xfrm>
            <a:off x="8477253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0287" indent="0" algn="r">
              <a:buNone/>
              <a:defRPr sz="788"/>
            </a:lvl1pPr>
            <a:lvl2pPr>
              <a:defRPr sz="675"/>
            </a:lvl2pPr>
            <a:lvl3pPr>
              <a:defRPr sz="563"/>
            </a:lvl3pPr>
            <a:lvl4pPr>
              <a:defRPr sz="506"/>
            </a:lvl4pPr>
            <a:lvl5pPr>
              <a:defRPr sz="506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extLst/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1688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 smtClean="0">
                <a:solidFill>
                  <a:prstClr val="white"/>
                </a:solidFill>
              </a:rPr>
              <a:t>2019/05/09</a:t>
            </a: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79913" y="6408744"/>
            <a:ext cx="2351087" cy="3651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EED38-D9F5-4078-AA1F-35973755A686}" type="slidenum">
              <a:rPr lang="zh-TW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26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500065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13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7" name="手繪多邊形 11"/>
          <p:cNvSpPr>
            <a:spLocks/>
          </p:cNvSpPr>
          <p:nvPr/>
        </p:nvSpPr>
        <p:spPr bwMode="auto">
          <a:xfrm>
            <a:off x="485776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013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3" dirty="0">
              <a:solidFill>
                <a:prstClr val="whit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33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7143752" y="6408744"/>
            <a:ext cx="1285875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88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2019/05/09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28626" y="6408744"/>
            <a:ext cx="6643688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88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extLst/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429625" y="6408744"/>
            <a:ext cx="584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788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1F368F-44AB-4CB9-BB79-0C0D9D969DDB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1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6" b="1" kern="1200" baseline="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5pPr>
      <a:lvl6pPr marL="257175" algn="l" rtl="0" fontAlgn="base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6pPr>
      <a:lvl7pPr marL="514350" algn="l" rtl="0" fontAlgn="base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7pPr>
      <a:lvl8pPr marL="771525" algn="l" rtl="0" fontAlgn="base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8pPr>
      <a:lvl9pPr marL="1028700" algn="l" rtl="0" fontAlgn="base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9pPr>
      <a:extLst/>
    </p:titleStyle>
    <p:bodyStyle>
      <a:lvl1pPr marL="205383" indent="-143768" algn="l" rtl="0" eaLnBrk="0" fontAlgn="base" hangingPunct="0">
        <a:spcBef>
          <a:spcPts val="225"/>
        </a:spcBef>
        <a:spcAft>
          <a:spcPct val="0"/>
        </a:spcAft>
        <a:buClr>
          <a:schemeClr val="accent1"/>
        </a:buClr>
        <a:buSzPct val="68000"/>
        <a:buFont typeface="Wingdings" panose="05000000000000000000" pitchFamily="2" charset="2"/>
        <a:buChar char="Ø"/>
        <a:defRPr sz="1519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349151" indent="-128588" algn="l" rtl="0" eaLnBrk="0" fontAlgn="base" hangingPunct="0">
        <a:spcBef>
          <a:spcPts val="183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294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483097" indent="-128588" algn="l" rtl="0" eaLnBrk="0" fontAlgn="base" hangingPunct="0">
        <a:spcBef>
          <a:spcPts val="197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18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642938" indent="-128588" algn="l" rtl="0" eaLnBrk="0" fontAlgn="base" hangingPunct="0">
        <a:spcBef>
          <a:spcPts val="197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069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771525" indent="-128588" algn="l" rtl="0" eaLnBrk="0" fontAlgn="base" hangingPunct="0">
        <a:spcBef>
          <a:spcPts val="197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125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900113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8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285875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 smtClean="0">
                <a:effectLst/>
              </a:rPr>
              <a:t/>
            </a:r>
            <a:br>
              <a:rPr lang="en-US" altLang="zh-TW" sz="4800" dirty="0" smtClean="0">
                <a:effectLst/>
              </a:rPr>
            </a:br>
            <a:r>
              <a:rPr lang="en-US" altLang="zh-TW" sz="4800" dirty="0" smtClean="0">
                <a:effectLst/>
              </a:rPr>
              <a:t/>
            </a:r>
            <a:br>
              <a:rPr lang="en-US" altLang="zh-TW" sz="4800" dirty="0" smtClean="0">
                <a:effectLst/>
              </a:rPr>
            </a:b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sz="4800" dirty="0" smtClean="0">
                <a:solidFill>
                  <a:schemeClr val="tx1"/>
                </a:solidFill>
                <a:effectLst/>
              </a:rPr>
              <a:t>KDD</a:t>
            </a:r>
            <a:r>
              <a:rPr lang="zh-TW" altLang="en-US" sz="48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TW" sz="4800" dirty="0" smtClean="0">
                <a:solidFill>
                  <a:schemeClr val="tx1"/>
                </a:solidFill>
                <a:effectLst/>
              </a:rPr>
              <a:t>CUP </a:t>
            </a:r>
            <a:r>
              <a:rPr lang="zh-TW" altLang="en-US" sz="4800" dirty="0" smtClean="0">
                <a:solidFill>
                  <a:schemeClr val="tx1"/>
                </a:solidFill>
                <a:effectLst/>
              </a:rPr>
              <a:t>成果規劃</a:t>
            </a:r>
            <a:endParaRPr lang="zh-TW" altLang="en-US" sz="48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48412" y="4093490"/>
            <a:ext cx="7492698" cy="750989"/>
          </a:xfrm>
        </p:spPr>
        <p:txBody>
          <a:bodyPr/>
          <a:lstStyle/>
          <a:p>
            <a:r>
              <a:rPr lang="zh-TW" altLang="en-US" sz="2400" dirty="0" smtClean="0">
                <a:solidFill>
                  <a:schemeClr val="tx1"/>
                </a:solidFill>
              </a:rPr>
              <a:t>研究生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傅立銘、蕭弈均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</a:rPr>
              <a:t>報告日期</a:t>
            </a:r>
            <a:r>
              <a:rPr lang="en-US" altLang="zh-TW" sz="2400" dirty="0" smtClean="0">
                <a:solidFill>
                  <a:schemeClr val="tx1"/>
                </a:solidFill>
              </a:rPr>
              <a:t>:2019/05/09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2019/05/09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79D99-1632-46CD-AA14-B03A8C59907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76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AlphaGo</a:t>
            </a:r>
            <a:r>
              <a:rPr lang="en-US" altLang="zh-TW" dirty="0" smtClean="0"/>
              <a:t> </a:t>
            </a:r>
            <a:r>
              <a:rPr lang="en-US" altLang="zh-TW" dirty="0"/>
              <a:t>Zero </a:t>
            </a:r>
            <a:r>
              <a:rPr lang="zh-TW" altLang="en-US" dirty="0"/>
              <a:t>無需進行隨機推演（</a:t>
            </a:r>
            <a:r>
              <a:rPr lang="en-US" altLang="zh-TW" dirty="0"/>
              <a:t>Rollout</a:t>
            </a:r>
            <a:r>
              <a:rPr lang="zh-TW" altLang="en-US" dirty="0"/>
              <a:t>）</a:t>
            </a:r>
            <a:r>
              <a:rPr lang="en-US" altLang="zh-TW" dirty="0"/>
              <a:t>——</a:t>
            </a:r>
            <a:r>
              <a:rPr lang="zh-TW" altLang="en-US" dirty="0"/>
              <a:t>這是一種在其他圍棋程式中廣泛使用於勝負的快速隨機策略，從而通過比較確定每一手之後輸贏的機率，選擇最佳落子位置。相反地，它依賴於高品質的神經網路來評估落子位置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000" dirty="0" err="1">
                <a:solidFill>
                  <a:schemeClr val="tx1"/>
                </a:solidFill>
                <a:effectLst/>
              </a:rPr>
              <a:t>AlphaGo</a:t>
            </a:r>
            <a:r>
              <a:rPr lang="zh-TW" alt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TW" sz="3000" dirty="0">
                <a:solidFill>
                  <a:schemeClr val="tx1"/>
                </a:solidFill>
                <a:effectLst/>
              </a:rPr>
              <a:t>Zero &amp; </a:t>
            </a:r>
            <a:r>
              <a:rPr lang="en-US" altLang="zh-TW" sz="3000" dirty="0" err="1">
                <a:solidFill>
                  <a:schemeClr val="tx1"/>
                </a:solidFill>
                <a:effectLst/>
              </a:rPr>
              <a:t>AlphaGo</a:t>
            </a:r>
            <a:endParaRPr lang="zh-TW" altLang="en-US" sz="3000" dirty="0">
              <a:solidFill>
                <a:schemeClr val="tx1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2019/05/09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1" y="2937854"/>
            <a:ext cx="5682521" cy="28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2019/05/09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A809A-0C6F-456C-9FED-B38C0D2A3320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712218" y="2521126"/>
            <a:ext cx="83712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i="1" dirty="0"/>
              <a:t>Thank you for listening ! 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9752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1" y="1417638"/>
            <a:ext cx="8229600" cy="4525962"/>
          </a:xfrm>
        </p:spPr>
        <p:txBody>
          <a:bodyPr/>
          <a:lstStyle/>
          <a:p>
            <a:r>
              <a:rPr lang="zh-TW" altLang="en-US" sz="2400" dirty="0" smtClean="0"/>
              <a:t>問題分析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data</a:t>
            </a:r>
            <a:r>
              <a:rPr lang="zh-TW" altLang="en-US" sz="2400" dirty="0" smtClean="0"/>
              <a:t>描述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做法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結果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如何改善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err="1" smtClean="0"/>
              <a:t>AlphaGo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000" dirty="0">
                <a:solidFill>
                  <a:schemeClr val="tx1"/>
                </a:solidFill>
                <a:effectLst/>
              </a:rPr>
              <a:t>I</a:t>
            </a:r>
            <a:r>
              <a:rPr lang="en-US" altLang="zh-TW" sz="3000" dirty="0" smtClean="0">
                <a:solidFill>
                  <a:schemeClr val="tx1"/>
                </a:solidFill>
                <a:effectLst/>
              </a:rPr>
              <a:t>ntroduction</a:t>
            </a:r>
            <a:endParaRPr lang="zh-TW" alt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2019/05/09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000" dirty="0">
                <a:solidFill>
                  <a:schemeClr val="tx1"/>
                </a:solidFill>
                <a:effectLst/>
              </a:rPr>
              <a:t>問題分析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2019/05/09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367" y="1417638"/>
            <a:ext cx="2705258" cy="491865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26168" y="1434493"/>
            <a:ext cx="46516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TW" altLang="en-US" dirty="0"/>
              <a:t>目的</a:t>
            </a:r>
            <a:r>
              <a:rPr lang="zh-TW" altLang="en-US" dirty="0" smtClean="0"/>
              <a:t>：要求</a:t>
            </a:r>
            <a:r>
              <a:rPr lang="zh-TW" altLang="en-US" dirty="0"/>
              <a:t>參與者使用從百度地圖</a:t>
            </a:r>
            <a:r>
              <a:rPr lang="zh-TW" altLang="en-US" dirty="0" smtClean="0"/>
              <a:t>收集</a:t>
            </a:r>
            <a:r>
              <a:rPr lang="zh-TW" altLang="en-US" dirty="0"/>
              <a:t>的歷史用戶行為數據和一組用戶屬性數據來推薦適當的傳輸模式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TW" altLang="en-US" dirty="0" smtClean="0"/>
              <a:t>問題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總共有</a:t>
            </a:r>
            <a:r>
              <a:rPr lang="en-US" altLang="zh-TW" dirty="0" smtClean="0"/>
              <a:t>11</a:t>
            </a:r>
            <a:r>
              <a:rPr lang="zh-TW" altLang="en-US" dirty="0" smtClean="0"/>
              <a:t>種交通方式</a:t>
            </a:r>
            <a:r>
              <a:rPr lang="en-US" altLang="zh-TW" dirty="0" smtClean="0"/>
              <a:t>(mode)</a:t>
            </a:r>
            <a:r>
              <a:rPr lang="zh-TW" altLang="en-US" dirty="0" smtClean="0"/>
              <a:t>，如何知道用戶會選擇哪一種交通方式</a:t>
            </a:r>
            <a:r>
              <a:rPr lang="en-US" altLang="zh-TW" dirty="0" smtClean="0"/>
              <a:t>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TW" altLang="en-US" dirty="0" smtClean="0"/>
              <a:t>分析方向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氣候、例假日、上下班時間</a:t>
            </a:r>
            <a:r>
              <a:rPr lang="en-US" altLang="zh-TW" dirty="0" smtClean="0"/>
              <a:t>…</a:t>
            </a:r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20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Train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有用戶選擇的行為數據以及最</a:t>
            </a:r>
            <a:r>
              <a:rPr lang="zh-TW" altLang="en-US" sz="2000" dirty="0"/>
              <a:t>後</a:t>
            </a:r>
            <a:r>
              <a:rPr lang="zh-TW" altLang="en-US" sz="2000" dirty="0" smtClean="0"/>
              <a:t>選擇的</a:t>
            </a:r>
            <a:r>
              <a:rPr lang="en-US" altLang="zh-TW" sz="2000" dirty="0" smtClean="0"/>
              <a:t>mode</a:t>
            </a:r>
            <a:r>
              <a:rPr lang="zh-TW" altLang="en-US" sz="2000" dirty="0" smtClean="0"/>
              <a:t>，用來訓練模型。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Queries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:</a:t>
            </a:r>
            <a:r>
              <a:rPr lang="zh-TW" altLang="en-US" sz="2000" dirty="0" smtClean="0"/>
              <a:t> 用戶請求規劃路線、交通工具的時間</a:t>
            </a:r>
            <a:endParaRPr lang="en-US" altLang="zh-TW" sz="2000" dirty="0"/>
          </a:p>
          <a:p>
            <a:pPr marL="220563" lvl="1" indent="0">
              <a:buNone/>
            </a:pP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Plans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 smtClean="0"/>
              <a:t> 百度送回路線規劃的時間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Clicks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用戶確認交通工具的時間</a:t>
            </a:r>
            <a:endParaRPr lang="en-US" altLang="zh-TW" sz="2000" dirty="0" smtClean="0"/>
          </a:p>
          <a:p>
            <a:pPr marL="61615" indent="0">
              <a:buNone/>
            </a:pPr>
            <a:endParaRPr lang="en-US" altLang="zh-TW" sz="2000" dirty="0" smtClean="0"/>
          </a:p>
          <a:p>
            <a:r>
              <a:rPr lang="en-US" altLang="zh-TW" sz="2000" dirty="0" smtClean="0"/>
              <a:t>Test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只有用戶的行為數據</a:t>
            </a:r>
            <a:endParaRPr lang="en-US" altLang="zh-TW" sz="2000" dirty="0" smtClean="0"/>
          </a:p>
          <a:p>
            <a:pPr marL="61615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000" dirty="0" smtClean="0">
                <a:solidFill>
                  <a:schemeClr val="tx1"/>
                </a:solidFill>
                <a:effectLst/>
              </a:rPr>
              <a:t>data</a:t>
            </a:r>
            <a:r>
              <a:rPr lang="zh-TW" altLang="en-US" sz="3000" dirty="0" smtClean="0">
                <a:solidFill>
                  <a:schemeClr val="tx1"/>
                </a:solidFill>
                <a:effectLst/>
              </a:rPr>
              <a:t>描述</a:t>
            </a:r>
            <a:endParaRPr lang="zh-TW" alt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2019/05/09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平台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Python</a:t>
            </a:r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工具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Keras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Pandas…</a:t>
            </a:r>
          </a:p>
          <a:p>
            <a:endParaRPr lang="en-US" altLang="zh-TW" sz="2000" dirty="0"/>
          </a:p>
          <a:p>
            <a:r>
              <a:rPr lang="zh-TW" altLang="en-US" sz="2000" dirty="0" smtClean="0"/>
              <a:t>使用的</a:t>
            </a:r>
            <a:r>
              <a:rPr lang="en-US" altLang="zh-TW" sz="2000" dirty="0" smtClean="0"/>
              <a:t>feature : distance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price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eta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req_time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000" dirty="0" smtClean="0">
                <a:solidFill>
                  <a:schemeClr val="tx1"/>
                </a:solidFill>
                <a:effectLst/>
              </a:rPr>
              <a:t>做法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2019/05/09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000" dirty="0" smtClean="0">
                <a:solidFill>
                  <a:schemeClr val="tx1"/>
                </a:solidFill>
                <a:effectLst/>
              </a:rPr>
              <a:t>Layer</a:t>
            </a:r>
            <a:endParaRPr lang="zh-TW" alt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2019/05/09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30" name="Picture 6" descr="C:\Users\LiMing\AppData\Local\LINE\Cache\tmp\155671653562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95" y="1507786"/>
            <a:ext cx="4525244" cy="443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LiMing\AppData\Local\LINE\Cache\tmp\15567165672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77" y="1507786"/>
            <a:ext cx="3751024" cy="445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9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初步資料處理後再經過模型後的結果</a:t>
            </a:r>
            <a:endParaRPr lang="en-US" altLang="zh-TW" sz="2000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000" dirty="0">
                <a:solidFill>
                  <a:schemeClr val="tx1"/>
                </a:solidFill>
                <a:effectLst/>
              </a:rPr>
              <a:t>結果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2019/05/09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161036"/>
            <a:ext cx="8424153" cy="1029978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5321030" y="3852153"/>
            <a:ext cx="817123" cy="33886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3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遇到的困難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一開始合併資料的時候因為缺乏相關背景知識所以進度很慢，不過在組員經過幾次討論後有了很多改善。在模型方面，目前是採取普通的神經網路的作法。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如何精進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會</a:t>
            </a:r>
            <a:r>
              <a:rPr lang="zh-TW" altLang="en-US" dirty="0"/>
              <a:t>嘗試</a:t>
            </a:r>
            <a:r>
              <a:rPr lang="zh-TW" altLang="en-US" dirty="0" smtClean="0"/>
              <a:t>用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SVM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CatBoost</a:t>
            </a:r>
            <a:r>
              <a:rPr lang="zh-TW" altLang="en-US" dirty="0" smtClean="0"/>
              <a:t>去做看看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000" dirty="0">
                <a:solidFill>
                  <a:schemeClr val="tx1"/>
                </a:solidFill>
                <a:effectLst/>
              </a:rPr>
              <a:t>如何改善</a:t>
            </a:r>
            <a:r>
              <a:rPr lang="zh-TW" altLang="en-US" sz="2000" dirty="0"/>
              <a:t/>
            </a:r>
            <a:br>
              <a:rPr lang="zh-TW" altLang="en-US" sz="2000" dirty="0"/>
            </a:b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2019/05/09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以前</a:t>
            </a:r>
            <a:r>
              <a:rPr lang="zh-TW" altLang="en-US" dirty="0"/>
              <a:t>版本的 </a:t>
            </a:r>
            <a:r>
              <a:rPr lang="en-US" altLang="zh-TW" dirty="0" err="1"/>
              <a:t>AlphaGo</a:t>
            </a:r>
            <a:r>
              <a:rPr lang="en-US" altLang="zh-TW" dirty="0"/>
              <a:t> </a:t>
            </a:r>
            <a:r>
              <a:rPr lang="zh-TW" altLang="en-US" dirty="0"/>
              <a:t>使用一個「策略網路」來選擇落子的位置，並使用另一個「價值網路」來預測遊戲的輸贏結果。而在 </a:t>
            </a:r>
            <a:r>
              <a:rPr lang="en-US" altLang="zh-TW" dirty="0" err="1"/>
              <a:t>AlphaGo</a:t>
            </a:r>
            <a:r>
              <a:rPr lang="en-US" altLang="zh-TW" dirty="0"/>
              <a:t> Zero </a:t>
            </a:r>
            <a:r>
              <a:rPr lang="zh-TW" altLang="en-US" dirty="0"/>
              <a:t>中下一步落子的位置和輸贏評估在同一個神經網路中進行，從而使其可以更好地進行訓練和評估。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000" dirty="0" err="1">
                <a:solidFill>
                  <a:schemeClr val="tx1"/>
                </a:solidFill>
                <a:effectLst/>
              </a:rPr>
              <a:t>AlphaGo</a:t>
            </a:r>
            <a:r>
              <a:rPr lang="zh-TW" alt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TW" sz="3000" dirty="0">
                <a:solidFill>
                  <a:schemeClr val="tx1"/>
                </a:solidFill>
                <a:effectLst/>
              </a:rPr>
              <a:t>Zero &amp; </a:t>
            </a:r>
            <a:r>
              <a:rPr lang="en-US" altLang="zh-TW" sz="3000" dirty="0" err="1">
                <a:solidFill>
                  <a:schemeClr val="tx1"/>
                </a:solidFill>
                <a:effectLst/>
              </a:rPr>
              <a:t>AlphaGo</a:t>
            </a:r>
            <a:endParaRPr lang="zh-TW" altLang="en-US" sz="3000" dirty="0">
              <a:solidFill>
                <a:schemeClr val="tx1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/>
                </a:solidFill>
              </a:rPr>
              <a:t>2019/05/09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26433-8B36-4DF4-91BB-57B0F3BC5733}" type="slidenum">
              <a:rPr lang="en-US" altLang="zh-TW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 descr="C:\Users\LiMing\AppData\Local\LINE\Cache\tmp\1556796941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8" y="3035300"/>
            <a:ext cx="4493706" cy="256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iMing\AppData\Local\LINE\Cache\tmp\15567970071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433" y="3035300"/>
            <a:ext cx="3591148" cy="310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4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訂 6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5415</TotalTime>
  <Words>390</Words>
  <Application>Microsoft Office PowerPoint</Application>
  <PresentationFormat>如螢幕大小 (4:3)</PresentationFormat>
  <Paragraphs>75</Paragraphs>
  <Slides>11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微軟正黑體</vt:lpstr>
      <vt:lpstr>新細明體</vt:lpstr>
      <vt:lpstr>標楷體</vt:lpstr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匯合</vt:lpstr>
      <vt:lpstr>   KDD CUP 成果規劃</vt:lpstr>
      <vt:lpstr>Introduction</vt:lpstr>
      <vt:lpstr>問題分析 </vt:lpstr>
      <vt:lpstr>data描述</vt:lpstr>
      <vt:lpstr>做法 </vt:lpstr>
      <vt:lpstr>Layer</vt:lpstr>
      <vt:lpstr>結果 </vt:lpstr>
      <vt:lpstr>如何改善 </vt:lpstr>
      <vt:lpstr>AlphaGo Zero &amp; AlphaGo</vt:lpstr>
      <vt:lpstr>AlphaGo Zero &amp; AlphaGo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GL752V Series</dc:creator>
  <cp:lastModifiedBy>LiMing</cp:lastModifiedBy>
  <cp:revision>152</cp:revision>
  <dcterms:created xsi:type="dcterms:W3CDTF">2018-12-23T11:57:18Z</dcterms:created>
  <dcterms:modified xsi:type="dcterms:W3CDTF">2019-05-02T12:59:46Z</dcterms:modified>
</cp:coreProperties>
</file>