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89" r:id="rId3"/>
    <p:sldId id="290" r:id="rId4"/>
    <p:sldId id="258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9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5706" autoAdjust="0"/>
  </p:normalViewPr>
  <p:slideViewPr>
    <p:cSldViewPr snapToGrid="0">
      <p:cViewPr varScale="1">
        <p:scale>
          <a:sx n="69" d="100"/>
          <a:sy n="69" d="100"/>
        </p:scale>
        <p:origin x="6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D13B8-A19A-44B8-B4A2-A66C75992ACB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F9A9B-C475-44F0-BBA8-A198C2FEAF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985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ccckmit/30alphago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lideshare.net/jackeikuo/alphago-61395515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https://www.slideshare.net/ccckmit/30alphago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http://ktiml.mff.cuni.cz/~bartak/ui_seminar/talks/2017ZS/YuuSakaguchi_AlphaGo.pdf</a:t>
            </a:r>
          </a:p>
          <a:p>
            <a:endParaRPr lang="en-US" altLang="zh-TW" dirty="0"/>
          </a:p>
          <a:p>
            <a:r>
              <a:rPr lang="en-US" altLang="zh-TW" dirty="0">
                <a:hlinkClick r:id="rId4"/>
              </a:rPr>
              <a:t>https://www.slideshare.net/jackeikuo/alphago-61395515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F9A9B-C475-44F0-BBA8-A198C2FEAF8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467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D33154-0FBF-4960-9954-52F08E0D31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KDD-CUP2019</a:t>
            </a:r>
            <a:br>
              <a:rPr lang="en-US" altLang="zh-TW" dirty="0"/>
            </a:br>
            <a:r>
              <a:rPr lang="en-US" altLang="zh-TW" dirty="0"/>
              <a:t>skrai_ntust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913C7B-CDE0-447E-AFB9-4D959902A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809122"/>
          </a:xfrm>
        </p:spPr>
        <p:txBody>
          <a:bodyPr>
            <a:normAutofit/>
          </a:bodyPr>
          <a:lstStyle/>
          <a:p>
            <a:r>
              <a:rPr lang="zh-TW" altLang="en-US" dirty="0">
                <a:ea typeface="微軟正黑體" panose="020B0604030504040204" pitchFamily="34" charset="-120"/>
              </a:rPr>
              <a:t>第四組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en-US" altLang="zh-TW" dirty="0">
                <a:ea typeface="微軟正黑體" panose="020B0604030504040204" pitchFamily="34" charset="-120"/>
              </a:rPr>
              <a:t>M10715062 </a:t>
            </a:r>
            <a:r>
              <a:rPr lang="zh-TW" altLang="en-US" dirty="0">
                <a:ea typeface="微軟正黑體" panose="020B0604030504040204" pitchFamily="34" charset="-120"/>
              </a:rPr>
              <a:t>戈善磊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en-US" altLang="zh-TW" dirty="0">
                <a:ea typeface="微軟正黑體" panose="020B0604030504040204" pitchFamily="34" charset="-120"/>
              </a:rPr>
              <a:t>M10715012 </a:t>
            </a:r>
            <a:r>
              <a:rPr lang="zh-TW" altLang="en-US" dirty="0">
                <a:ea typeface="微軟正黑體" panose="020B0604030504040204" pitchFamily="34" charset="-120"/>
              </a:rPr>
              <a:t>蔡亦凱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en-US" altLang="zh-TW" dirty="0">
                <a:ea typeface="微軟正黑體" panose="020B0604030504040204" pitchFamily="34" charset="-120"/>
              </a:rPr>
              <a:t>M10702253 </a:t>
            </a:r>
            <a:r>
              <a:rPr lang="zh-TW" altLang="en-US" dirty="0">
                <a:ea typeface="微軟正黑體" panose="020B0604030504040204" pitchFamily="34" charset="-120"/>
              </a:rPr>
              <a:t>吳冠毅</a:t>
            </a:r>
          </a:p>
        </p:txBody>
      </p:sp>
    </p:spTree>
    <p:extLst>
      <p:ext uri="{BB962C8B-B14F-4D97-AF65-F5344CB8AC3E}">
        <p14:creationId xmlns:p14="http://schemas.microsoft.com/office/powerpoint/2010/main" val="2612156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Next step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5192" y="2065867"/>
            <a:ext cx="10131425" cy="3503724"/>
          </a:xfrm>
        </p:spPr>
        <p:txBody>
          <a:bodyPr/>
          <a:lstStyle/>
          <a:p>
            <a:r>
              <a:rPr lang="en-US" altLang="zh-TW" sz="3200" dirty="0"/>
              <a:t>For Data Features: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3200" dirty="0"/>
              <a:t>Solve </a:t>
            </a:r>
            <a:r>
              <a:rPr lang="en-US" altLang="zh-TW" sz="3200" dirty="0">
                <a:solidFill>
                  <a:srgbClr val="FFFF00"/>
                </a:solidFill>
              </a:rPr>
              <a:t>missing values</a:t>
            </a:r>
            <a:r>
              <a:rPr lang="en-US" altLang="zh-TW" sz="3200" dirty="0"/>
              <a:t> problem</a:t>
            </a:r>
          </a:p>
          <a:p>
            <a:r>
              <a:rPr lang="en-US" altLang="zh-TW" sz="3200" dirty="0"/>
              <a:t>For classifiers: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3200" dirty="0">
                <a:solidFill>
                  <a:srgbClr val="FFFF00"/>
                </a:solidFill>
              </a:rPr>
              <a:t>Tuning</a:t>
            </a:r>
            <a:r>
              <a:rPr lang="en-US" altLang="zh-TW" sz="3200" dirty="0"/>
              <a:t> hyperparameters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3200" dirty="0">
                <a:solidFill>
                  <a:srgbClr val="FFFF00"/>
                </a:solidFill>
              </a:rPr>
              <a:t>Try other </a:t>
            </a:r>
            <a:r>
              <a:rPr lang="en-US" altLang="zh-TW" sz="3200" dirty="0"/>
              <a:t>NN models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00454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38741" y="1561625"/>
            <a:ext cx="10131427" cy="2537254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>
                <a:latin typeface="Britannic Bold" panose="020B0903060703020204" pitchFamily="34" charset="0"/>
              </a:rPr>
              <a:t>PART II:</a:t>
            </a:r>
            <a:br>
              <a:rPr lang="en-US" altLang="zh-TW" sz="4800" dirty="0">
                <a:latin typeface="Britannic Bold" panose="020B0903060703020204" pitchFamily="34" charset="0"/>
              </a:rPr>
            </a:br>
            <a:r>
              <a:rPr lang="en-US" altLang="zh-TW" sz="4800" dirty="0">
                <a:latin typeface="Britannic Bold" panose="020B0903060703020204" pitchFamily="34" charset="0"/>
              </a:rPr>
              <a:t>AlphaGo &amp; AlphaGo Zero</a:t>
            </a:r>
            <a:br>
              <a:rPr lang="en-US" altLang="zh-TW" sz="4800" dirty="0">
                <a:latin typeface="Britannic Bold" panose="020B0903060703020204" pitchFamily="34" charset="0"/>
              </a:rPr>
            </a:br>
            <a:endParaRPr lang="zh-TW" altLang="en-US" sz="4800" dirty="0">
              <a:latin typeface="Britannic Bold" panose="020B0903060703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45027C-2D85-40B7-9635-EAE55CFE40EF}"/>
              </a:ext>
            </a:extLst>
          </p:cNvPr>
          <p:cNvSpPr/>
          <p:nvPr/>
        </p:nvSpPr>
        <p:spPr>
          <a:xfrm>
            <a:off x="2024544" y="3429000"/>
            <a:ext cx="83778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Mastering the Game of Go 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TW" sz="3200" dirty="0"/>
              <a:t> with deep neural networks and tree search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TW" sz="3200" dirty="0"/>
              <a:t> without Human Knowledge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38376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AlphaGo vs. AlphaGo Zero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500" dirty="0">
                <a:ea typeface="微軟正黑體 Light" panose="020B0304030504040204" pitchFamily="34" charset="-120"/>
              </a:rPr>
              <a:t>AlphaGo</a:t>
            </a:r>
            <a:endParaRPr lang="zh-TW" altLang="en-US" sz="2500" dirty="0"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2500" dirty="0">
                <a:ea typeface="微軟正黑體 Light" panose="020B0304030504040204" pitchFamily="34" charset="-120"/>
              </a:rPr>
              <a:t>透過人類經驗 </a:t>
            </a:r>
            <a:r>
              <a:rPr lang="en-US" altLang="zh-TW" sz="2500" dirty="0">
                <a:ea typeface="微軟正黑體 Light" panose="020B0304030504040204" pitchFamily="34" charset="-120"/>
              </a:rPr>
              <a:t>( CNN training + tree search) </a:t>
            </a:r>
            <a:r>
              <a:rPr lang="zh-TW" altLang="en-US" sz="2500" dirty="0">
                <a:ea typeface="微軟正黑體 Light" panose="020B0304030504040204" pitchFamily="34" charset="-120"/>
              </a:rPr>
              <a:t>來學習圍棋。</a:t>
            </a:r>
          </a:p>
          <a:p>
            <a:r>
              <a:rPr lang="en-US" altLang="zh-TW" sz="2500" dirty="0">
                <a:ea typeface="微軟正黑體 Light" panose="020B0304030504040204" pitchFamily="34" charset="-120"/>
              </a:rPr>
              <a:t>AlphaGo Zero</a:t>
            </a:r>
          </a:p>
          <a:p>
            <a:pPr lvl="1"/>
            <a:r>
              <a:rPr lang="zh-TW" altLang="en-US" sz="2500" dirty="0">
                <a:ea typeface="微軟正黑體 Light" panose="020B0304030504040204" pitchFamily="34" charset="-120"/>
              </a:rPr>
              <a:t>自主學習，不依賴人類經驗。</a:t>
            </a:r>
          </a:p>
          <a:p>
            <a:pPr lvl="1"/>
            <a:r>
              <a:rPr lang="zh-TW" altLang="en-US" sz="2500" dirty="0">
                <a:ea typeface="微軟正黑體 Light" panose="020B0304030504040204" pitchFamily="34" charset="-120"/>
              </a:rPr>
              <a:t>透過與自己對弈來學習圍棋，讓自己更為強大。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8957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不依賴人類經驗反而更強大？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29083" y="2206305"/>
            <a:ext cx="9481656" cy="2024543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ea typeface="微軟正黑體" panose="020B0604030504040204" pitchFamily="34" charset="-120"/>
              </a:rPr>
              <a:t>AlphaGo Zero</a:t>
            </a:r>
            <a:r>
              <a:rPr lang="zh-TW" altLang="en-US" sz="2400" dirty="0">
                <a:ea typeface="微軟正黑體" panose="020B0604030504040204" pitchFamily="34" charset="-120"/>
              </a:rPr>
              <a:t>走自己的路，找出了人類意想不到的技巧。</a:t>
            </a:r>
          </a:p>
          <a:p>
            <a:r>
              <a:rPr lang="zh-TW" altLang="en-US" sz="2400" dirty="0">
                <a:ea typeface="微軟正黑體" panose="020B0604030504040204" pitchFamily="34" charset="-120"/>
              </a:rPr>
              <a:t>比起來，</a:t>
            </a:r>
            <a:r>
              <a:rPr lang="en-US" altLang="zh-TW" sz="2400" dirty="0">
                <a:ea typeface="微軟正黑體" panose="020B0604030504040204" pitchFamily="34" charset="-120"/>
              </a:rPr>
              <a:t>AlphaGo </a:t>
            </a:r>
            <a:r>
              <a:rPr lang="zh-TW" altLang="en-US" sz="2400" dirty="0">
                <a:ea typeface="微軟正黑體" panose="020B0604030504040204" pitchFamily="34" charset="-120"/>
              </a:rPr>
              <a:t>被人類經驗給限制住，所以贏不了</a:t>
            </a:r>
            <a:r>
              <a:rPr lang="en-US" altLang="zh-TW" sz="2400" dirty="0">
                <a:ea typeface="微軟正黑體" panose="020B0604030504040204" pitchFamily="34" charset="-120"/>
              </a:rPr>
              <a:t>AlphaGo Zero</a:t>
            </a:r>
            <a:r>
              <a:rPr lang="zh-TW" altLang="en-US" sz="2400" dirty="0">
                <a:ea typeface="微軟正黑體" panose="020B0604030504040204" pitchFamily="34" charset="-120"/>
              </a:rPr>
              <a:t>。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25628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1243" y="693490"/>
            <a:ext cx="10131425" cy="1456267"/>
          </a:xfrm>
        </p:spPr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對我們人類來說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1151" y="1777690"/>
            <a:ext cx="11620849" cy="2863442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ea typeface="微軟正黑體" panose="020B0604030504040204" pitchFamily="34" charset="-120"/>
              </a:rPr>
              <a:t>前人的經驗或許才是我們的絆腳石。</a:t>
            </a:r>
          </a:p>
          <a:p>
            <a:r>
              <a:rPr lang="zh-TW" altLang="en-US" sz="2400" dirty="0">
                <a:ea typeface="微軟正黑體" panose="020B0604030504040204" pitchFamily="34" charset="-120"/>
              </a:rPr>
              <a:t>跳脫傳統的觀點，也許能讓我們發現新的事物。</a:t>
            </a:r>
          </a:p>
          <a:p>
            <a:r>
              <a:rPr lang="zh-TW" altLang="en-US" sz="2400" dirty="0">
                <a:ea typeface="微軟正黑體" panose="020B0604030504040204" pitchFamily="34" charset="-120"/>
              </a:rPr>
              <a:t>儘管 </a:t>
            </a:r>
            <a:r>
              <a:rPr lang="en-US" altLang="zh-TW" sz="2400" dirty="0">
                <a:ea typeface="微軟正黑體" panose="020B0604030504040204" pitchFamily="34" charset="-120"/>
              </a:rPr>
              <a:t>AlphaGo Zero</a:t>
            </a:r>
            <a:r>
              <a:rPr lang="zh-TW" altLang="en-US" sz="2400" dirty="0">
                <a:ea typeface="微軟正黑體" panose="020B0604030504040204" pitchFamily="34" charset="-120"/>
              </a:rPr>
              <a:t>已經無人能敵，但我們不需為此過度感傷，因為它就只會下圍棋。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42546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未來的</a:t>
            </a:r>
            <a:r>
              <a:rPr lang="en-US" altLang="zh-TW" dirty="0">
                <a:ea typeface="微軟正黑體" panose="020B0604030504040204" pitchFamily="34" charset="-120"/>
              </a:rPr>
              <a:t>AI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0299" y="1635078"/>
            <a:ext cx="10131425" cy="3157056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ea typeface="微軟正黑體" panose="020B0604030504040204" pitchFamily="34" charset="-120"/>
              </a:rPr>
              <a:t>在做機器學習的時候，都需要一個龐大數據集。</a:t>
            </a:r>
          </a:p>
          <a:p>
            <a:r>
              <a:rPr lang="zh-TW" altLang="en-US" sz="2400" dirty="0">
                <a:ea typeface="微軟正黑體" panose="020B0604030504040204" pitchFamily="34" charset="-120"/>
              </a:rPr>
              <a:t>然而 </a:t>
            </a:r>
            <a:r>
              <a:rPr lang="en-US" altLang="zh-TW" sz="2400" dirty="0">
                <a:ea typeface="微軟正黑體" panose="020B0604030504040204" pitchFamily="34" charset="-120"/>
              </a:rPr>
              <a:t>AlphaGo Zero </a:t>
            </a:r>
            <a:r>
              <a:rPr lang="zh-TW" altLang="en-US" sz="2400" dirty="0">
                <a:ea typeface="微軟正黑體" panose="020B0604030504040204" pitchFamily="34" charset="-120"/>
              </a:rPr>
              <a:t>不需要數據集，靠著自主學習就能夠訓練完成。</a:t>
            </a:r>
          </a:p>
          <a:p>
            <a:r>
              <a:rPr lang="zh-TW" altLang="en-US" sz="2400" dirty="0">
                <a:ea typeface="微軟正黑體" panose="020B0604030504040204" pitchFamily="34" charset="-120"/>
              </a:rPr>
              <a:t>未來</a:t>
            </a:r>
            <a:r>
              <a:rPr lang="en-US" altLang="zh-TW" sz="2400" dirty="0">
                <a:ea typeface="微軟正黑體" panose="020B0604030504040204" pitchFamily="34" charset="-120"/>
              </a:rPr>
              <a:t>AI</a:t>
            </a:r>
            <a:r>
              <a:rPr lang="zh-TW" altLang="en-US" sz="2400" dirty="0">
                <a:ea typeface="微軟正黑體" panose="020B0604030504040204" pitchFamily="34" charset="-120"/>
              </a:rPr>
              <a:t>的研究方向，也許會對數據集的依賴程度降低？</a:t>
            </a:r>
          </a:p>
        </p:txBody>
      </p:sp>
    </p:spTree>
    <p:extLst>
      <p:ext uri="{BB962C8B-B14F-4D97-AF65-F5344CB8AC3E}">
        <p14:creationId xmlns:p14="http://schemas.microsoft.com/office/powerpoint/2010/main" val="3965422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7">
            <a:extLst>
              <a:ext uri="{FF2B5EF4-FFF2-40B4-BE49-F238E27FC236}">
                <a16:creationId xmlns:a16="http://schemas.microsoft.com/office/drawing/2014/main" id="{1DB1014A-8B37-46A1-811C-B5E1F752B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469" y="2014631"/>
            <a:ext cx="10131427" cy="2537254"/>
          </a:xfrm>
        </p:spPr>
        <p:txBody>
          <a:bodyPr>
            <a:normAutofit/>
          </a:bodyPr>
          <a:lstStyle/>
          <a:p>
            <a:pPr algn="ctr"/>
            <a:br>
              <a:rPr lang="en-US" altLang="zh-TW" sz="4800" dirty="0">
                <a:latin typeface="Britannic Bold" panose="020B0903060703020204" pitchFamily="34" charset="0"/>
              </a:rPr>
            </a:br>
            <a:r>
              <a:rPr lang="en-US" altLang="zh-TW" sz="4800" dirty="0">
                <a:solidFill>
                  <a:srgbClr val="FFFF00"/>
                </a:solidFill>
                <a:latin typeface="Britannic Bold" panose="020B0903060703020204" pitchFamily="34" charset="0"/>
              </a:rPr>
              <a:t>\~~ END ~~/</a:t>
            </a:r>
            <a:br>
              <a:rPr lang="en-US" altLang="zh-TW" sz="4800" dirty="0">
                <a:latin typeface="Britannic Bold" panose="020B0903060703020204" pitchFamily="34" charset="0"/>
              </a:rPr>
            </a:br>
            <a:endParaRPr lang="zh-TW" altLang="en-US" sz="48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32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96E528-2BF3-4CD0-86CE-9B3648B12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CONTENT</a:t>
            </a:r>
            <a:endParaRPr lang="zh-TW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B57957-5A3D-44F9-AA01-662F9E690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270" y="2065867"/>
            <a:ext cx="10131425" cy="3649133"/>
          </a:xfrm>
        </p:spPr>
        <p:txBody>
          <a:bodyPr/>
          <a:lstStyle/>
          <a:p>
            <a:r>
              <a:rPr lang="en-US" altLang="zh-TW" sz="3600" dirty="0">
                <a:solidFill>
                  <a:schemeClr val="tx1">
                    <a:lumMod val="95000"/>
                  </a:schemeClr>
                </a:solidFill>
              </a:rPr>
              <a:t>Task &amp; Data description </a:t>
            </a:r>
          </a:p>
          <a:p>
            <a:r>
              <a:rPr lang="en-US" altLang="zh-TW" sz="3600" dirty="0">
                <a:solidFill>
                  <a:schemeClr val="tx1">
                    <a:lumMod val="95000"/>
                  </a:schemeClr>
                </a:solidFill>
              </a:rPr>
              <a:t>Our features &amp; method </a:t>
            </a:r>
          </a:p>
          <a:p>
            <a:r>
              <a:rPr lang="en-US" altLang="zh-TW" sz="3600" dirty="0">
                <a:solidFill>
                  <a:schemeClr val="tx1">
                    <a:lumMod val="95000"/>
                  </a:schemeClr>
                </a:solidFill>
              </a:rPr>
              <a:t>Result Demo</a:t>
            </a:r>
          </a:p>
          <a:p>
            <a:r>
              <a:rPr lang="en-US" altLang="zh-TW" sz="3600" dirty="0">
                <a:solidFill>
                  <a:schemeClr val="tx1">
                    <a:lumMod val="95000"/>
                  </a:schemeClr>
                </a:solidFill>
              </a:rPr>
              <a:t>AlphaGo &amp;  AlphaGo Zero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48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7">
            <a:extLst>
              <a:ext uri="{FF2B5EF4-FFF2-40B4-BE49-F238E27FC236}">
                <a16:creationId xmlns:a16="http://schemas.microsoft.com/office/drawing/2014/main" id="{DA19AFB3-BD05-4109-8BCB-28F85290A60B}"/>
              </a:ext>
            </a:extLst>
          </p:cNvPr>
          <p:cNvSpPr txBox="1">
            <a:spLocks/>
          </p:cNvSpPr>
          <p:nvPr/>
        </p:nvSpPr>
        <p:spPr>
          <a:xfrm>
            <a:off x="874968" y="1993632"/>
            <a:ext cx="10131427" cy="253725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800" dirty="0">
                <a:latin typeface="Britannic Bold" panose="020B0903060703020204" pitchFamily="34" charset="0"/>
              </a:rPr>
              <a:t>PART I:</a:t>
            </a:r>
            <a:br>
              <a:rPr lang="en-US" altLang="zh-TW" sz="4800" dirty="0">
                <a:latin typeface="Britannic Bold" panose="020B0903060703020204" pitchFamily="34" charset="0"/>
              </a:rPr>
            </a:br>
            <a:r>
              <a:rPr lang="en-US" altLang="zh-TW" sz="4800" dirty="0">
                <a:latin typeface="Britannic Bold" panose="020B0903060703020204" pitchFamily="34" charset="0"/>
              </a:rPr>
              <a:t>PROGRESS REPORT -</a:t>
            </a:r>
          </a:p>
          <a:p>
            <a:pPr algn="ctr"/>
            <a:r>
              <a:rPr lang="en-US" altLang="zh-TW" sz="4800" dirty="0">
                <a:latin typeface="Britannic Bold" panose="020B0903060703020204" pitchFamily="34" charset="0"/>
              </a:rPr>
              <a:t>KDD CUP 2019</a:t>
            </a:r>
            <a:br>
              <a:rPr lang="en-US" altLang="zh-TW" sz="4800" dirty="0">
                <a:latin typeface="Britannic Bold" panose="020B0903060703020204" pitchFamily="34" charset="0"/>
              </a:rPr>
            </a:br>
            <a:endParaRPr lang="zh-TW" altLang="en-US" sz="48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36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E6AB9-21D7-4327-9586-C1EA68AD1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TASK DESCRIPTION</a:t>
            </a:r>
            <a:endParaRPr lang="zh-TW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94BF03-70EE-4541-8D69-1055D5930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296" y="1973588"/>
            <a:ext cx="10556965" cy="4475018"/>
          </a:xfrm>
        </p:spPr>
        <p:txBody>
          <a:bodyPr/>
          <a:lstStyle/>
          <a:p>
            <a:r>
              <a:rPr lang="en-US" altLang="zh-TW" sz="3200" dirty="0">
                <a:solidFill>
                  <a:srgbClr val="FFFF00"/>
                </a:solidFill>
              </a:rPr>
              <a:t>Recommend</a:t>
            </a:r>
            <a:r>
              <a:rPr lang="en-US" altLang="zh-TW" sz="3200" dirty="0"/>
              <a:t> the most appropriate </a:t>
            </a:r>
            <a:r>
              <a:rPr lang="en-US" altLang="zh-TW" sz="3200" dirty="0">
                <a:solidFill>
                  <a:srgbClr val="FFFF00"/>
                </a:solidFill>
              </a:rPr>
              <a:t>transport mode</a:t>
            </a:r>
          </a:p>
          <a:p>
            <a:pPr lvl="1"/>
            <a:r>
              <a:rPr lang="en-US" altLang="zh-TW" sz="3200" dirty="0"/>
              <a:t>Given a </a:t>
            </a:r>
            <a:r>
              <a:rPr lang="en-US" altLang="zh-TW" sz="3200" u="sng" dirty="0">
                <a:solidFill>
                  <a:srgbClr val="66FF99"/>
                </a:solidFill>
              </a:rPr>
              <a:t>user</a:t>
            </a:r>
            <a:r>
              <a:rPr lang="en-US" altLang="zh-TW" sz="3200" dirty="0"/>
              <a:t> an </a:t>
            </a:r>
            <a:r>
              <a:rPr lang="en-US" altLang="zh-TW" sz="3200" u="sng" dirty="0">
                <a:solidFill>
                  <a:srgbClr val="66FF99"/>
                </a:solidFill>
              </a:rPr>
              <a:t>OD pair</a:t>
            </a:r>
            <a:r>
              <a:rPr lang="en-US" altLang="zh-TW" sz="3200" dirty="0"/>
              <a:t> and the </a:t>
            </a:r>
            <a:r>
              <a:rPr lang="en-US" altLang="zh-TW" sz="3200" u="sng" dirty="0">
                <a:solidFill>
                  <a:srgbClr val="66FF99"/>
                </a:solidFill>
              </a:rPr>
              <a:t>situational context</a:t>
            </a:r>
          </a:p>
          <a:p>
            <a:pPr lvl="1"/>
            <a:r>
              <a:rPr lang="en-US" altLang="zh-TW" sz="3200" dirty="0"/>
              <a:t>it is requested to recommend the most proper transport mode m ∈  M for user u to travel between the OD pair od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3D48986-D7D9-4D6F-BAD0-0ED16C065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830" y="383128"/>
            <a:ext cx="1978861" cy="318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5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3292" y="299285"/>
            <a:ext cx="10131425" cy="1456267"/>
          </a:xfrm>
        </p:spPr>
        <p:txBody>
          <a:bodyPr/>
          <a:lstStyle/>
          <a:p>
            <a:r>
              <a:rPr lang="en-US" altLang="zh-TW" dirty="0"/>
              <a:t>dATA (1) - About query record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239863B-3312-4DFD-8D78-87C2DFB8A9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843988"/>
              </p:ext>
            </p:extLst>
          </p:nvPr>
        </p:nvGraphicFramePr>
        <p:xfrm>
          <a:off x="994848" y="1755552"/>
          <a:ext cx="9893340" cy="369864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978668">
                  <a:extLst>
                    <a:ext uri="{9D8B030D-6E8A-4147-A177-3AD203B41FA5}">
                      <a16:colId xmlns:a16="http://schemas.microsoft.com/office/drawing/2014/main" val="1913243514"/>
                    </a:ext>
                  </a:extLst>
                </a:gridCol>
                <a:gridCol w="1978668">
                  <a:extLst>
                    <a:ext uri="{9D8B030D-6E8A-4147-A177-3AD203B41FA5}">
                      <a16:colId xmlns:a16="http://schemas.microsoft.com/office/drawing/2014/main" val="1026896472"/>
                    </a:ext>
                  </a:extLst>
                </a:gridCol>
                <a:gridCol w="1978668">
                  <a:extLst>
                    <a:ext uri="{9D8B030D-6E8A-4147-A177-3AD203B41FA5}">
                      <a16:colId xmlns:a16="http://schemas.microsoft.com/office/drawing/2014/main" val="2147392965"/>
                    </a:ext>
                  </a:extLst>
                </a:gridCol>
                <a:gridCol w="1978668">
                  <a:extLst>
                    <a:ext uri="{9D8B030D-6E8A-4147-A177-3AD203B41FA5}">
                      <a16:colId xmlns:a16="http://schemas.microsoft.com/office/drawing/2014/main" val="2768694311"/>
                    </a:ext>
                  </a:extLst>
                </a:gridCol>
                <a:gridCol w="1978668">
                  <a:extLst>
                    <a:ext uri="{9D8B030D-6E8A-4147-A177-3AD203B41FA5}">
                      <a16:colId xmlns:a16="http://schemas.microsoft.com/office/drawing/2014/main" val="4113051615"/>
                    </a:ext>
                  </a:extLst>
                </a:gridCol>
              </a:tblGrid>
              <a:tr h="3960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dirty="0">
                          <a:effectLst/>
                        </a:rPr>
                        <a:t>sid</a:t>
                      </a:r>
                      <a:endParaRPr lang="en-US" sz="1700" b="0" dirty="0">
                        <a:effectLst/>
                        <a:latin typeface="PingFangSC-Regular"/>
                      </a:endParaRPr>
                    </a:p>
                  </a:txBody>
                  <a:tcPr marL="176825" marR="176825" marT="70730" marB="707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pid</a:t>
                      </a:r>
                      <a:endParaRPr lang="en-US" sz="1700" b="0">
                        <a:effectLst/>
                        <a:latin typeface="PingFangSC-Regular"/>
                      </a:endParaRPr>
                    </a:p>
                  </a:txBody>
                  <a:tcPr marL="176825" marR="176825" marT="70730" marB="707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dirty="0">
                          <a:effectLst/>
                        </a:rPr>
                        <a:t>req_time</a:t>
                      </a:r>
                      <a:endParaRPr lang="en-US" sz="1700" b="0" dirty="0">
                        <a:effectLst/>
                        <a:latin typeface="PingFangSC-Regular"/>
                      </a:endParaRPr>
                    </a:p>
                  </a:txBody>
                  <a:tcPr marL="176825" marR="176825" marT="70730" marB="707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o</a:t>
                      </a:r>
                      <a:endParaRPr lang="en-US" sz="1700" b="0">
                        <a:effectLst/>
                        <a:latin typeface="PingFangSC-Regular"/>
                      </a:endParaRPr>
                    </a:p>
                  </a:txBody>
                  <a:tcPr marL="176825" marR="176825" marT="70730" marB="707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d</a:t>
                      </a:r>
                      <a:endParaRPr lang="en-US" sz="1700" b="0">
                        <a:effectLst/>
                        <a:latin typeface="PingFangSC-Regular"/>
                      </a:endParaRPr>
                    </a:p>
                  </a:txBody>
                  <a:tcPr marL="176825" marR="176825" marT="70730" marB="70730" anchor="ctr"/>
                </a:tc>
                <a:extLst>
                  <a:ext uri="{0D108BD9-81ED-4DB2-BD59-A6C34878D82A}">
                    <a16:rowId xmlns:a16="http://schemas.microsoft.com/office/drawing/2014/main" val="61434953"/>
                  </a:ext>
                </a:extLst>
              </a:tr>
              <a:tr h="650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>
                          <a:effectLst/>
                        </a:rPr>
                        <a:t>387056</a:t>
                      </a:r>
                      <a:endParaRPr lang="en-US" altLang="zh-TW" sz="1700">
                        <a:effectLst/>
                        <a:latin typeface="PingFangSC-Light"/>
                      </a:endParaRPr>
                    </a:p>
                  </a:txBody>
                  <a:tcPr marL="176825" marR="176825" marT="70730" marB="707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>
                          <a:effectLst/>
                        </a:rPr>
                        <a:t>234590</a:t>
                      </a:r>
                      <a:endParaRPr lang="en-US" altLang="zh-TW" sz="1700">
                        <a:effectLst/>
                        <a:latin typeface="PingFangSC-Light"/>
                      </a:endParaRPr>
                    </a:p>
                  </a:txBody>
                  <a:tcPr marL="176825" marR="176825" marT="70730" marB="707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2018-11-01 15:15:36</a:t>
                      </a:r>
                      <a:endParaRPr lang="en-US" altLang="zh-TW" sz="17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PingFangSC-Light"/>
                      </a:endParaRPr>
                    </a:p>
                  </a:txBody>
                  <a:tcPr marL="176825" marR="176825" marT="70730" marB="707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>
                          <a:effectLst/>
                        </a:rPr>
                        <a:t>(116.30,40.05)</a:t>
                      </a:r>
                      <a:endParaRPr lang="en-US" altLang="zh-TW" sz="1700">
                        <a:effectLst/>
                        <a:latin typeface="PingFangSC-Light"/>
                      </a:endParaRPr>
                    </a:p>
                  </a:txBody>
                  <a:tcPr marL="176825" marR="176825" marT="70730" marB="707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>
                          <a:effectLst/>
                        </a:rPr>
                        <a:t>(116.35,39.99)</a:t>
                      </a:r>
                      <a:endParaRPr lang="en-US" altLang="zh-TW" sz="1700">
                        <a:effectLst/>
                        <a:latin typeface="PingFangSC-Light"/>
                      </a:endParaRPr>
                    </a:p>
                  </a:txBody>
                  <a:tcPr marL="176825" marR="176825" marT="70730" marB="70730" anchor="ctr"/>
                </a:tc>
                <a:extLst>
                  <a:ext uri="{0D108BD9-81ED-4DB2-BD59-A6C34878D82A}">
                    <a16:rowId xmlns:a16="http://schemas.microsoft.com/office/drawing/2014/main" val="3106140999"/>
                  </a:ext>
                </a:extLst>
              </a:tr>
              <a:tr h="650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>
                          <a:effectLst/>
                        </a:rPr>
                        <a:t>902489</a:t>
                      </a:r>
                      <a:endParaRPr lang="en-US" altLang="zh-TW" sz="1700">
                        <a:effectLst/>
                        <a:latin typeface="PingFangSC-Light"/>
                      </a:endParaRPr>
                    </a:p>
                  </a:txBody>
                  <a:tcPr marL="176825" marR="176825" marT="70730" marB="707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>
                          <a:effectLst/>
                        </a:rPr>
                        <a:t>849336</a:t>
                      </a:r>
                      <a:endParaRPr lang="en-US" altLang="zh-TW" sz="1700">
                        <a:effectLst/>
                        <a:latin typeface="PingFangSC-Light"/>
                      </a:endParaRPr>
                    </a:p>
                  </a:txBody>
                  <a:tcPr marL="176825" marR="176825" marT="70730" marB="707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2019-01-16 19:57:41</a:t>
                      </a:r>
                      <a:endParaRPr lang="en-US" altLang="zh-TW" sz="17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PingFangSC-Light"/>
                      </a:endParaRPr>
                    </a:p>
                  </a:txBody>
                  <a:tcPr marL="176825" marR="176825" marT="70730" marB="707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>
                          <a:effectLst/>
                        </a:rPr>
                        <a:t>(117.33,39.08)</a:t>
                      </a:r>
                      <a:endParaRPr lang="en-US" altLang="zh-TW" sz="1700">
                        <a:effectLst/>
                        <a:latin typeface="PingFangSC-Light"/>
                      </a:endParaRPr>
                    </a:p>
                  </a:txBody>
                  <a:tcPr marL="176825" marR="176825" marT="70730" marB="707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>
                          <a:effectLst/>
                        </a:rPr>
                        <a:t>(117.32, 39.09)</a:t>
                      </a:r>
                      <a:endParaRPr lang="en-US" altLang="zh-TW" sz="1700">
                        <a:effectLst/>
                        <a:latin typeface="PingFangSC-Light"/>
                      </a:endParaRPr>
                    </a:p>
                  </a:txBody>
                  <a:tcPr marL="176825" marR="176825" marT="70730" marB="70730" anchor="ctr"/>
                </a:tc>
                <a:extLst>
                  <a:ext uri="{0D108BD9-81ED-4DB2-BD59-A6C34878D82A}">
                    <a16:rowId xmlns:a16="http://schemas.microsoft.com/office/drawing/2014/main" val="2991332512"/>
                  </a:ext>
                </a:extLst>
              </a:tr>
              <a:tr h="650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>
                          <a:effectLst/>
                        </a:rPr>
                        <a:t>156976</a:t>
                      </a:r>
                      <a:endParaRPr lang="en-US" altLang="zh-TW" sz="1700">
                        <a:effectLst/>
                        <a:latin typeface="PingFangSC-Light"/>
                      </a:endParaRPr>
                    </a:p>
                  </a:txBody>
                  <a:tcPr marL="176825" marR="176825" marT="70730" marB="707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>
                          <a:effectLst/>
                        </a:rPr>
                        <a:t>221455</a:t>
                      </a:r>
                      <a:endParaRPr lang="en-US" altLang="zh-TW" sz="1700">
                        <a:effectLst/>
                        <a:latin typeface="PingFangSC-Light"/>
                      </a:endParaRPr>
                    </a:p>
                  </a:txBody>
                  <a:tcPr marL="176825" marR="176825" marT="70730" marB="707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2018-12-17 09:05:12</a:t>
                      </a:r>
                      <a:endParaRPr lang="en-US" altLang="zh-TW" sz="17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PingFangSC-Light"/>
                      </a:endParaRPr>
                    </a:p>
                  </a:txBody>
                  <a:tcPr marL="176825" marR="176825" marT="70730" marB="707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>
                          <a:effectLst/>
                        </a:rPr>
                        <a:t>(121.48,31.21)</a:t>
                      </a:r>
                      <a:endParaRPr lang="en-US" altLang="zh-TW" sz="1700">
                        <a:effectLst/>
                        <a:latin typeface="PingFangSC-Light"/>
                      </a:endParaRPr>
                    </a:p>
                  </a:txBody>
                  <a:tcPr marL="176825" marR="176825" marT="70730" marB="707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>
                          <a:effectLst/>
                        </a:rPr>
                        <a:t>(121.44,31.11)</a:t>
                      </a:r>
                      <a:endParaRPr lang="en-US" altLang="zh-TW" sz="1700">
                        <a:effectLst/>
                        <a:latin typeface="PingFangSC-Light"/>
                      </a:endParaRPr>
                    </a:p>
                  </a:txBody>
                  <a:tcPr marL="176825" marR="176825" marT="70730" marB="70730" anchor="ctr"/>
                </a:tc>
                <a:extLst>
                  <a:ext uri="{0D108BD9-81ED-4DB2-BD59-A6C34878D82A}">
                    <a16:rowId xmlns:a16="http://schemas.microsoft.com/office/drawing/2014/main" val="2529127101"/>
                  </a:ext>
                </a:extLst>
              </a:tr>
              <a:tr h="650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>
                          <a:effectLst/>
                        </a:rPr>
                        <a:t>183026</a:t>
                      </a:r>
                      <a:endParaRPr lang="en-US" altLang="zh-TW" sz="1700">
                        <a:effectLst/>
                        <a:latin typeface="PingFangSC-Light"/>
                      </a:endParaRPr>
                    </a:p>
                  </a:txBody>
                  <a:tcPr marL="176825" marR="176825" marT="70730" marB="707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>
                          <a:effectLst/>
                        </a:rPr>
                        <a:t>891650</a:t>
                      </a:r>
                      <a:endParaRPr lang="en-US" altLang="zh-TW" sz="1700">
                        <a:effectLst/>
                        <a:latin typeface="PingFangSC-Light"/>
                      </a:endParaRPr>
                    </a:p>
                  </a:txBody>
                  <a:tcPr marL="176825" marR="176825" marT="70730" marB="707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2019-01-04 12:38:16</a:t>
                      </a:r>
                      <a:endParaRPr lang="en-US" altLang="zh-TW" sz="17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PingFangSC-Light"/>
                      </a:endParaRPr>
                    </a:p>
                  </a:txBody>
                  <a:tcPr marL="176825" marR="176825" marT="70730" marB="707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>
                          <a:effectLst/>
                        </a:rPr>
                        <a:t>(112.52,38.18)</a:t>
                      </a:r>
                      <a:endParaRPr lang="en-US" altLang="zh-TW" sz="1700">
                        <a:effectLst/>
                        <a:latin typeface="PingFangSC-Light"/>
                      </a:endParaRPr>
                    </a:p>
                  </a:txBody>
                  <a:tcPr marL="176825" marR="176825" marT="70730" marB="707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>
                          <a:effectLst/>
                        </a:rPr>
                        <a:t>(112.54,38.10)</a:t>
                      </a:r>
                      <a:endParaRPr lang="en-US" altLang="zh-TW" sz="1700">
                        <a:effectLst/>
                        <a:latin typeface="PingFangSC-Light"/>
                      </a:endParaRPr>
                    </a:p>
                  </a:txBody>
                  <a:tcPr marL="176825" marR="176825" marT="70730" marB="70730" anchor="ctr"/>
                </a:tc>
                <a:extLst>
                  <a:ext uri="{0D108BD9-81ED-4DB2-BD59-A6C34878D82A}">
                    <a16:rowId xmlns:a16="http://schemas.microsoft.com/office/drawing/2014/main" val="1138993749"/>
                  </a:ext>
                </a:extLst>
              </a:tr>
              <a:tr h="650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>
                          <a:effectLst/>
                        </a:rPr>
                        <a:t>729561</a:t>
                      </a:r>
                      <a:endParaRPr lang="en-US" altLang="zh-TW" sz="1700">
                        <a:effectLst/>
                        <a:latin typeface="PingFangSC-Light"/>
                      </a:endParaRPr>
                    </a:p>
                  </a:txBody>
                  <a:tcPr marL="176825" marR="176825" marT="70730" marB="707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>
                          <a:effectLst/>
                        </a:rPr>
                        <a:t>8322489</a:t>
                      </a:r>
                      <a:endParaRPr lang="en-US" altLang="zh-TW" sz="1700">
                        <a:effectLst/>
                        <a:latin typeface="PingFangSC-Light"/>
                      </a:endParaRPr>
                    </a:p>
                  </a:txBody>
                  <a:tcPr marL="176825" marR="176825" marT="70730" marB="707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2019-04-01 21:47:37</a:t>
                      </a:r>
                      <a:endParaRPr lang="en-US" altLang="zh-TW" sz="17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PingFangSC-Light"/>
                      </a:endParaRPr>
                    </a:p>
                  </a:txBody>
                  <a:tcPr marL="176825" marR="176825" marT="70730" marB="707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>
                          <a:effectLst/>
                        </a:rPr>
                        <a:t>(120.01,31.71)</a:t>
                      </a:r>
                      <a:endParaRPr lang="en-US" altLang="zh-TW" sz="1700">
                        <a:effectLst/>
                        <a:latin typeface="PingFangSC-Light"/>
                      </a:endParaRPr>
                    </a:p>
                  </a:txBody>
                  <a:tcPr marL="176825" marR="176825" marT="70730" marB="7073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dirty="0">
                          <a:effectLst/>
                        </a:rPr>
                        <a:t>(120.01,31.72)</a:t>
                      </a:r>
                      <a:endParaRPr lang="en-US" altLang="zh-TW" sz="1700" dirty="0">
                        <a:effectLst/>
                        <a:latin typeface="PingFangSC-Light"/>
                      </a:endParaRPr>
                    </a:p>
                  </a:txBody>
                  <a:tcPr marL="176825" marR="176825" marT="70730" marB="70730" anchor="ctr"/>
                </a:tc>
                <a:extLst>
                  <a:ext uri="{0D108BD9-81ED-4DB2-BD59-A6C34878D82A}">
                    <a16:rowId xmlns:a16="http://schemas.microsoft.com/office/drawing/2014/main" val="2061762691"/>
                  </a:ext>
                </a:extLst>
              </a:tr>
            </a:tbl>
          </a:graphicData>
        </a:graphic>
      </p:graphicFrame>
      <p:sp>
        <p:nvSpPr>
          <p:cNvPr id="8" name="向下箭號 7"/>
          <p:cNvSpPr/>
          <p:nvPr/>
        </p:nvSpPr>
        <p:spPr>
          <a:xfrm>
            <a:off x="5715594" y="5454192"/>
            <a:ext cx="522514" cy="67926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593278" y="6111091"/>
            <a:ext cx="1854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day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1702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1045" y="181503"/>
            <a:ext cx="10131425" cy="1456267"/>
          </a:xfrm>
        </p:spPr>
        <p:txBody>
          <a:bodyPr/>
          <a:lstStyle/>
          <a:p>
            <a:r>
              <a:rPr lang="en-US" altLang="zh-TW" dirty="0"/>
              <a:t>Data (2) – about plans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4022" y="1313920"/>
            <a:ext cx="4744704" cy="4945909"/>
          </a:xfrm>
        </p:spPr>
        <p:txBody>
          <a:bodyPr/>
          <a:lstStyle/>
          <a:p>
            <a:r>
              <a:rPr lang="en-US" altLang="zh-TW" sz="2200" dirty="0"/>
              <a:t>Features</a:t>
            </a:r>
          </a:p>
          <a:p>
            <a:pPr lvl="1"/>
            <a:r>
              <a:rPr lang="en-US" altLang="zh-TW" sz="2200" dirty="0"/>
              <a:t>Construct 11 columns  </a:t>
            </a:r>
          </a:p>
          <a:p>
            <a:pPr marL="457200" lvl="1" indent="0">
              <a:buNone/>
            </a:pPr>
            <a:r>
              <a:rPr lang="en-US" altLang="zh-TW" sz="2200" dirty="0"/>
              <a:t>     for the following  attributes: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200" dirty="0">
                <a:solidFill>
                  <a:srgbClr val="FFFF66"/>
                </a:solidFill>
              </a:rPr>
              <a:t>transport mode (one-hot)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200" dirty="0">
                <a:solidFill>
                  <a:srgbClr val="FFFF66"/>
                </a:solidFill>
              </a:rPr>
              <a:t>Each ranking of transport mode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200" dirty="0">
                <a:solidFill>
                  <a:srgbClr val="FFFF66"/>
                </a:solidFill>
              </a:rPr>
              <a:t>Each mode of distance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200" dirty="0">
                <a:solidFill>
                  <a:srgbClr val="FFFF66"/>
                </a:solidFill>
              </a:rPr>
              <a:t>Each mode of ETA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200" dirty="0">
                <a:solidFill>
                  <a:srgbClr val="FFFF66"/>
                </a:solidFill>
              </a:rPr>
              <a:t>Each mode of price</a:t>
            </a:r>
          </a:p>
          <a:p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7EC75EA-BCBB-425F-9601-42FE5BA5F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169737"/>
              </p:ext>
            </p:extLst>
          </p:nvPr>
        </p:nvGraphicFramePr>
        <p:xfrm>
          <a:off x="4775535" y="1761303"/>
          <a:ext cx="6114218" cy="3335393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579100">
                  <a:extLst>
                    <a:ext uri="{9D8B030D-6E8A-4147-A177-3AD203B41FA5}">
                      <a16:colId xmlns:a16="http://schemas.microsoft.com/office/drawing/2014/main" val="1431613717"/>
                    </a:ext>
                  </a:extLst>
                </a:gridCol>
                <a:gridCol w="917246">
                  <a:extLst>
                    <a:ext uri="{9D8B030D-6E8A-4147-A177-3AD203B41FA5}">
                      <a16:colId xmlns:a16="http://schemas.microsoft.com/office/drawing/2014/main" val="487615534"/>
                    </a:ext>
                  </a:extLst>
                </a:gridCol>
                <a:gridCol w="859600">
                  <a:extLst>
                    <a:ext uri="{9D8B030D-6E8A-4147-A177-3AD203B41FA5}">
                      <a16:colId xmlns:a16="http://schemas.microsoft.com/office/drawing/2014/main" val="3671130249"/>
                    </a:ext>
                  </a:extLst>
                </a:gridCol>
                <a:gridCol w="647353">
                  <a:extLst>
                    <a:ext uri="{9D8B030D-6E8A-4147-A177-3AD203B41FA5}">
                      <a16:colId xmlns:a16="http://schemas.microsoft.com/office/drawing/2014/main" val="4276152913"/>
                    </a:ext>
                  </a:extLst>
                </a:gridCol>
                <a:gridCol w="1071847">
                  <a:extLst>
                    <a:ext uri="{9D8B030D-6E8A-4147-A177-3AD203B41FA5}">
                      <a16:colId xmlns:a16="http://schemas.microsoft.com/office/drawing/2014/main" val="1919083520"/>
                    </a:ext>
                  </a:extLst>
                </a:gridCol>
                <a:gridCol w="618212">
                  <a:extLst>
                    <a:ext uri="{9D8B030D-6E8A-4147-A177-3AD203B41FA5}">
                      <a16:colId xmlns:a16="http://schemas.microsoft.com/office/drawing/2014/main" val="666683422"/>
                    </a:ext>
                  </a:extLst>
                </a:gridCol>
                <a:gridCol w="355215">
                  <a:extLst>
                    <a:ext uri="{9D8B030D-6E8A-4147-A177-3AD203B41FA5}">
                      <a16:colId xmlns:a16="http://schemas.microsoft.com/office/drawing/2014/main" val="2938301950"/>
                    </a:ext>
                  </a:extLst>
                </a:gridCol>
                <a:gridCol w="355215">
                  <a:extLst>
                    <a:ext uri="{9D8B030D-6E8A-4147-A177-3AD203B41FA5}">
                      <a16:colId xmlns:a16="http://schemas.microsoft.com/office/drawing/2014/main" val="262600027"/>
                    </a:ext>
                  </a:extLst>
                </a:gridCol>
                <a:gridCol w="355215">
                  <a:extLst>
                    <a:ext uri="{9D8B030D-6E8A-4147-A177-3AD203B41FA5}">
                      <a16:colId xmlns:a16="http://schemas.microsoft.com/office/drawing/2014/main" val="444560384"/>
                    </a:ext>
                  </a:extLst>
                </a:gridCol>
                <a:gridCol w="355215">
                  <a:extLst>
                    <a:ext uri="{9D8B030D-6E8A-4147-A177-3AD203B41FA5}">
                      <a16:colId xmlns:a16="http://schemas.microsoft.com/office/drawing/2014/main" val="4025408762"/>
                    </a:ext>
                  </a:extLst>
                </a:gridCol>
              </a:tblGrid>
              <a:tr h="31361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sid</a:t>
                      </a:r>
                    </a:p>
                    <a:p>
                      <a:pPr algn="ctr" fontAlgn="ctr"/>
                      <a:endParaRPr lang="en-US" sz="1500" b="0" dirty="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route plans 1</a:t>
                      </a:r>
                      <a:endParaRPr lang="en-US" sz="1500" b="0" dirty="0">
                        <a:effectLst/>
                        <a:latin typeface="PingFangSC-Regular"/>
                      </a:endParaRPr>
                    </a:p>
                  </a:txBody>
                  <a:tcPr marL="84797" marR="84797" marT="33919" marB="33919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500" dirty="0">
                          <a:effectLst/>
                        </a:rPr>
                        <a:t>...</a:t>
                      </a:r>
                      <a:endParaRPr lang="en-US" altLang="zh-TW" sz="1500" b="0" dirty="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route plans N</a:t>
                      </a:r>
                      <a:endParaRPr lang="en-US" sz="1500" b="0">
                        <a:effectLst/>
                        <a:latin typeface="PingFangSC-Regular"/>
                      </a:endParaRPr>
                    </a:p>
                  </a:txBody>
                  <a:tcPr marL="84797" marR="84797" marT="33919" marB="33919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662607"/>
                  </a:ext>
                </a:extLst>
              </a:tr>
              <a:tr h="10072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transport mode</a:t>
                      </a:r>
                      <a:endParaRPr lang="en-US" sz="150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Distance</a:t>
                      </a:r>
                    </a:p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(m)</a:t>
                      </a:r>
                      <a:endParaRPr lang="en-US" sz="1500" dirty="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ETA</a:t>
                      </a:r>
                    </a:p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(s)</a:t>
                      </a:r>
                      <a:endParaRPr lang="en-US" sz="1500" dirty="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estimated price</a:t>
                      </a:r>
                    </a:p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(RMB cent)</a:t>
                      </a:r>
                      <a:endParaRPr lang="en-US" sz="1500" dirty="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>
                          <a:effectLst/>
                        </a:rPr>
                        <a:t>...</a:t>
                      </a:r>
                      <a:endParaRPr lang="en-US" altLang="zh-TW" sz="150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>
                          <a:effectLst/>
                        </a:rPr>
                        <a:t>...</a:t>
                      </a:r>
                      <a:endParaRPr lang="en-US" altLang="zh-TW" sz="150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>
                          <a:effectLst/>
                        </a:rPr>
                        <a:t>...</a:t>
                      </a:r>
                      <a:endParaRPr lang="en-US" altLang="zh-TW" sz="150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>
                          <a:effectLst/>
                        </a:rPr>
                        <a:t>...</a:t>
                      </a:r>
                      <a:endParaRPr lang="en-US" altLang="zh-TW" sz="150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extLst>
                  <a:ext uri="{0D108BD9-81ED-4DB2-BD59-A6C34878D82A}">
                    <a16:rowId xmlns:a16="http://schemas.microsoft.com/office/drawing/2014/main" val="1327615308"/>
                  </a:ext>
                </a:extLst>
              </a:tr>
              <a:tr h="10072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>
                          <a:effectLst/>
                        </a:rPr>
                        <a:t>387056</a:t>
                      </a:r>
                      <a:endParaRPr lang="en-US" altLang="zh-TW" sz="150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>
                          <a:effectLst/>
                        </a:rPr>
                        <a:t>2018-11-01 15:15:40</a:t>
                      </a:r>
                      <a:endParaRPr lang="en-US" altLang="zh-TW" sz="150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>
                          <a:effectLst/>
                        </a:rPr>
                        <a:t>1</a:t>
                      </a:r>
                      <a:endParaRPr lang="en-US" altLang="zh-TW" sz="150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>
                          <a:effectLst/>
                        </a:rPr>
                        <a:t>8220</a:t>
                      </a:r>
                      <a:endParaRPr lang="en-US" altLang="zh-TW" sz="150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>
                          <a:effectLst/>
                        </a:rPr>
                        <a:t>2134</a:t>
                      </a:r>
                      <a:endParaRPr lang="en-US" altLang="zh-TW" sz="150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>
                          <a:effectLst/>
                        </a:rPr>
                        <a:t>2600</a:t>
                      </a:r>
                      <a:endParaRPr lang="en-US" altLang="zh-TW" sz="150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>
                          <a:effectLst/>
                        </a:rPr>
                        <a:t>...</a:t>
                      </a:r>
                      <a:endParaRPr lang="en-US" altLang="zh-TW" sz="150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>
                          <a:effectLst/>
                        </a:rPr>
                        <a:t>...</a:t>
                      </a:r>
                      <a:endParaRPr lang="en-US" altLang="zh-TW" sz="150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>
                          <a:effectLst/>
                        </a:rPr>
                        <a:t>...</a:t>
                      </a:r>
                      <a:endParaRPr lang="en-US" altLang="zh-TW" sz="150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>
                          <a:effectLst/>
                        </a:rPr>
                        <a:t>...</a:t>
                      </a:r>
                      <a:endParaRPr lang="en-US" altLang="zh-TW" sz="150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extLst>
                  <a:ext uri="{0D108BD9-81ED-4DB2-BD59-A6C34878D82A}">
                    <a16:rowId xmlns:a16="http://schemas.microsoft.com/office/drawing/2014/main" val="3167991031"/>
                  </a:ext>
                </a:extLst>
              </a:tr>
              <a:tr h="10072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>
                          <a:effectLst/>
                        </a:rPr>
                        <a:t>902489</a:t>
                      </a:r>
                      <a:endParaRPr lang="en-US" altLang="zh-TW" sz="150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dirty="0">
                          <a:effectLst/>
                        </a:rPr>
                        <a:t>2019-01-16 19:57:44</a:t>
                      </a:r>
                      <a:endParaRPr lang="en-US" altLang="zh-TW" sz="1500" dirty="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>
                          <a:effectLst/>
                        </a:rPr>
                        <a:t>3</a:t>
                      </a:r>
                      <a:endParaRPr lang="en-US" altLang="zh-TW" sz="150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dirty="0">
                          <a:effectLst/>
                        </a:rPr>
                        <a:t>1645</a:t>
                      </a:r>
                      <a:endParaRPr lang="en-US" altLang="zh-TW" sz="1500" dirty="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dirty="0">
                          <a:effectLst/>
                        </a:rPr>
                        <a:t>740</a:t>
                      </a:r>
                      <a:endParaRPr lang="en-US" altLang="zh-TW" sz="1500" dirty="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dirty="0">
                          <a:effectLst/>
                        </a:rPr>
                        <a:t>200</a:t>
                      </a:r>
                      <a:endParaRPr lang="en-US" altLang="zh-TW" sz="1500" dirty="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>
                          <a:effectLst/>
                        </a:rPr>
                        <a:t>...</a:t>
                      </a:r>
                      <a:endParaRPr lang="en-US" altLang="zh-TW" sz="150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>
                          <a:effectLst/>
                        </a:rPr>
                        <a:t>...</a:t>
                      </a:r>
                      <a:endParaRPr lang="en-US" altLang="zh-TW" sz="150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>
                          <a:effectLst/>
                        </a:rPr>
                        <a:t>...</a:t>
                      </a:r>
                      <a:endParaRPr lang="en-US" altLang="zh-TW" sz="150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dirty="0">
                          <a:effectLst/>
                        </a:rPr>
                        <a:t>...</a:t>
                      </a:r>
                      <a:endParaRPr lang="en-US" altLang="zh-TW" sz="1500" dirty="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extLst>
                  <a:ext uri="{0D108BD9-81ED-4DB2-BD59-A6C34878D82A}">
                    <a16:rowId xmlns:a16="http://schemas.microsoft.com/office/drawing/2014/main" val="2750802345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760A2DEF-62FE-444E-A764-35D3E57AF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086" y="2298583"/>
            <a:ext cx="2270024" cy="355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29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9575" y="148166"/>
            <a:ext cx="10131425" cy="1456267"/>
          </a:xfrm>
        </p:spPr>
        <p:txBody>
          <a:bodyPr>
            <a:normAutofit/>
          </a:bodyPr>
          <a:lstStyle/>
          <a:p>
            <a:r>
              <a:rPr lang="en-US" altLang="zh-TW" dirty="0"/>
              <a:t>DATA (3) - Click record &amp; User attribute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8887" y="1639049"/>
            <a:ext cx="6653955" cy="3649133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Click record</a:t>
            </a:r>
          </a:p>
          <a:p>
            <a:pPr lvl="1"/>
            <a:r>
              <a:rPr lang="en-US" altLang="zh-TW" sz="2600" dirty="0"/>
              <a:t>We don’t use the click time attribute</a:t>
            </a:r>
          </a:p>
          <a:p>
            <a:pPr marL="457200" lvl="1" indent="0">
              <a:buNone/>
            </a:pPr>
            <a:r>
              <a:rPr lang="en-US" altLang="zh-TW" sz="2600" dirty="0"/>
              <a:t>   because testing data miss this record</a:t>
            </a:r>
          </a:p>
          <a:p>
            <a:r>
              <a:rPr lang="en-US" altLang="zh-TW" sz="2800" dirty="0"/>
              <a:t>User profile</a:t>
            </a:r>
          </a:p>
          <a:p>
            <a:pPr lvl="1"/>
            <a:r>
              <a:rPr lang="en-US" altLang="zh-TW" sz="2600" dirty="0"/>
              <a:t>We use the </a:t>
            </a:r>
            <a:r>
              <a:rPr lang="en-US" altLang="zh-TW" sz="2600" dirty="0">
                <a:solidFill>
                  <a:srgbClr val="FFC000"/>
                </a:solidFill>
              </a:rPr>
              <a:t>whole user profile attribute</a:t>
            </a:r>
            <a:endParaRPr lang="en-US" altLang="zh-TW" sz="2800" dirty="0">
              <a:solidFill>
                <a:srgbClr val="FFC000"/>
              </a:solidFill>
            </a:endParaRPr>
          </a:p>
          <a:p>
            <a:pPr lvl="1"/>
            <a:r>
              <a:rPr lang="en-US" altLang="zh-TW" sz="2600" dirty="0"/>
              <a:t>We have not solve missing value problem</a:t>
            </a:r>
            <a:endParaRPr lang="zh-TW" altLang="en-US" sz="26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BED256B-2B87-49B7-8084-ECEA76377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525405"/>
              </p:ext>
            </p:extLst>
          </p:nvPr>
        </p:nvGraphicFramePr>
        <p:xfrm>
          <a:off x="6892842" y="1639049"/>
          <a:ext cx="4914750" cy="386601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638250">
                  <a:extLst>
                    <a:ext uri="{9D8B030D-6E8A-4147-A177-3AD203B41FA5}">
                      <a16:colId xmlns:a16="http://schemas.microsoft.com/office/drawing/2014/main" val="3081927325"/>
                    </a:ext>
                  </a:extLst>
                </a:gridCol>
                <a:gridCol w="1638250">
                  <a:extLst>
                    <a:ext uri="{9D8B030D-6E8A-4147-A177-3AD203B41FA5}">
                      <a16:colId xmlns:a16="http://schemas.microsoft.com/office/drawing/2014/main" val="2269190777"/>
                    </a:ext>
                  </a:extLst>
                </a:gridCol>
                <a:gridCol w="1638250">
                  <a:extLst>
                    <a:ext uri="{9D8B030D-6E8A-4147-A177-3AD203B41FA5}">
                      <a16:colId xmlns:a16="http://schemas.microsoft.com/office/drawing/2014/main" val="83223994"/>
                    </a:ext>
                  </a:extLst>
                </a:gridCol>
              </a:tblGrid>
              <a:tr h="550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dirty="0">
                          <a:effectLst/>
                        </a:rPr>
                        <a:t>sid</a:t>
                      </a:r>
                      <a:endParaRPr lang="en-US" sz="1700" b="0" dirty="0">
                        <a:effectLst/>
                        <a:latin typeface="PingFangSC-Regular"/>
                      </a:endParaRPr>
                    </a:p>
                  </a:txBody>
                  <a:tcPr marL="181080" marR="181080" marT="72432" marB="7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click_time</a:t>
                      </a:r>
                      <a:endParaRPr lang="en-US" sz="1700" b="0">
                        <a:effectLst/>
                        <a:latin typeface="PingFangSC-Regular"/>
                      </a:endParaRPr>
                    </a:p>
                  </a:txBody>
                  <a:tcPr marL="181080" marR="181080" marT="72432" marB="7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click_mode</a:t>
                      </a:r>
                      <a:endParaRPr lang="en-US" sz="1700" b="0">
                        <a:effectLst/>
                        <a:latin typeface="PingFangSC-Regular"/>
                      </a:endParaRPr>
                    </a:p>
                  </a:txBody>
                  <a:tcPr marL="181080" marR="181080" marT="72432" marB="72432" anchor="ctr"/>
                </a:tc>
                <a:extLst>
                  <a:ext uri="{0D108BD9-81ED-4DB2-BD59-A6C34878D82A}">
                    <a16:rowId xmlns:a16="http://schemas.microsoft.com/office/drawing/2014/main" val="3990861485"/>
                  </a:ext>
                </a:extLst>
              </a:tr>
              <a:tr h="5481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>
                          <a:effectLst/>
                        </a:rPr>
                        <a:t>387056</a:t>
                      </a:r>
                      <a:endParaRPr lang="en-US" altLang="zh-TW" sz="1700">
                        <a:effectLst/>
                        <a:latin typeface="PingFangSC-Light"/>
                      </a:endParaRPr>
                    </a:p>
                  </a:txBody>
                  <a:tcPr marL="181080" marR="181080" marT="72432" marB="7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>
                          <a:effectLst/>
                        </a:rPr>
                        <a:t>2018-11-01 15:15:47</a:t>
                      </a:r>
                      <a:endParaRPr lang="en-US" altLang="zh-TW" sz="1700">
                        <a:effectLst/>
                        <a:latin typeface="PingFangSC-Light"/>
                      </a:endParaRPr>
                    </a:p>
                  </a:txBody>
                  <a:tcPr marL="181080" marR="181080" marT="72432" marB="7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>
                          <a:effectLst/>
                        </a:rPr>
                        <a:t>1</a:t>
                      </a:r>
                      <a:endParaRPr lang="en-US" altLang="zh-TW" sz="1700">
                        <a:effectLst/>
                        <a:latin typeface="PingFangSC-Light"/>
                      </a:endParaRPr>
                    </a:p>
                  </a:txBody>
                  <a:tcPr marL="181080" marR="181080" marT="72432" marB="72432" anchor="ctr"/>
                </a:tc>
                <a:extLst>
                  <a:ext uri="{0D108BD9-81ED-4DB2-BD59-A6C34878D82A}">
                    <a16:rowId xmlns:a16="http://schemas.microsoft.com/office/drawing/2014/main" val="1848501589"/>
                  </a:ext>
                </a:extLst>
              </a:tr>
              <a:tr h="5481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>
                          <a:effectLst/>
                        </a:rPr>
                        <a:t>902489</a:t>
                      </a:r>
                      <a:endParaRPr lang="en-US" altLang="zh-TW" sz="1700">
                        <a:effectLst/>
                        <a:latin typeface="PingFangSC-Light"/>
                      </a:endParaRPr>
                    </a:p>
                  </a:txBody>
                  <a:tcPr marL="181080" marR="181080" marT="72432" marB="7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>
                          <a:effectLst/>
                        </a:rPr>
                        <a:t>2019-01-16 19:57:46</a:t>
                      </a:r>
                      <a:endParaRPr lang="en-US" altLang="zh-TW" sz="1700">
                        <a:effectLst/>
                        <a:latin typeface="PingFangSC-Light"/>
                      </a:endParaRPr>
                    </a:p>
                  </a:txBody>
                  <a:tcPr marL="181080" marR="181080" marT="72432" marB="7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>
                          <a:effectLst/>
                        </a:rPr>
                        <a:t>3</a:t>
                      </a:r>
                      <a:endParaRPr lang="en-US" altLang="zh-TW" sz="1700">
                        <a:effectLst/>
                        <a:latin typeface="PingFangSC-Light"/>
                      </a:endParaRPr>
                    </a:p>
                  </a:txBody>
                  <a:tcPr marL="181080" marR="181080" marT="72432" marB="72432" anchor="ctr"/>
                </a:tc>
                <a:extLst>
                  <a:ext uri="{0D108BD9-81ED-4DB2-BD59-A6C34878D82A}">
                    <a16:rowId xmlns:a16="http://schemas.microsoft.com/office/drawing/2014/main" val="2622692725"/>
                  </a:ext>
                </a:extLst>
              </a:tr>
              <a:tr h="5481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>
                          <a:effectLst/>
                        </a:rPr>
                        <a:t>156976</a:t>
                      </a:r>
                      <a:endParaRPr lang="en-US" altLang="zh-TW" sz="1700">
                        <a:effectLst/>
                        <a:latin typeface="PingFangSC-Light"/>
                      </a:endParaRPr>
                    </a:p>
                  </a:txBody>
                  <a:tcPr marL="181080" marR="181080" marT="72432" marB="7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>
                          <a:effectLst/>
                        </a:rPr>
                        <a:t>2018-12-17 09:05:30</a:t>
                      </a:r>
                      <a:endParaRPr lang="en-US" altLang="zh-TW" sz="1700">
                        <a:effectLst/>
                        <a:latin typeface="PingFangSC-Light"/>
                      </a:endParaRPr>
                    </a:p>
                  </a:txBody>
                  <a:tcPr marL="181080" marR="181080" marT="72432" marB="7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>
                          <a:effectLst/>
                        </a:rPr>
                        <a:t>7</a:t>
                      </a:r>
                      <a:endParaRPr lang="en-US" altLang="zh-TW" sz="1700">
                        <a:effectLst/>
                        <a:latin typeface="PingFangSC-Light"/>
                      </a:endParaRPr>
                    </a:p>
                  </a:txBody>
                  <a:tcPr marL="181080" marR="181080" marT="72432" marB="72432" anchor="ctr"/>
                </a:tc>
                <a:extLst>
                  <a:ext uri="{0D108BD9-81ED-4DB2-BD59-A6C34878D82A}">
                    <a16:rowId xmlns:a16="http://schemas.microsoft.com/office/drawing/2014/main" val="1674823855"/>
                  </a:ext>
                </a:extLst>
              </a:tr>
              <a:tr h="5481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>
                          <a:effectLst/>
                        </a:rPr>
                        <a:t>183026</a:t>
                      </a:r>
                      <a:endParaRPr lang="en-US" altLang="zh-TW" sz="1700">
                        <a:effectLst/>
                        <a:latin typeface="PingFangSC-Light"/>
                      </a:endParaRPr>
                    </a:p>
                  </a:txBody>
                  <a:tcPr marL="181080" marR="181080" marT="72432" marB="7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>
                          <a:effectLst/>
                        </a:rPr>
                        <a:t>2019-01-04 12:38:22</a:t>
                      </a:r>
                      <a:endParaRPr lang="en-US" altLang="zh-TW" sz="1700">
                        <a:effectLst/>
                        <a:latin typeface="PingFangSC-Light"/>
                      </a:endParaRPr>
                    </a:p>
                  </a:txBody>
                  <a:tcPr marL="181080" marR="181080" marT="72432" marB="7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>
                          <a:effectLst/>
                        </a:rPr>
                        <a:t>8</a:t>
                      </a:r>
                      <a:endParaRPr lang="en-US" altLang="zh-TW" sz="1700">
                        <a:effectLst/>
                        <a:latin typeface="PingFangSC-Light"/>
                      </a:endParaRPr>
                    </a:p>
                  </a:txBody>
                  <a:tcPr marL="181080" marR="181080" marT="72432" marB="72432" anchor="ctr"/>
                </a:tc>
                <a:extLst>
                  <a:ext uri="{0D108BD9-81ED-4DB2-BD59-A6C34878D82A}">
                    <a16:rowId xmlns:a16="http://schemas.microsoft.com/office/drawing/2014/main" val="559072682"/>
                  </a:ext>
                </a:extLst>
              </a:tr>
              <a:tr h="5481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>
                          <a:effectLst/>
                        </a:rPr>
                        <a:t>729561</a:t>
                      </a:r>
                      <a:endParaRPr lang="en-US" altLang="zh-TW" sz="1700">
                        <a:effectLst/>
                        <a:latin typeface="PingFangSC-Light"/>
                      </a:endParaRPr>
                    </a:p>
                  </a:txBody>
                  <a:tcPr marL="181080" marR="181080" marT="72432" marB="7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>
                          <a:effectLst/>
                        </a:rPr>
                        <a:t>2019-04-01 21:47:39</a:t>
                      </a:r>
                      <a:endParaRPr lang="en-US" altLang="zh-TW" sz="1700">
                        <a:effectLst/>
                        <a:latin typeface="PingFangSC-Light"/>
                      </a:endParaRPr>
                    </a:p>
                  </a:txBody>
                  <a:tcPr marL="181080" marR="181080" marT="72432" marB="7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dirty="0">
                          <a:effectLst/>
                        </a:rPr>
                        <a:t>6</a:t>
                      </a:r>
                      <a:endParaRPr lang="en-US" altLang="zh-TW" sz="1700" dirty="0">
                        <a:effectLst/>
                        <a:latin typeface="PingFangSC-Light"/>
                      </a:endParaRPr>
                    </a:p>
                  </a:txBody>
                  <a:tcPr marL="181080" marR="181080" marT="72432" marB="72432" anchor="ctr"/>
                </a:tc>
                <a:extLst>
                  <a:ext uri="{0D108BD9-81ED-4DB2-BD59-A6C34878D82A}">
                    <a16:rowId xmlns:a16="http://schemas.microsoft.com/office/drawing/2014/main" val="3800867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290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5133" y="391487"/>
            <a:ext cx="10131425" cy="1456267"/>
          </a:xfrm>
        </p:spPr>
        <p:txBody>
          <a:bodyPr/>
          <a:lstStyle/>
          <a:p>
            <a:r>
              <a:rPr lang="en-US" altLang="zh-TW" dirty="0"/>
              <a:t>Analyzing tOOL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6984" y="2149718"/>
            <a:ext cx="10131425" cy="3649133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Python</a:t>
            </a:r>
          </a:p>
          <a:p>
            <a:pPr lvl="1"/>
            <a:r>
              <a:rPr lang="en-US" altLang="zh-TW" sz="3200" dirty="0"/>
              <a:t>Numpy, Pandas, Scipy</a:t>
            </a:r>
          </a:p>
          <a:p>
            <a:pPr lvl="1"/>
            <a:r>
              <a:rPr lang="en-US" altLang="zh-TW" sz="3200" dirty="0"/>
              <a:t>Sklearn</a:t>
            </a:r>
          </a:p>
          <a:p>
            <a:pPr lvl="1"/>
            <a:r>
              <a:rPr lang="en-US" altLang="zh-TW" sz="3200" dirty="0"/>
              <a:t>Tensorflow &amp; Keras</a:t>
            </a:r>
          </a:p>
          <a:p>
            <a:pPr lvl="1"/>
            <a:endParaRPr lang="en-US" altLang="zh-TW" sz="2500" dirty="0"/>
          </a:p>
          <a:p>
            <a:endParaRPr lang="zh-TW" altLang="en-US" sz="2400" dirty="0"/>
          </a:p>
        </p:txBody>
      </p:sp>
      <p:pic>
        <p:nvPicPr>
          <p:cNvPr id="4098" name="Picture 2" descr="ãpythonãçåçæå°çµæ">
            <a:extLst>
              <a:ext uri="{FF2B5EF4-FFF2-40B4-BE49-F238E27FC236}">
                <a16:creationId xmlns:a16="http://schemas.microsoft.com/office/drawing/2014/main" id="{6F682650-E164-46D7-85CB-D74BE814E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86364">
            <a:off x="5348839" y="375473"/>
            <a:ext cx="5524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A6D1E413-A9F5-4D13-BB8E-D8B2711F9377}"/>
              </a:ext>
            </a:extLst>
          </p:cNvPr>
          <p:cNvGrpSpPr/>
          <p:nvPr/>
        </p:nvGrpSpPr>
        <p:grpSpPr>
          <a:xfrm rot="167624">
            <a:off x="6702177" y="2022872"/>
            <a:ext cx="4723439" cy="1131216"/>
            <a:chOff x="5276455" y="4860132"/>
            <a:chExt cx="4723439" cy="1131216"/>
          </a:xfrm>
        </p:grpSpPr>
        <p:pic>
          <p:nvPicPr>
            <p:cNvPr id="4100" name="Picture 4" descr="ãpython Pandasãçåçæå°çµæ">
              <a:extLst>
                <a:ext uri="{FF2B5EF4-FFF2-40B4-BE49-F238E27FC236}">
                  <a16:creationId xmlns:a16="http://schemas.microsoft.com/office/drawing/2014/main" id="{77608A17-835D-4E90-99EC-22298C2DA0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6455" y="5050125"/>
              <a:ext cx="4723439" cy="941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00AC67E-063E-4A6A-B146-4D1BB1114D7F}"/>
                </a:ext>
              </a:extLst>
            </p:cNvPr>
            <p:cNvSpPr txBox="1"/>
            <p:nvPr/>
          </p:nvSpPr>
          <p:spPr>
            <a:xfrm>
              <a:off x="5335178" y="4860132"/>
              <a:ext cx="2860866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500" dirty="0"/>
                <a:t>pandas</a:t>
              </a:r>
              <a:endParaRPr lang="zh-TW" altLang="en-US" sz="5500" dirty="0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D7E29CD0-0250-4D48-A948-0701645E4EAA}"/>
              </a:ext>
            </a:extLst>
          </p:cNvPr>
          <p:cNvGrpSpPr/>
          <p:nvPr/>
        </p:nvGrpSpPr>
        <p:grpSpPr>
          <a:xfrm rot="21396821">
            <a:off x="6559970" y="3549666"/>
            <a:ext cx="3756520" cy="1339054"/>
            <a:chOff x="6561939" y="4063455"/>
            <a:chExt cx="3756520" cy="133905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C2B9CFC-7F1C-4F63-A825-5EECBDB472C5}"/>
                </a:ext>
              </a:extLst>
            </p:cNvPr>
            <p:cNvSpPr/>
            <p:nvPr/>
          </p:nvSpPr>
          <p:spPr>
            <a:xfrm>
              <a:off x="6561939" y="4063455"/>
              <a:ext cx="3756520" cy="133905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104" name="Picture 8" descr="ãpython numpyãçåçæå°çµæ">
              <a:extLst>
                <a:ext uri="{FF2B5EF4-FFF2-40B4-BE49-F238E27FC236}">
                  <a16:creationId xmlns:a16="http://schemas.microsoft.com/office/drawing/2014/main" id="{8ECC35A6-5F16-4392-B643-BDD717365A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8244" y="4063455"/>
              <a:ext cx="3377268" cy="1336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6" name="Picture 10" descr="ç¸éåç">
            <a:extLst>
              <a:ext uri="{FF2B5EF4-FFF2-40B4-BE49-F238E27FC236}">
                <a16:creationId xmlns:a16="http://schemas.microsoft.com/office/drawing/2014/main" id="{24ED56B8-D5B9-4F67-AE5C-4A306C782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4390">
            <a:off x="4816427" y="5332716"/>
            <a:ext cx="411480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ãpython kerasãçåçæå°çµæ">
            <a:extLst>
              <a:ext uri="{FF2B5EF4-FFF2-40B4-BE49-F238E27FC236}">
                <a16:creationId xmlns:a16="http://schemas.microsoft.com/office/drawing/2014/main" id="{8F16DF39-1245-444B-9F5F-133A004EC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487" y="5233195"/>
            <a:ext cx="2757837" cy="785493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62685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3463" y="0"/>
            <a:ext cx="10131425" cy="1456267"/>
          </a:xfrm>
        </p:spPr>
        <p:txBody>
          <a:bodyPr/>
          <a:lstStyle/>
          <a:p>
            <a:r>
              <a:rPr lang="en-US" altLang="zh-TW" dirty="0"/>
              <a:t>Performance RESULT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32111"/>
            <a:ext cx="5420542" cy="3845342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1A6A61E-8878-4792-B88D-071B8582E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805943"/>
              </p:ext>
            </p:extLst>
          </p:nvPr>
        </p:nvGraphicFramePr>
        <p:xfrm>
          <a:off x="545540" y="1461110"/>
          <a:ext cx="5197487" cy="39357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7061">
                  <a:extLst>
                    <a:ext uri="{9D8B030D-6E8A-4147-A177-3AD203B41FA5}">
                      <a16:colId xmlns:a16="http://schemas.microsoft.com/office/drawing/2014/main" val="3653961353"/>
                    </a:ext>
                  </a:extLst>
                </a:gridCol>
                <a:gridCol w="746316">
                  <a:extLst>
                    <a:ext uri="{9D8B030D-6E8A-4147-A177-3AD203B41FA5}">
                      <a16:colId xmlns:a16="http://schemas.microsoft.com/office/drawing/2014/main" val="2507342215"/>
                    </a:ext>
                  </a:extLst>
                </a:gridCol>
                <a:gridCol w="3074110">
                  <a:extLst>
                    <a:ext uri="{9D8B030D-6E8A-4147-A177-3AD203B41FA5}">
                      <a16:colId xmlns:a16="http://schemas.microsoft.com/office/drawing/2014/main" val="2242227922"/>
                    </a:ext>
                  </a:extLst>
                </a:gridCol>
              </a:tblGrid>
              <a:tr h="45247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Our experiments</a:t>
                      </a:r>
                      <a:endParaRPr lang="zh-TW" altLang="en-US" sz="2400" baseline="0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868852"/>
                  </a:ext>
                </a:extLst>
              </a:tr>
              <a:tr h="459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Classifier</a:t>
                      </a:r>
                      <a:endParaRPr lang="zh-TW" altLang="en-US" baseline="0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F1 Score</a:t>
                      </a:r>
                      <a:endParaRPr lang="zh-TW" altLang="en-US" baseline="0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Remark</a:t>
                      </a:r>
                      <a:endParaRPr lang="zh-TW" altLang="en-US" baseline="0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482216"/>
                  </a:ext>
                </a:extLst>
              </a:tr>
              <a:tr h="459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KNN</a:t>
                      </a:r>
                      <a:endParaRPr lang="zh-TW" altLang="en-US" baseline="0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0.65</a:t>
                      </a:r>
                      <a:endParaRPr lang="zh-TW" altLang="en-US" baseline="0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aseline="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K = 13</a:t>
                      </a:r>
                      <a:endParaRPr lang="zh-TW" altLang="en-US" baseline="0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805440"/>
                  </a:ext>
                </a:extLst>
              </a:tr>
              <a:tr h="636879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RF</a:t>
                      </a:r>
                      <a:endParaRPr lang="zh-TW" altLang="en-US" baseline="0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0.67</a:t>
                      </a:r>
                      <a:endParaRPr lang="zh-TW" altLang="en-US" baseline="0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aseline="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max_features=90, </a:t>
                      </a:r>
                    </a:p>
                    <a:p>
                      <a:pPr algn="l"/>
                      <a:r>
                        <a:rPr lang="en-US" altLang="zh-TW" baseline="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n_estimator=10000</a:t>
                      </a:r>
                      <a:endParaRPr lang="zh-TW" altLang="en-US" baseline="0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766982"/>
                  </a:ext>
                </a:extLst>
              </a:tr>
              <a:tr h="636879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solidFill>
                            <a:srgbClr val="66FF99"/>
                          </a:solidFill>
                        </a:rPr>
                        <a:t>SVM</a:t>
                      </a:r>
                      <a:endParaRPr lang="zh-TW" altLang="en-US" baseline="0" dirty="0">
                        <a:solidFill>
                          <a:srgbClr val="66FF9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solidFill>
                            <a:srgbClr val="66FF99"/>
                          </a:solidFill>
                        </a:rPr>
                        <a:t>0.69</a:t>
                      </a:r>
                      <a:endParaRPr lang="zh-TW" altLang="en-US" baseline="0" dirty="0">
                        <a:solidFill>
                          <a:srgbClr val="66FF9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aseline="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kernel=‘</a:t>
                      </a:r>
                      <a:r>
                        <a:rPr lang="en-US" altLang="zh-TW" baseline="0" dirty="0" err="1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rbf</a:t>
                      </a:r>
                      <a:r>
                        <a:rPr lang="en-US" altLang="zh-TW" baseline="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’,</a:t>
                      </a:r>
                    </a:p>
                    <a:p>
                      <a:pPr algn="l"/>
                      <a:r>
                        <a:rPr lang="en-US" altLang="zh-TW" baseline="0" dirty="0" err="1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class_weight</a:t>
                      </a:r>
                      <a:r>
                        <a:rPr lang="en-US" altLang="zh-TW" baseline="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=‘balanced’</a:t>
                      </a:r>
                      <a:endParaRPr lang="zh-TW" altLang="en-US" baseline="0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540611"/>
                  </a:ext>
                </a:extLst>
              </a:tr>
              <a:tr h="459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ANN</a:t>
                      </a:r>
                      <a:endParaRPr lang="zh-TW" altLang="en-US" baseline="0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0.68</a:t>
                      </a:r>
                      <a:endParaRPr lang="zh-TW" altLang="en-US" baseline="0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aseline="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Not tuned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185153"/>
                  </a:ext>
                </a:extLst>
              </a:tr>
              <a:tr h="636879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LOGISTIC REGRESSION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0.67</a:t>
                      </a:r>
                      <a:endParaRPr lang="zh-TW" altLang="en-US" baseline="0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aseline="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solver=‘saga’,</a:t>
                      </a:r>
                    </a:p>
                    <a:p>
                      <a:pPr algn="l"/>
                      <a:r>
                        <a:rPr lang="en-US" altLang="zh-TW" baseline="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class_weight=‘balanced’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308179"/>
                  </a:ext>
                </a:extLst>
              </a:tr>
            </a:tbl>
          </a:graphicData>
        </a:graphic>
      </p:graphicFrame>
      <p:pic>
        <p:nvPicPr>
          <p:cNvPr id="9" name="圖片 8">
            <a:extLst>
              <a:ext uri="{FF2B5EF4-FFF2-40B4-BE49-F238E27FC236}">
                <a16:creationId xmlns:a16="http://schemas.microsoft.com/office/drawing/2014/main" id="{9AE1B622-8266-440E-A02E-AA537206F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988" y="5766455"/>
            <a:ext cx="6607137" cy="42118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DDC057B-046C-4466-8367-B2E54E5AD1EE}"/>
              </a:ext>
            </a:extLst>
          </p:cNvPr>
          <p:cNvSpPr/>
          <p:nvPr/>
        </p:nvSpPr>
        <p:spPr>
          <a:xfrm>
            <a:off x="5452845" y="5847019"/>
            <a:ext cx="302003" cy="260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01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547</TotalTime>
  <Words>625</Words>
  <Application>Microsoft Office PowerPoint</Application>
  <PresentationFormat>寬螢幕</PresentationFormat>
  <Paragraphs>187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PingFangSC-Light</vt:lpstr>
      <vt:lpstr>PingFangSC-Regular</vt:lpstr>
      <vt:lpstr>Arial</vt:lpstr>
      <vt:lpstr>Britannic Bold</vt:lpstr>
      <vt:lpstr>Calibri</vt:lpstr>
      <vt:lpstr>Calibri Light</vt:lpstr>
      <vt:lpstr>Wingdings</vt:lpstr>
      <vt:lpstr>天體</vt:lpstr>
      <vt:lpstr>KDD-CUP2019 skrai_ntust</vt:lpstr>
      <vt:lpstr>CONTENT</vt:lpstr>
      <vt:lpstr>PowerPoint 簡報</vt:lpstr>
      <vt:lpstr>TASK DESCRIPTION</vt:lpstr>
      <vt:lpstr>dATA (1) - About query record</vt:lpstr>
      <vt:lpstr>Data (2) – about plans</vt:lpstr>
      <vt:lpstr>DATA (3) - Click record &amp; User attribute</vt:lpstr>
      <vt:lpstr>Analyzing tOOL</vt:lpstr>
      <vt:lpstr>Performance RESULT </vt:lpstr>
      <vt:lpstr>Next step</vt:lpstr>
      <vt:lpstr>PART II: AlphaGo &amp; AlphaGo Zero </vt:lpstr>
      <vt:lpstr>AlphaGo vs. AlphaGo Zero</vt:lpstr>
      <vt:lpstr>不依賴人類經驗反而更強大？</vt:lpstr>
      <vt:lpstr>對我們人類來說</vt:lpstr>
      <vt:lpstr>未來的AI</vt:lpstr>
      <vt:lpstr> \~~ END ~~/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AlphaGo paper</dc:title>
  <dc:creator>冠毅 吳</dc:creator>
  <cp:lastModifiedBy>冠毅 吳</cp:lastModifiedBy>
  <cp:revision>56</cp:revision>
  <dcterms:created xsi:type="dcterms:W3CDTF">2019-04-21T10:05:07Z</dcterms:created>
  <dcterms:modified xsi:type="dcterms:W3CDTF">2019-05-01T08:18:33Z</dcterms:modified>
</cp:coreProperties>
</file>