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4" r:id="rId3"/>
    <p:sldId id="315" r:id="rId4"/>
    <p:sldId id="316" r:id="rId5"/>
    <p:sldId id="317" r:id="rId6"/>
    <p:sldId id="322" r:id="rId7"/>
    <p:sldId id="318" r:id="rId8"/>
    <p:sldId id="319" r:id="rId9"/>
    <p:sldId id="320" r:id="rId10"/>
    <p:sldId id="308" r:id="rId11"/>
    <p:sldId id="301" r:id="rId12"/>
    <p:sldId id="305" r:id="rId13"/>
    <p:sldId id="306" r:id="rId14"/>
    <p:sldId id="310" r:id="rId15"/>
    <p:sldId id="311" r:id="rId16"/>
    <p:sldId id="312" r:id="rId17"/>
    <p:sldId id="304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B84"/>
    <a:srgbClr val="0074C4"/>
    <a:srgbClr val="3C6CB4"/>
    <a:srgbClr val="E7E7E7"/>
    <a:srgbClr val="778495"/>
    <a:srgbClr val="36A9AC"/>
    <a:srgbClr val="EBF6FC"/>
    <a:srgbClr val="D61E42"/>
    <a:srgbClr val="A80C26"/>
    <a:srgbClr val="226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2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dirty="0" smtClean="0"/>
              <a:t>在</a:t>
            </a:r>
            <a:r>
              <a:rPr kumimoji="1" lang="en-US" altLang="zh-TW" sz="1200" dirty="0" smtClean="0"/>
              <a:t>2018</a:t>
            </a:r>
            <a:r>
              <a:rPr kumimoji="1" lang="zh-TW" altLang="en-US" sz="1200" dirty="0" smtClean="0"/>
              <a:t>年初，百度地图发布了基于上下文感知的多模式交通推荐服务，如图</a:t>
            </a:r>
            <a:r>
              <a:rPr kumimoji="1" lang="en-US" altLang="zh-TW" sz="1200" dirty="0" smtClean="0"/>
              <a:t>1</a:t>
            </a:r>
            <a:r>
              <a:rPr kumimoji="1" lang="zh-TW" altLang="en-US" sz="1200" dirty="0" smtClean="0"/>
              <a:t>所示。在去年，该服务已经回答了超过一亿条路线规划请求，为超过一千万不同用户提供服务。</a:t>
            </a:r>
          </a:p>
          <a:p>
            <a:endParaRPr kumimoji="1"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26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dirty="0" smtClean="0"/>
              <a:t>Price/Distance</a:t>
            </a:r>
          </a:p>
          <a:p>
            <a:r>
              <a:rPr kumimoji="1" lang="en-US" altLang="zh-TW" dirty="0" smtClean="0"/>
              <a:t>4. 2 (0.03)</a:t>
            </a:r>
          </a:p>
          <a:p>
            <a:r>
              <a:rPr kumimoji="1" lang="en-US" altLang="zh-TW" dirty="0" smtClean="0"/>
              <a:t>5. 7 (0.03)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8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7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" r="251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259686" y="2514705"/>
            <a:ext cx="5787427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866" indent="0" algn="ctr">
              <a:buNone/>
              <a:defRPr sz="1500"/>
            </a:lvl2pPr>
            <a:lvl3pPr marL="685732" indent="0" algn="ctr">
              <a:buNone/>
              <a:defRPr sz="1351"/>
            </a:lvl3pPr>
            <a:lvl4pPr marL="1028597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329" indent="0" algn="ctr">
              <a:buNone/>
              <a:defRPr sz="1200"/>
            </a:lvl6pPr>
            <a:lvl7pPr marL="2057195" indent="0" algn="ctr">
              <a:buNone/>
              <a:defRPr sz="1200"/>
            </a:lvl7pPr>
            <a:lvl8pPr marL="2400060" indent="0" algn="ctr">
              <a:buNone/>
              <a:defRPr sz="1200"/>
            </a:lvl8pPr>
            <a:lvl9pPr marL="2742927" indent="0" algn="ctr">
              <a:buNone/>
              <a:defRPr sz="12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259686" y="1758964"/>
            <a:ext cx="5787427" cy="698591"/>
          </a:xfrm>
        </p:spPr>
        <p:txBody>
          <a:bodyPr anchor="ctr">
            <a:normAutofit/>
          </a:bodyPr>
          <a:lstStyle>
            <a:lvl1pPr algn="r">
              <a:defRPr sz="300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9" y="3647239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125" b="0">
                <a:solidFill>
                  <a:schemeClr val="tx1"/>
                </a:solidFill>
              </a:defRPr>
            </a:lvl1pPr>
            <a:lvl2pPr marL="342866" indent="0">
              <a:buNone/>
              <a:defRPr/>
            </a:lvl2pPr>
            <a:lvl3pPr marL="685731" indent="0">
              <a:buNone/>
              <a:defRPr/>
            </a:lvl3pPr>
            <a:lvl4pPr marL="1028597" indent="0">
              <a:buNone/>
              <a:defRPr/>
            </a:lvl4pPr>
            <a:lvl5pPr marL="1371464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9" y="3955784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125" b="0">
                <a:solidFill>
                  <a:schemeClr val="tx1"/>
                </a:solidFill>
              </a:defRPr>
            </a:lvl1pPr>
            <a:lvl2pPr marL="342866" indent="0">
              <a:buNone/>
              <a:defRPr/>
            </a:lvl2pPr>
            <a:lvl3pPr marL="685731" indent="0">
              <a:buNone/>
              <a:defRPr/>
            </a:lvl3pPr>
            <a:lvl4pPr marL="1028597" indent="0">
              <a:buNone/>
              <a:defRPr/>
            </a:lvl4pPr>
            <a:lvl5pPr marL="1371464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952207" y="3461664"/>
            <a:ext cx="862148" cy="287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9" name="矩形 8"/>
          <p:cNvSpPr/>
          <p:nvPr userDrawn="1"/>
        </p:nvSpPr>
        <p:spPr>
          <a:xfrm>
            <a:off x="1432563" y="4502333"/>
            <a:ext cx="862148" cy="161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570195" y="2494642"/>
            <a:ext cx="4535055" cy="656792"/>
          </a:xfrm>
        </p:spPr>
        <p:txBody>
          <a:bodyPr anchor="ctr">
            <a:normAutofit/>
          </a:bodyPr>
          <a:lstStyle>
            <a:lvl1pPr algn="l">
              <a:defRPr sz="1801" b="1">
                <a:solidFill>
                  <a:srgbClr val="36A9AC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5564413" y="3430588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825">
                <a:solidFill>
                  <a:schemeClr val="tx1"/>
                </a:solidFill>
              </a:defRPr>
            </a:lvl1pPr>
            <a:lvl2pPr marL="342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5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DCB61B-CE4E-4C03-864A-E1264631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1E76E0-E044-4D9B-A778-A15CBAFB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1C5EF2-45A2-4D1B-9050-807C7A6E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B9477CB-6DA5-4D44-8994-017C0F5A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702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7" y="2147999"/>
            <a:ext cx="3985203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7" y="3367396"/>
            <a:ext cx="398520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1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34" marR="0" lvl="0" indent="-171434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7" y="3683025"/>
            <a:ext cx="398520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1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34" marR="0" lvl="0" indent="-171434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4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3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77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33" y="6240477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77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3" r:id="rId5"/>
    <p:sldLayoutId id="2147483661" r:id="rId6"/>
    <p:sldLayoutId id="2147483665" r:id="rId7"/>
  </p:sldLayoutIdLst>
  <p:hf hdr="0" dt="0"/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4" indent="-171434" algn="l" defTabSz="685732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9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857164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0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7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359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3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9" algn="l" defTabSz="68573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7" algn="l" defTabSz="685732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3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99795" y="1662288"/>
            <a:ext cx="9992410" cy="1756722"/>
          </a:xfrm>
        </p:spPr>
        <p:txBody>
          <a:bodyPr>
            <a:noAutofit/>
          </a:bodyPr>
          <a:lstStyle/>
          <a:p>
            <a:pPr algn="ctr"/>
            <a:r>
              <a:rPr lang="en-US" altLang="zh-TW" sz="3600" dirty="0" smtClean="0">
                <a:solidFill>
                  <a:schemeClr val="tx2"/>
                </a:solidFill>
              </a:rPr>
              <a:t>Midterm Report</a:t>
            </a:r>
            <a:endParaRPr lang="en-US" altLang="zh-TW" sz="3600" dirty="0">
              <a:solidFill>
                <a:schemeClr val="tx2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83110"/>
              </p:ext>
            </p:extLst>
          </p:nvPr>
        </p:nvGraphicFramePr>
        <p:xfrm>
          <a:off x="4818185" y="3854609"/>
          <a:ext cx="440462" cy="842406"/>
        </p:xfrm>
        <a:graphic>
          <a:graphicData uri="http://schemas.openxmlformats.org/drawingml/2006/table">
            <a:tbl>
              <a:tblPr/>
              <a:tblGrid>
                <a:gridCol w="440462">
                  <a:extLst>
                    <a:ext uri="{9D8B030D-6E8A-4147-A177-3AD203B41FA5}">
                      <a16:colId xmlns:a16="http://schemas.microsoft.com/office/drawing/2014/main" val="4117637310"/>
                    </a:ext>
                  </a:extLst>
                </a:gridCol>
              </a:tblGrid>
              <a:tr h="842406"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650110"/>
                  </a:ext>
                </a:extLst>
              </a:tr>
            </a:tbl>
          </a:graphicData>
        </a:graphic>
      </p:graphicFrame>
      <p:grpSp>
        <p:nvGrpSpPr>
          <p:cNvPr id="7" name="组合 7">
            <a:extLst>
              <a:ext uri="{FF2B5EF4-FFF2-40B4-BE49-F238E27FC236}">
                <a16:creationId xmlns:a16="http://schemas.microsoft.com/office/drawing/2014/main" id="{18B2E442-7068-4666-BCDE-375288DD3297}"/>
              </a:ext>
            </a:extLst>
          </p:cNvPr>
          <p:cNvGrpSpPr/>
          <p:nvPr/>
        </p:nvGrpSpPr>
        <p:grpSpPr>
          <a:xfrm>
            <a:off x="4900877" y="5201409"/>
            <a:ext cx="2390245" cy="917418"/>
            <a:chOff x="1121401" y="1607144"/>
            <a:chExt cx="3132969" cy="1042833"/>
          </a:xfrm>
        </p:grpSpPr>
        <p:sp>
          <p:nvSpPr>
            <p:cNvPr id="8" name="文本框 8">
              <a:extLst>
                <a:ext uri="{FF2B5EF4-FFF2-40B4-BE49-F238E27FC236}">
                  <a16:creationId xmlns:a16="http://schemas.microsoft.com/office/drawing/2014/main" id="{0BBB89BD-648A-485A-8973-8F6BD9E6AC24}"/>
                </a:ext>
              </a:extLst>
            </p:cNvPr>
            <p:cNvSpPr txBox="1"/>
            <p:nvPr/>
          </p:nvSpPr>
          <p:spPr>
            <a:xfrm>
              <a:off x="3242248" y="1646138"/>
              <a:ext cx="1012122" cy="996993"/>
            </a:xfrm>
            <a:prstGeom prst="rect">
              <a:avLst/>
            </a:prstGeom>
            <a:noFill/>
          </p:spPr>
          <p:txBody>
            <a:bodyPr wrap="square" rtlCol="0">
              <a:prstTxWarp prst="textPlain">
                <a:avLst>
                  <a:gd name="adj" fmla="val 51595"/>
                </a:avLst>
              </a:prstTxWarp>
              <a:spAutoFit/>
            </a:bodyPr>
            <a:lstStyle/>
            <a:p>
              <a:r>
                <a:rPr lang="en-US" altLang="zh-CN" sz="1351" dirty="0" smtClean="0">
                  <a:solidFill>
                    <a:schemeClr val="accent1">
                      <a:alpha val="20000"/>
                    </a:schemeClr>
                  </a:solidFill>
                  <a:latin typeface="Impact" panose="020B0806030902050204" pitchFamily="34" charset="0"/>
                </a:rPr>
                <a:t>2019</a:t>
              </a:r>
              <a:endParaRPr lang="zh-CN" altLang="en-US" sz="1351" dirty="0">
                <a:solidFill>
                  <a:schemeClr val="accent1">
                    <a:alpha val="2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9">
              <a:extLst>
                <a:ext uri="{FF2B5EF4-FFF2-40B4-BE49-F238E27FC236}">
                  <a16:creationId xmlns:a16="http://schemas.microsoft.com/office/drawing/2014/main" id="{79ECDA7F-D565-48B5-9E2F-5822C2CEA177}"/>
                </a:ext>
              </a:extLst>
            </p:cNvPr>
            <p:cNvSpPr txBox="1"/>
            <p:nvPr/>
          </p:nvSpPr>
          <p:spPr>
            <a:xfrm>
              <a:off x="1131242" y="1607144"/>
              <a:ext cx="1995681" cy="462647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algn="r"/>
              <a:r>
                <a:rPr lang="en-US" altLang="zh-CN" sz="600" b="1" dirty="0" smtClean="0">
                  <a:solidFill>
                    <a:schemeClr val="accent1">
                      <a:alpha val="2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Neural</a:t>
              </a:r>
              <a:endParaRPr lang="zh-CN" altLang="en-US" sz="600" b="1" dirty="0">
                <a:solidFill>
                  <a:schemeClr val="accent1">
                    <a:alpha val="2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文本框 10">
              <a:extLst>
                <a:ext uri="{FF2B5EF4-FFF2-40B4-BE49-F238E27FC236}">
                  <a16:creationId xmlns:a16="http://schemas.microsoft.com/office/drawing/2014/main" id="{70CF5365-3DE9-4EFE-B1C9-FB2F963E8938}"/>
                </a:ext>
              </a:extLst>
            </p:cNvPr>
            <p:cNvSpPr txBox="1"/>
            <p:nvPr/>
          </p:nvSpPr>
          <p:spPr>
            <a:xfrm>
              <a:off x="1121401" y="2105641"/>
              <a:ext cx="2005522" cy="54433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2400" dirty="0" smtClean="0">
                  <a:solidFill>
                    <a:schemeClr val="accent1">
                      <a:alpha val="20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Network</a:t>
              </a:r>
              <a:endParaRPr lang="zh-CN" altLang="en-US" sz="1351" dirty="0">
                <a:solidFill>
                  <a:schemeClr val="accent1">
                    <a:alpha val="2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8CF4DA0-555C-4D83-8EEB-B5E324BE369C}"/>
                </a:ext>
              </a:extLst>
            </p:cNvPr>
            <p:cNvSpPr/>
            <p:nvPr/>
          </p:nvSpPr>
          <p:spPr>
            <a:xfrm>
              <a:off x="2657475" y="2002880"/>
              <a:ext cx="584773" cy="304114"/>
            </a:xfrm>
            <a:prstGeom prst="rect">
              <a:avLst/>
            </a:prstGeom>
            <a:noFill/>
            <a:ln w="19050">
              <a:solidFill>
                <a:schemeClr val="accent1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>
                <a:solidFill>
                  <a:schemeClr val="accent1">
                    <a:alpha val="20000"/>
                  </a:schemeClr>
                </a:solidFill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04816"/>
              </p:ext>
            </p:extLst>
          </p:nvPr>
        </p:nvGraphicFramePr>
        <p:xfrm>
          <a:off x="4271043" y="3758318"/>
          <a:ext cx="3649914" cy="857448"/>
        </p:xfrm>
        <a:graphic>
          <a:graphicData uri="http://schemas.openxmlformats.org/drawingml/2006/table">
            <a:tbl>
              <a:tblPr/>
              <a:tblGrid>
                <a:gridCol w="1209697">
                  <a:extLst>
                    <a:ext uri="{9D8B030D-6E8A-4147-A177-3AD203B41FA5}">
                      <a16:colId xmlns:a16="http://schemas.microsoft.com/office/drawing/2014/main" val="2064768700"/>
                    </a:ext>
                  </a:extLst>
                </a:gridCol>
                <a:gridCol w="1230520">
                  <a:extLst>
                    <a:ext uri="{9D8B030D-6E8A-4147-A177-3AD203B41FA5}">
                      <a16:colId xmlns:a16="http://schemas.microsoft.com/office/drawing/2014/main" val="3104456049"/>
                    </a:ext>
                  </a:extLst>
                </a:gridCol>
                <a:gridCol w="1209697">
                  <a:extLst>
                    <a:ext uri="{9D8B030D-6E8A-4147-A177-3AD203B41FA5}">
                      <a16:colId xmlns:a16="http://schemas.microsoft.com/office/drawing/2014/main" val="473199924"/>
                    </a:ext>
                  </a:extLst>
                </a:gridCol>
              </a:tblGrid>
              <a:tr h="4212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757B84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E073000011</a:t>
                      </a:r>
                      <a:endParaRPr lang="en-US" sz="1800" b="0" i="0" u="none" strike="noStrike" dirty="0">
                        <a:solidFill>
                          <a:srgbClr val="757B84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757B84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M10723108</a:t>
                      </a:r>
                      <a:endParaRPr lang="en-US" sz="1800" b="0" i="0" u="none" strike="noStrike" dirty="0">
                        <a:solidFill>
                          <a:srgbClr val="757B84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57B84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M10707320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55243"/>
                  </a:ext>
                </a:extLst>
              </a:tr>
              <a:tr h="42120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757B84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陳威政</a:t>
                      </a:r>
                      <a:endParaRPr lang="zh-TW" altLang="en-US" sz="2800" b="0" i="0" u="none" strike="noStrike" dirty="0">
                        <a:solidFill>
                          <a:srgbClr val="757B84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 smtClean="0">
                          <a:solidFill>
                            <a:srgbClr val="757B84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劉士鋐</a:t>
                      </a:r>
                      <a:endParaRPr lang="zh-TW" altLang="en-US" sz="2800" b="0" i="0" u="none" strike="noStrike" dirty="0">
                        <a:solidFill>
                          <a:srgbClr val="757B84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>
                          <a:solidFill>
                            <a:srgbClr val="757B84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潘立玄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47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69923" y="13934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1" b="1" kern="1200">
                <a:solidFill>
                  <a:srgbClr val="36A9A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solidFill>
                  <a:schemeClr val="tx1"/>
                </a:solidFill>
              </a:rPr>
              <a:t>Toolkits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37492" y="1600200"/>
            <a:ext cx="8335108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 smtClean="0"/>
              <a:t>Languages : Python 3.6</a:t>
            </a:r>
          </a:p>
          <a:p>
            <a:pPr>
              <a:lnSpc>
                <a:spcPct val="200000"/>
              </a:lnSpc>
            </a:pPr>
            <a:r>
              <a:rPr lang="en-US" altLang="zh-TW" sz="2400" dirty="0" smtClean="0"/>
              <a:t>Framework : </a:t>
            </a:r>
            <a:r>
              <a:rPr lang="en-US" altLang="zh-TW" sz="2400" dirty="0" err="1" smtClean="0"/>
              <a:t>Tensorflow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Keras</a:t>
            </a:r>
            <a:r>
              <a:rPr lang="en-US" altLang="zh-TW" sz="2400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zh-TW" sz="2400" dirty="0" smtClean="0"/>
              <a:t>Library: </a:t>
            </a:r>
            <a:r>
              <a:rPr lang="en-US" altLang="zh-TW" sz="2400" dirty="0" err="1" smtClean="0"/>
              <a:t>Numpy</a:t>
            </a:r>
            <a:r>
              <a:rPr lang="en-US" altLang="zh-TW" sz="2400" dirty="0" smtClean="0"/>
              <a:t>, Pandas, </a:t>
            </a:r>
            <a:r>
              <a:rPr lang="en-US" altLang="zh-TW" sz="2400" dirty="0" err="1" smtClean="0"/>
              <a:t>os</a:t>
            </a:r>
            <a:r>
              <a:rPr lang="en-US" altLang="zh-TW" sz="2400" dirty="0" smtClean="0"/>
              <a:t> …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7254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69923" y="13934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1" b="1" kern="1200">
                <a:solidFill>
                  <a:srgbClr val="36A9A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solidFill>
                  <a:schemeClr val="tx1"/>
                </a:solidFill>
              </a:rPr>
              <a:t>Method – ANN</a:t>
            </a:r>
          </a:p>
        </p:txBody>
      </p:sp>
      <p:grpSp>
        <p:nvGrpSpPr>
          <p:cNvPr id="150" name="群組 149"/>
          <p:cNvGrpSpPr/>
          <p:nvPr/>
        </p:nvGrpSpPr>
        <p:grpSpPr>
          <a:xfrm>
            <a:off x="948784" y="1520736"/>
            <a:ext cx="5888320" cy="4330199"/>
            <a:chOff x="948784" y="1520736"/>
            <a:chExt cx="5888320" cy="4330199"/>
          </a:xfrm>
        </p:grpSpPr>
        <p:grpSp>
          <p:nvGrpSpPr>
            <p:cNvPr id="44" name="群組 43"/>
            <p:cNvGrpSpPr/>
            <p:nvPr/>
          </p:nvGrpSpPr>
          <p:grpSpPr>
            <a:xfrm>
              <a:off x="1569602" y="1520736"/>
              <a:ext cx="800219" cy="3986501"/>
              <a:chOff x="1760102" y="1421676"/>
              <a:chExt cx="800219" cy="3986501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1760102" y="1421676"/>
                <a:ext cx="580292" cy="3986501"/>
                <a:chOff x="1485902" y="1626577"/>
                <a:chExt cx="580292" cy="3986501"/>
              </a:xfrm>
            </p:grpSpPr>
            <p:sp>
              <p:nvSpPr>
                <p:cNvPr id="2" name="橢圓 1"/>
                <p:cNvSpPr/>
                <p:nvPr/>
              </p:nvSpPr>
              <p:spPr>
                <a:xfrm>
                  <a:off x="1485902" y="1626577"/>
                  <a:ext cx="580292" cy="58908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" name="橢圓 3"/>
                <p:cNvSpPr/>
                <p:nvPr/>
              </p:nvSpPr>
              <p:spPr>
                <a:xfrm>
                  <a:off x="1485902" y="2499947"/>
                  <a:ext cx="580292" cy="58908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橢圓 5"/>
                <p:cNvSpPr/>
                <p:nvPr/>
              </p:nvSpPr>
              <p:spPr>
                <a:xfrm>
                  <a:off x="1485902" y="3373317"/>
                  <a:ext cx="580292" cy="58908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橢圓 7"/>
                <p:cNvSpPr/>
                <p:nvPr/>
              </p:nvSpPr>
              <p:spPr>
                <a:xfrm>
                  <a:off x="1485902" y="5023994"/>
                  <a:ext cx="580292" cy="58908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3" name="文字方塊 42"/>
              <p:cNvSpPr txBox="1"/>
              <p:nvPr/>
            </p:nvSpPr>
            <p:spPr>
              <a:xfrm>
                <a:off x="1760102" y="3968583"/>
                <a:ext cx="800219" cy="69785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TW" sz="4000" dirty="0" smtClean="0"/>
                  <a:t>…</a:t>
                </a:r>
                <a:endParaRPr lang="zh-TW" altLang="en-US" sz="4000" dirty="0"/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2659730" y="1938456"/>
              <a:ext cx="800219" cy="3043753"/>
              <a:chOff x="2499947" y="1923216"/>
              <a:chExt cx="800219" cy="3043753"/>
            </a:xfrm>
          </p:grpSpPr>
          <p:sp>
            <p:nvSpPr>
              <p:cNvPr id="9" name="橢圓 8"/>
              <p:cNvSpPr/>
              <p:nvPr/>
            </p:nvSpPr>
            <p:spPr>
              <a:xfrm>
                <a:off x="2499947" y="1923216"/>
                <a:ext cx="580292" cy="5890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2499947" y="2835090"/>
                <a:ext cx="580292" cy="5890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2499947" y="4377885"/>
                <a:ext cx="580292" cy="5890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2499947" y="3622709"/>
                <a:ext cx="800219" cy="69785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TW" sz="4000" dirty="0" smtClean="0"/>
                  <a:t>…</a:t>
                </a:r>
                <a:endParaRPr lang="zh-TW" altLang="en-US" sz="4000" dirty="0"/>
              </a:p>
            </p:txBody>
          </p:sp>
        </p:grpSp>
        <p:grpSp>
          <p:nvGrpSpPr>
            <p:cNvPr id="47" name="群組 46"/>
            <p:cNvGrpSpPr/>
            <p:nvPr/>
          </p:nvGrpSpPr>
          <p:grpSpPr>
            <a:xfrm>
              <a:off x="4559013" y="1938456"/>
              <a:ext cx="800219" cy="3043753"/>
              <a:chOff x="2499947" y="1923216"/>
              <a:chExt cx="800219" cy="3043753"/>
            </a:xfrm>
          </p:grpSpPr>
          <p:sp>
            <p:nvSpPr>
              <p:cNvPr id="48" name="橢圓 47"/>
              <p:cNvSpPr/>
              <p:nvPr/>
            </p:nvSpPr>
            <p:spPr>
              <a:xfrm>
                <a:off x="2499947" y="1923216"/>
                <a:ext cx="580292" cy="5890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橢圓 48"/>
              <p:cNvSpPr/>
              <p:nvPr/>
            </p:nvSpPr>
            <p:spPr>
              <a:xfrm>
                <a:off x="2499947" y="2835090"/>
                <a:ext cx="580292" cy="5890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2499947" y="4377885"/>
                <a:ext cx="580292" cy="5890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文字方塊 50"/>
              <p:cNvSpPr txBox="1"/>
              <p:nvPr/>
            </p:nvSpPr>
            <p:spPr>
              <a:xfrm>
                <a:off x="2499947" y="3622709"/>
                <a:ext cx="800219" cy="69785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TW" sz="4000" dirty="0" smtClean="0"/>
                  <a:t>…</a:t>
                </a:r>
                <a:endParaRPr lang="zh-TW" altLang="en-US" sz="4000" dirty="0"/>
              </a:p>
            </p:txBody>
          </p:sp>
        </p:grpSp>
        <p:sp>
          <p:nvSpPr>
            <p:cNvPr id="52" name="文字方塊 51"/>
            <p:cNvSpPr txBox="1"/>
            <p:nvPr/>
          </p:nvSpPr>
          <p:spPr>
            <a:xfrm rot="5400000">
              <a:off x="3499407" y="3107524"/>
              <a:ext cx="800219" cy="69785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4000" dirty="0" smtClean="0"/>
                <a:t>…</a:t>
              </a:r>
              <a:endParaRPr lang="zh-TW" altLang="en-US" sz="4000" dirty="0"/>
            </a:p>
          </p:txBody>
        </p:sp>
        <p:grpSp>
          <p:nvGrpSpPr>
            <p:cNvPr id="77" name="群組 76"/>
            <p:cNvGrpSpPr/>
            <p:nvPr/>
          </p:nvGrpSpPr>
          <p:grpSpPr>
            <a:xfrm>
              <a:off x="5567435" y="1520736"/>
              <a:ext cx="820879" cy="3986501"/>
              <a:chOff x="1760102" y="1421676"/>
              <a:chExt cx="820879" cy="3986501"/>
            </a:xfrm>
          </p:grpSpPr>
          <p:grpSp>
            <p:nvGrpSpPr>
              <p:cNvPr id="78" name="群組 77"/>
              <p:cNvGrpSpPr/>
              <p:nvPr/>
            </p:nvGrpSpPr>
            <p:grpSpPr>
              <a:xfrm>
                <a:off x="1760102" y="1421676"/>
                <a:ext cx="580292" cy="3986501"/>
                <a:chOff x="1485902" y="1626577"/>
                <a:chExt cx="580292" cy="3986501"/>
              </a:xfrm>
            </p:grpSpPr>
            <p:sp>
              <p:nvSpPr>
                <p:cNvPr id="80" name="橢圓 79"/>
                <p:cNvSpPr/>
                <p:nvPr/>
              </p:nvSpPr>
              <p:spPr>
                <a:xfrm>
                  <a:off x="1485902" y="1626577"/>
                  <a:ext cx="580292" cy="58908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1" name="橢圓 80"/>
                <p:cNvSpPr/>
                <p:nvPr/>
              </p:nvSpPr>
              <p:spPr>
                <a:xfrm>
                  <a:off x="1485902" y="2499947"/>
                  <a:ext cx="580292" cy="58908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2" name="橢圓 81"/>
                <p:cNvSpPr/>
                <p:nvPr/>
              </p:nvSpPr>
              <p:spPr>
                <a:xfrm>
                  <a:off x="1485902" y="3373317"/>
                  <a:ext cx="580292" cy="58908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3" name="橢圓 82"/>
                <p:cNvSpPr/>
                <p:nvPr/>
              </p:nvSpPr>
              <p:spPr>
                <a:xfrm>
                  <a:off x="1485902" y="5023994"/>
                  <a:ext cx="580292" cy="58908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9" name="文字方塊 78"/>
              <p:cNvSpPr txBox="1"/>
              <p:nvPr/>
            </p:nvSpPr>
            <p:spPr>
              <a:xfrm>
                <a:off x="1780762" y="3968583"/>
                <a:ext cx="800219" cy="69785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TW" sz="4000" dirty="0" smtClean="0"/>
                  <a:t>…</a:t>
                </a:r>
                <a:endParaRPr lang="zh-TW" altLang="en-US" sz="4000" dirty="0"/>
              </a:p>
            </p:txBody>
          </p:sp>
        </p:grpSp>
        <p:sp>
          <p:nvSpPr>
            <p:cNvPr id="84" name="文字方塊 83"/>
            <p:cNvSpPr txBox="1"/>
            <p:nvPr/>
          </p:nvSpPr>
          <p:spPr>
            <a:xfrm rot="5400000" flipH="1">
              <a:off x="-80445" y="3429760"/>
              <a:ext cx="2581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/>
                <a:t>Input  layer</a:t>
              </a:r>
              <a:endParaRPr lang="zh-TW" altLang="en-US" sz="2800" b="1" dirty="0"/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2743945" y="5327715"/>
              <a:ext cx="24460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h</a:t>
              </a:r>
              <a:r>
                <a:rPr lang="en-US" altLang="zh-TW" sz="2800" b="1" dirty="0" smtClean="0"/>
                <a:t>idden layer</a:t>
              </a:r>
              <a:endParaRPr lang="zh-TW" altLang="en-US" sz="2800" b="1" dirty="0"/>
            </a:p>
          </p:txBody>
        </p:sp>
        <p:cxnSp>
          <p:nvCxnSpPr>
            <p:cNvPr id="87" name="直線接點 86"/>
            <p:cNvCxnSpPr>
              <a:stCxn id="11" idx="4"/>
              <a:endCxn id="85" idx="0"/>
            </p:cNvCxnSpPr>
            <p:nvPr/>
          </p:nvCxnSpPr>
          <p:spPr>
            <a:xfrm>
              <a:off x="2949876" y="4982209"/>
              <a:ext cx="1017079" cy="3455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>
              <a:stCxn id="50" idx="4"/>
              <a:endCxn id="85" idx="0"/>
            </p:cNvCxnSpPr>
            <p:nvPr/>
          </p:nvCxnSpPr>
          <p:spPr>
            <a:xfrm flipH="1">
              <a:off x="3966955" y="4982209"/>
              <a:ext cx="882204" cy="3455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>
              <a:stCxn id="2" idx="6"/>
              <a:endCxn id="9" idx="2"/>
            </p:cNvCxnSpPr>
            <p:nvPr/>
          </p:nvCxnSpPr>
          <p:spPr>
            <a:xfrm>
              <a:off x="2149894" y="1815278"/>
              <a:ext cx="509836" cy="4177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4" idx="6"/>
              <a:endCxn id="9" idx="2"/>
            </p:cNvCxnSpPr>
            <p:nvPr/>
          </p:nvCxnSpPr>
          <p:spPr>
            <a:xfrm flipV="1">
              <a:off x="2149894" y="2232998"/>
              <a:ext cx="509836" cy="45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>
              <a:stCxn id="2" idx="6"/>
              <a:endCxn id="10" idx="2"/>
            </p:cNvCxnSpPr>
            <p:nvPr/>
          </p:nvCxnSpPr>
          <p:spPr>
            <a:xfrm>
              <a:off x="2149894" y="1815278"/>
              <a:ext cx="509836" cy="13295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>
              <a:stCxn id="2" idx="6"/>
              <a:endCxn id="11" idx="2"/>
            </p:cNvCxnSpPr>
            <p:nvPr/>
          </p:nvCxnSpPr>
          <p:spPr>
            <a:xfrm>
              <a:off x="2149894" y="1815278"/>
              <a:ext cx="509836" cy="287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stCxn id="4" idx="6"/>
              <a:endCxn id="10" idx="2"/>
            </p:cNvCxnSpPr>
            <p:nvPr/>
          </p:nvCxnSpPr>
          <p:spPr>
            <a:xfrm>
              <a:off x="2149894" y="2688648"/>
              <a:ext cx="509836" cy="456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>
              <a:stCxn id="4" idx="6"/>
              <a:endCxn id="11" idx="2"/>
            </p:cNvCxnSpPr>
            <p:nvPr/>
          </p:nvCxnSpPr>
          <p:spPr>
            <a:xfrm>
              <a:off x="2149894" y="2688648"/>
              <a:ext cx="509836" cy="1999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>
              <a:stCxn id="6" idx="6"/>
              <a:endCxn id="9" idx="2"/>
            </p:cNvCxnSpPr>
            <p:nvPr/>
          </p:nvCxnSpPr>
          <p:spPr>
            <a:xfrm flipV="1">
              <a:off x="2149894" y="2232998"/>
              <a:ext cx="509836" cy="13290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6" idx="6"/>
              <a:endCxn id="10" idx="2"/>
            </p:cNvCxnSpPr>
            <p:nvPr/>
          </p:nvCxnSpPr>
          <p:spPr>
            <a:xfrm flipV="1">
              <a:off x="2149894" y="3144872"/>
              <a:ext cx="509836" cy="4171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>
              <a:stCxn id="6" idx="6"/>
              <a:endCxn id="11" idx="2"/>
            </p:cNvCxnSpPr>
            <p:nvPr/>
          </p:nvCxnSpPr>
          <p:spPr>
            <a:xfrm>
              <a:off x="2149894" y="3562018"/>
              <a:ext cx="509836" cy="11256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>
              <a:stCxn id="8" idx="6"/>
              <a:endCxn id="9" idx="2"/>
            </p:cNvCxnSpPr>
            <p:nvPr/>
          </p:nvCxnSpPr>
          <p:spPr>
            <a:xfrm flipV="1">
              <a:off x="2149894" y="2232998"/>
              <a:ext cx="509836" cy="29796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>
              <a:stCxn id="8" idx="6"/>
              <a:endCxn id="10" idx="2"/>
            </p:cNvCxnSpPr>
            <p:nvPr/>
          </p:nvCxnSpPr>
          <p:spPr>
            <a:xfrm flipV="1">
              <a:off x="2149894" y="3144872"/>
              <a:ext cx="509836" cy="20678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>
              <a:stCxn id="8" idx="6"/>
              <a:endCxn id="11" idx="2"/>
            </p:cNvCxnSpPr>
            <p:nvPr/>
          </p:nvCxnSpPr>
          <p:spPr>
            <a:xfrm flipV="1">
              <a:off x="2149894" y="4687667"/>
              <a:ext cx="509836" cy="5250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文字方塊 117"/>
            <p:cNvSpPr txBox="1"/>
            <p:nvPr/>
          </p:nvSpPr>
          <p:spPr>
            <a:xfrm rot="5400000" flipH="1">
              <a:off x="5284655" y="3423334"/>
              <a:ext cx="2581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/>
                <a:t>Output  layer</a:t>
              </a:r>
              <a:endParaRPr lang="zh-TW" altLang="en-US" sz="2800" b="1" dirty="0"/>
            </a:p>
          </p:txBody>
        </p:sp>
        <p:cxnSp>
          <p:nvCxnSpPr>
            <p:cNvPr id="120" name="直線接點 119"/>
            <p:cNvCxnSpPr>
              <a:stCxn id="48" idx="6"/>
              <a:endCxn id="80" idx="2"/>
            </p:cNvCxnSpPr>
            <p:nvPr/>
          </p:nvCxnSpPr>
          <p:spPr>
            <a:xfrm flipV="1">
              <a:off x="5139305" y="1815278"/>
              <a:ext cx="428130" cy="4177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>
              <a:stCxn id="48" idx="6"/>
              <a:endCxn id="81" idx="2"/>
            </p:cNvCxnSpPr>
            <p:nvPr/>
          </p:nvCxnSpPr>
          <p:spPr>
            <a:xfrm>
              <a:off x="5139305" y="2232998"/>
              <a:ext cx="428130" cy="45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>
              <a:stCxn id="48" idx="6"/>
              <a:endCxn id="82" idx="2"/>
            </p:cNvCxnSpPr>
            <p:nvPr/>
          </p:nvCxnSpPr>
          <p:spPr>
            <a:xfrm>
              <a:off x="5139305" y="2232998"/>
              <a:ext cx="428130" cy="13290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>
              <a:stCxn id="48" idx="6"/>
              <a:endCxn id="83" idx="2"/>
            </p:cNvCxnSpPr>
            <p:nvPr/>
          </p:nvCxnSpPr>
          <p:spPr>
            <a:xfrm>
              <a:off x="5139305" y="2232998"/>
              <a:ext cx="428130" cy="29796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>
              <a:stCxn id="49" idx="6"/>
              <a:endCxn id="80" idx="2"/>
            </p:cNvCxnSpPr>
            <p:nvPr/>
          </p:nvCxnSpPr>
          <p:spPr>
            <a:xfrm flipV="1">
              <a:off x="5139305" y="1815278"/>
              <a:ext cx="428130" cy="13295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>
              <a:stCxn id="49" idx="6"/>
              <a:endCxn id="81" idx="2"/>
            </p:cNvCxnSpPr>
            <p:nvPr/>
          </p:nvCxnSpPr>
          <p:spPr>
            <a:xfrm flipV="1">
              <a:off x="5139305" y="2688648"/>
              <a:ext cx="428130" cy="456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>
              <a:stCxn id="49" idx="6"/>
              <a:endCxn id="82" idx="2"/>
            </p:cNvCxnSpPr>
            <p:nvPr/>
          </p:nvCxnSpPr>
          <p:spPr>
            <a:xfrm>
              <a:off x="5139305" y="3144872"/>
              <a:ext cx="428130" cy="4171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stCxn id="49" idx="6"/>
              <a:endCxn id="83" idx="2"/>
            </p:cNvCxnSpPr>
            <p:nvPr/>
          </p:nvCxnSpPr>
          <p:spPr>
            <a:xfrm>
              <a:off x="5139305" y="3144872"/>
              <a:ext cx="428130" cy="20678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>
              <a:stCxn id="50" idx="6"/>
              <a:endCxn id="80" idx="2"/>
            </p:cNvCxnSpPr>
            <p:nvPr/>
          </p:nvCxnSpPr>
          <p:spPr>
            <a:xfrm flipV="1">
              <a:off x="5139305" y="1815278"/>
              <a:ext cx="428130" cy="287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>
              <a:stCxn id="50" idx="6"/>
              <a:endCxn id="81" idx="2"/>
            </p:cNvCxnSpPr>
            <p:nvPr/>
          </p:nvCxnSpPr>
          <p:spPr>
            <a:xfrm flipV="1">
              <a:off x="5139305" y="2688648"/>
              <a:ext cx="428130" cy="1999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>
              <a:stCxn id="50" idx="6"/>
              <a:endCxn id="81" idx="2"/>
            </p:cNvCxnSpPr>
            <p:nvPr/>
          </p:nvCxnSpPr>
          <p:spPr>
            <a:xfrm flipV="1">
              <a:off x="5139305" y="2688648"/>
              <a:ext cx="428130" cy="1999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>
              <a:stCxn id="50" idx="6"/>
              <a:endCxn id="83" idx="2"/>
            </p:cNvCxnSpPr>
            <p:nvPr/>
          </p:nvCxnSpPr>
          <p:spPr>
            <a:xfrm>
              <a:off x="5139305" y="4687667"/>
              <a:ext cx="428130" cy="5250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>
              <a:stCxn id="50" idx="6"/>
              <a:endCxn id="82" idx="2"/>
            </p:cNvCxnSpPr>
            <p:nvPr/>
          </p:nvCxnSpPr>
          <p:spPr>
            <a:xfrm flipV="1">
              <a:off x="5139305" y="3562018"/>
              <a:ext cx="428130" cy="11256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7" name="文字方塊 146"/>
          <p:cNvSpPr txBox="1"/>
          <p:nvPr/>
        </p:nvSpPr>
        <p:spPr>
          <a:xfrm>
            <a:off x="7156149" y="1349820"/>
            <a:ext cx="4717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Input layer : feature</a:t>
            </a:r>
          </a:p>
          <a:p>
            <a:pPr>
              <a:lnSpc>
                <a:spcPct val="150000"/>
              </a:lnSpc>
            </a:pP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Output layer : 12 modes</a:t>
            </a:r>
          </a:p>
          <a:p>
            <a:pPr>
              <a:lnSpc>
                <a:spcPct val="150000"/>
              </a:lnSpc>
            </a:pP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numbers of layer : 10</a:t>
            </a:r>
          </a:p>
          <a:p>
            <a:pPr>
              <a:lnSpc>
                <a:spcPct val="150000"/>
              </a:lnSpc>
            </a:pP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Activation Function : </a:t>
            </a:r>
            <a:r>
              <a:rPr lang="en-US" altLang="zh-TW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relu</a:t>
            </a:r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48" name="文字方塊 147"/>
          <p:cNvSpPr txBox="1"/>
          <p:nvPr/>
        </p:nvSpPr>
        <p:spPr>
          <a:xfrm>
            <a:off x="7156149" y="4335803"/>
            <a:ext cx="4364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rgbClr val="FF0000"/>
                </a:solidFill>
              </a:rPr>
              <a:t>Training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Accurancy</a:t>
            </a:r>
            <a:r>
              <a:rPr lang="en-US" altLang="zh-TW" sz="2400" dirty="0" smtClean="0">
                <a:solidFill>
                  <a:srgbClr val="FF0000"/>
                </a:solidFill>
              </a:rPr>
              <a:t> : 73.22%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rgbClr val="FF0000"/>
                </a:solidFill>
              </a:rPr>
              <a:t>Validation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Accurancy</a:t>
            </a:r>
            <a:r>
              <a:rPr lang="en-US" altLang="zh-TW" sz="2400" dirty="0" smtClean="0">
                <a:solidFill>
                  <a:srgbClr val="FF0000"/>
                </a:solidFill>
              </a:rPr>
              <a:t> :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72.81%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rgbClr val="FF0000"/>
                </a:solidFill>
              </a:rPr>
              <a:t>F1 Score :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0.68027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solidFill>
                  <a:srgbClr val="FF0000"/>
                </a:solidFill>
              </a:rPr>
              <a:t>Rank :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326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8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69923" y="13934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1" b="1" kern="1200">
                <a:solidFill>
                  <a:srgbClr val="36A9A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solidFill>
                  <a:schemeClr val="tx1"/>
                </a:solidFill>
              </a:rPr>
              <a:t>Method – </a:t>
            </a:r>
            <a:r>
              <a:rPr lang="en-US" altLang="zh-TW" sz="3200" dirty="0" err="1" smtClean="0">
                <a:solidFill>
                  <a:schemeClr val="tx1"/>
                </a:solidFill>
              </a:rPr>
              <a:t>Autoencoder</a:t>
            </a:r>
            <a:endParaRPr lang="en-US" altLang="zh-TW" sz="3200" dirty="0" smtClean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6" y="2735364"/>
            <a:ext cx="7165731" cy="412263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91307" y="1288237"/>
            <a:ext cx="11218985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There are too many feature in profile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Using the </a:t>
            </a:r>
            <a:r>
              <a:rPr lang="en-US" altLang="zh-TW" sz="2800" dirty="0" err="1" smtClean="0"/>
              <a:t>autoencoder</a:t>
            </a:r>
            <a:r>
              <a:rPr lang="en-US" altLang="zh-TW" sz="2800" dirty="0" smtClean="0"/>
              <a:t> to find the hidden representation of profile</a:t>
            </a:r>
            <a:endParaRPr lang="zh-TW" altLang="en-US" sz="28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4329138" y="2887469"/>
            <a:ext cx="237395" cy="550581"/>
            <a:chOff x="4396154" y="2329962"/>
            <a:chExt cx="211017" cy="773723"/>
          </a:xfrm>
        </p:grpSpPr>
        <p:cxnSp>
          <p:nvCxnSpPr>
            <p:cNvPr id="12" name="直線單箭頭接點 11"/>
            <p:cNvCxnSpPr/>
            <p:nvPr/>
          </p:nvCxnSpPr>
          <p:spPr>
            <a:xfrm>
              <a:off x="4396154" y="2329962"/>
              <a:ext cx="8792" cy="773723"/>
            </a:xfrm>
            <a:prstGeom prst="straightConnector1">
              <a:avLst/>
            </a:prstGeom>
            <a:ln w="19050">
              <a:solidFill>
                <a:srgbClr val="757B8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4396154" y="2329962"/>
              <a:ext cx="211017" cy="0"/>
            </a:xfrm>
            <a:prstGeom prst="line">
              <a:avLst/>
            </a:prstGeom>
            <a:ln w="19050">
              <a:solidFill>
                <a:srgbClr val="757B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4569291" y="2658337"/>
            <a:ext cx="1969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The feature we want to extract </a:t>
            </a:r>
            <a:endParaRPr lang="zh-TW" altLang="en-US" sz="2000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3"/>
          <a:srcRect l="14804" t="11443" r="37126" b="13172"/>
          <a:stretch/>
        </p:blipFill>
        <p:spPr>
          <a:xfrm>
            <a:off x="8078893" y="4210462"/>
            <a:ext cx="3244362" cy="115198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8078893" y="3687242"/>
            <a:ext cx="3405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reconstruction error</a:t>
            </a:r>
            <a:r>
              <a:rPr lang="en-US" altLang="zh-TW" sz="2800" dirty="0" smtClean="0"/>
              <a:t>: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3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69923" y="13934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1" b="1" kern="1200">
                <a:solidFill>
                  <a:srgbClr val="36A9A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solidFill>
                  <a:schemeClr val="tx1"/>
                </a:solidFill>
              </a:rPr>
              <a:t>Difficulty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64931" y="1661746"/>
            <a:ext cx="85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9923" y="1338580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smtClean="0"/>
              <a:t>Overfitting</a:t>
            </a:r>
          </a:p>
          <a:p>
            <a:pPr marL="457200" indent="-457200">
              <a:lnSpc>
                <a:spcPct val="150000"/>
              </a:lnSpc>
              <a:buFontTx/>
              <a:buChar char="→"/>
            </a:pPr>
            <a:r>
              <a:rPr lang="en-US" altLang="zh-TW" sz="2800" dirty="0" smtClean="0"/>
              <a:t>using validation set, drop out and early stopping</a:t>
            </a:r>
            <a:endParaRPr lang="en-US" altLang="zh-TW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smtClean="0"/>
              <a:t>Can’t improve the </a:t>
            </a:r>
            <a:r>
              <a:rPr lang="en-US" altLang="zh-TW" sz="2800" b="1" dirty="0" err="1" smtClean="0"/>
              <a:t>accurancy</a:t>
            </a:r>
            <a:r>
              <a:rPr lang="en-US" altLang="zh-TW" sz="2800" b="1" dirty="0" smtClean="0"/>
              <a:t> more than 73%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→"/>
            </a:pPr>
            <a:r>
              <a:rPr lang="en-US" altLang="zh-TW" sz="2400" dirty="0" smtClean="0"/>
              <a:t>Try different classifiers: </a:t>
            </a:r>
            <a:r>
              <a:rPr lang="en-US" altLang="zh-TW" sz="2400" dirty="0" err="1" smtClean="0"/>
              <a:t>XGboost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LightGBM</a:t>
            </a:r>
            <a:r>
              <a:rPr lang="en-US" altLang="zh-TW" sz="2400" dirty="0" smtClean="0"/>
              <a:t>….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→"/>
            </a:pPr>
            <a:r>
              <a:rPr lang="en-US" altLang="zh-TW" sz="2400" dirty="0" smtClean="0"/>
              <a:t>Remove the useless feature, synthesis features</a:t>
            </a:r>
          </a:p>
          <a:p>
            <a:pPr>
              <a:lnSpc>
                <a:spcPct val="150000"/>
              </a:lnSpc>
            </a:pP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56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目的</a:t>
            </a: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利用 </a:t>
            </a:r>
            <a:r>
              <a:rPr 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deep neural network 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以及 </a:t>
            </a:r>
            <a:r>
              <a:rPr 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tree search 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來教人工智慧下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圍棋</a:t>
            </a:r>
            <a:endParaRPr lang="en-US" altLang="zh-TW" sz="12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方法</a:t>
            </a: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: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Alpha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Go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主要是透過兩個不同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的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神經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網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絡來進行下棋</a:t>
            </a:r>
            <a:endParaRPr lang="en-US" altLang="zh-TW" sz="12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marL="685765" lvl="1" indent="-342900">
              <a:buFont typeface="+mj-lt"/>
              <a:buAutoNum type="arabicPeriod"/>
            </a:pP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策略網路（</a:t>
            </a:r>
            <a:r>
              <a:rPr 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Policy </a:t>
            </a:r>
            <a:r>
              <a:rPr 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Network）</a:t>
            </a:r>
            <a:endParaRPr lang="en-US" altLang="zh-TW" sz="12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marL="685765" lvl="1" indent="-342900">
              <a:buFont typeface="+mj-lt"/>
              <a:buAutoNum type="arabicPeriod"/>
            </a:pP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價值網路（</a:t>
            </a:r>
            <a:r>
              <a:rPr 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Value Network）</a:t>
            </a:r>
          </a:p>
          <a:p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落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子選擇器（</a:t>
            </a: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Move Picker)</a:t>
            </a:r>
          </a:p>
          <a:p>
            <a:pPr marL="342865" lvl="1" indent="0">
              <a:buNone/>
            </a:pP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策略網路（</a:t>
            </a: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Policy Network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）子系統負責下一步的落子選擇， 把理論上存在的平均 </a:t>
            </a: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200 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種可能性，縮小到得分最高的幾種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選擇</a:t>
            </a:r>
            <a:endParaRPr lang="en-US" altLang="zh-TW" sz="12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監督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學習的策略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網路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透過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採集 </a:t>
            </a: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KGS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（一個圍棋對弈線上主機）上的對局資料來訓練系統。這可以理解為：讓系統學習「定式」，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也就是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在一個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既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定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的局面下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，頂尖高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手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會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怎麼走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，這種學習不牽扯到優劣判斷這個議題</a:t>
            </a:r>
            <a:endParaRPr lang="en-US" altLang="zh-TW" sz="12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強化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學習的策略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網路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由監督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學習的策略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網路對弈產生，主要功能在自我強化學習，它透過電腦自己和自己大規模對局的勝負，來學習每一步走子的優劣。</a:t>
            </a:r>
            <a:endParaRPr lang="en-US" altLang="zh-TW" sz="12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fontAlgn="base"/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局面評估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器（</a:t>
            </a: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Position Evaluator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）</a:t>
            </a:r>
            <a:endParaRPr lang="en-US" altLang="zh-TW" sz="12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marL="342865" lvl="1" indent="0" fontAlgn="base">
              <a:buNone/>
            </a:pP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估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值網路（</a:t>
            </a: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Value Network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）子系統負責評估落子後的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局面與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最終勝負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的關係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，判斷當下局面是否處於優勢，贏面多大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。使用兩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套相同的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Alpha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Go 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落子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選擇器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，讓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電腦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自我對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弈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，產生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了大量棋局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資料，透過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大規模自我對局來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進行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訓練，若採用人類對局的數據，容易因資料量過少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導致過度擬和</a:t>
            </a:r>
            <a:endParaRPr lang="en-US" altLang="zh-TW" sz="12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altLang="zh-TW" sz="12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fontAlgn="base"/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監督學習的策略網路會判斷，在當前局面下有哪些走法值得考慮，強化學習的策略網路，則是透過蒙地卡羅樹搜尋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演算法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MCTS 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展開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各種走法，推敲各種走法的優劣，即所謂的「算棋」。在這個計算過程中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局面評估器（</a:t>
            </a: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Position Evaluator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）會協助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落子選擇器（</a:t>
            </a: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Move Picker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審勢局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面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砍掉大量不值得深入考慮的分岔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樹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提高電腦效率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。與此同時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局面評估器（</a:t>
            </a: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Position Evaluator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）透過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預知新局面的優劣，也能給出下一次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建議</a:t>
            </a:r>
            <a:endParaRPr lang="zh-TW" altLang="en-US" sz="12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lvl="1" fontAlgn="base">
              <a:buFont typeface="Wingdings" panose="05000000000000000000" pitchFamily="2" charset="2"/>
              <a:buChar char="Ø"/>
            </a:pPr>
            <a:endParaRPr lang="zh-TW" altLang="en-US" sz="12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51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  <a:endParaRPr kumimoji="0" lang="zh-CN" altLang="en-US" sz="751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751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751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69925" y="425362"/>
            <a:ext cx="10772432" cy="6985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000000"/>
                </a:solidFill>
              </a:rPr>
              <a:t>Mastering the game of Go with deep neural networks and tree search</a:t>
            </a:r>
            <a:r>
              <a:rPr lang="en-US" altLang="zh-TW" sz="2800" dirty="0" smtClean="0">
                <a:solidFill>
                  <a:srgbClr val="000000"/>
                </a:solidFill>
              </a:rPr>
              <a:t/>
            </a:r>
            <a:br>
              <a:rPr lang="en-US" altLang="zh-TW" sz="2800" dirty="0" smtClean="0">
                <a:solidFill>
                  <a:srgbClr val="00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7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Mastering the Game of Go without Human Knowledge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資料結構</a:t>
            </a:r>
            <a:endParaRPr lang="en-US" altLang="zh-TW" sz="1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	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輸入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	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1.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當前棋面</a:t>
            </a:r>
            <a:r>
              <a:rPr 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S_{t}</a:t>
            </a:r>
            <a:endParaRPr lang="en-US" altLang="zh-TW" sz="12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	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輸出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endParaRPr lang="en-US" altLang="zh-TW" sz="12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	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1.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當前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棋面</a:t>
            </a:r>
            <a:r>
              <a:rPr 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S_{t} 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的贏率，</a:t>
            </a:r>
            <a:r>
              <a:rPr 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v( S_{t} </a:t>
            </a:r>
            <a:r>
              <a:rPr 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)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為一個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數值。</a:t>
            </a:r>
            <a:endParaRPr lang="en-US" sz="12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	2.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下一手落子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的位置及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其機率，</a:t>
            </a:r>
            <a:r>
              <a:rPr 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</a:t>
            </a:r>
            <a:r>
              <a:rPr 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( a_{t+1} | S_{t} </a:t>
            </a:r>
            <a:r>
              <a:rPr 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)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endParaRPr lang="en-US" altLang="zh-TW" sz="12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endParaRPr lang="en-US" altLang="zh-TW" sz="12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marL="0" indent="0">
              <a:buNone/>
            </a:pP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演算法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使用之前自我對弈的棋面訓練</a:t>
            </a:r>
            <a:r>
              <a:rPr lang="en-US" altLang="zh-TW" sz="12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ResNet</a:t>
            </a: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altLang="zh-TW" sz="12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ResNet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訓練好了以後，仍然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用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蒙地卡羅樹搜尋演算法</a:t>
            </a: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(MCTS)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 來搜尋最佳或次佳落子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策略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，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繼續讓機器自我對弈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。但將投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子的策略，從均等概率的隨機投子，改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為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由</a:t>
            </a:r>
            <a:r>
              <a:rPr lang="en-US" altLang="zh-TW" sz="12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ResNet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來指導，決定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下一手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的落子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位置。</a:t>
            </a:r>
            <a:endParaRPr lang="en-US" altLang="zh-TW" sz="1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en-US" altLang="zh-TW" sz="12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根據當前棋面</a:t>
            </a:r>
            <a:r>
              <a:rPr 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S_{t}，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讓</a:t>
            </a:r>
            <a:r>
              <a:rPr lang="en-US" sz="12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ResNet</a:t>
            </a:r>
            <a:r>
              <a:rPr 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計算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下一局可能的落子位置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(</a:t>
            </a:r>
            <a:r>
              <a:rPr 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</a:t>
            </a:r>
            <a:r>
              <a:rPr 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_{t+1</a:t>
            </a:r>
            <a:r>
              <a:rPr 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}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)</a:t>
            </a:r>
            <a:r>
              <a:rPr 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，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及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其機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率</a:t>
            </a:r>
            <a:r>
              <a:rPr 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</a:t>
            </a:r>
            <a:r>
              <a:rPr 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( a_{t+1} | S_{t} </a:t>
            </a:r>
            <a:r>
              <a:rPr 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)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，勝率和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落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子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概率越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高則得分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越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高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。</a:t>
            </a:r>
            <a:endParaRPr lang="en-US" altLang="zh-TW" sz="12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lvl="1"/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置信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上限（</a:t>
            </a:r>
            <a:r>
              <a:rPr 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Upper </a:t>
            </a:r>
            <a:r>
              <a:rPr 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Confidence </a:t>
            </a:r>
            <a:r>
              <a:rPr lang="en-US" sz="12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Bound，UCB</a:t>
            </a:r>
            <a:r>
              <a:rPr 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），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是來鼓勵探索新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的落子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位置，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越少落子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的位置，</a:t>
            </a:r>
            <a:r>
              <a:rPr 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UCB( a_{t+1} ) 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得分越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高。</a:t>
            </a:r>
          </a:p>
          <a:p>
            <a:pPr lvl="1"/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加權下一局的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棋面的贏率</a:t>
            </a:r>
            <a:r>
              <a:rPr 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v( S_{t+1} </a:t>
            </a:r>
            <a:r>
              <a:rPr 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)，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落子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機率</a:t>
            </a:r>
            <a:r>
              <a:rPr 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</a:t>
            </a:r>
            <a:r>
              <a:rPr 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( a_{t+1} | S_{t} ) ，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和置信上限</a:t>
            </a:r>
            <a:r>
              <a:rPr 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UCB( a_{t+1} ) ，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給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下一局的各個落子位置評分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。取其中得分最高者，來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指導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蒙地卡羅樹搜尋演算法</a:t>
            </a:r>
            <a:r>
              <a:rPr 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，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來決定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下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一個落子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的位置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。</a:t>
            </a:r>
            <a:endParaRPr lang="en-US" altLang="zh-TW" sz="12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lvl="1"/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使用改善落子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策略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的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Times New Roman" panose="02020603050405020304" pitchFamily="18" charset="0"/>
              </a:rPr>
              <a:t>蒙地卡羅樹搜尋演算法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，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繼續讓機器自我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對局，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這樣得到更多棋譜。然後，用這些棋譜，再次訓練</a:t>
            </a:r>
            <a:r>
              <a:rPr lang="en-US" altLang="zh-TW" sz="12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ResNet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，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提高勝率和落子機率的估算準確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度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。重複循環，提高</a:t>
            </a:r>
            <a:r>
              <a:rPr lang="en-US" altLang="zh-TW" sz="12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ResNet</a:t>
            </a: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的精確度。</a:t>
            </a:r>
            <a:endParaRPr lang="en-US" sz="12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ea typeface="Microsoft JhengHei UI Light" panose="020B0304030504040204" pitchFamily="34" charset="-120"/>
              </a:rPr>
              <a:t>Alpha Go </a:t>
            </a:r>
            <a:r>
              <a:rPr lang="zh-TW" altLang="en-US" sz="2400" dirty="0" smtClean="0">
                <a:ea typeface="Microsoft JhengHei UI Light" panose="020B0304030504040204" pitchFamily="34" charset="-120"/>
              </a:rPr>
              <a:t>與 </a:t>
            </a:r>
            <a:r>
              <a:rPr lang="en-US" altLang="zh-TW" sz="2400" dirty="0" smtClean="0">
                <a:ea typeface="Microsoft JhengHei UI Light" panose="020B0304030504040204" pitchFamily="34" charset="-120"/>
              </a:rPr>
              <a:t>Alpha Go Zero</a:t>
            </a:r>
            <a:endParaRPr lang="en-US" sz="2400" dirty="0">
              <a:ea typeface="Microsoft JhengHei UI Light" panose="020B03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人工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/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專家數據對系統性能設定了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上限</a:t>
            </a:r>
            <a:endParaRPr lang="en-US" altLang="zh-TW" sz="12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en-US" altLang="zh-TW" sz="12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Alpha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Go </a:t>
            </a: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Zero 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只使用棋盤上的黑子和白子作為輸入，而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之</a:t>
            </a:r>
            <a:r>
              <a:rPr lang="en-US" altLang="zh-TW" sz="12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AlphaGo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的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輸包含部分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人工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特徵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(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如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: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定式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)</a:t>
            </a:r>
          </a:p>
          <a:p>
            <a:endParaRPr lang="zh-TW" altLang="en-US" sz="1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Alpha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Go Zero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只使用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一個神經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網路，對下一步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落子的位置和輸贏評估在同一個神經網絡中進行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；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而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Alpha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Go 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使用一個「策略網絡」來選擇落子的位置，並使用另一個「價值網絡」來預測遊戲的輸贏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結果</a:t>
            </a:r>
            <a:endParaRPr lang="en-US" altLang="zh-TW" sz="12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zh-TW" altLang="en-US" sz="1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Alpha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altLang="zh-TW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Go </a:t>
            </a: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Zero 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無需進行隨機推演（</a:t>
            </a: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Rollout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）</a:t>
            </a:r>
            <a:r>
              <a:rPr lang="en-US" altLang="zh-TW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——</a:t>
            </a:r>
            <a:r>
              <a:rPr lang="zh-TW" altLang="en-US" sz="1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這是一種在其他圍棋程序中廣泛使用於勝負的快速隨機策略，從而通過比較確定每一手之後輸贏的機率選擇最佳落子位置，相反，它依賴於高質量的神經網絡來評估落子</a:t>
            </a:r>
            <a:r>
              <a:rPr lang="zh-TW" altLang="en-US" sz="1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位置</a:t>
            </a:r>
            <a:endParaRPr lang="zh-TW" altLang="en-US" sz="1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zh-TW" altLang="en-US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46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034461" y="2782640"/>
            <a:ext cx="4893309" cy="648852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</a:rPr>
              <a:t>Thanks</a:t>
            </a:r>
            <a:r>
              <a:rPr lang="zh-TW" altLang="en-US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>
                <a:solidFill>
                  <a:schemeClr val="tx2"/>
                </a:solidFill>
              </a:rPr>
              <a:t>F</a:t>
            </a:r>
            <a:r>
              <a:rPr lang="en-US" altLang="zh-TW" sz="2800" dirty="0" smtClean="0">
                <a:solidFill>
                  <a:schemeClr val="tx2"/>
                </a:solidFill>
              </a:rPr>
              <a:t>or Listening</a:t>
            </a:r>
            <a:r>
              <a:rPr lang="en-US" altLang="zh-CN" sz="2800" dirty="0">
                <a:solidFill>
                  <a:schemeClr val="tx2"/>
                </a:solidFill>
              </a:rPr>
              <a:t/>
            </a:r>
            <a:br>
              <a:rPr lang="en-US" altLang="zh-CN" sz="2800" dirty="0">
                <a:solidFill>
                  <a:schemeClr val="tx2"/>
                </a:solidFill>
              </a:rPr>
            </a:br>
            <a:endParaRPr lang="zh-CN" altLang="en-US" sz="2800" b="0" dirty="0">
              <a:solidFill>
                <a:schemeClr val="tx2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860C710-3350-4AE9-B939-016A992F7A48}"/>
              </a:ext>
            </a:extLst>
          </p:cNvPr>
          <p:cNvCxnSpPr>
            <a:cxnSpLocks/>
          </p:cNvCxnSpPr>
          <p:nvPr/>
        </p:nvCxnSpPr>
        <p:spPr>
          <a:xfrm flipH="1">
            <a:off x="4917233" y="2472612"/>
            <a:ext cx="9330" cy="177281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版面配置區 1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US" altLang="zh-TW" sz="1800" dirty="0" smtClean="0"/>
              <a:t>2019.05.02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0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69923" y="13934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1" b="1" kern="1200">
                <a:solidFill>
                  <a:srgbClr val="36A9A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chemeClr val="tx1"/>
                </a:solidFill>
              </a:rPr>
              <a:t>大綱</a:t>
            </a:r>
            <a:endParaRPr lang="en-US" altLang="zh-TW" sz="3200" dirty="0" smtClean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71513" y="1017297"/>
            <a:ext cx="8335108" cy="1457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dirty="0"/>
              <a:t>題目敘述：根據用戶當前位置以及目標地點，協助用戶制定合適的交通計畫，包括：步行、自行車、公車等。</a:t>
            </a:r>
          </a:p>
        </p:txBody>
      </p:sp>
      <p:pic>
        <p:nvPicPr>
          <p:cNvPr id="9" name="Picture 2" descr="es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510" y="2612158"/>
            <a:ext cx="2338538" cy="425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est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793" y="2606114"/>
            <a:ext cx="2348958" cy="425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979119" y="5629480"/>
            <a:ext cx="3347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根據用戶輸入，系統推薦之結果</a:t>
            </a:r>
            <a:r>
              <a:rPr kumimoji="1" lang="en-US" altLang="zh-TW" sz="16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-&gt;</a:t>
            </a:r>
            <a:endParaRPr kumimoji="1" lang="zh-TW" altLang="en-US" sz="16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20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69923" y="13934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1" b="1" kern="1200">
                <a:solidFill>
                  <a:srgbClr val="36A9A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chemeClr val="tx1"/>
                </a:solidFill>
              </a:rPr>
              <a:t>大綱</a:t>
            </a:r>
            <a:endParaRPr lang="en-US" altLang="zh-TW" sz="3200" dirty="0" smtClean="0">
              <a:solidFill>
                <a:schemeClr val="tx1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671513" y="1349820"/>
            <a:ext cx="10848973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競賽目標：此次競賽有兩個目標任務，因任務二為開放性題目，故不列入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討論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根據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百度地圖蒐集的歷史用戶行為數據來預測一組用戶資料，判斷其最適合的交通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計畫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資料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結構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資料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分為訓練資料以及測試資料兩大類，分別涵蓋了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2018/10/1~2018/11/30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的資料以及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2018/12/1~2018/12/7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的資料。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query.csv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plan.csv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click.csv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訓練資料中包含了三種類型的數據，查詢紀錄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(query)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、推薦紀錄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(plan)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、點擊紀錄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(click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測試資料中包含了兩種類型的數據，查詢紀錄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(query)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、推薦紀錄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(plan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每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個紀錄基本會包含一組編碼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sid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以及執行當下的時間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req_time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click_time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plan_time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另外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還有提供跟使用者屬性相關的數據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profile.csv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衡量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依據：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Weighted-F1</a:t>
            </a: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1" name="Picture 2" descr="al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04" y="5486670"/>
            <a:ext cx="8603999" cy="75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0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69923" y="13934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1" b="1" kern="1200">
                <a:solidFill>
                  <a:srgbClr val="36A9A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chemeClr val="tx1"/>
                </a:solidFill>
              </a:rPr>
              <a:t>資料結構 </a:t>
            </a:r>
            <a:r>
              <a:rPr lang="en-US" altLang="zh-TW" sz="3200" dirty="0">
                <a:solidFill>
                  <a:schemeClr val="tx1"/>
                </a:solidFill>
              </a:rPr>
              <a:t>- query</a:t>
            </a:r>
            <a:endParaRPr lang="en-US" altLang="zh-TW" sz="3200" dirty="0" smtClean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1513" y="1168040"/>
            <a:ext cx="10848973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每一筆 </a:t>
            </a:r>
            <a:r>
              <a:rPr lang="en-US" altLang="zh-TW" sz="2000" dirty="0"/>
              <a:t>query </a:t>
            </a:r>
            <a:r>
              <a:rPr lang="zh-TW" altLang="en-US" sz="2000" dirty="0"/>
              <a:t>代表了百度地圖用戶的一次路線搜尋，資料型態如下：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訓練</a:t>
            </a:r>
            <a:r>
              <a:rPr lang="zh-TW" altLang="en-US" sz="2000" dirty="0"/>
              <a:t>集中一共有 </a:t>
            </a:r>
            <a:r>
              <a:rPr lang="en-US" altLang="zh-TW" sz="2000" dirty="0"/>
              <a:t>500,000 </a:t>
            </a:r>
            <a:r>
              <a:rPr lang="zh-TW" altLang="en-US" sz="2000" dirty="0"/>
              <a:t>筆資料，測試集中則有 </a:t>
            </a:r>
            <a:r>
              <a:rPr lang="en-US" altLang="zh-TW" sz="2000" dirty="0"/>
              <a:t>94358 </a:t>
            </a:r>
            <a:r>
              <a:rPr lang="zh-TW" altLang="en-US" sz="2000" dirty="0"/>
              <a:t>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訓練集中 </a:t>
            </a:r>
            <a:r>
              <a:rPr lang="en-US" altLang="zh-TW" sz="2000" dirty="0" err="1"/>
              <a:t>pid</a:t>
            </a:r>
            <a:r>
              <a:rPr lang="en-US" altLang="zh-TW" sz="2000" dirty="0"/>
              <a:t> </a:t>
            </a:r>
            <a:r>
              <a:rPr lang="zh-TW" altLang="en-US" sz="2000" dirty="0"/>
              <a:t>遺失 </a:t>
            </a:r>
            <a:r>
              <a:rPr lang="en-US" altLang="zh-TW" sz="2000" dirty="0"/>
              <a:t>163979 </a:t>
            </a:r>
            <a:r>
              <a:rPr lang="zh-TW" altLang="en-US" sz="2000" dirty="0"/>
              <a:t>筆，測試集中則遺失 </a:t>
            </a:r>
            <a:r>
              <a:rPr lang="en-US" altLang="zh-TW" sz="2000" dirty="0"/>
              <a:t>31447 </a:t>
            </a:r>
            <a:r>
              <a:rPr lang="zh-TW" altLang="en-US" sz="2000" dirty="0"/>
              <a:t>筆（約三成的數據</a:t>
            </a:r>
            <a:r>
              <a:rPr lang="zh-TW" altLang="en-US" sz="2000" dirty="0" smtClean="0"/>
              <a:t>）</a:t>
            </a:r>
            <a:endParaRPr lang="en-US" altLang="zh-TW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0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757201" y="1940086"/>
          <a:ext cx="8676005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3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sid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pid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req_time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3000821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2018-11-02 17:54:30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116.29,</a:t>
                      </a:r>
                      <a:r>
                        <a:rPr lang="en-US" altLang="zh-TW" sz="1600" baseline="0" dirty="0" smtClean="0"/>
                        <a:t> 39.97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116.32,</a:t>
                      </a:r>
                      <a:r>
                        <a:rPr lang="en-US" altLang="zh-TW" sz="1600" baseline="0" dirty="0" smtClean="0"/>
                        <a:t> 39.96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3085857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210736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2018-11-16 10:53:10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116.39, 39.84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116.33, 39.79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內容版面配置區 2"/>
          <p:cNvSpPr txBox="1">
            <a:spLocks/>
          </p:cNvSpPr>
          <p:nvPr/>
        </p:nvSpPr>
        <p:spPr>
          <a:xfrm>
            <a:off x="699223" y="4171536"/>
            <a:ext cx="5778985" cy="3275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4" indent="-228604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685809" indent="-228604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1143015" indent="-228604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 marL="1600221" indent="-228604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marL="2057427" indent="-228604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+mn-lt"/>
                <a:ea typeface="+mn-ea"/>
                <a:cs typeface="+mn-cs"/>
              </a:rPr>
              <a:t>資料前處理：</a:t>
            </a:r>
            <a:endParaRPr lang="en-US" altLang="zh-TW" dirty="0">
              <a:latin typeface="+mn-lt"/>
              <a:ea typeface="+mn-ea"/>
              <a:cs typeface="+mn-cs"/>
            </a:endParaRPr>
          </a:p>
          <a:p>
            <a:pPr lvl="1"/>
            <a:r>
              <a:rPr lang="zh-TW" altLang="en-US" dirty="0">
                <a:latin typeface="+mn-lt"/>
                <a:ea typeface="+mn-ea"/>
                <a:cs typeface="+mn-cs"/>
              </a:rPr>
              <a:t>時間資訊：將</a:t>
            </a:r>
            <a:r>
              <a:rPr lang="en-US" altLang="zh-TW" dirty="0">
                <a:latin typeface="+mn-lt"/>
                <a:ea typeface="+mn-ea"/>
                <a:cs typeface="+mn-cs"/>
              </a:rPr>
              <a:t> </a:t>
            </a:r>
            <a:r>
              <a:rPr lang="en-US" altLang="zh-TW" dirty="0" err="1">
                <a:latin typeface="+mn-lt"/>
                <a:ea typeface="+mn-ea"/>
                <a:cs typeface="+mn-cs"/>
              </a:rPr>
              <a:t>req_time</a:t>
            </a:r>
            <a:r>
              <a:rPr lang="en-US" altLang="zh-TW" dirty="0">
                <a:latin typeface="+mn-lt"/>
                <a:ea typeface="+mn-ea"/>
                <a:cs typeface="+mn-cs"/>
              </a:rPr>
              <a:t> </a:t>
            </a:r>
            <a:r>
              <a:rPr lang="zh-TW" altLang="en-US" dirty="0">
                <a:latin typeface="+mn-lt"/>
                <a:ea typeface="+mn-ea"/>
                <a:cs typeface="+mn-cs"/>
              </a:rPr>
              <a:t>分解為以下特徵：</a:t>
            </a:r>
            <a:endParaRPr lang="en-US" altLang="zh-TW" dirty="0">
              <a:latin typeface="+mn-lt"/>
              <a:ea typeface="+mn-ea"/>
              <a:cs typeface="+mn-cs"/>
            </a:endParaRPr>
          </a:p>
          <a:p>
            <a:pPr lvl="2"/>
            <a:r>
              <a:rPr lang="en-US" altLang="zh-TW" dirty="0">
                <a:latin typeface="+mn-lt"/>
                <a:ea typeface="+mn-ea"/>
                <a:cs typeface="+mn-cs"/>
              </a:rPr>
              <a:t>Day</a:t>
            </a:r>
          </a:p>
          <a:p>
            <a:pPr lvl="2"/>
            <a:r>
              <a:rPr lang="en-US" altLang="zh-TW" dirty="0">
                <a:latin typeface="+mn-lt"/>
                <a:ea typeface="+mn-ea"/>
                <a:cs typeface="+mn-cs"/>
              </a:rPr>
              <a:t>Weekday (</a:t>
            </a:r>
            <a:r>
              <a:rPr lang="zh-TW" altLang="en-US" dirty="0">
                <a:latin typeface="+mn-lt"/>
                <a:ea typeface="+mn-ea"/>
                <a:cs typeface="+mn-cs"/>
              </a:rPr>
              <a:t>一～日</a:t>
            </a:r>
            <a:r>
              <a:rPr lang="en-US" altLang="zh-TW" dirty="0">
                <a:latin typeface="+mn-lt"/>
                <a:ea typeface="+mn-ea"/>
                <a:cs typeface="+mn-cs"/>
              </a:rPr>
              <a:t>)</a:t>
            </a:r>
          </a:p>
          <a:p>
            <a:pPr lvl="2"/>
            <a:r>
              <a:rPr lang="en-US" altLang="zh-TW" dirty="0">
                <a:latin typeface="+mn-lt"/>
                <a:ea typeface="+mn-ea"/>
                <a:cs typeface="+mn-cs"/>
              </a:rPr>
              <a:t>Hour</a:t>
            </a:r>
          </a:p>
          <a:p>
            <a:pPr lvl="2"/>
            <a:r>
              <a:rPr lang="en-US" altLang="zh-TW" dirty="0">
                <a:latin typeface="+mn-lt"/>
                <a:ea typeface="+mn-ea"/>
                <a:cs typeface="+mn-cs"/>
              </a:rPr>
              <a:t>Second</a:t>
            </a:r>
            <a:r>
              <a:rPr lang="zh-TW" altLang="en-US" dirty="0">
                <a:latin typeface="+mn-lt"/>
                <a:ea typeface="+mn-ea"/>
                <a:cs typeface="+mn-cs"/>
              </a:rPr>
              <a:t> </a:t>
            </a:r>
            <a:r>
              <a:rPr lang="en-US" altLang="zh-TW" dirty="0">
                <a:latin typeface="+mn-lt"/>
                <a:ea typeface="+mn-ea"/>
                <a:cs typeface="+mn-cs"/>
              </a:rPr>
              <a:t>(0~86400)</a:t>
            </a: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6063102" y="4541426"/>
            <a:ext cx="5844780" cy="286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4" indent="-228604" algn="l" defTabSz="914411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685809" indent="-228604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1143015" indent="-228604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 marL="1600221" indent="-228604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marL="2057427" indent="-228604" algn="l" defTabSz="91441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TW" altLang="en-US" dirty="0">
                <a:latin typeface="+mn-lt"/>
                <a:ea typeface="+mn-ea"/>
                <a:cs typeface="+mn-cs"/>
              </a:rPr>
              <a:t>地理特徵：將</a:t>
            </a:r>
            <a:r>
              <a:rPr lang="en-US" altLang="zh-TW" dirty="0">
                <a:latin typeface="+mn-lt"/>
                <a:ea typeface="+mn-ea"/>
                <a:cs typeface="+mn-cs"/>
              </a:rPr>
              <a:t> o, d </a:t>
            </a:r>
            <a:r>
              <a:rPr lang="zh-TW" altLang="en-US" dirty="0">
                <a:latin typeface="+mn-lt"/>
                <a:ea typeface="+mn-ea"/>
                <a:cs typeface="+mn-cs"/>
              </a:rPr>
              <a:t>修改為以下特徵：</a:t>
            </a:r>
            <a:endParaRPr lang="en-US" altLang="zh-TW" dirty="0">
              <a:latin typeface="+mn-lt"/>
              <a:ea typeface="+mn-ea"/>
              <a:cs typeface="+mn-cs"/>
            </a:endParaRPr>
          </a:p>
          <a:p>
            <a:pPr lvl="2"/>
            <a:r>
              <a:rPr lang="en-US" altLang="zh-TW" dirty="0" err="1">
                <a:latin typeface="+mn-lt"/>
                <a:ea typeface="+mn-ea"/>
                <a:cs typeface="+mn-cs"/>
              </a:rPr>
              <a:t>X_start</a:t>
            </a:r>
            <a:r>
              <a:rPr lang="en-US" altLang="zh-TW" dirty="0">
                <a:latin typeface="+mn-lt"/>
                <a:ea typeface="+mn-ea"/>
                <a:cs typeface="+mn-cs"/>
              </a:rPr>
              <a:t>, </a:t>
            </a:r>
            <a:r>
              <a:rPr lang="en-US" altLang="zh-TW" dirty="0" err="1">
                <a:latin typeface="+mn-lt"/>
                <a:ea typeface="+mn-ea"/>
                <a:cs typeface="+mn-cs"/>
              </a:rPr>
              <a:t>X_end</a:t>
            </a:r>
            <a:r>
              <a:rPr lang="en-US" altLang="zh-TW" dirty="0">
                <a:latin typeface="+mn-lt"/>
                <a:ea typeface="+mn-ea"/>
                <a:cs typeface="+mn-cs"/>
              </a:rPr>
              <a:t>, </a:t>
            </a:r>
            <a:r>
              <a:rPr lang="en-US" altLang="zh-TW" dirty="0" err="1">
                <a:latin typeface="+mn-lt"/>
                <a:ea typeface="+mn-ea"/>
                <a:cs typeface="+mn-cs"/>
              </a:rPr>
              <a:t>X_move</a:t>
            </a:r>
            <a:endParaRPr lang="en-US" altLang="zh-TW" dirty="0">
              <a:latin typeface="+mn-lt"/>
              <a:ea typeface="+mn-ea"/>
              <a:cs typeface="+mn-cs"/>
            </a:endParaRPr>
          </a:p>
          <a:p>
            <a:pPr lvl="2"/>
            <a:r>
              <a:rPr lang="en-US" altLang="zh-TW" dirty="0" err="1">
                <a:latin typeface="+mn-lt"/>
                <a:ea typeface="+mn-ea"/>
                <a:cs typeface="+mn-cs"/>
              </a:rPr>
              <a:t>Y_start</a:t>
            </a:r>
            <a:r>
              <a:rPr lang="en-US" altLang="zh-TW" dirty="0">
                <a:latin typeface="+mn-lt"/>
                <a:ea typeface="+mn-ea"/>
                <a:cs typeface="+mn-cs"/>
              </a:rPr>
              <a:t>, </a:t>
            </a:r>
            <a:r>
              <a:rPr lang="en-US" altLang="zh-TW" dirty="0" err="1">
                <a:latin typeface="+mn-lt"/>
                <a:ea typeface="+mn-ea"/>
                <a:cs typeface="+mn-cs"/>
              </a:rPr>
              <a:t>Y_end</a:t>
            </a:r>
            <a:r>
              <a:rPr lang="en-US" altLang="zh-TW" dirty="0">
                <a:latin typeface="+mn-lt"/>
                <a:ea typeface="+mn-ea"/>
                <a:cs typeface="+mn-cs"/>
              </a:rPr>
              <a:t>, </a:t>
            </a:r>
            <a:r>
              <a:rPr lang="en-US" altLang="zh-TW" dirty="0" err="1">
                <a:latin typeface="+mn-lt"/>
                <a:ea typeface="+mn-ea"/>
                <a:cs typeface="+mn-cs"/>
              </a:rPr>
              <a:t>Y_move</a:t>
            </a:r>
            <a:endParaRPr lang="en-US" altLang="zh-TW" dirty="0">
              <a:latin typeface="+mn-lt"/>
              <a:ea typeface="+mn-ea"/>
              <a:cs typeface="+mn-cs"/>
            </a:endParaRPr>
          </a:p>
          <a:p>
            <a:pPr lvl="2"/>
            <a:r>
              <a:rPr lang="en-US" altLang="zh-TW" dirty="0">
                <a:latin typeface="+mn-lt"/>
                <a:ea typeface="+mn-ea"/>
                <a:cs typeface="+mn-cs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5819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69923" y="13934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1" b="1" kern="1200">
                <a:solidFill>
                  <a:srgbClr val="36A9A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chemeClr val="tx1"/>
                </a:solidFill>
              </a:rPr>
              <a:t>資料結構 </a:t>
            </a:r>
            <a:r>
              <a:rPr lang="en-US" altLang="zh-TW" sz="3200" dirty="0">
                <a:solidFill>
                  <a:schemeClr val="tx1"/>
                </a:solidFill>
              </a:rPr>
              <a:t>- plan</a:t>
            </a:r>
            <a:endParaRPr lang="en-US" altLang="zh-TW" sz="3200" dirty="0" smtClean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1513" y="1168040"/>
            <a:ext cx="1084897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TW" altLang="en-US" sz="2000" dirty="0"/>
              <a:t>每一筆</a:t>
            </a:r>
            <a:r>
              <a:rPr kumimoji="1" lang="en-US" altLang="zh-TW" sz="2000" dirty="0"/>
              <a:t> plan </a:t>
            </a:r>
            <a:r>
              <a:rPr kumimoji="1" lang="zh-TW" altLang="en-US" sz="2000" dirty="0"/>
              <a:t>代表了百度地圖針對用戶輸入所給予的交通建議，資料型態如下：</a:t>
            </a: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zh-TW" sz="2000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2000" dirty="0" smtClean="0"/>
              <a:t>訓練</a:t>
            </a:r>
            <a:r>
              <a:rPr kumimoji="1" lang="zh-TW" altLang="en-US" sz="2000" dirty="0"/>
              <a:t>集中一共有 </a:t>
            </a:r>
            <a:r>
              <a:rPr kumimoji="1" lang="en-US" altLang="zh-TW" sz="2000" dirty="0"/>
              <a:t>491054 </a:t>
            </a:r>
            <a:r>
              <a:rPr kumimoji="1" lang="zh-TW" altLang="en-US" sz="2000" dirty="0"/>
              <a:t>筆資料，測試集中則有</a:t>
            </a:r>
            <a:r>
              <a:rPr kumimoji="1" lang="en-US" altLang="zh-TW" sz="2000" dirty="0"/>
              <a:t> 92571 </a:t>
            </a:r>
            <a:r>
              <a:rPr kumimoji="1" lang="zh-TW" altLang="en-US" sz="2000" dirty="0"/>
              <a:t>筆</a:t>
            </a: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sz="2000" dirty="0" err="1"/>
              <a:t>transport_mode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的值域為</a:t>
            </a:r>
            <a:r>
              <a:rPr kumimoji="1" lang="en-US" altLang="zh-TW" sz="2000" dirty="0"/>
              <a:t> 0~11</a:t>
            </a:r>
            <a:r>
              <a:rPr kumimoji="1" lang="zh-TW" altLang="en-US" sz="2000" dirty="0"/>
              <a:t>，共</a:t>
            </a:r>
            <a:r>
              <a:rPr kumimoji="1" lang="en-US" altLang="zh-TW" sz="2000" dirty="0"/>
              <a:t> 12 </a:t>
            </a:r>
            <a:r>
              <a:rPr kumimoji="1" lang="zh-TW" altLang="en-US" sz="2000" dirty="0"/>
              <a:t>個類別</a:t>
            </a: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2000" dirty="0"/>
              <a:t>資料前處理：</a:t>
            </a:r>
            <a:endParaRPr kumimoji="1" lang="en-US" altLang="zh-TW" sz="2000" dirty="0"/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sz="2000" dirty="0"/>
              <a:t>計畫資訊：將各</a:t>
            </a:r>
            <a:r>
              <a:rPr kumimoji="1" lang="en-US" altLang="zh-TW" sz="2000" dirty="0"/>
              <a:t> </a:t>
            </a:r>
            <a:r>
              <a:rPr kumimoji="1" lang="en-US" altLang="zh-TW" sz="2000" dirty="0" err="1"/>
              <a:t>sid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對應到的</a:t>
            </a:r>
            <a:r>
              <a:rPr kumimoji="1" lang="en-US" altLang="zh-TW" sz="2000" dirty="0"/>
              <a:t> plan </a:t>
            </a:r>
            <a:r>
              <a:rPr kumimoji="1" lang="zh-TW" altLang="en-US" sz="2000" dirty="0"/>
              <a:t>彙整，並記錄其順序，供後續資料合併時使用</a:t>
            </a:r>
            <a:endParaRPr kumimoji="1" lang="en-US" altLang="zh-TW" sz="2000" dirty="0"/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sz="2000" dirty="0"/>
              <a:t>時間資訊：若有跟 </a:t>
            </a:r>
            <a:r>
              <a:rPr kumimoji="1" lang="en-US" altLang="zh-TW" sz="2000" dirty="0"/>
              <a:t>query </a:t>
            </a:r>
            <a:r>
              <a:rPr kumimoji="1" lang="zh-TW" altLang="en-US" sz="2000" dirty="0"/>
              <a:t>中的 </a:t>
            </a:r>
            <a:r>
              <a:rPr kumimoji="1" lang="en-US" altLang="zh-TW" sz="2000" dirty="0" err="1"/>
              <a:t>sid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對應，計算兩時間之差</a:t>
            </a: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zh-TW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026966" y="1841050"/>
          <a:ext cx="10136475" cy="1681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6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sid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plan_time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plans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1709112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TW" sz="1600" dirty="0" smtClean="0"/>
                        <a:t>2018-11-04 11:45:04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[</a:t>
                      </a:r>
                      <a:r>
                        <a:rPr lang="mr-IN" altLang="zh-TW" sz="1600" dirty="0" err="1" smtClean="0"/>
                        <a:t>distance</a:t>
                      </a:r>
                      <a:r>
                        <a:rPr lang="mr-IN" altLang="zh-TW" sz="1600" dirty="0" smtClean="0"/>
                        <a:t>: 32303, </a:t>
                      </a:r>
                      <a:r>
                        <a:rPr lang="mr-IN" altLang="zh-TW" sz="1600" dirty="0" err="1" smtClean="0"/>
                        <a:t>price</a:t>
                      </a:r>
                      <a:r>
                        <a:rPr lang="mr-IN" altLang="zh-TW" sz="1600" dirty="0" smtClean="0"/>
                        <a:t>: 600, </a:t>
                      </a:r>
                      <a:r>
                        <a:rPr lang="mr-IN" altLang="zh-TW" sz="1600" dirty="0" err="1" smtClean="0"/>
                        <a:t>et</a:t>
                      </a:r>
                      <a:r>
                        <a:rPr lang="en-US" altLang="zh-TW" sz="1600" dirty="0" smtClean="0"/>
                        <a:t>a</a:t>
                      </a:r>
                      <a:r>
                        <a:rPr lang="mr-IN" altLang="zh-TW" sz="1600" dirty="0" smtClean="0"/>
                        <a:t>: 5087, </a:t>
                      </a:r>
                      <a:r>
                        <a:rPr lang="mr-IN" altLang="zh-TW" sz="1600" dirty="0" err="1" smtClean="0"/>
                        <a:t>transport_mode</a:t>
                      </a:r>
                      <a:r>
                        <a:rPr lang="mr-IN" altLang="zh-TW" sz="1600" dirty="0" smtClean="0"/>
                        <a:t>: 9</a:t>
                      </a:r>
                      <a:r>
                        <a:rPr lang="en-US" altLang="zh-TW" sz="1600" dirty="0" smtClean="0"/>
                        <a:t>]</a:t>
                      </a:r>
                    </a:p>
                    <a:p>
                      <a:r>
                        <a:rPr lang="en-US" altLang="zh-TW" sz="1600" dirty="0" smtClean="0"/>
                        <a:t>[</a:t>
                      </a:r>
                      <a:r>
                        <a:rPr lang="mr-IN" altLang="zh-TW" sz="1600" dirty="0" err="1" smtClean="0"/>
                        <a:t>distance</a:t>
                      </a:r>
                      <a:r>
                        <a:rPr lang="en-US" altLang="zh-TW" sz="1600" dirty="0" smtClean="0"/>
                        <a:t>: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mr-IN" altLang="zh-TW" sz="1600" dirty="0" smtClean="0"/>
                        <a:t>33678, </a:t>
                      </a:r>
                      <a:r>
                        <a:rPr lang="mr-IN" altLang="zh-TW" sz="1600" dirty="0" err="1" smtClean="0"/>
                        <a:t>price</a:t>
                      </a:r>
                      <a:r>
                        <a:rPr lang="mr-IN" altLang="zh-TW" sz="1600" dirty="0" smtClean="0"/>
                        <a:t>: </a:t>
                      </a:r>
                      <a:r>
                        <a:rPr lang="en-US" altLang="zh-TW" sz="1600" dirty="0" smtClean="0"/>
                        <a:t>None</a:t>
                      </a:r>
                      <a:r>
                        <a:rPr lang="mr-IN" altLang="zh-TW" sz="1600" dirty="0" smtClean="0"/>
                        <a:t>, </a:t>
                      </a:r>
                      <a:r>
                        <a:rPr lang="mr-IN" altLang="zh-TW" sz="1600" dirty="0" err="1" smtClean="0"/>
                        <a:t>eta</a:t>
                      </a:r>
                      <a:r>
                        <a:rPr lang="mr-IN" altLang="zh-TW" sz="1600" dirty="0" smtClean="0"/>
                        <a:t>: 3149, </a:t>
                      </a:r>
                      <a:r>
                        <a:rPr lang="mr-IN" altLang="zh-TW" sz="1600" dirty="0" err="1" smtClean="0"/>
                        <a:t>transport_mode</a:t>
                      </a:r>
                      <a:r>
                        <a:rPr lang="mr-IN" altLang="zh-TW" sz="1600" dirty="0" smtClean="0"/>
                        <a:t>: 3</a:t>
                      </a:r>
                      <a:r>
                        <a:rPr lang="en-US" altLang="zh-TW" sz="1600" dirty="0" smtClean="0"/>
                        <a:t>]</a:t>
                      </a:r>
                    </a:p>
                    <a:p>
                      <a:r>
                        <a:rPr lang="en-US" altLang="zh-TW" sz="1600" dirty="0" smtClean="0"/>
                        <a:t>[</a:t>
                      </a:r>
                      <a:r>
                        <a:rPr lang="mr-IN" altLang="zh-TW" sz="1600" dirty="0" err="1" smtClean="0"/>
                        <a:t>distance</a:t>
                      </a:r>
                      <a:r>
                        <a:rPr lang="mr-IN" altLang="zh-TW" sz="1600" dirty="0" smtClean="0"/>
                        <a:t>: 33678, </a:t>
                      </a:r>
                      <a:r>
                        <a:rPr lang="mr-IN" altLang="zh-TW" sz="1600" dirty="0" err="1" smtClean="0"/>
                        <a:t>price</a:t>
                      </a:r>
                      <a:r>
                        <a:rPr lang="mr-IN" altLang="zh-TW" sz="1600" dirty="0" smtClean="0"/>
                        <a:t>: 10000, </a:t>
                      </a:r>
                      <a:r>
                        <a:rPr lang="mr-IN" altLang="zh-TW" sz="1600" dirty="0" err="1" smtClean="0"/>
                        <a:t>eta</a:t>
                      </a:r>
                      <a:r>
                        <a:rPr lang="mr-IN" altLang="zh-TW" sz="1600" dirty="0" smtClean="0"/>
                        <a:t>: 3269, </a:t>
                      </a:r>
                      <a:r>
                        <a:rPr lang="mr-IN" altLang="zh-TW" sz="1600" dirty="0" err="1" smtClean="0"/>
                        <a:t>transport_mode</a:t>
                      </a:r>
                      <a:r>
                        <a:rPr lang="mr-IN" altLang="zh-TW" sz="1600" dirty="0" smtClean="0"/>
                        <a:t>: 4</a:t>
                      </a:r>
                      <a:r>
                        <a:rPr lang="en-US" altLang="zh-TW" sz="1600" dirty="0" smtClean="0"/>
                        <a:t>]</a:t>
                      </a:r>
                    </a:p>
                    <a:p>
                      <a:r>
                        <a:rPr lang="en-US" altLang="zh-TW" sz="1600" dirty="0" smtClean="0"/>
                        <a:t>[</a:t>
                      </a:r>
                      <a:r>
                        <a:rPr lang="mr-IN" altLang="zh-TW" sz="1600" dirty="0" err="1" smtClean="0"/>
                        <a:t>distance</a:t>
                      </a:r>
                      <a:r>
                        <a:rPr lang="mr-IN" altLang="zh-TW" sz="1600" dirty="0" smtClean="0"/>
                        <a:t>: 32099, </a:t>
                      </a:r>
                      <a:r>
                        <a:rPr lang="mr-IN" altLang="zh-TW" sz="1600" dirty="0" err="1" smtClean="0"/>
                        <a:t>price</a:t>
                      </a:r>
                      <a:r>
                        <a:rPr lang="mr-IN" altLang="zh-TW" sz="1600" dirty="0" smtClean="0"/>
                        <a:t>: 600, </a:t>
                      </a:r>
                      <a:r>
                        <a:rPr lang="mr-IN" altLang="zh-TW" sz="1600" dirty="0" err="1" smtClean="0"/>
                        <a:t>eta</a:t>
                      </a:r>
                      <a:r>
                        <a:rPr lang="mr-IN" altLang="zh-TW" sz="1600" dirty="0" smtClean="0"/>
                        <a:t>: 5996, </a:t>
                      </a:r>
                      <a:r>
                        <a:rPr lang="mr-IN" altLang="zh-TW" sz="1600" dirty="0" err="1" smtClean="0"/>
                        <a:t>transport_mode</a:t>
                      </a:r>
                      <a:r>
                        <a:rPr lang="mr-IN" altLang="zh-TW" sz="1600" dirty="0" smtClean="0"/>
                        <a:t>: </a:t>
                      </a:r>
                      <a:r>
                        <a:rPr lang="en-US" altLang="zh-TW" sz="1600" dirty="0" smtClean="0"/>
                        <a:t>2]</a:t>
                      </a:r>
                    </a:p>
                    <a:p>
                      <a:r>
                        <a:rPr lang="en-US" altLang="zh-TW" sz="1600" dirty="0" smtClean="0"/>
                        <a:t>[</a:t>
                      </a:r>
                      <a:r>
                        <a:rPr lang="mr-IN" altLang="zh-TW" sz="1600" dirty="0" err="1" smtClean="0"/>
                        <a:t>distance</a:t>
                      </a:r>
                      <a:r>
                        <a:rPr lang="mr-IN" altLang="zh-TW" sz="1600" dirty="0" smtClean="0"/>
                        <a:t>: 30446, </a:t>
                      </a:r>
                      <a:r>
                        <a:rPr lang="mr-IN" altLang="zh-TW" sz="1600" dirty="0" err="1" smtClean="0"/>
                        <a:t>price</a:t>
                      </a:r>
                      <a:r>
                        <a:rPr lang="mr-IN" altLang="zh-TW" sz="1600" dirty="0" smtClean="0"/>
                        <a:t>: 900, </a:t>
                      </a:r>
                      <a:r>
                        <a:rPr lang="mr-IN" altLang="zh-TW" sz="1600" dirty="0" err="1" smtClean="0"/>
                        <a:t>eta</a:t>
                      </a:r>
                      <a:r>
                        <a:rPr lang="mr-IN" altLang="zh-TW" sz="1600" dirty="0" smtClean="0"/>
                        <a:t>: 6494, </a:t>
                      </a:r>
                      <a:r>
                        <a:rPr lang="mr-IN" altLang="zh-TW" sz="1600" dirty="0" err="1" smtClean="0"/>
                        <a:t>transport_mode</a:t>
                      </a:r>
                      <a:r>
                        <a:rPr lang="mr-IN" altLang="zh-TW" sz="1600" dirty="0" smtClean="0"/>
                        <a:t>: 1]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0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69923" y="13934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1" b="1" kern="1200">
                <a:solidFill>
                  <a:srgbClr val="36A9A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chemeClr val="tx1"/>
                </a:solidFill>
              </a:rPr>
              <a:t>資料結構 </a:t>
            </a:r>
            <a:r>
              <a:rPr lang="mr-IN" altLang="zh-TW" sz="3200" dirty="0" smtClean="0">
                <a:solidFill>
                  <a:schemeClr val="tx1"/>
                </a:solidFill>
              </a:rPr>
              <a:t>–</a:t>
            </a:r>
            <a:r>
              <a:rPr lang="en-US" altLang="zh-TW" sz="3200" dirty="0" smtClean="0">
                <a:solidFill>
                  <a:schemeClr val="tx1"/>
                </a:solidFill>
              </a:rPr>
              <a:t> plan (avg.)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71513" y="1168040"/>
            <a:ext cx="108489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TW" dirty="0" smtClean="0"/>
              <a:t>Distance: 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 smtClean="0"/>
              <a:t>8 (31748)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 smtClean="0"/>
              <a:t>11 (28789)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 smtClean="0"/>
              <a:t>7 (26900)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dirty="0" smtClean="0"/>
              <a:t>Price: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 smtClean="0"/>
              <a:t>4 (5806)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 smtClean="0"/>
              <a:t>8 (3086)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 smtClean="0"/>
              <a:t>10 (2641)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dirty="0" smtClean="0"/>
              <a:t>Eta: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 smtClean="0"/>
              <a:t>11 (5246)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 smtClean="0"/>
              <a:t>7 (5039)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 smtClean="0"/>
              <a:t>8 (5091)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dirty="0" smtClean="0"/>
              <a:t>Price/Distance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/>
              <a:t>4</a:t>
            </a:r>
            <a:r>
              <a:rPr kumimoji="1" lang="en-US" altLang="zh-TW" dirty="0" smtClean="0"/>
              <a:t> (0.32)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 smtClean="0"/>
              <a:t>10 (0.10)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 smtClean="0"/>
              <a:t>1 (0.03)</a:t>
            </a:r>
          </a:p>
          <a:p>
            <a:pPr marL="457200" indent="-457200">
              <a:buFont typeface="Arial" charset="0"/>
              <a:buChar char="•"/>
            </a:pPr>
            <a:r>
              <a:rPr kumimoji="1" lang="zh-TW" altLang="en-US" dirty="0" smtClean="0"/>
              <a:t>價格相關的統計值後續可作使用</a:t>
            </a:r>
            <a:endParaRPr kumimoji="1" lang="en-US" altLang="zh-TW" dirty="0" smtClean="0"/>
          </a:p>
          <a:p>
            <a:pPr marL="457200" indent="-457200">
              <a:buFont typeface="Arial" charset="0"/>
              <a:buChar char="•"/>
            </a:pPr>
            <a:endParaRPr kumimoji="1"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949" y="1130300"/>
            <a:ext cx="6299539" cy="40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69923" y="13934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1" b="1" kern="1200">
                <a:solidFill>
                  <a:srgbClr val="36A9A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chemeClr val="tx1"/>
                </a:solidFill>
              </a:rPr>
              <a:t>資料結構 </a:t>
            </a:r>
            <a:r>
              <a:rPr lang="en-US" altLang="zh-TW" sz="3200" dirty="0">
                <a:solidFill>
                  <a:schemeClr val="tx1"/>
                </a:solidFill>
              </a:rPr>
              <a:t>- click</a:t>
            </a:r>
            <a:endParaRPr lang="en-US" altLang="zh-TW" sz="3200" dirty="0" smtClean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1513" y="1168040"/>
            <a:ext cx="1084897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TW" altLang="en-US" sz="2000" dirty="0"/>
              <a:t>每一筆</a:t>
            </a:r>
            <a:r>
              <a:rPr kumimoji="1" lang="en-US" altLang="zh-TW" sz="2000" dirty="0"/>
              <a:t> click </a:t>
            </a:r>
            <a:r>
              <a:rPr kumimoji="1" lang="zh-TW" altLang="en-US" sz="2000" dirty="0"/>
              <a:t>代表了百度地圖用戶根據系統推薦所選擇的交通方案，資料型態如下：</a:t>
            </a: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zh-TW" sz="2000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zh-TW" sz="2000" dirty="0" smtClean="0"/>
          </a:p>
          <a:p>
            <a:pPr marL="285750" indent="-285750">
              <a:buFont typeface="Arial" charset="0"/>
              <a:buChar char="•"/>
            </a:pP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2000" dirty="0"/>
              <a:t>訓練集中一共有 </a:t>
            </a:r>
            <a:r>
              <a:rPr kumimoji="1" lang="en-US" altLang="zh-TW" sz="2000" dirty="0"/>
              <a:t>453336 </a:t>
            </a:r>
            <a:r>
              <a:rPr kumimoji="1" lang="zh-TW" altLang="en-US" sz="2000" dirty="0"/>
              <a:t>筆資料</a:t>
            </a: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sz="2000" dirty="0" err="1"/>
              <a:t>click_mode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的值域為</a:t>
            </a:r>
            <a:r>
              <a:rPr kumimoji="1" lang="en-US" altLang="zh-TW" sz="2000" dirty="0"/>
              <a:t> 0~11</a:t>
            </a:r>
            <a:r>
              <a:rPr kumimoji="1" lang="zh-TW" altLang="en-US" sz="2000" dirty="0"/>
              <a:t>，共</a:t>
            </a:r>
            <a:r>
              <a:rPr kumimoji="1" lang="en-US" altLang="zh-TW" sz="2000" dirty="0"/>
              <a:t> 12 </a:t>
            </a:r>
            <a:r>
              <a:rPr kumimoji="1" lang="zh-TW" altLang="en-US" sz="2000" dirty="0"/>
              <a:t>個類別</a:t>
            </a: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sz="2000" dirty="0"/>
              <a:t>資料前處理：</a:t>
            </a:r>
            <a:endParaRPr kumimoji="1" lang="en-US" altLang="zh-TW" sz="2000" dirty="0"/>
          </a:p>
          <a:p>
            <a:pPr marL="742950" lvl="1" indent="-285750">
              <a:buFont typeface="Arial" charset="0"/>
              <a:buChar char="•"/>
            </a:pPr>
            <a:r>
              <a:rPr kumimoji="1" lang="zh-TW" altLang="en-US" sz="2000" dirty="0"/>
              <a:t>將 </a:t>
            </a:r>
            <a:r>
              <a:rPr kumimoji="1" lang="en-US" altLang="zh-TW" sz="2000" dirty="0" err="1"/>
              <a:t>click_mode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改寫為</a:t>
            </a:r>
            <a:r>
              <a:rPr kumimoji="1" lang="en-US" altLang="zh-TW" sz="2000" dirty="0"/>
              <a:t> one-hot encoding </a:t>
            </a:r>
            <a:r>
              <a:rPr kumimoji="1" lang="zh-TW" altLang="en-US" sz="2000" dirty="0"/>
              <a:t>的形式</a:t>
            </a:r>
            <a:endParaRPr kumimoji="1" lang="en-US" altLang="zh-TW" sz="2000" dirty="0"/>
          </a:p>
          <a:p>
            <a:pPr marL="285750" indent="-285750">
              <a:buFont typeface="Arial" charset="0"/>
              <a:buChar char="•"/>
            </a:pPr>
            <a:endParaRPr kumimoji="1" lang="en-US" altLang="zh-TW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374562" y="2102234"/>
          <a:ext cx="744128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9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1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sid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click_time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click_mode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altLang="zh-TW" sz="1600" dirty="0" smtClean="0"/>
                        <a:t>2848914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TW" sz="1600" dirty="0" smtClean="0"/>
                        <a:t>2018-11-17 18:42:17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2629085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altLang="zh-TW" sz="1600" dirty="0" smtClean="0"/>
                        <a:t>2018-10-12 16:28:13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32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69923" y="13934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1" b="1" kern="1200">
                <a:solidFill>
                  <a:srgbClr val="36A9A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chemeClr val="tx1"/>
                </a:solidFill>
              </a:rPr>
              <a:t>資料結構 </a:t>
            </a:r>
            <a:r>
              <a:rPr lang="en-US" altLang="zh-TW" sz="3200" dirty="0">
                <a:solidFill>
                  <a:schemeClr val="tx1"/>
                </a:solidFill>
              </a:rPr>
              <a:t>- profile</a:t>
            </a:r>
            <a:endParaRPr lang="en-US" altLang="zh-TW" sz="3200" dirty="0" smtClean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64931" y="1661746"/>
            <a:ext cx="85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9923" y="1338580"/>
            <a:ext cx="10515600" cy="224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每一筆 </a:t>
            </a:r>
            <a:r>
              <a:rPr lang="en-US" altLang="zh-TW" sz="2400" dirty="0"/>
              <a:t>profile </a:t>
            </a:r>
            <a:r>
              <a:rPr lang="zh-TW" altLang="en-US" sz="2400" dirty="0"/>
              <a:t>代表了百度地圖用戶的特徵，每一筆是一個 </a:t>
            </a:r>
            <a:r>
              <a:rPr lang="en-US" altLang="zh-TW" sz="2400" dirty="0"/>
              <a:t>66 </a:t>
            </a:r>
            <a:r>
              <a:rPr lang="zh-TW" altLang="en-US" sz="2400" dirty="0"/>
              <a:t>維的向量，為了隱私問題，比賽中並未告知資料標籤，並僅以 </a:t>
            </a:r>
            <a:r>
              <a:rPr lang="en-US" altLang="zh-TW" sz="2400" dirty="0"/>
              <a:t>1/0 </a:t>
            </a:r>
            <a:r>
              <a:rPr lang="zh-TW" altLang="en-US" sz="2400" dirty="0"/>
              <a:t>來代表 </a:t>
            </a:r>
            <a:r>
              <a:rPr lang="en-US" altLang="zh-TW" sz="2400" dirty="0"/>
              <a:t>True/False (one-hot-encoding)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一共有 </a:t>
            </a:r>
            <a:r>
              <a:rPr lang="en-US" altLang="zh-TW" sz="2400" dirty="0"/>
              <a:t>63090 </a:t>
            </a:r>
            <a:r>
              <a:rPr lang="zh-TW" altLang="en-US" sz="2400" dirty="0"/>
              <a:t>筆資料</a:t>
            </a:r>
          </a:p>
        </p:txBody>
      </p:sp>
    </p:spTree>
    <p:extLst>
      <p:ext uri="{BB962C8B-B14F-4D97-AF65-F5344CB8AC3E}">
        <p14:creationId xmlns:p14="http://schemas.microsoft.com/office/powerpoint/2010/main" val="14894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69923" y="13934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1" b="1" kern="1200">
                <a:solidFill>
                  <a:srgbClr val="36A9A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chemeClr val="tx1"/>
                </a:solidFill>
              </a:rPr>
              <a:t>資料彙整</a:t>
            </a:r>
            <a:endParaRPr lang="en-US" altLang="zh-TW" sz="3200" dirty="0" smtClean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64931" y="1661746"/>
            <a:ext cx="85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9923" y="1338580"/>
            <a:ext cx="10515600" cy="3350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訓練集中依據 </a:t>
            </a:r>
            <a:r>
              <a:rPr lang="en-US" altLang="zh-TW" sz="2400" dirty="0"/>
              <a:t>query </a:t>
            </a:r>
            <a:r>
              <a:rPr lang="zh-TW" altLang="en-US" sz="2400" dirty="0"/>
              <a:t>的 </a:t>
            </a:r>
            <a:r>
              <a:rPr lang="en-US" altLang="zh-TW" sz="2400" dirty="0" err="1"/>
              <a:t>sid</a:t>
            </a:r>
            <a:r>
              <a:rPr lang="en-US" altLang="zh-TW" sz="2400" dirty="0"/>
              <a:t> </a:t>
            </a:r>
            <a:r>
              <a:rPr lang="zh-TW" altLang="en-US" sz="2400" dirty="0"/>
              <a:t>去對應 </a:t>
            </a:r>
            <a:r>
              <a:rPr lang="en-US" altLang="zh-TW" sz="2400" dirty="0"/>
              <a:t>plan </a:t>
            </a:r>
            <a:r>
              <a:rPr lang="zh-TW" altLang="en-US" sz="2400" dirty="0"/>
              <a:t>中的計畫資訊 （可選計畫、順序、時間差），以及對應 </a:t>
            </a:r>
            <a:r>
              <a:rPr lang="en-US" altLang="zh-TW" sz="2400" dirty="0"/>
              <a:t>click </a:t>
            </a:r>
            <a:r>
              <a:rPr lang="zh-TW" altLang="en-US" sz="2400" dirty="0"/>
              <a:t>中的 </a:t>
            </a:r>
            <a:r>
              <a:rPr lang="en-US" altLang="zh-TW" sz="2400" dirty="0" err="1"/>
              <a:t>click_mode</a:t>
            </a:r>
            <a:endParaRPr lang="en-US" altLang="zh-TW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若有對應不到的 </a:t>
            </a:r>
            <a:r>
              <a:rPr lang="en-US" altLang="zh-TW" sz="2400" dirty="0"/>
              <a:t>click</a:t>
            </a:r>
            <a:r>
              <a:rPr lang="zh-TW" altLang="en-US" sz="2400" dirty="0"/>
              <a:t>，</a:t>
            </a:r>
            <a:r>
              <a:rPr lang="en-US" altLang="zh-TW" sz="2400" dirty="0" err="1"/>
              <a:t>click_mode</a:t>
            </a:r>
            <a:r>
              <a:rPr lang="en-US" altLang="zh-TW" sz="2400" dirty="0"/>
              <a:t> </a:t>
            </a:r>
            <a:r>
              <a:rPr lang="zh-TW" altLang="en-US" sz="2400" dirty="0"/>
              <a:t>設定為 </a:t>
            </a:r>
            <a:r>
              <a:rPr lang="en-US" altLang="zh-TW" sz="2400" dirty="0"/>
              <a:t>0 (</a:t>
            </a:r>
            <a:r>
              <a:rPr lang="zh-TW" altLang="en-US" sz="2400" dirty="0"/>
              <a:t>題目要求預測的可能情形包含 </a:t>
            </a:r>
            <a:r>
              <a:rPr lang="en-US" altLang="zh-TW" sz="2400" dirty="0"/>
              <a:t>0 -&gt; </a:t>
            </a:r>
            <a:r>
              <a:rPr lang="zh-TW" altLang="en-US" sz="2400" dirty="0"/>
              <a:t>不選</a:t>
            </a:r>
            <a:r>
              <a:rPr lang="en-US" altLang="zh-TW" sz="2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訓練集依據 </a:t>
            </a:r>
            <a:r>
              <a:rPr lang="en-US" altLang="zh-TW" sz="2400" dirty="0"/>
              <a:t>profile </a:t>
            </a:r>
            <a:r>
              <a:rPr lang="zh-TW" altLang="en-US" sz="2400" dirty="0"/>
              <a:t>的 </a:t>
            </a:r>
            <a:r>
              <a:rPr lang="en-US" altLang="zh-TW" sz="2400" dirty="0" err="1"/>
              <a:t>pid</a:t>
            </a:r>
            <a:r>
              <a:rPr lang="en-US" altLang="zh-TW" sz="2400" dirty="0"/>
              <a:t> </a:t>
            </a:r>
            <a:r>
              <a:rPr lang="zh-TW" altLang="en-US" sz="2400" dirty="0"/>
              <a:t>對應相關的用戶特徵，若無對應 </a:t>
            </a:r>
            <a:r>
              <a:rPr lang="en-US" altLang="zh-TW" sz="2400" dirty="0"/>
              <a:t>profile </a:t>
            </a:r>
            <a:r>
              <a:rPr lang="zh-TW" altLang="en-US" sz="2400" dirty="0"/>
              <a:t>則取出該筆資料，另外彙整成找不到 </a:t>
            </a:r>
            <a:r>
              <a:rPr lang="en-US" altLang="zh-TW" sz="2400" dirty="0" err="1"/>
              <a:t>pid</a:t>
            </a:r>
            <a:r>
              <a:rPr lang="en-US" altLang="zh-TW" sz="2400" dirty="0"/>
              <a:t> </a:t>
            </a:r>
            <a:r>
              <a:rPr lang="zh-TW" altLang="en-US" sz="2400" dirty="0"/>
              <a:t>的訓練</a:t>
            </a:r>
            <a:r>
              <a:rPr lang="zh-TW" altLang="en-US" sz="2400" dirty="0" smtClean="0"/>
              <a:t>集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23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74C4"/>
      </a:accent1>
      <a:accent2>
        <a:srgbClr val="011657"/>
      </a:accent2>
      <a:accent3>
        <a:srgbClr val="322E3A"/>
      </a:accent3>
      <a:accent4>
        <a:srgbClr val="D10714"/>
      </a:accent4>
      <a:accent5>
        <a:srgbClr val="B4932F"/>
      </a:accent5>
      <a:accent6>
        <a:srgbClr val="0398D5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5"/>
    </a:dk2>
    <a:lt2>
      <a:srgbClr val="F0F0F0"/>
    </a:lt2>
    <a:accent1>
      <a:srgbClr val="0074C4"/>
    </a:accent1>
    <a:accent2>
      <a:srgbClr val="011657"/>
    </a:accent2>
    <a:accent3>
      <a:srgbClr val="322E3A"/>
    </a:accent3>
    <a:accent4>
      <a:srgbClr val="D10714"/>
    </a:accent4>
    <a:accent5>
      <a:srgbClr val="B4932F"/>
    </a:accent5>
    <a:accent6>
      <a:srgbClr val="0398D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3632</TotalTime>
  <Words>1285</Words>
  <Application>Microsoft Office PowerPoint</Application>
  <PresentationFormat>寬螢幕</PresentationFormat>
  <Paragraphs>213</Paragraphs>
  <Slides>17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Microsoft JhengHei UI Light</vt:lpstr>
      <vt:lpstr>微软雅黑</vt:lpstr>
      <vt:lpstr>宋体</vt:lpstr>
      <vt:lpstr>Microsoft JhengHei</vt:lpstr>
      <vt:lpstr>新細明體</vt:lpstr>
      <vt:lpstr>標楷體</vt:lpstr>
      <vt:lpstr>Arial</vt:lpstr>
      <vt:lpstr>Calibri</vt:lpstr>
      <vt:lpstr>Impact</vt:lpstr>
      <vt:lpstr>Times New Roman</vt:lpstr>
      <vt:lpstr>Wingdings</vt:lpstr>
      <vt:lpstr>主题5</vt:lpstr>
      <vt:lpstr>Midterm Report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Mastering the Game of Go without Human Knowledge</vt:lpstr>
      <vt:lpstr>Alpha Go 與 Alpha Go Zero</vt:lpstr>
      <vt:lpstr>Thanks For Listening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user</cp:lastModifiedBy>
  <cp:revision>126</cp:revision>
  <cp:lastPrinted>2018-01-28T16:00:00Z</cp:lastPrinted>
  <dcterms:created xsi:type="dcterms:W3CDTF">2018-01-28T16:00:00Z</dcterms:created>
  <dcterms:modified xsi:type="dcterms:W3CDTF">2019-05-02T07:36:08Z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