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2" r:id="rId9"/>
    <p:sldId id="266" r:id="rId10"/>
    <p:sldId id="267" r:id="rId11"/>
    <p:sldId id="270" r:id="rId12"/>
    <p:sldId id="273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66938"/>
  </p:normalViewPr>
  <p:slideViewPr>
    <p:cSldViewPr snapToGrid="0" snapToObjects="1">
      <p:cViewPr varScale="1">
        <p:scale>
          <a:sx n="84" d="100"/>
          <a:sy n="84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364B3-A8A9-9040-92CA-BD21E456A9AD}" type="datetimeFigureOut">
              <a:rPr kumimoji="1" lang="zh-TW" altLang="en-US" smtClean="0"/>
              <a:t>2019/5/2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FDA24-8D26-A54A-9A49-11AC0CB2DE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338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主要基於朗個節策系懂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一個基於當前的狀態給出下一個動作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一個用來判斷當前狀態是否對我方有利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神經網路訓練管道和體系結構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在一個棋局資料集合中，訓練一個快速走子策略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和監督學習（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策略網路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用來預測人類專家下棋。一個強化學習（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策略網路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策略網路初始化，然後由策略梯度學習進行提高。和先前版本的策略網路相比，最大化結局（比如贏更多的博弈）。一個新的資料集合產生了，通過自我對弈結合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策略網路。最終通過迴歸訓練，產生一個估值網路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zh-TW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用來在自我對弈的資料集合中預測期待的結局（比如當前棋手是否能贏）。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使用的神經網路體系架構的原理圖代表。策略網路把棋局狀態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當作輸入的代表，策略網路把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傳輸通過很多卷積層（這些卷積層是引數為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策略網路或者引數為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策略網路），然後輸出一個關於下棋動作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的概率分佈 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δ(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a∣s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orp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ρ(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a∣s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用一個棋盤的概率地圖來表示。估值網路類似的使用了很多引數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的卷積層，但是輸出一個標量值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θ(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s′)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用來預測棋局狀態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FDA24-8D26-A54A-9A49-11AC0CB2DE59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521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從根節點狀態出發，迭代地使用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UCB1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演算法選擇最優策略，直到碰到一個葉子節點。葉子節點是搜尋樹中存在至少一個子節點從未被訪問過的狀態節點。</a:t>
            </a:r>
          </a:p>
          <a:p>
            <a:pPr latinLnBrk="1"/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Expansion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對葉子節點進行擴充套件。選擇其一個從未訪問過的子節點加入當前的搜尋樹。</a:t>
            </a:r>
          </a:p>
          <a:p>
            <a:pPr latinLnBrk="1"/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中的新節點出發，進行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Monto Carlo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模擬，直到博弈結束。</a:t>
            </a:r>
          </a:p>
          <a:p>
            <a:pPr latinLnBrk="1"/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Back-propagation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更新博弈樹中所有節點的狀態。進入下一輪的選擇和模擬。</a:t>
            </a: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可以看出，通過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演算法降低了搜尋的寬度；而通過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演算法又進一步降低了搜尋的深度。因此，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演算法是一類極為高效地解決複雜博弈問題的搜尋策略。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FDA24-8D26-A54A-9A49-11AC0CB2DE5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438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假设是初始棋盘状态，当前玩家是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，玩家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在棋盘状态下准备落子，它不知道走哪一步是最佳的落子位置，所以先在的棋盘状态下，执行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搜索，根据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搜索得出的移动概率进行落子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这里的计算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:(1)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模拟对局产生的每个节点的访问次数得出概率向量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即访问最多的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向量对应那个节点的概率就越大，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中每个节点概率之和为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然后经过公式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的计算，即将每个节点的访问次数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通过公式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的变换在进行计算其概率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那么最终的概率是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如果一直取值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其实就是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其中为温度参数，控制探索的程度， 越大，不同走法间差异变小，探索比例增大，反之，则更多选择当前最优操作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的每个节点概率即进行公式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变换，其中在论文中，是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dirichlet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分布，如公式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所示，这样做的目的是在一定程度上有助于覆盖到更多的局面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。当前玩家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在棋盘状态经过以上的执行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搜索得出后，选择落子的方法就是按照概率的分布取出下一步移动，然后进入下一个棋盘状态，当前玩家交换为玩家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，不断重复上面步骤直到状态分出胜负，这里只有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种可能，赢，平局，输，分别对应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1,0,-1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。收集到的数据形式是。</a:t>
            </a:r>
          </a:p>
          <a:p>
            <a:br>
              <a:rPr lang="zh-TW" altLang="en-US" dirty="0"/>
            </a:b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" altLang="zh-TW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b.Neural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Training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表示的过程如下：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收集到的数据，实际上这里可以看出是监督学习的训练了，目标就是让策略网络输出的概率拟合，价值网络的输出拟合的过程。因为是在神经网络的指导下进行的，随着神经网络训练的增加，的结果也越来越可靠，可以认为比稍微强些。</a:t>
            </a:r>
          </a:p>
          <a:p>
            <a:br>
              <a:rPr lang="zh-TW" altLang="en-US" dirty="0"/>
            </a:b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FDA24-8D26-A54A-9A49-11AC0CB2DE59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23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03592-76E3-C240-899E-8642930D2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kumimoji="1" lang="zh-CN" altLang="en-US" sz="4000" dirty="0"/>
              <a:t>類神經網路期中報告</a:t>
            </a:r>
            <a:br>
              <a:rPr kumimoji="1" lang="en-US" altLang="zh-TW" sz="4000" dirty="0"/>
            </a:br>
            <a:r>
              <a:rPr kumimoji="1" lang="en-US" altLang="zh-TW" sz="4000" dirty="0"/>
              <a:t>KDD CUP 2019</a:t>
            </a:r>
            <a:endParaRPr kumimoji="1"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F6B46-5CB6-2348-9135-10927154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808" y="5117450"/>
            <a:ext cx="5357600" cy="1160213"/>
          </a:xfrm>
        </p:spPr>
        <p:txBody>
          <a:bodyPr/>
          <a:lstStyle/>
          <a:p>
            <a:r>
              <a:rPr kumimoji="1" lang="zh-TW" altLang="en-US" dirty="0"/>
              <a:t>Ｍ</a:t>
            </a:r>
            <a:r>
              <a:rPr kumimoji="1" lang="en-US" altLang="zh-TW" dirty="0"/>
              <a:t>10715054</a:t>
            </a:r>
            <a:r>
              <a:rPr kumimoji="1" lang="zh-TW" altLang="en-US" dirty="0"/>
              <a:t> </a:t>
            </a:r>
            <a:r>
              <a:rPr kumimoji="1" lang="zh-CN" altLang="en-US" dirty="0"/>
              <a:t>吳博元</a:t>
            </a:r>
            <a:endParaRPr kumimoji="1" lang="en-US" altLang="zh-TW" dirty="0"/>
          </a:p>
          <a:p>
            <a:r>
              <a:rPr kumimoji="1" lang="zh-TW" altLang="en-US" dirty="0"/>
              <a:t>Ｍ</a:t>
            </a:r>
            <a:r>
              <a:rPr kumimoji="1" lang="en-US" altLang="zh-TW" dirty="0"/>
              <a:t>10715036 </a:t>
            </a:r>
            <a:r>
              <a:rPr kumimoji="1" lang="zh-CN" altLang="en-US" dirty="0"/>
              <a:t>謝予綺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86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Go Architecture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C2F2D2-982D-F24C-867F-D4200956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03" y="2117663"/>
            <a:ext cx="9057290" cy="33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 Carlo tree Search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59" y="2407532"/>
            <a:ext cx="9200184" cy="32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91370-92D1-114A-963F-8488195C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 Carlo tree Search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D8D5CFF-5FEE-0240-A114-77962F1642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Selection: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start from root R and select successive child nodes until a leaf node L is reached. The root is the current game state and a leaf is any node from which no simulation (playout) has yet been initiated.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Expansion: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unless L ends the game decisively for either player, create one child nodes and choose node C from one of them.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complete one random playout from node C. This step is sometimes also called playout or rollout. A playout may be as simple as choosing uniform random moves until the game is decided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Backpropagation: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 the result of the playout to update information in the nodes on the path from C to R.</a:t>
            </a:r>
          </a:p>
        </p:txBody>
      </p:sp>
    </p:spTree>
    <p:extLst>
      <p:ext uri="{BB962C8B-B14F-4D97-AF65-F5344CB8AC3E}">
        <p14:creationId xmlns:p14="http://schemas.microsoft.com/office/powerpoint/2010/main" val="193912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Alphago</a:t>
            </a:r>
            <a:r>
              <a:rPr kumimoji="1" lang="en-US" altLang="zh-TW" dirty="0"/>
              <a:t>  zero</a:t>
            </a:r>
            <a:endParaRPr kumimoji="1" lang="zh-TW" altLang="en-US" dirty="0"/>
          </a:p>
        </p:txBody>
      </p:sp>
      <p:pic>
        <p:nvPicPr>
          <p:cNvPr id="1026" name="Picture 2" descr="https://img.technews.tw/wp-content/uploads/2017/10/19103406/59e7ec149a3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30" y="2395470"/>
            <a:ext cx="6130343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8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821626-D385-7F45-BE8E-22A414EBE347}"/>
              </a:ext>
            </a:extLst>
          </p:cNvPr>
          <p:cNvSpPr txBox="1"/>
          <p:nvPr/>
        </p:nvSpPr>
        <p:spPr>
          <a:xfrm>
            <a:off x="5084619" y="3186546"/>
            <a:ext cx="19257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avoye LET Plain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Thank you.</a:t>
            </a:r>
            <a:endParaRPr kumimoji="1" lang="zh-TW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Savoye LET Plain" pitchFamily="2" charset="0"/>
              <a:cs typeface="Brush Script MT" panose="03060802040406070304" pitchFamily="66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653FF5-EF51-9A40-A587-5B7F3EBD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66" y="3064963"/>
            <a:ext cx="584344" cy="5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FF6C-4DD2-EB45-83D2-4A8FB95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1386121"/>
            <a:ext cx="2212439" cy="642371"/>
          </a:xfrm>
        </p:spPr>
        <p:txBody>
          <a:bodyPr/>
          <a:lstStyle/>
          <a:p>
            <a:pPr algn="l"/>
            <a:r>
              <a:rPr kumimoji="1" lang="zh-CN" altLang="en-US" dirty="0"/>
              <a:t>大綱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15EB0-877F-644E-811E-38C20E94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52728"/>
            <a:ext cx="7796540" cy="3997828"/>
          </a:xfrm>
        </p:spPr>
        <p:txBody>
          <a:bodyPr/>
          <a:lstStyle/>
          <a:p>
            <a:r>
              <a:rPr kumimoji="1" lang="zh-CN" altLang="en-US" dirty="0"/>
              <a:t>資料前處理</a:t>
            </a:r>
            <a:endParaRPr kumimoji="1" lang="en-US" altLang="zh-TW" dirty="0"/>
          </a:p>
          <a:p>
            <a:r>
              <a:rPr kumimoji="1" lang="zh-CN" altLang="en-US" dirty="0"/>
              <a:t>模型架構</a:t>
            </a:r>
            <a:endParaRPr kumimoji="1" lang="en-US" altLang="zh-CN" dirty="0"/>
          </a:p>
          <a:p>
            <a:r>
              <a:rPr kumimoji="1" lang="zh-CN" altLang="en-US" dirty="0"/>
              <a:t>總結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FF6C-4DD2-EB45-83D2-4A8FB95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1060303"/>
            <a:ext cx="2548770" cy="642371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15EB0-877F-644E-811E-38C20E94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79799"/>
            <a:ext cx="4425987" cy="3997828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queries.csv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分割時間、起始位置、目的位置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加入人工特徵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星期幾、週末與否、尖峰時段與否、早晚、起訖之間距離</a:t>
            </a:r>
            <a:endParaRPr kumimoji="1" lang="en-US" altLang="zh-CN" dirty="0"/>
          </a:p>
          <a:p>
            <a:r>
              <a:rPr kumimoji="1" lang="en-US" altLang="zh-TW" dirty="0" err="1"/>
              <a:t>Profile.csv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無使用者偏好的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，以每一個</a:t>
            </a:r>
            <a:r>
              <a:rPr kumimoji="1" lang="en-US" altLang="zh-CN" dirty="0"/>
              <a:t>columns</a:t>
            </a:r>
            <a:r>
              <a:rPr kumimoji="1" lang="zh-CN" altLang="en-US" dirty="0"/>
              <a:t>的眾數代替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30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FF6C-4DD2-EB45-83D2-4A8FB95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1281021"/>
            <a:ext cx="2548770" cy="642371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15EB0-877F-644E-811E-38C20E94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6838"/>
            <a:ext cx="4425987" cy="3997828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plans.csv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把推薦方案印到一個長度為</a:t>
            </a:r>
            <a:r>
              <a:rPr kumimoji="1" lang="en-US" altLang="zh-CN" dirty="0"/>
              <a:t>1X44</a:t>
            </a:r>
            <a:r>
              <a:rPr kumimoji="1" lang="zh-CN" altLang="en-US" dirty="0"/>
              <a:t>的特徵向量上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重複出現的推薦方案，以推薦順序較前的為準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凸顯推薦順序的推薦程度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764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FF6C-4DD2-EB45-83D2-4A8FB95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1196936"/>
            <a:ext cx="2548770" cy="642371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15EB0-877F-644E-811E-38C20E94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974701"/>
            <a:ext cx="4425987" cy="53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舉例如下：</a:t>
            </a:r>
            <a:endParaRPr kumimoji="1"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738942-6427-4C4C-82E5-6839F4D6AC70}"/>
              </a:ext>
            </a:extLst>
          </p:cNvPr>
          <p:cNvSpPr txBox="1"/>
          <p:nvPr/>
        </p:nvSpPr>
        <p:spPr>
          <a:xfrm>
            <a:off x="3710152" y="30374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5E7717-5634-2B4B-A80C-5D810EC2955D}"/>
              </a:ext>
            </a:extLst>
          </p:cNvPr>
          <p:cNvSpPr txBox="1">
            <a:spLocks/>
          </p:cNvSpPr>
          <p:nvPr/>
        </p:nvSpPr>
        <p:spPr>
          <a:xfrm>
            <a:off x="1911750" y="2065396"/>
            <a:ext cx="8335835" cy="2313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dirty="0"/>
              <a:t>[{"distance": 32303, "price": 600, "eta": 5087, "</a:t>
            </a:r>
            <a:r>
              <a:rPr lang="en" altLang="zh-TW" dirty="0" err="1"/>
              <a:t>transport_mode</a:t>
            </a:r>
            <a:r>
              <a:rPr lang="en" altLang="zh-TW" dirty="0"/>
              <a:t>": 9}, {"distance": 33678, "price": "", "eta": 3149, "</a:t>
            </a:r>
            <a:r>
              <a:rPr lang="en" altLang="zh-TW" dirty="0" err="1"/>
              <a:t>transport_mode</a:t>
            </a:r>
            <a:r>
              <a:rPr lang="en" altLang="zh-TW" dirty="0"/>
              <a:t>": 3}, {"distance": 33678, "price": 10000, "eta": 3269, "</a:t>
            </a:r>
            <a:r>
              <a:rPr lang="en" altLang="zh-TW" dirty="0" err="1"/>
              <a:t>transport_mode</a:t>
            </a:r>
            <a:r>
              <a:rPr lang="en" altLang="zh-TW" dirty="0"/>
              <a:t>": 9}, ]</a:t>
            </a:r>
            <a:endParaRPr kumimoji="1"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913E25F-8FCF-A046-995E-F9245BB7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7205"/>
              </p:ext>
            </p:extLst>
          </p:nvPr>
        </p:nvGraphicFramePr>
        <p:xfrm>
          <a:off x="2611809" y="4019209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49512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C04901A-118D-194B-9D93-ACBAE5E8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19514"/>
              </p:ext>
            </p:extLst>
          </p:nvPr>
        </p:nvGraphicFramePr>
        <p:xfrm>
          <a:off x="2611809" y="4516445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49512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2E8B3B2-261F-B642-8580-E003C6ECE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47603"/>
              </p:ext>
            </p:extLst>
          </p:nvPr>
        </p:nvGraphicFramePr>
        <p:xfrm>
          <a:off x="2611809" y="5013681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49512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F9B8229-0846-7347-A3BC-27A5D78E4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2550"/>
              </p:ext>
            </p:extLst>
          </p:nvPr>
        </p:nvGraphicFramePr>
        <p:xfrm>
          <a:off x="2611809" y="5515312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49512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5DC78A-4526-D049-AE2B-6753231BBA7B}"/>
              </a:ext>
            </a:extLst>
          </p:cNvPr>
          <p:cNvSpPr txBox="1"/>
          <p:nvPr/>
        </p:nvSpPr>
        <p:spPr>
          <a:xfrm>
            <a:off x="2452800" y="3959832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6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153B107-E0E5-4346-B869-500B4DD6C890}"/>
              </a:ext>
            </a:extLst>
          </p:cNvPr>
          <p:cNvGrpSpPr/>
          <p:nvPr/>
        </p:nvGrpSpPr>
        <p:grpSpPr>
          <a:xfrm>
            <a:off x="7585783" y="4016610"/>
            <a:ext cx="609462" cy="1833724"/>
            <a:chOff x="10160816" y="4006080"/>
            <a:chExt cx="609462" cy="1833724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B07E1AF-3936-AA4D-9B2D-DA2A6AE6D22D}"/>
                </a:ext>
              </a:extLst>
            </p:cNvPr>
            <p:cNvSpPr txBox="1"/>
            <p:nvPr/>
          </p:nvSpPr>
          <p:spPr>
            <a:xfrm>
              <a:off x="10244974" y="40060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10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F1BCE36-1950-5149-BE7F-7B352E4C243B}"/>
                </a:ext>
              </a:extLst>
            </p:cNvPr>
            <p:cNvSpPr txBox="1"/>
            <p:nvPr/>
          </p:nvSpPr>
          <p:spPr>
            <a:xfrm>
              <a:off x="10160816" y="456661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chemeClr val="bg1"/>
                  </a:solidFill>
                </a:rPr>
                <a:t>32303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E3BEDBF-7235-EA4B-A703-29A366D862E4}"/>
                </a:ext>
              </a:extLst>
            </p:cNvPr>
            <p:cNvSpPr txBox="1"/>
            <p:nvPr/>
          </p:nvSpPr>
          <p:spPr>
            <a:xfrm>
              <a:off x="10191363" y="49821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600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21659CB-C62B-7A47-AEFA-10AED8D5D893}"/>
                </a:ext>
              </a:extLst>
            </p:cNvPr>
            <p:cNvSpPr txBox="1"/>
            <p:nvPr/>
          </p:nvSpPr>
          <p:spPr>
            <a:xfrm>
              <a:off x="10180853" y="553202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bg1"/>
                  </a:solidFill>
                </a:rPr>
                <a:t>5087</a:t>
              </a:r>
              <a:endParaRPr kumimoji="1"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BD52E76-FEE3-C94A-8277-BC5776C3A20B}"/>
              </a:ext>
            </a:extLst>
          </p:cNvPr>
          <p:cNvGrpSpPr/>
          <p:nvPr/>
        </p:nvGrpSpPr>
        <p:grpSpPr>
          <a:xfrm>
            <a:off x="3840009" y="4016610"/>
            <a:ext cx="609462" cy="1833724"/>
            <a:chOff x="3840009" y="4016610"/>
            <a:chExt cx="609462" cy="1833724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94AD21E-C5F8-3C4C-83C7-55794E7F6E18}"/>
                </a:ext>
              </a:extLst>
            </p:cNvPr>
            <p:cNvSpPr txBox="1"/>
            <p:nvPr/>
          </p:nvSpPr>
          <p:spPr>
            <a:xfrm>
              <a:off x="3976717" y="40166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9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FC70153-DBA4-EE42-A2CD-7159AC4474F2}"/>
                </a:ext>
              </a:extLst>
            </p:cNvPr>
            <p:cNvSpPr txBox="1"/>
            <p:nvPr/>
          </p:nvSpPr>
          <p:spPr>
            <a:xfrm>
              <a:off x="3840009" y="457714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chemeClr val="bg1"/>
                  </a:solidFill>
                </a:rPr>
                <a:t>33678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E7081EF-A262-F24C-BC90-CE366DAF74BC}"/>
                </a:ext>
              </a:extLst>
            </p:cNvPr>
            <p:cNvSpPr txBox="1"/>
            <p:nvPr/>
          </p:nvSpPr>
          <p:spPr>
            <a:xfrm>
              <a:off x="3994698" y="50051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0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D288554-ADB2-3E46-AE25-32BD6FACEDB4}"/>
                </a:ext>
              </a:extLst>
            </p:cNvPr>
            <p:cNvSpPr txBox="1"/>
            <p:nvPr/>
          </p:nvSpPr>
          <p:spPr>
            <a:xfrm>
              <a:off x="3860046" y="55425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bg1"/>
                  </a:solidFill>
                </a:rPr>
                <a:t>3149</a:t>
              </a:r>
              <a:endParaRPr kumimoji="1"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43FCEFB-2A0A-6744-82B6-E35C225F3D31}"/>
              </a:ext>
            </a:extLst>
          </p:cNvPr>
          <p:cNvGrpSpPr/>
          <p:nvPr/>
        </p:nvGrpSpPr>
        <p:grpSpPr>
          <a:xfrm>
            <a:off x="2765288" y="4016018"/>
            <a:ext cx="6915756" cy="1930002"/>
            <a:chOff x="2765288" y="4016018"/>
            <a:chExt cx="6915756" cy="193000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E4A77C-4D09-3A4E-A129-BE1773F9D450}"/>
                </a:ext>
              </a:extLst>
            </p:cNvPr>
            <p:cNvSpPr txBox="1"/>
            <p:nvPr/>
          </p:nvSpPr>
          <p:spPr>
            <a:xfrm>
              <a:off x="9409816" y="5761354"/>
              <a:ext cx="2712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600" dirty="0">
                  <a:solidFill>
                    <a:schemeClr val="bg1"/>
                  </a:solidFill>
                </a:rPr>
                <a:t>44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CB46B3A7-C709-DE41-A5DE-F62D21F31FB6}"/>
                </a:ext>
              </a:extLst>
            </p:cNvPr>
            <p:cNvGrpSpPr/>
            <p:nvPr/>
          </p:nvGrpSpPr>
          <p:grpSpPr>
            <a:xfrm>
              <a:off x="2765288" y="4019176"/>
              <a:ext cx="954379" cy="1849743"/>
              <a:chOff x="1422067" y="4149408"/>
              <a:chExt cx="954379" cy="1849743"/>
            </a:xfrm>
          </p:grpSpPr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0C128AC1-F1EA-1C4E-9F37-E974F145FCD5}"/>
                  </a:ext>
                </a:extLst>
              </p:cNvPr>
              <p:cNvGrpSpPr/>
              <p:nvPr/>
            </p:nvGrpSpPr>
            <p:grpSpPr>
              <a:xfrm>
                <a:off x="1422067" y="4149408"/>
                <a:ext cx="329755" cy="1847246"/>
                <a:chOff x="2126685" y="4016610"/>
                <a:chExt cx="329755" cy="1847246"/>
              </a:xfrm>
            </p:grpSpPr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893CAA56-9D47-364A-8B1F-2B3FBC74DF99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8B1BA0F1-7D64-3C47-ACBD-B89DC9853BD1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D5B766FD-3E43-8343-BC05-FEE681D0F3B5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D09988D9-9420-6342-BC9F-6F3B846EC539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6E2612AB-3112-E84D-8A67-0E84AAE3DE34}"/>
                  </a:ext>
                </a:extLst>
              </p:cNvPr>
              <p:cNvGrpSpPr/>
              <p:nvPr/>
            </p:nvGrpSpPr>
            <p:grpSpPr>
              <a:xfrm>
                <a:off x="2046691" y="4151905"/>
                <a:ext cx="329755" cy="1847246"/>
                <a:chOff x="2126685" y="4016610"/>
                <a:chExt cx="329755" cy="1847246"/>
              </a:xfrm>
            </p:grpSpPr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C1F7A939-C1C3-7C4F-9887-33ACB8078628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1461A43F-5856-1E42-88BC-CA8724B5D9B0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10481071-CE22-B24F-A1CE-CF389C526A77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BA3DF35B-7123-8D4E-AE08-6F1866C4453F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2B93DA14-0D70-1D4A-BB6E-D90106A1A14E}"/>
                </a:ext>
              </a:extLst>
            </p:cNvPr>
            <p:cNvGrpSpPr/>
            <p:nvPr/>
          </p:nvGrpSpPr>
          <p:grpSpPr>
            <a:xfrm>
              <a:off x="4644239" y="4028701"/>
              <a:ext cx="954379" cy="1849743"/>
              <a:chOff x="1422067" y="4149408"/>
              <a:chExt cx="954379" cy="1849743"/>
            </a:xfrm>
          </p:grpSpPr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D971C012-3CF7-A34B-95DB-8342D95E53FC}"/>
                  </a:ext>
                </a:extLst>
              </p:cNvPr>
              <p:cNvGrpSpPr/>
              <p:nvPr/>
            </p:nvGrpSpPr>
            <p:grpSpPr>
              <a:xfrm>
                <a:off x="1422067" y="4149408"/>
                <a:ext cx="329755" cy="1847246"/>
                <a:chOff x="2126685" y="4016610"/>
                <a:chExt cx="329755" cy="1847246"/>
              </a:xfrm>
            </p:grpSpPr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F190F66-51FA-BF48-B809-D52FEE46070E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F54FDB03-3A1D-674C-9DE3-677BADA01803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79DA98D7-02DC-4E4E-B289-9938718700F6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6F51DD8F-0913-1E44-B74E-3B3CBFFBFB2D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E2B3753A-9EF8-534E-8A57-7BF8B2DEB2EB}"/>
                  </a:ext>
                </a:extLst>
              </p:cNvPr>
              <p:cNvGrpSpPr/>
              <p:nvPr/>
            </p:nvGrpSpPr>
            <p:grpSpPr>
              <a:xfrm>
                <a:off x="2046691" y="4151905"/>
                <a:ext cx="329755" cy="1847246"/>
                <a:chOff x="2126685" y="4016610"/>
                <a:chExt cx="329755" cy="1847246"/>
              </a:xfrm>
            </p:grpSpPr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15B94067-0531-D546-AF4A-D41B262E9348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FDC7391A-3463-334D-B5A0-AE1707258E8E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38160BE9-3E3F-BB4D-8C82-A0060D642477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E6CA646-4642-5F44-9FBA-BFF5F588F32F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3A4F7FD3-890C-C543-9B71-1D704CFEDCC7}"/>
                </a:ext>
              </a:extLst>
            </p:cNvPr>
            <p:cNvGrpSpPr/>
            <p:nvPr/>
          </p:nvGrpSpPr>
          <p:grpSpPr>
            <a:xfrm>
              <a:off x="5860684" y="4016018"/>
              <a:ext cx="329755" cy="1847246"/>
              <a:chOff x="2126685" y="4016610"/>
              <a:chExt cx="329755" cy="1847246"/>
            </a:xfrm>
          </p:grpSpPr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FCDB31AA-6093-2345-A9D2-B19A84839926}"/>
                  </a:ext>
                </a:extLst>
              </p:cNvPr>
              <p:cNvSpPr txBox="1"/>
              <p:nvPr/>
            </p:nvSpPr>
            <p:spPr>
              <a:xfrm>
                <a:off x="2143534" y="401661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705B64DD-F5A7-3842-959F-9FBC8C791ECA}"/>
                  </a:ext>
                </a:extLst>
              </p:cNvPr>
              <p:cNvSpPr txBox="1"/>
              <p:nvPr/>
            </p:nvSpPr>
            <p:spPr>
              <a:xfrm>
                <a:off x="2132388" y="549452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90EDF7F-014D-1347-B6CD-E4A4512F2BC2}"/>
                  </a:ext>
                </a:extLst>
              </p:cNvPr>
              <p:cNvSpPr txBox="1"/>
              <p:nvPr/>
            </p:nvSpPr>
            <p:spPr>
              <a:xfrm>
                <a:off x="2126685" y="501397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82AA83A5-34A6-DE4F-8E8C-37C9E699C91E}"/>
                  </a:ext>
                </a:extLst>
              </p:cNvPr>
              <p:cNvSpPr txBox="1"/>
              <p:nvPr/>
            </p:nvSpPr>
            <p:spPr>
              <a:xfrm>
                <a:off x="2139795" y="45186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02293227-6C33-2649-BB9E-1B319DE5D16B}"/>
                </a:ext>
              </a:extLst>
            </p:cNvPr>
            <p:cNvGrpSpPr/>
            <p:nvPr/>
          </p:nvGrpSpPr>
          <p:grpSpPr>
            <a:xfrm>
              <a:off x="6485308" y="4018515"/>
              <a:ext cx="329755" cy="1847246"/>
              <a:chOff x="2126685" y="4016610"/>
              <a:chExt cx="329755" cy="1847246"/>
            </a:xfrm>
          </p:grpSpPr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0CE8E787-F760-DB41-93AD-4E6DB6A45300}"/>
                  </a:ext>
                </a:extLst>
              </p:cNvPr>
              <p:cNvSpPr txBox="1"/>
              <p:nvPr/>
            </p:nvSpPr>
            <p:spPr>
              <a:xfrm>
                <a:off x="2143534" y="401661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8DE3BEA9-F352-8948-B895-A54735C8647A}"/>
                  </a:ext>
                </a:extLst>
              </p:cNvPr>
              <p:cNvSpPr txBox="1"/>
              <p:nvPr/>
            </p:nvSpPr>
            <p:spPr>
              <a:xfrm>
                <a:off x="2132388" y="549452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86C8BA3-2463-BA41-8A26-0A87B6DE2433}"/>
                  </a:ext>
                </a:extLst>
              </p:cNvPr>
              <p:cNvSpPr txBox="1"/>
              <p:nvPr/>
            </p:nvSpPr>
            <p:spPr>
              <a:xfrm>
                <a:off x="2126685" y="501397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B79C6039-B963-E743-AA3F-847ACEF8AD06}"/>
                  </a:ext>
                </a:extLst>
              </p:cNvPr>
              <p:cNvSpPr txBox="1"/>
              <p:nvPr/>
            </p:nvSpPr>
            <p:spPr>
              <a:xfrm>
                <a:off x="2139795" y="45186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06F9FF9C-C429-034A-A620-EBD3CEA30810}"/>
                </a:ext>
              </a:extLst>
            </p:cNvPr>
            <p:cNvGrpSpPr/>
            <p:nvPr/>
          </p:nvGrpSpPr>
          <p:grpSpPr>
            <a:xfrm>
              <a:off x="8367453" y="4041268"/>
              <a:ext cx="954379" cy="1849743"/>
              <a:chOff x="1422067" y="4149408"/>
              <a:chExt cx="954379" cy="1849743"/>
            </a:xfrm>
          </p:grpSpPr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8098D5E6-C2AB-F141-8427-AD5C43F333A6}"/>
                  </a:ext>
                </a:extLst>
              </p:cNvPr>
              <p:cNvGrpSpPr/>
              <p:nvPr/>
            </p:nvGrpSpPr>
            <p:grpSpPr>
              <a:xfrm>
                <a:off x="1422067" y="4149408"/>
                <a:ext cx="329755" cy="1847246"/>
                <a:chOff x="2126685" y="4016610"/>
                <a:chExt cx="329755" cy="1847246"/>
              </a:xfrm>
            </p:grpSpPr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DA6C67F-BC09-3043-B40F-8736504A7CA1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21F4F3A0-C3C9-E244-8271-CD4C499351CC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2E06C65C-31F0-2B46-AFF9-A66B44A68DB4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02ACA263-813F-D34B-AB85-D0E0EAF2FDA6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52334E70-90C7-0149-8F49-D71CC12B92F6}"/>
                  </a:ext>
                </a:extLst>
              </p:cNvPr>
              <p:cNvGrpSpPr/>
              <p:nvPr/>
            </p:nvGrpSpPr>
            <p:grpSpPr>
              <a:xfrm>
                <a:off x="2046691" y="4151905"/>
                <a:ext cx="329755" cy="1847246"/>
                <a:chOff x="2126685" y="4016610"/>
                <a:chExt cx="329755" cy="1847246"/>
              </a:xfrm>
            </p:grpSpPr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0E06E4C0-7390-AE4A-8016-B2A1EE519ACC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37E12CBE-1D41-0744-A642-667591FA8238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23BA4C63-D3C4-DB4C-B0EF-5E616DE81E4A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62942044-D71C-C046-9C81-D8D829D09887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kumimoji="1" lang="zh-TW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7C56B4AF-2E80-6E43-8EE7-113898919552}"/>
                </a:ext>
              </a:extLst>
            </p:cNvPr>
            <p:cNvGrpSpPr/>
            <p:nvPr/>
          </p:nvGrpSpPr>
          <p:grpSpPr>
            <a:xfrm>
              <a:off x="7082256" y="4027383"/>
              <a:ext cx="329755" cy="1847246"/>
              <a:chOff x="2126685" y="4016610"/>
              <a:chExt cx="329755" cy="1847246"/>
            </a:xfrm>
          </p:grpSpPr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38FAA8ED-D3E4-6842-9EF8-42ACE9BADDCB}"/>
                  </a:ext>
                </a:extLst>
              </p:cNvPr>
              <p:cNvSpPr txBox="1"/>
              <p:nvPr/>
            </p:nvSpPr>
            <p:spPr>
              <a:xfrm>
                <a:off x="2143534" y="401661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1CDD6B6A-DC45-0044-A832-6F9EEBE72883}"/>
                  </a:ext>
                </a:extLst>
              </p:cNvPr>
              <p:cNvSpPr txBox="1"/>
              <p:nvPr/>
            </p:nvSpPr>
            <p:spPr>
              <a:xfrm>
                <a:off x="2132388" y="549452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A2E73F85-4309-B14F-BD2B-E5AF758EA21D}"/>
                  </a:ext>
                </a:extLst>
              </p:cNvPr>
              <p:cNvSpPr txBox="1"/>
              <p:nvPr/>
            </p:nvSpPr>
            <p:spPr>
              <a:xfrm>
                <a:off x="2126685" y="501397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4EFE2A26-52CB-5041-A581-83F34841404A}"/>
                  </a:ext>
                </a:extLst>
              </p:cNvPr>
              <p:cNvSpPr txBox="1"/>
              <p:nvPr/>
            </p:nvSpPr>
            <p:spPr>
              <a:xfrm>
                <a:off x="2139795" y="45186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0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FF6C-4DD2-EB45-83D2-4A8FB95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96" y="1023279"/>
            <a:ext cx="2548770" cy="642371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dirty="0"/>
              <a:t>模型架構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A69645-4CFC-1448-8261-0BBA2A0EAC09}"/>
              </a:ext>
            </a:extLst>
          </p:cNvPr>
          <p:cNvSpPr/>
          <p:nvPr/>
        </p:nvSpPr>
        <p:spPr>
          <a:xfrm>
            <a:off x="4146166" y="766104"/>
            <a:ext cx="1485900" cy="51435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input</a:t>
            </a:r>
            <a:endParaRPr kumimoji="1"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D279A191-4E1A-E940-A140-AA28C9E67A25}"/>
              </a:ext>
            </a:extLst>
          </p:cNvPr>
          <p:cNvCxnSpPr>
            <a:cxnSpLocks/>
          </p:cNvCxnSpPr>
          <p:nvPr/>
        </p:nvCxnSpPr>
        <p:spPr>
          <a:xfrm>
            <a:off x="4889116" y="1405764"/>
            <a:ext cx="0" cy="251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42E5D6A-AD07-9F45-A0F8-F20E3E0ECADA}"/>
              </a:ext>
            </a:extLst>
          </p:cNvPr>
          <p:cNvSpPr/>
          <p:nvPr/>
        </p:nvSpPr>
        <p:spPr>
          <a:xfrm>
            <a:off x="4177533" y="1700146"/>
            <a:ext cx="1485900" cy="51435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FC</a:t>
            </a:r>
            <a:endParaRPr kumimoji="1"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F82C38-CB58-8646-94F5-23245EBE8981}"/>
              </a:ext>
            </a:extLst>
          </p:cNvPr>
          <p:cNvSpPr/>
          <p:nvPr/>
        </p:nvSpPr>
        <p:spPr>
          <a:xfrm>
            <a:off x="4146166" y="2640737"/>
            <a:ext cx="1485900" cy="51435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BN</a:t>
            </a:r>
            <a:endParaRPr kumimoji="1"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BE7EFBD-8A8F-D94D-AC1E-1200AADD7555}"/>
              </a:ext>
            </a:extLst>
          </p:cNvPr>
          <p:cNvCxnSpPr>
            <a:cxnSpLocks/>
          </p:cNvCxnSpPr>
          <p:nvPr/>
        </p:nvCxnSpPr>
        <p:spPr>
          <a:xfrm>
            <a:off x="4889937" y="2329689"/>
            <a:ext cx="0" cy="251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8FAB52B4-F103-D743-915F-58C3D275042B}"/>
              </a:ext>
            </a:extLst>
          </p:cNvPr>
          <p:cNvCxnSpPr>
            <a:cxnSpLocks/>
          </p:cNvCxnSpPr>
          <p:nvPr/>
        </p:nvCxnSpPr>
        <p:spPr>
          <a:xfrm>
            <a:off x="4857749" y="3272592"/>
            <a:ext cx="0" cy="251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EC83D74-3212-A948-90AB-D450A8E6646A}"/>
              </a:ext>
            </a:extLst>
          </p:cNvPr>
          <p:cNvSpPr/>
          <p:nvPr/>
        </p:nvSpPr>
        <p:spPr>
          <a:xfrm>
            <a:off x="4146166" y="3566974"/>
            <a:ext cx="1485900" cy="51435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FC</a:t>
            </a:r>
            <a:endParaRPr kumimoji="1"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CA9551-6D5D-214D-9209-6B513B2B7B0B}"/>
              </a:ext>
            </a:extLst>
          </p:cNvPr>
          <p:cNvSpPr/>
          <p:nvPr/>
        </p:nvSpPr>
        <p:spPr>
          <a:xfrm>
            <a:off x="4114799" y="4507565"/>
            <a:ext cx="1485900" cy="51435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BN</a:t>
            </a:r>
            <a:endParaRPr kumimoji="1"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79D15C6D-DF8D-AC4C-9854-41E7109910D3}"/>
              </a:ext>
            </a:extLst>
          </p:cNvPr>
          <p:cNvCxnSpPr>
            <a:cxnSpLocks/>
          </p:cNvCxnSpPr>
          <p:nvPr/>
        </p:nvCxnSpPr>
        <p:spPr>
          <a:xfrm>
            <a:off x="4858570" y="4196517"/>
            <a:ext cx="0" cy="251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99A52117-A99C-2341-AA0B-75C2E19D229C}"/>
              </a:ext>
            </a:extLst>
          </p:cNvPr>
          <p:cNvCxnSpPr>
            <a:cxnSpLocks/>
          </p:cNvCxnSpPr>
          <p:nvPr/>
        </p:nvCxnSpPr>
        <p:spPr>
          <a:xfrm>
            <a:off x="4826382" y="5139420"/>
            <a:ext cx="0" cy="251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55A23A3-8932-2047-B3C5-BFD19D19B25A}"/>
              </a:ext>
            </a:extLst>
          </p:cNvPr>
          <p:cNvSpPr/>
          <p:nvPr/>
        </p:nvSpPr>
        <p:spPr>
          <a:xfrm>
            <a:off x="4114799" y="5433802"/>
            <a:ext cx="1485900" cy="51435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Output</a:t>
            </a:r>
            <a:endParaRPr kumimoji="1"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7AAD4E-DDE2-F440-AAA2-93AEBE3F2E4D}"/>
              </a:ext>
            </a:extLst>
          </p:cNvPr>
          <p:cNvSpPr txBox="1"/>
          <p:nvPr/>
        </p:nvSpPr>
        <p:spPr>
          <a:xfrm>
            <a:off x="5915025" y="83861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dim=240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9EAC0AA-7864-B640-B7FB-69C9EAA3D655}"/>
              </a:ext>
            </a:extLst>
          </p:cNvPr>
          <p:cNvSpPr txBox="1"/>
          <p:nvPr/>
        </p:nvSpPr>
        <p:spPr>
          <a:xfrm>
            <a:off x="5915025" y="1683358"/>
            <a:ext cx="417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dim=64, </a:t>
            </a:r>
            <a:r>
              <a:rPr kumimoji="1" lang="en-US" altLang="zh-TW" dirty="0" err="1"/>
              <a:t>reg_lambda</a:t>
            </a:r>
            <a:r>
              <a:rPr kumimoji="1" lang="en-US" altLang="zh-TW" dirty="0"/>
              <a:t>=0.01, dropout=0.4, activation=</a:t>
            </a:r>
            <a:r>
              <a:rPr kumimoji="1" lang="en-US" altLang="zh-TW" dirty="0" err="1"/>
              <a:t>leakyRelu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08A97F-D133-6A4A-B7B1-8DD9A511EC34}"/>
              </a:ext>
            </a:extLst>
          </p:cNvPr>
          <p:cNvSpPr txBox="1"/>
          <p:nvPr/>
        </p:nvSpPr>
        <p:spPr>
          <a:xfrm>
            <a:off x="5915024" y="3505283"/>
            <a:ext cx="417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dim=16, </a:t>
            </a:r>
            <a:r>
              <a:rPr kumimoji="1" lang="en-US" altLang="zh-TW" dirty="0" err="1"/>
              <a:t>reg_lambda</a:t>
            </a:r>
            <a:r>
              <a:rPr kumimoji="1" lang="en-US" altLang="zh-TW" dirty="0"/>
              <a:t>=0.01, dropout=0.4, activation=</a:t>
            </a:r>
            <a:r>
              <a:rPr kumimoji="1" lang="en-US" altLang="zh-TW" dirty="0" err="1"/>
              <a:t>leakyRelu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19869A8-417A-F840-B1A9-1574CCCD0E30}"/>
              </a:ext>
            </a:extLst>
          </p:cNvPr>
          <p:cNvSpPr txBox="1"/>
          <p:nvPr/>
        </p:nvSpPr>
        <p:spPr>
          <a:xfrm>
            <a:off x="5915023" y="5506311"/>
            <a:ext cx="107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dim=12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714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AFF6C-4DD2-EB45-83D2-4A8FB95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1281021"/>
            <a:ext cx="2548770" cy="642371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總結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15EB0-877F-644E-811E-38C20E94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9" y="2123420"/>
            <a:ext cx="3455751" cy="2618578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F1_score = 0.66603901</a:t>
            </a:r>
            <a:endParaRPr kumimoji="1" lang="zh-TW" altLang="en-US" dirty="0"/>
          </a:p>
          <a:p>
            <a:r>
              <a:rPr kumimoji="1" lang="en-US" altLang="zh-CN" dirty="0"/>
              <a:t>training data label</a:t>
            </a:r>
            <a:r>
              <a:rPr kumimoji="1" lang="zh-TW" altLang="en-US" dirty="0"/>
              <a:t> 數不均</a:t>
            </a:r>
            <a:endParaRPr kumimoji="1" lang="en-US" altLang="zh-TW" dirty="0"/>
          </a:p>
          <a:p>
            <a:r>
              <a:rPr kumimoji="1" lang="zh-CN" altLang="en-US" dirty="0"/>
              <a:t>減少不重要的特徵</a:t>
            </a:r>
            <a:endParaRPr kumimoji="1" lang="en-US" altLang="zh-TW" dirty="0"/>
          </a:p>
          <a:p>
            <a:r>
              <a:rPr kumimoji="1" lang="zh-CN" altLang="en-US" dirty="0"/>
              <a:t>觀察特定類如何預測更好</a:t>
            </a:r>
            <a:endParaRPr kumimoji="1" lang="en-US" altLang="zh-CN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74FC23-6979-0649-BAEF-0175F4E3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00" y="4741998"/>
            <a:ext cx="8714919" cy="14192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82759F-57E0-5348-8595-03F487767DAF}"/>
              </a:ext>
            </a:extLst>
          </p:cNvPr>
          <p:cNvSpPr/>
          <p:nvPr/>
        </p:nvSpPr>
        <p:spPr>
          <a:xfrm>
            <a:off x="1710100" y="5685170"/>
            <a:ext cx="8714919" cy="506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675D25-A5DC-F844-BFD7-18EF645B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57" y="990600"/>
            <a:ext cx="4378838" cy="33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7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C722050-8C8C-2F46-8098-ED1DD31C6B90}"/>
              </a:ext>
            </a:extLst>
          </p:cNvPr>
          <p:cNvSpPr/>
          <p:nvPr/>
        </p:nvSpPr>
        <p:spPr>
          <a:xfrm>
            <a:off x="2448910" y="178831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600" dirty="0">
                <a:latin typeface="+mn-ea"/>
              </a:rPr>
              <a:t>Mastering the game of Go without human knowledge</a:t>
            </a:r>
            <a:br>
              <a:rPr lang="en-US" altLang="zh-TW" sz="4000" dirty="0">
                <a:latin typeface="+mn-ea"/>
              </a:rPr>
            </a:br>
            <a:r>
              <a:rPr lang="en-US" altLang="zh-TW" sz="3600" dirty="0">
                <a:latin typeface="+mn-ea"/>
              </a:rPr>
              <a:t>&amp;</a:t>
            </a:r>
            <a:br>
              <a:rPr lang="en-US" altLang="zh-TW" sz="3600" dirty="0">
                <a:latin typeface="+mn-ea"/>
              </a:rPr>
            </a:br>
            <a:r>
              <a:rPr lang="en-US" altLang="zh-TW" sz="3600" dirty="0">
                <a:latin typeface="+mn-ea"/>
              </a:rPr>
              <a:t>Mastering the game of Go with deep neural networks and tree search</a:t>
            </a:r>
            <a:endParaRPr lang="zh-TW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61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Go’s difficult: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Impossible to search  all multiple step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19*19=361 need 361!  To compute it </a:t>
            </a:r>
          </a:p>
          <a:p>
            <a:pPr marL="384048" lvl="2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Difficult to build an evaluation function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Every price is equal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Global impact of every single move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26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ln>
              <a:solidFill>
                <a:schemeClr val="bg1"/>
              </a:solidFill>
            </a:ln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麥迪遜</Template>
  <TotalTime>182</TotalTime>
  <Words>1101</Words>
  <Application>Microsoft Macintosh PowerPoint</Application>
  <PresentationFormat>寬螢幕</PresentationFormat>
  <Paragraphs>122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新細明體</vt:lpstr>
      <vt:lpstr>Brush Script MT</vt:lpstr>
      <vt:lpstr>等线</vt:lpstr>
      <vt:lpstr>MS Shell Dlg 2</vt:lpstr>
      <vt:lpstr>宋体</vt:lpstr>
      <vt:lpstr>Arial</vt:lpstr>
      <vt:lpstr>Calibri</vt:lpstr>
      <vt:lpstr>Savoye LET Plain</vt:lpstr>
      <vt:lpstr>Wingdings</vt:lpstr>
      <vt:lpstr>Wingdings 3</vt:lpstr>
      <vt:lpstr>麥迪遜</vt:lpstr>
      <vt:lpstr>類神經網路期中報告 KDD CUP 2019</vt:lpstr>
      <vt:lpstr>大綱</vt:lpstr>
      <vt:lpstr>資料前處理</vt:lpstr>
      <vt:lpstr>資料前處理</vt:lpstr>
      <vt:lpstr>資料前處理</vt:lpstr>
      <vt:lpstr>模型架構</vt:lpstr>
      <vt:lpstr>總結</vt:lpstr>
      <vt:lpstr>PowerPoint 簡報</vt:lpstr>
      <vt:lpstr>Introduction</vt:lpstr>
      <vt:lpstr>Alpha Go Architecture</vt:lpstr>
      <vt:lpstr>Monte Carlo tree Search</vt:lpstr>
      <vt:lpstr>Monte Carlo tree Search</vt:lpstr>
      <vt:lpstr>Alphago  zero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類神經網路期中報告 KDD CUP 2019</dc:title>
  <dc:creator>Microsoft Office User</dc:creator>
  <cp:lastModifiedBy>Microsoft Office User</cp:lastModifiedBy>
  <cp:revision>16</cp:revision>
  <dcterms:created xsi:type="dcterms:W3CDTF">2019-05-02T00:49:05Z</dcterms:created>
  <dcterms:modified xsi:type="dcterms:W3CDTF">2019-05-02T07:24:05Z</dcterms:modified>
</cp:coreProperties>
</file>