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284" r:id="rId9"/>
    <p:sldId id="303" r:id="rId10"/>
    <p:sldId id="302" r:id="rId11"/>
    <p:sldId id="305" r:id="rId12"/>
    <p:sldId id="306" r:id="rId13"/>
    <p:sldId id="307" r:id="rId14"/>
    <p:sldId id="304" r:id="rId15"/>
    <p:sldId id="279" r:id="rId16"/>
  </p:sldIdLst>
  <p:sldSz cx="9144000" cy="5143500" type="screen16x9"/>
  <p:notesSz cx="6858000" cy="9144000"/>
  <p:embeddedFontLst>
    <p:embeddedFont>
      <p:font typeface="Roboto Condensed" panose="02020500000000000000" charset="0"/>
      <p:regular r:id="rId18"/>
      <p:bold r:id="rId19"/>
      <p:italic r:id="rId20"/>
      <p:boldItalic r:id="rId21"/>
    </p:embeddedFont>
    <p:embeddedFont>
      <p:font typeface="Roboto Condensed Light" panose="02020500000000000000" charset="0"/>
      <p:regular r:id="rId22"/>
      <p:bold r:id="rId23"/>
      <p:italic r:id="rId24"/>
      <p:boldItalic r:id="rId25"/>
    </p:embeddedFont>
    <p:embeddedFont>
      <p:font typeface="Arvo" panose="02020500000000000000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08C2F-9B97-4A3E-92B8-96DB06817546}">
  <a:tblStyle styleId="{16008C2F-9B97-4A3E-92B8-96DB068175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768" autoAdjust="0"/>
  </p:normalViewPr>
  <p:slideViewPr>
    <p:cSldViewPr snapToGrid="0">
      <p:cViewPr varScale="1">
        <p:scale>
          <a:sx n="92" d="100"/>
          <a:sy n="92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7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58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一開始會用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rollout policy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的模型來建構快速下棋的模型，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 policy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是指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supervised learning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，用来判断对手最可能的下棋位置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做法是大量的输入这个世界上職業棋手的棋谱，用来预测对手最有可能的下棋位置。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然後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是指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reinforcement learning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，改善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supervised learning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的缺點，從當下的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policy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和隨機選擇之前迭代的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policy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比賽下棋，用這種不同的對手下棋的方式來防止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是估值的網路，會根據點去判斷下那個棋的勝率是多少</a:t>
            </a:r>
          </a:p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56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 smtClean="0"/>
              <a:t>v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alue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著重在位置的評估，他會去預測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reinforcement learning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optimal value function, 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Vp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，簡單來說就是他會給每一位置一個分數，分數表示著下這邊的好壞。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26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1.selection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：首先根据目前的状态，选择几种可能的对手下棋模式。就是選有最大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action value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edge.</a:t>
            </a:r>
            <a:endParaRPr lang="zh-TW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2.expansion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：根据对手的的下棋點，展开至我们胜率最大的下棋模式。所以在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AlphaGo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的搜索树中并不会真的展开所有组合。</a:t>
            </a:r>
          </a:p>
          <a:p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3.evaluation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：如何评估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best action (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就是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AlphaGo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應該下在哪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?)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，一种方式是将當下的棋局丢到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来评估胜率，第二种方式则是做更深度的蒙地卡罗树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多预测几層可能的结果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。这两种方法所评估的结果可能截然不同，</a:t>
            </a:r>
            <a:r>
              <a:rPr lang="en-US" altLang="zh-TW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AlphaGo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使用了混合系数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(mixing coefficient) 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来将两种评估结果整合，目前這篇論文是說的混合系数是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50%-50%</a:t>
            </a:r>
          </a:p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4.backup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：在决定我们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best action position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后，很快地根据这个位置向下透过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policy network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评估对手可能的下一步，以及对应的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 evaluation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，就是第三步的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zh-TW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</a:p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57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dirty="0" smtClean="0"/>
              <a:t>Alpha Zero </a:t>
            </a:r>
            <a:r>
              <a:rPr lang="zh-TW" altLang="en-US" dirty="0" smtClean="0"/>
              <a:t>與之前版本有如下不同：</a:t>
            </a:r>
          </a:p>
          <a:p>
            <a:pPr fontAlgn="base"/>
            <a:r>
              <a:rPr lang="en-US" altLang="zh-TW" dirty="0" err="1" smtClean="0"/>
              <a:t>AlphaGo</a:t>
            </a:r>
            <a:r>
              <a:rPr lang="en-US" altLang="zh-TW" dirty="0" smtClean="0"/>
              <a:t> Zero </a:t>
            </a:r>
            <a:r>
              <a:rPr lang="zh-TW" altLang="en-US" dirty="0" smtClean="0"/>
              <a:t>只使用棋盤上的黑子和白子輸入，之前版本 </a:t>
            </a:r>
            <a:r>
              <a:rPr lang="en-US" altLang="zh-TW" dirty="0" err="1" smtClean="0"/>
              <a:t>AlphaGo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的輸入均包含部分人工特徵。</a:t>
            </a:r>
          </a:p>
          <a:p>
            <a:pPr fontAlgn="base"/>
            <a:r>
              <a:rPr lang="en-US" altLang="zh-TW" dirty="0" err="1" smtClean="0"/>
              <a:t>AlphaGo</a:t>
            </a:r>
            <a:r>
              <a:rPr lang="en-US" altLang="zh-TW" dirty="0" smtClean="0"/>
              <a:t> Zero </a:t>
            </a:r>
            <a:r>
              <a:rPr lang="zh-TW" altLang="en-US" dirty="0" smtClean="0"/>
              <a:t>使用一個神經網路而不是之前的兩個。以前版本的 </a:t>
            </a:r>
            <a:r>
              <a:rPr lang="en-US" altLang="zh-TW" dirty="0" err="1" smtClean="0"/>
              <a:t>AlphaGo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使用一個「策略網路」選落子位置，並使用另一個「價值網路」預測遊戲的輸贏結果。而 </a:t>
            </a:r>
            <a:r>
              <a:rPr lang="en-US" altLang="zh-TW" dirty="0" err="1" smtClean="0"/>
              <a:t>AlphaGo</a:t>
            </a:r>
            <a:r>
              <a:rPr lang="en-US" altLang="zh-TW" dirty="0" smtClean="0"/>
              <a:t> Zero </a:t>
            </a:r>
            <a:r>
              <a:rPr lang="zh-TW" altLang="en-US" dirty="0" smtClean="0"/>
              <a:t>下一步落子的位置和輸贏評估在同一個神經網路進行，進而使其更準確訓練和評估。</a:t>
            </a:r>
          </a:p>
          <a:p>
            <a:pPr fontAlgn="base"/>
            <a:r>
              <a:rPr lang="en-US" altLang="zh-TW" dirty="0" err="1" smtClean="0"/>
              <a:t>AlphaGo</a:t>
            </a:r>
            <a:r>
              <a:rPr lang="en-US" altLang="zh-TW" dirty="0" smtClean="0"/>
              <a:t> Zero </a:t>
            </a:r>
            <a:r>
              <a:rPr lang="zh-TW" altLang="en-US" dirty="0" smtClean="0"/>
              <a:t>無需隨機推演（</a:t>
            </a:r>
            <a:r>
              <a:rPr lang="en-US" altLang="zh-TW" dirty="0" smtClean="0"/>
              <a:t>Rollout</a:t>
            </a:r>
            <a:r>
              <a:rPr lang="zh-TW" altLang="en-US" dirty="0" smtClean="0"/>
              <a:t>）──這是一種在其他圍棋程式廣泛用於勝負的快速隨機策略，透過比對確定每手之後輸贏的機率選擇最佳落子位置，相反地，它依賴高品質的神經網路來評估落子位置。</a:t>
            </a:r>
          </a:p>
          <a:p>
            <a:pPr fontAlgn="base"/>
            <a:r>
              <a:rPr lang="zh-TW" altLang="en-US" dirty="0" smtClean="0"/>
              <a:t>上述差異均有助提高系統的效能和通用性，但最關鍵的仍是演算法的改進，不僅使 </a:t>
            </a:r>
            <a:r>
              <a:rPr lang="en-US" altLang="zh-TW" dirty="0" err="1" smtClean="0"/>
              <a:t>AlphaGo</a:t>
            </a:r>
            <a:r>
              <a:rPr lang="en-US" altLang="zh-TW" dirty="0" smtClean="0"/>
              <a:t> Zero </a:t>
            </a:r>
            <a:r>
              <a:rPr lang="zh-TW" altLang="en-US" dirty="0" smtClean="0"/>
              <a:t>更強大，功耗上也更高效。</a:t>
            </a:r>
            <a:endParaRPr lang="en-US" altLang="zh-TW" dirty="0" smtClean="0"/>
          </a:p>
          <a:p>
            <a:pPr fontAlgn="base"/>
            <a:endParaRPr lang="en-US" altLang="zh-TW" dirty="0" smtClean="0"/>
          </a:p>
          <a:p>
            <a:pPr fontAlgn="base"/>
            <a:r>
              <a:rPr lang="zh-TW" altLang="en-US" dirty="0" smtClean="0"/>
              <a:t>首先，它僅通過自學遊戲強化學習進行訓練，從隨機遊戲開始，無需任何監督或使用人類數據。 其次，它僅使用板上的黑色和白色寶石作為輸入功能。 第三，它使用單一的神經網絡，而不是單獨的政策和價值網絡。</a:t>
            </a:r>
            <a:endParaRPr lang="en-US" altLang="zh-TW" dirty="0" smtClean="0"/>
          </a:p>
          <a:p>
            <a:pPr fontAlgn="base"/>
            <a:r>
              <a:rPr lang="zh-TW" altLang="en-US" dirty="0" smtClean="0"/>
              <a:t>最後，它使用更簡單的樹搜索，依靠這個單一的神經網絡來評估位置和样本移動，而不執行任何蒙特卡羅</a:t>
            </a:r>
            <a:r>
              <a:rPr lang="en-US" altLang="zh-TW" dirty="0" smtClean="0"/>
              <a:t>rollout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01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空白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4000" b="0" dirty="0" smtClean="0"/>
              <a:t>KDD CUP</a:t>
            </a:r>
            <a:r>
              <a:rPr lang="zh-TW" altLang="en-US" sz="4000" b="0" dirty="0" smtClean="0"/>
              <a:t> 期中報告</a:t>
            </a:r>
            <a:endParaRPr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A1CEA8F-67F5-44F1-8A34-EFF89E6B8EE7}"/>
              </a:ext>
            </a:extLst>
          </p:cNvPr>
          <p:cNvSpPr txBox="1"/>
          <p:nvPr/>
        </p:nvSpPr>
        <p:spPr>
          <a:xfrm>
            <a:off x="6731351" y="3541800"/>
            <a:ext cx="17171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M10715090 </a:t>
            </a:r>
            <a:r>
              <a:rPr lang="zh-TW" altLang="en-US" dirty="0" smtClean="0"/>
              <a:t>鄭思元</a:t>
            </a:r>
            <a:endParaRPr lang="en-US" altLang="zh-TW" dirty="0" smtClean="0"/>
          </a:p>
          <a:p>
            <a:r>
              <a:rPr lang="en-US" altLang="zh-TW" dirty="0" smtClean="0"/>
              <a:t>M10715067 </a:t>
            </a:r>
            <a:r>
              <a:rPr lang="zh-TW" altLang="en-US" dirty="0" smtClean="0"/>
              <a:t>林書宇</a:t>
            </a:r>
            <a:endParaRPr lang="en-US" altLang="zh-TW" dirty="0" smtClean="0"/>
          </a:p>
          <a:p>
            <a:r>
              <a:rPr lang="en-US" altLang="zh-TW" dirty="0" smtClean="0"/>
              <a:t>M10715086 </a:t>
            </a:r>
            <a:r>
              <a:rPr lang="zh-TW" altLang="en-US" dirty="0" smtClean="0"/>
              <a:t>鍾瑀芯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Mastering The Game Of Go With Deep Neural Networks And Tree Search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Two different learning models are in alpha go, two neural network structures: </a:t>
            </a:r>
          </a:p>
          <a:p>
            <a:pPr lvl="1"/>
            <a:r>
              <a:rPr lang="en-US" altLang="zh-TW" dirty="0"/>
              <a:t>Policy network </a:t>
            </a:r>
          </a:p>
          <a:p>
            <a:pPr lvl="1"/>
            <a:r>
              <a:rPr lang="en-US" altLang="zh-TW" dirty="0"/>
              <a:t>Value network</a:t>
            </a:r>
          </a:p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network	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53" t="10807" r="38000"/>
          <a:stretch/>
        </p:blipFill>
        <p:spPr>
          <a:xfrm>
            <a:off x="814275" y="1327350"/>
            <a:ext cx="5181070" cy="29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Value network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value network focuses on position evaluation, estimating a value function </a:t>
            </a:r>
            <a:r>
              <a:rPr lang="en-US" altLang="zh-TW" dirty="0" err="1"/>
              <a:t>v</a:t>
            </a:r>
            <a:r>
              <a:rPr lang="en-US" altLang="zh-TW" sz="1400" dirty="0" err="1"/>
              <a:t>p</a:t>
            </a:r>
            <a:r>
              <a:rPr lang="en-US" altLang="zh-TW" dirty="0"/>
              <a:t>(s) that predicts the outcome from position s of games played by using policy p for both </a:t>
            </a:r>
            <a:r>
              <a:rPr lang="en-US" altLang="zh-TW" dirty="0" smtClean="0"/>
              <a:t>players.</a:t>
            </a:r>
            <a:endParaRPr lang="en-US" altLang="zh-TW" dirty="0"/>
          </a:p>
          <a:p>
            <a:pPr lvl="1"/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9694" t="10163" r="2611"/>
          <a:stretch/>
        </p:blipFill>
        <p:spPr>
          <a:xfrm>
            <a:off x="7044387" y="1327350"/>
            <a:ext cx="1865376" cy="34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1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 search in </a:t>
            </a:r>
            <a:r>
              <a:rPr lang="en-US" altLang="zh-TW" dirty="0" err="1" smtClean="0"/>
              <a:t>AlphaGo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/>
              <a:t>Monte Carlo tree search in </a:t>
            </a:r>
            <a:r>
              <a:rPr lang="en-US" altLang="zh-TW" sz="2000" dirty="0" err="1"/>
              <a:t>AlphaGo</a:t>
            </a:r>
            <a:endParaRPr lang="en-US" altLang="zh-TW" sz="2000" dirty="0"/>
          </a:p>
          <a:p>
            <a:pPr marL="800100" lvl="1" indent="-342900">
              <a:buAutoNum type="arabicPeriod"/>
            </a:pPr>
            <a:r>
              <a:rPr lang="en-US" altLang="zh-TW" sz="1800" dirty="0" smtClean="0"/>
              <a:t>Selection</a:t>
            </a:r>
          </a:p>
          <a:p>
            <a:pPr marL="800100" lvl="1" indent="-342900">
              <a:buAutoNum type="arabicPeriod"/>
            </a:pPr>
            <a:r>
              <a:rPr lang="en-US" altLang="zh-TW" sz="1800" dirty="0" smtClean="0"/>
              <a:t>Expansion</a:t>
            </a:r>
          </a:p>
          <a:p>
            <a:pPr marL="800100" lvl="1" indent="-342900">
              <a:buAutoNum type="arabicPeriod"/>
            </a:pPr>
            <a:r>
              <a:rPr lang="en-US" altLang="zh-TW" sz="1800" dirty="0" smtClean="0"/>
              <a:t>Evaluation</a:t>
            </a:r>
          </a:p>
          <a:p>
            <a:pPr marL="800100" lvl="1" indent="-342900">
              <a:buAutoNum type="arabicPeriod"/>
            </a:pPr>
            <a:r>
              <a:rPr lang="en-US" altLang="zh-TW" sz="1800" dirty="0" smtClean="0"/>
              <a:t>Backup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996" r="2544"/>
          <a:stretch/>
        </p:blipFill>
        <p:spPr>
          <a:xfrm>
            <a:off x="3162209" y="2499360"/>
            <a:ext cx="5715286" cy="19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Mastering the game of Go without</a:t>
            </a:r>
            <a:r>
              <a:rPr lang="zh-TW" altLang="en-US" dirty="0"/>
              <a:t> </a:t>
            </a:r>
            <a:r>
              <a:rPr lang="en-US" altLang="zh-TW" dirty="0"/>
              <a:t>human knowledge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sz="1600" dirty="0"/>
              <a:t>It is trained solely by self-play reinforcement learning, starting from random play, without any supervision or use of human data. 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/>
              <a:t>It uses only the black and white stones from the board as input features. 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/>
              <a:t>It uses a single neural network, rather than separate policy and value networks.</a:t>
            </a:r>
          </a:p>
          <a:p>
            <a:pPr>
              <a:buFont typeface="+mj-lt"/>
              <a:buAutoNum type="arabicPeriod"/>
            </a:pPr>
            <a:r>
              <a:rPr lang="en-US" altLang="zh-TW" sz="1600" dirty="0"/>
              <a:t>It uses a simpler tree search that relies upon this single neural network to evaluate positions and sample moves, without performing any Monte Carlo rollouts.</a:t>
            </a:r>
            <a:endParaRPr lang="zh-TW" altLang="en-US" sz="1600" dirty="0"/>
          </a:p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8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Q &amp; A</a:t>
            </a:r>
            <a:endParaRPr sz="44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Preprocessing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080240"/>
            <a:ext cx="680372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altLang="zh-TW" sz="2000" dirty="0"/>
              <a:t>We merge the [</a:t>
            </a:r>
            <a:r>
              <a:rPr lang="en-US" altLang="zh-TW" sz="2000" dirty="0" err="1"/>
              <a:t>train_queries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train_plans</a:t>
            </a:r>
            <a:r>
              <a:rPr lang="en-US" altLang="zh-TW" sz="2000" dirty="0"/>
              <a:t>, profiles, </a:t>
            </a:r>
            <a:r>
              <a:rPr lang="en-US" altLang="zh-TW" sz="2000" dirty="0" err="1"/>
              <a:t>train_clicks</a:t>
            </a:r>
            <a:r>
              <a:rPr lang="en-US" altLang="zh-TW" sz="2000" dirty="0"/>
              <a:t>]. 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Total </a:t>
            </a:r>
            <a:r>
              <a:rPr lang="en-US" altLang="zh-TW" sz="2000" dirty="0"/>
              <a:t>row : 453,336 (by intersection</a:t>
            </a:r>
            <a:r>
              <a:rPr lang="en-US" altLang="zh-TW" sz="2000" dirty="0" smtClean="0"/>
              <a:t>).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The </a:t>
            </a:r>
            <a:r>
              <a:rPr lang="en-US" altLang="zh-TW" sz="2000" dirty="0"/>
              <a:t>biggest problem is about the feature : plans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892EAD0-5D22-49E8-A093-47B5C83F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58" y="3053859"/>
            <a:ext cx="5987833" cy="1898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Preprocessing(cont’d)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2D85F14-631F-4345-9482-8DDA5564EABD}"/>
              </a:ext>
            </a:extLst>
          </p:cNvPr>
          <p:cNvSpPr txBox="1">
            <a:spLocks/>
          </p:cNvSpPr>
          <p:nvPr/>
        </p:nvSpPr>
        <p:spPr>
          <a:xfrm>
            <a:off x="594924" y="1220451"/>
            <a:ext cx="7078074" cy="292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altLang="zh-TW" sz="2000" dirty="0" smtClean="0"/>
              <a:t>Split [“o”, ”d”] to [“o1”, ”o2”, ”d1”, ”d2”]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000" dirty="0" smtClean="0"/>
              <a:t>Take the </a:t>
            </a:r>
            <a:r>
              <a:rPr lang="en-US" altLang="zh-TW" sz="2000" dirty="0" err="1" smtClean="0"/>
              <a:t>req_time’s</a:t>
            </a:r>
            <a:r>
              <a:rPr lang="en-US" altLang="zh-TW" sz="2000" dirty="0" smtClean="0"/>
              <a:t> hour as feature and then do one-hot</a:t>
            </a:r>
            <a:endParaRPr lang="zh-TW" altLang="en-US" sz="2000" dirty="0"/>
          </a:p>
        </p:txBody>
      </p:sp>
      <p:grpSp>
        <p:nvGrpSpPr>
          <p:cNvPr id="6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7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B1BF6708-E3D7-40CC-8FFC-6DFA20C5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2" y="2194985"/>
            <a:ext cx="1477621" cy="10498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16BC07B-7539-489F-9F2D-08FC7F93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14" y="2210538"/>
            <a:ext cx="2231985" cy="103433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A24BD74-7480-4468-99C2-D697AA98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31" y="3859743"/>
            <a:ext cx="964342" cy="1026558"/>
          </a:xfrm>
          <a:prstGeom prst="rect">
            <a:avLst/>
          </a:prstGeom>
        </p:spPr>
      </p:pic>
      <p:sp>
        <p:nvSpPr>
          <p:cNvPr id="14" name="箭號: 向右 8">
            <a:extLst>
              <a:ext uri="{FF2B5EF4-FFF2-40B4-BE49-F238E27FC236}">
                <a16:creationId xmlns:a16="http://schemas.microsoft.com/office/drawing/2014/main" id="{1EB889F7-E35B-4CD9-9B64-6DC232A8D7DD}"/>
              </a:ext>
            </a:extLst>
          </p:cNvPr>
          <p:cNvSpPr/>
          <p:nvPr/>
        </p:nvSpPr>
        <p:spPr>
          <a:xfrm>
            <a:off x="3133516" y="2607564"/>
            <a:ext cx="1130895" cy="224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9">
            <a:extLst>
              <a:ext uri="{FF2B5EF4-FFF2-40B4-BE49-F238E27FC236}">
                <a16:creationId xmlns:a16="http://schemas.microsoft.com/office/drawing/2014/main" id="{BB6169C1-C508-4501-8D12-AEB4940DBADD}"/>
              </a:ext>
            </a:extLst>
          </p:cNvPr>
          <p:cNvSpPr/>
          <p:nvPr/>
        </p:nvSpPr>
        <p:spPr>
          <a:xfrm>
            <a:off x="3133516" y="4256141"/>
            <a:ext cx="1130895" cy="224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652D769-273E-4888-BFE0-84853B51E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347" y="3859115"/>
            <a:ext cx="567717" cy="10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2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we predict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90412"/>
            <a:ext cx="6132600" cy="3145500"/>
          </a:xfrm>
        </p:spPr>
        <p:txBody>
          <a:bodyPr/>
          <a:lstStyle/>
          <a:p>
            <a:r>
              <a:rPr lang="en-US" altLang="zh-TW" sz="2000" dirty="0"/>
              <a:t>Like </a:t>
            </a:r>
            <a:r>
              <a:rPr lang="en-US" altLang="zh-TW" sz="2000" dirty="0" err="1"/>
              <a:t>train_data</a:t>
            </a:r>
            <a:r>
              <a:rPr lang="en-US" altLang="zh-TW" sz="2000" dirty="0"/>
              <a:t> we do the same preprocessing, but the final predict length is 94358 rows ( i.e. test_queries.csv ‘s length).</a:t>
            </a:r>
          </a:p>
          <a:p>
            <a:endParaRPr lang="en-US" altLang="zh-TW" sz="2000" dirty="0"/>
          </a:p>
          <a:p>
            <a:r>
              <a:rPr lang="en-US" altLang="zh-TW" sz="2000" dirty="0"/>
              <a:t>So we can know that there must have some “</a:t>
            </a:r>
            <a:r>
              <a:rPr lang="en-US" altLang="zh-TW" sz="2000" dirty="0" err="1"/>
              <a:t>sid</a:t>
            </a:r>
            <a:r>
              <a:rPr lang="en-US" altLang="zh-TW" sz="2000" dirty="0"/>
              <a:t>” didn’t have plans.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We give these rows answer : 0 (</a:t>
            </a:r>
            <a:r>
              <a:rPr lang="en-US" altLang="zh-TW" sz="2000" dirty="0" err="1"/>
              <a:t>none_click</a:t>
            </a:r>
            <a:r>
              <a:rPr lang="en-US" altLang="zh-TW" sz="2000" dirty="0"/>
              <a:t> class)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350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we predict(cont’d)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5" y="1390412"/>
            <a:ext cx="6132600" cy="3145500"/>
          </a:xfrm>
        </p:spPr>
        <p:txBody>
          <a:bodyPr/>
          <a:lstStyle/>
          <a:p>
            <a:r>
              <a:rPr lang="en-US" altLang="zh-TW" sz="2000" dirty="0"/>
              <a:t>Next, we can find out some “</a:t>
            </a:r>
            <a:r>
              <a:rPr lang="en-US" altLang="zh-TW" sz="2000" dirty="0" err="1"/>
              <a:t>sid</a:t>
            </a:r>
            <a:r>
              <a:rPr lang="en-US" altLang="zh-TW" sz="2000" dirty="0"/>
              <a:t>” didn’t have “</a:t>
            </a:r>
            <a:r>
              <a:rPr lang="en-US" altLang="zh-TW" sz="2000" dirty="0" err="1"/>
              <a:t>pid</a:t>
            </a:r>
            <a:r>
              <a:rPr lang="en-US" altLang="zh-TW" sz="2000" dirty="0"/>
              <a:t>”, so we give these rows the most recommended plan(because almost 70% people will choose the most recommended plan</a:t>
            </a:r>
            <a:r>
              <a:rPr lang="en-US" altLang="zh-TW" sz="2000" dirty="0" smtClean="0"/>
              <a:t>).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Final, we predict the remaining data.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863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4" y="1390412"/>
            <a:ext cx="6803725" cy="3145500"/>
          </a:xfrm>
        </p:spPr>
        <p:txBody>
          <a:bodyPr/>
          <a:lstStyle/>
          <a:p>
            <a:r>
              <a:rPr lang="en-US" altLang="zh-TW" sz="2000" dirty="0"/>
              <a:t>We use </a:t>
            </a:r>
            <a:r>
              <a:rPr lang="en-US" altLang="zh-TW" sz="2000" dirty="0" err="1"/>
              <a:t>Randomforest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r>
              <a:rPr lang="en-US" altLang="zh-TW" sz="2000" dirty="0"/>
              <a:t>Use all the feature and the label is [</a:t>
            </a:r>
            <a:r>
              <a:rPr lang="en-US" altLang="zh-TW" sz="2000" dirty="0" err="1"/>
              <a:t>click_mode</a:t>
            </a:r>
            <a:r>
              <a:rPr lang="en-US" altLang="zh-TW" sz="2000" dirty="0" smtClean="0"/>
              <a:t>]</a:t>
            </a:r>
            <a:endParaRPr lang="en-US" altLang="zh-TW" sz="2000" dirty="0"/>
          </a:p>
          <a:p>
            <a:r>
              <a:rPr lang="en-US" altLang="zh-TW" sz="2000" dirty="0"/>
              <a:t>We split the </a:t>
            </a:r>
            <a:r>
              <a:rPr lang="en-US" altLang="zh-TW" sz="2000" dirty="0" err="1"/>
              <a:t>train_data</a:t>
            </a:r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70%</a:t>
            </a:r>
            <a:r>
              <a:rPr lang="zh-TW" altLang="en-US" sz="2000" dirty="0"/>
              <a:t> </a:t>
            </a:r>
            <a:r>
              <a:rPr lang="en-US" altLang="zh-TW" sz="2000" dirty="0"/>
              <a:t>for training, 30% for validation</a:t>
            </a:r>
          </a:p>
          <a:p>
            <a:pPr marL="0" indent="0"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validation_data</a:t>
            </a:r>
            <a:r>
              <a:rPr lang="en-US" altLang="zh-TW" sz="2000" dirty="0"/>
              <a:t>  :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</a:t>
            </a:r>
            <a:r>
              <a:rPr lang="en-US" altLang="zh-TW" sz="2000" dirty="0" err="1"/>
              <a:t>Test_data</a:t>
            </a:r>
            <a:r>
              <a:rPr lang="en-US" altLang="zh-TW" sz="2000" dirty="0"/>
              <a:t>: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6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444EFEF-9FF3-4C80-9685-94E05E0D2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33881"/>
              </p:ext>
            </p:extLst>
          </p:nvPr>
        </p:nvGraphicFramePr>
        <p:xfrm>
          <a:off x="1392621" y="3250671"/>
          <a:ext cx="58010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543">
                  <a:extLst>
                    <a:ext uri="{9D8B030D-6E8A-4147-A177-3AD203B41FA5}">
                      <a16:colId xmlns:a16="http://schemas.microsoft.com/office/drawing/2014/main" val="3126100514"/>
                    </a:ext>
                  </a:extLst>
                </a:gridCol>
                <a:gridCol w="2900543">
                  <a:extLst>
                    <a:ext uri="{9D8B030D-6E8A-4147-A177-3AD203B41FA5}">
                      <a16:colId xmlns:a16="http://schemas.microsoft.com/office/drawing/2014/main" val="2347526032"/>
                    </a:ext>
                  </a:extLst>
                </a:gridCol>
              </a:tblGrid>
              <a:tr h="277548"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0.700737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67476"/>
                  </a:ext>
                </a:extLst>
              </a:tr>
              <a:tr h="277548">
                <a:tc>
                  <a:txBody>
                    <a:bodyPr/>
                    <a:lstStyle/>
                    <a:p>
                      <a:r>
                        <a:rPr lang="en-US" altLang="zh-TW" dirty="0"/>
                        <a:t>F1_score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0.658662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3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9B7314-9256-4A40-B02D-8FB1A9969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28076"/>
              </p:ext>
            </p:extLst>
          </p:nvPr>
        </p:nvGraphicFramePr>
        <p:xfrm>
          <a:off x="1392621" y="4403326"/>
          <a:ext cx="58010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543">
                  <a:extLst>
                    <a:ext uri="{9D8B030D-6E8A-4147-A177-3AD203B41FA5}">
                      <a16:colId xmlns:a16="http://schemas.microsoft.com/office/drawing/2014/main" val="3502069688"/>
                    </a:ext>
                  </a:extLst>
                </a:gridCol>
                <a:gridCol w="2900543">
                  <a:extLst>
                    <a:ext uri="{9D8B030D-6E8A-4147-A177-3AD203B41FA5}">
                      <a16:colId xmlns:a16="http://schemas.microsoft.com/office/drawing/2014/main" val="302805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F1_score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0.65264221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4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392575"/>
            <a:ext cx="6552205" cy="45187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9625" y="1677451"/>
            <a:ext cx="6557909" cy="264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 smtClean="0"/>
              <a:t>Future work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80372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zh-TW" altLang="en-US" dirty="0" smtClean="0"/>
              <a:t>統計 </a:t>
            </a:r>
            <a:r>
              <a:rPr lang="en-US" altLang="zh-TW" dirty="0" smtClean="0"/>
              <a:t>plan time</a:t>
            </a:r>
            <a:r>
              <a:rPr lang="zh-TW" altLang="en-US" dirty="0" smtClean="0"/>
              <a:t>出現的尖峰時間</a:t>
            </a:r>
            <a:endParaRPr lang="en-US" altLang="zh-TW" dirty="0" smtClean="0"/>
          </a:p>
          <a:p>
            <a:pPr marL="533400" indent="-457200">
              <a:buFont typeface="+mj-lt"/>
              <a:buAutoNum type="arabicPeriod"/>
            </a:pPr>
            <a:r>
              <a:rPr lang="zh-TW" altLang="en-US" dirty="0" smtClean="0"/>
              <a:t>透過經緯度分區</a:t>
            </a:r>
            <a:endParaRPr lang="en-US" altLang="zh-TW" dirty="0" smtClean="0"/>
          </a:p>
          <a:p>
            <a:pPr marL="533400" indent="-457200">
              <a:buFont typeface="+mj-lt"/>
              <a:buAutoNum type="arabicPeriod"/>
            </a:pPr>
            <a:r>
              <a:rPr lang="zh-TW" altLang="en-US" dirty="0" smtClean="0"/>
              <a:t>加入天氣資料</a:t>
            </a:r>
            <a:endParaRPr lang="en-US" altLang="zh-TW" dirty="0" smtClean="0"/>
          </a:p>
          <a:p>
            <a:pPr marL="533400" indent="-457200">
              <a:buFont typeface="+mj-lt"/>
              <a:buAutoNum type="arabicPeriod"/>
            </a:pPr>
            <a:r>
              <a:rPr lang="zh-TW" altLang="en-US" dirty="0" smtClean="0"/>
              <a:t>目前只有保留</a:t>
            </a:r>
            <a:r>
              <a:rPr lang="en-US" altLang="zh-TW" dirty="0" err="1" smtClean="0"/>
              <a:t>req_time</a:t>
            </a:r>
            <a:r>
              <a:rPr lang="zh-TW" altLang="en-US" dirty="0" smtClean="0"/>
              <a:t>的小時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之後會加入月份</a:t>
            </a:r>
            <a:endParaRPr lang="en-US" altLang="zh-TW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90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sz="4000" dirty="0" err="1" smtClean="0"/>
              <a:t>AlphaGo</a:t>
            </a:r>
            <a:r>
              <a:rPr lang="zh-TW" altLang="en-US" sz="4000" dirty="0" smtClean="0"/>
              <a:t> 心得報告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4937709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rio · SlidesCarnival.pptx" id="{0DA1A3EA-3184-48C6-90D4-A166A6AC4A07}" vid="{82A68B78-6580-450A-9266-7586F48067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658</TotalTime>
  <Words>1117</Words>
  <Application>Microsoft Office PowerPoint</Application>
  <PresentationFormat>如螢幕大小 (16:9)</PresentationFormat>
  <Paragraphs>96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Roboto Condensed</vt:lpstr>
      <vt:lpstr>Roboto Condensed Light</vt:lpstr>
      <vt:lpstr>新細明體</vt:lpstr>
      <vt:lpstr>Arvo</vt:lpstr>
      <vt:lpstr>Arial</vt:lpstr>
      <vt:lpstr>Salerio template</vt:lpstr>
      <vt:lpstr>KDD CUP 期中報告</vt:lpstr>
      <vt:lpstr>Preprocessing</vt:lpstr>
      <vt:lpstr>Preprocessing(cont’d)</vt:lpstr>
      <vt:lpstr>How we predict</vt:lpstr>
      <vt:lpstr>How we predict(cont’d)</vt:lpstr>
      <vt:lpstr>model</vt:lpstr>
      <vt:lpstr>PowerPoint 簡報</vt:lpstr>
      <vt:lpstr>Future work</vt:lpstr>
      <vt:lpstr>AlphaGo 心得報告</vt:lpstr>
      <vt:lpstr>Mastering The Game Of Go With Deep Neural Networks And Tree Search </vt:lpstr>
      <vt:lpstr>Policy network </vt:lpstr>
      <vt:lpstr>Value network</vt:lpstr>
      <vt:lpstr>Monte Carlo tree search in AlphaGo</vt:lpstr>
      <vt:lpstr>Mastering the game of Go without human knowledge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EANN: Event Adversarial Neural Networks for Multi-Modal Fake News Detection</dc:title>
  <dc:creator>思元 鄭</dc:creator>
  <cp:lastModifiedBy>lin</cp:lastModifiedBy>
  <cp:revision>151</cp:revision>
  <dcterms:created xsi:type="dcterms:W3CDTF">2019-01-14T04:50:56Z</dcterms:created>
  <dcterms:modified xsi:type="dcterms:W3CDTF">2019-05-02T05:27:59Z</dcterms:modified>
</cp:coreProperties>
</file>