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dirty="0"/>
              <a:t>Lead Score Case Study</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fontScale="62500" lnSpcReduction="20000"/>
          </a:bodyPr>
          <a:lstStyle/>
          <a:p>
            <a:pPr marL="12700">
              <a:lnSpc>
                <a:spcPct val="100000"/>
              </a:lnSpc>
              <a:spcBef>
                <a:spcPts val="100"/>
              </a:spcBef>
            </a:pPr>
            <a:r>
              <a:rPr lang="en-IN" sz="2400" spc="-5" dirty="0">
                <a:latin typeface="Trebuchet MS"/>
                <a:cs typeface="Trebuchet MS"/>
              </a:rPr>
              <a:t>Group</a:t>
            </a:r>
            <a:r>
              <a:rPr lang="en-IN" sz="2400" spc="-45" dirty="0">
                <a:latin typeface="Trebuchet MS"/>
                <a:cs typeface="Trebuchet MS"/>
              </a:rPr>
              <a:t> </a:t>
            </a:r>
            <a:r>
              <a:rPr lang="en-IN" sz="2400" spc="-5" dirty="0">
                <a:latin typeface="Trebuchet MS"/>
                <a:cs typeface="Trebuchet MS"/>
              </a:rPr>
              <a:t>Members</a:t>
            </a:r>
            <a:endParaRPr lang="en-IN" sz="2400" dirty="0">
              <a:latin typeface="Trebuchet MS"/>
              <a:cs typeface="Trebuchet MS"/>
            </a:endParaRPr>
          </a:p>
          <a:p>
            <a:pPr marL="355600" indent="-342900">
              <a:lnSpc>
                <a:spcPct val="100000"/>
              </a:lnSpc>
              <a:buAutoNum type="arabicPeriod"/>
              <a:tabLst>
                <a:tab pos="355600" algn="l"/>
              </a:tabLst>
            </a:pPr>
            <a:r>
              <a:rPr lang="en-IN" sz="2400" dirty="0" err="1">
                <a:latin typeface="Trebuchet MS"/>
                <a:cs typeface="Trebuchet MS"/>
              </a:rPr>
              <a:t>Arohi</a:t>
            </a:r>
            <a:r>
              <a:rPr lang="en-IN" sz="2400" dirty="0">
                <a:latin typeface="Trebuchet MS"/>
                <a:cs typeface="Trebuchet MS"/>
              </a:rPr>
              <a:t> Malviya</a:t>
            </a:r>
          </a:p>
          <a:p>
            <a:pPr marL="355600" indent="-342900">
              <a:lnSpc>
                <a:spcPct val="100000"/>
              </a:lnSpc>
              <a:buAutoNum type="arabicPeriod"/>
              <a:tabLst>
                <a:tab pos="355600" algn="l"/>
              </a:tabLst>
            </a:pPr>
            <a:r>
              <a:rPr lang="en-IN" sz="2400" dirty="0">
                <a:latin typeface="Trebuchet MS"/>
                <a:cs typeface="Trebuchet MS"/>
              </a:rPr>
              <a:t>Divya dixit</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09B3-B5BE-1DDD-366C-791C018F6DC5}"/>
              </a:ext>
            </a:extLst>
          </p:cNvPr>
          <p:cNvSpPr>
            <a:spLocks noGrp="1"/>
          </p:cNvSpPr>
          <p:nvPr>
            <p:ph type="title"/>
          </p:nvPr>
        </p:nvSpPr>
        <p:spPr/>
        <p:txBody>
          <a:bodyPr/>
          <a:lstStyle/>
          <a:p>
            <a:r>
              <a:rPr lang="en-IN" spc="-150" dirty="0"/>
              <a:t>RO</a:t>
            </a:r>
            <a:r>
              <a:rPr lang="en-IN" dirty="0"/>
              <a:t>C</a:t>
            </a:r>
            <a:r>
              <a:rPr lang="en-IN" spc="-300" dirty="0"/>
              <a:t> </a:t>
            </a:r>
            <a:r>
              <a:rPr lang="en-IN" spc="-155" dirty="0"/>
              <a:t>C</a:t>
            </a:r>
            <a:r>
              <a:rPr lang="en-IN" spc="-150" dirty="0"/>
              <a:t>ur</a:t>
            </a:r>
            <a:r>
              <a:rPr lang="en-IN" spc="-155" dirty="0"/>
              <a:t>v</a:t>
            </a:r>
            <a:r>
              <a:rPr lang="en-IN" dirty="0"/>
              <a:t>e</a:t>
            </a:r>
          </a:p>
        </p:txBody>
      </p:sp>
      <p:sp>
        <p:nvSpPr>
          <p:cNvPr id="3" name="Content Placeholder 2">
            <a:extLst>
              <a:ext uri="{FF2B5EF4-FFF2-40B4-BE49-F238E27FC236}">
                <a16:creationId xmlns:a16="http://schemas.microsoft.com/office/drawing/2014/main" id="{DF7A4C9E-5425-5047-4EA1-FE55706BBDA4}"/>
              </a:ext>
            </a:extLst>
          </p:cNvPr>
          <p:cNvSpPr>
            <a:spLocks noGrp="1"/>
          </p:cNvSpPr>
          <p:nvPr>
            <p:ph idx="1"/>
          </p:nvPr>
        </p:nvSpPr>
        <p:spPr>
          <a:xfrm>
            <a:off x="1097280" y="4497355"/>
            <a:ext cx="10058400" cy="1371737"/>
          </a:xfrm>
        </p:spPr>
        <p:txBody>
          <a:bodyPr>
            <a:normAutofit fontScale="85000" lnSpcReduction="20000"/>
          </a:bodyPr>
          <a:lstStyle/>
          <a:p>
            <a:pPr marL="12700">
              <a:lnSpc>
                <a:spcPct val="100000"/>
              </a:lnSpc>
              <a:spcBef>
                <a:spcPts val="1040"/>
              </a:spcBef>
              <a:tabLst>
                <a:tab pos="355600" algn="l"/>
              </a:tabLst>
            </a:pPr>
            <a:r>
              <a:rPr lang="en-US" sz="1800" spc="-150" dirty="0">
                <a:solidFill>
                  <a:srgbClr val="90C225"/>
                </a:solidFill>
                <a:latin typeface="Lucida Sans Unicode"/>
                <a:cs typeface="Lucida Sans Unicode"/>
              </a:rPr>
              <a:t>▶	</a:t>
            </a:r>
            <a:r>
              <a:rPr lang="en-US" sz="2000" b="1" dirty="0">
                <a:solidFill>
                  <a:srgbClr val="404040"/>
                </a:solidFill>
                <a:latin typeface="Calibri"/>
                <a:cs typeface="Calibri"/>
              </a:rPr>
              <a:t>Finding</a:t>
            </a:r>
            <a:r>
              <a:rPr lang="en-US" sz="2000" b="1" spc="-35" dirty="0">
                <a:solidFill>
                  <a:srgbClr val="404040"/>
                </a:solidFill>
                <a:latin typeface="Calibri"/>
                <a:cs typeface="Calibri"/>
              </a:rPr>
              <a:t> </a:t>
            </a:r>
            <a:r>
              <a:rPr lang="en-US" sz="2000" b="1" spc="-5" dirty="0">
                <a:solidFill>
                  <a:srgbClr val="404040"/>
                </a:solidFill>
                <a:latin typeface="Calibri"/>
                <a:cs typeface="Calibri"/>
              </a:rPr>
              <a:t>Optimal</a:t>
            </a:r>
            <a:r>
              <a:rPr lang="en-US" sz="2000" b="1" spc="-15" dirty="0">
                <a:solidFill>
                  <a:srgbClr val="404040"/>
                </a:solidFill>
                <a:latin typeface="Calibri"/>
                <a:cs typeface="Calibri"/>
              </a:rPr>
              <a:t> </a:t>
            </a:r>
            <a:r>
              <a:rPr lang="en-US" sz="2000" b="1" spc="-5" dirty="0">
                <a:solidFill>
                  <a:srgbClr val="404040"/>
                </a:solidFill>
                <a:latin typeface="Calibri"/>
                <a:cs typeface="Calibri"/>
              </a:rPr>
              <a:t>Cut-off</a:t>
            </a:r>
            <a:r>
              <a:rPr lang="en-US" sz="2000" b="1" spc="-10" dirty="0">
                <a:solidFill>
                  <a:srgbClr val="404040"/>
                </a:solidFill>
                <a:latin typeface="Calibri"/>
                <a:cs typeface="Calibri"/>
              </a:rPr>
              <a:t> Point</a:t>
            </a:r>
            <a:endParaRPr lang="en-US" sz="2000" dirty="0">
              <a:latin typeface="Calibri"/>
              <a:cs typeface="Calibri"/>
            </a:endParaRPr>
          </a:p>
          <a:p>
            <a:pPr marL="12700">
              <a:lnSpc>
                <a:spcPct val="100000"/>
              </a:lnSpc>
              <a:spcBef>
                <a:spcPts val="945"/>
              </a:spcBef>
              <a:tabLst>
                <a:tab pos="355600" algn="l"/>
              </a:tabLst>
            </a:pPr>
            <a:r>
              <a:rPr lang="en-US" sz="1800" spc="-150" dirty="0">
                <a:solidFill>
                  <a:srgbClr val="90C225"/>
                </a:solidFill>
                <a:latin typeface="Lucida Sans Unicode"/>
                <a:cs typeface="Lucida Sans Unicode"/>
              </a:rPr>
              <a:t>▶	</a:t>
            </a:r>
            <a:r>
              <a:rPr lang="en-US" sz="2000" spc="-5" dirty="0">
                <a:solidFill>
                  <a:srgbClr val="404040"/>
                </a:solidFill>
                <a:latin typeface="Calibri"/>
                <a:cs typeface="Calibri"/>
              </a:rPr>
              <a:t>Optimal</a:t>
            </a:r>
            <a:r>
              <a:rPr lang="en-US" sz="2000" spc="-20" dirty="0">
                <a:solidFill>
                  <a:srgbClr val="404040"/>
                </a:solidFill>
                <a:latin typeface="Calibri"/>
                <a:cs typeface="Calibri"/>
              </a:rPr>
              <a:t> </a:t>
            </a:r>
            <a:r>
              <a:rPr lang="en-US" sz="2000" dirty="0">
                <a:solidFill>
                  <a:srgbClr val="404040"/>
                </a:solidFill>
                <a:latin typeface="Calibri"/>
                <a:cs typeface="Calibri"/>
              </a:rPr>
              <a:t>cut-off</a:t>
            </a:r>
            <a:r>
              <a:rPr lang="en-US" sz="2000" spc="-10" dirty="0">
                <a:solidFill>
                  <a:srgbClr val="404040"/>
                </a:solidFill>
                <a:latin typeface="Calibri"/>
                <a:cs typeface="Calibri"/>
              </a:rPr>
              <a:t> </a:t>
            </a:r>
            <a:r>
              <a:rPr lang="en-US" sz="2000" spc="-5" dirty="0">
                <a:solidFill>
                  <a:srgbClr val="404040"/>
                </a:solidFill>
                <a:latin typeface="Calibri"/>
                <a:cs typeface="Calibri"/>
              </a:rPr>
              <a:t>probability</a:t>
            </a:r>
            <a:r>
              <a:rPr lang="en-US" sz="2000" spc="390" dirty="0">
                <a:solidFill>
                  <a:srgbClr val="404040"/>
                </a:solidFill>
                <a:latin typeface="Calibri"/>
                <a:cs typeface="Calibri"/>
              </a:rPr>
              <a:t> </a:t>
            </a:r>
            <a:r>
              <a:rPr lang="en-US" sz="2000" dirty="0">
                <a:solidFill>
                  <a:srgbClr val="404040"/>
                </a:solidFill>
                <a:latin typeface="Calibri"/>
                <a:cs typeface="Calibri"/>
              </a:rPr>
              <a:t>is</a:t>
            </a:r>
            <a:r>
              <a:rPr lang="en-US" sz="2000" spc="-10" dirty="0">
                <a:solidFill>
                  <a:srgbClr val="404040"/>
                </a:solidFill>
                <a:latin typeface="Calibri"/>
                <a:cs typeface="Calibri"/>
              </a:rPr>
              <a:t> </a:t>
            </a:r>
            <a:r>
              <a:rPr lang="en-US" sz="2000" spc="-5" dirty="0">
                <a:solidFill>
                  <a:srgbClr val="404040"/>
                </a:solidFill>
                <a:latin typeface="Calibri"/>
                <a:cs typeface="Calibri"/>
              </a:rPr>
              <a:t>that</a:t>
            </a:r>
            <a:endParaRPr lang="en-US" sz="2000" dirty="0">
              <a:latin typeface="Calibri"/>
              <a:cs typeface="Calibri"/>
            </a:endParaRPr>
          </a:p>
          <a:p>
            <a:pPr marL="12700">
              <a:lnSpc>
                <a:spcPct val="100000"/>
              </a:lnSpc>
              <a:spcBef>
                <a:spcPts val="940"/>
              </a:spcBef>
              <a:tabLst>
                <a:tab pos="355600" algn="l"/>
              </a:tabLst>
            </a:pPr>
            <a:r>
              <a:rPr lang="en-US" sz="1800" spc="-150" dirty="0">
                <a:solidFill>
                  <a:srgbClr val="90C225"/>
                </a:solidFill>
                <a:latin typeface="Lucida Sans Unicode"/>
                <a:cs typeface="Lucida Sans Unicode"/>
              </a:rPr>
              <a:t>▶	</a:t>
            </a:r>
            <a:r>
              <a:rPr lang="en-US" sz="2000" spc="-5" dirty="0">
                <a:solidFill>
                  <a:srgbClr val="404040"/>
                </a:solidFill>
                <a:latin typeface="Calibri"/>
                <a:cs typeface="Calibri"/>
              </a:rPr>
              <a:t>probability</a:t>
            </a:r>
            <a:r>
              <a:rPr lang="en-US" sz="2000" spc="-10" dirty="0">
                <a:solidFill>
                  <a:srgbClr val="404040"/>
                </a:solidFill>
                <a:latin typeface="Calibri"/>
                <a:cs typeface="Calibri"/>
              </a:rPr>
              <a:t> </a:t>
            </a:r>
            <a:r>
              <a:rPr lang="en-US" sz="2000" spc="-5" dirty="0">
                <a:solidFill>
                  <a:srgbClr val="404040"/>
                </a:solidFill>
                <a:latin typeface="Calibri"/>
                <a:cs typeface="Calibri"/>
              </a:rPr>
              <a:t>where</a:t>
            </a:r>
            <a:r>
              <a:rPr lang="en-US" sz="2000" spc="10" dirty="0">
                <a:solidFill>
                  <a:srgbClr val="404040"/>
                </a:solidFill>
                <a:latin typeface="Calibri"/>
                <a:cs typeface="Calibri"/>
              </a:rPr>
              <a:t> </a:t>
            </a:r>
            <a:r>
              <a:rPr lang="en-US" sz="2000" spc="-15" dirty="0">
                <a:solidFill>
                  <a:srgbClr val="404040"/>
                </a:solidFill>
                <a:latin typeface="Calibri"/>
                <a:cs typeface="Calibri"/>
              </a:rPr>
              <a:t>we</a:t>
            </a:r>
            <a:r>
              <a:rPr lang="en-US" sz="2000" spc="5" dirty="0">
                <a:solidFill>
                  <a:srgbClr val="404040"/>
                </a:solidFill>
                <a:latin typeface="Calibri"/>
                <a:cs typeface="Calibri"/>
              </a:rPr>
              <a:t> </a:t>
            </a:r>
            <a:r>
              <a:rPr lang="en-US" sz="2000" spc="-15" dirty="0">
                <a:solidFill>
                  <a:srgbClr val="404040"/>
                </a:solidFill>
                <a:latin typeface="Calibri"/>
                <a:cs typeface="Calibri"/>
              </a:rPr>
              <a:t>get</a:t>
            </a:r>
            <a:r>
              <a:rPr lang="en-US" sz="2000" spc="10" dirty="0">
                <a:solidFill>
                  <a:srgbClr val="404040"/>
                </a:solidFill>
                <a:latin typeface="Calibri"/>
                <a:cs typeface="Calibri"/>
              </a:rPr>
              <a:t> </a:t>
            </a:r>
            <a:r>
              <a:rPr lang="en-US" sz="2000" spc="-5" dirty="0">
                <a:solidFill>
                  <a:srgbClr val="404040"/>
                </a:solidFill>
                <a:latin typeface="Calibri"/>
                <a:cs typeface="Calibri"/>
              </a:rPr>
              <a:t>balanced</a:t>
            </a:r>
            <a:r>
              <a:rPr lang="en-US" sz="2000" spc="25" dirty="0">
                <a:solidFill>
                  <a:srgbClr val="404040"/>
                </a:solidFill>
                <a:latin typeface="Calibri"/>
                <a:cs typeface="Calibri"/>
              </a:rPr>
              <a:t> </a:t>
            </a:r>
            <a:r>
              <a:rPr lang="en-US" sz="2000" spc="-5" dirty="0">
                <a:solidFill>
                  <a:srgbClr val="404040"/>
                </a:solidFill>
                <a:latin typeface="Calibri"/>
                <a:cs typeface="Calibri"/>
              </a:rPr>
              <a:t>sensitivity </a:t>
            </a:r>
            <a:r>
              <a:rPr lang="en-US" sz="2000" dirty="0">
                <a:solidFill>
                  <a:srgbClr val="404040"/>
                </a:solidFill>
                <a:latin typeface="Calibri"/>
                <a:cs typeface="Calibri"/>
              </a:rPr>
              <a:t>and</a:t>
            </a:r>
            <a:r>
              <a:rPr lang="en-US" sz="2000" spc="409" dirty="0">
                <a:solidFill>
                  <a:srgbClr val="404040"/>
                </a:solidFill>
                <a:latin typeface="Calibri"/>
                <a:cs typeface="Calibri"/>
              </a:rPr>
              <a:t> </a:t>
            </a:r>
            <a:r>
              <a:rPr lang="en-US" sz="2000" spc="-15" dirty="0">
                <a:solidFill>
                  <a:srgbClr val="404040"/>
                </a:solidFill>
                <a:latin typeface="Calibri"/>
                <a:cs typeface="Calibri"/>
              </a:rPr>
              <a:t>specificity.</a:t>
            </a:r>
            <a:endParaRPr lang="en-US" sz="2000" dirty="0">
              <a:latin typeface="Calibri"/>
              <a:cs typeface="Calibri"/>
            </a:endParaRPr>
          </a:p>
          <a:p>
            <a:pPr marL="12700">
              <a:lnSpc>
                <a:spcPct val="100000"/>
              </a:lnSpc>
              <a:spcBef>
                <a:spcPts val="935"/>
              </a:spcBef>
              <a:tabLst>
                <a:tab pos="355600" algn="l"/>
              </a:tabLst>
            </a:pPr>
            <a:r>
              <a:rPr lang="en-US" sz="1800" spc="-150" dirty="0">
                <a:solidFill>
                  <a:srgbClr val="90C225"/>
                </a:solidFill>
                <a:latin typeface="Lucida Sans Unicode"/>
                <a:cs typeface="Lucida Sans Unicode"/>
              </a:rPr>
              <a:t>▶	</a:t>
            </a:r>
            <a:r>
              <a:rPr lang="en-US" sz="2000" spc="-10" dirty="0">
                <a:solidFill>
                  <a:srgbClr val="404040"/>
                </a:solidFill>
                <a:latin typeface="Calibri"/>
                <a:cs typeface="Calibri"/>
              </a:rPr>
              <a:t>From </a:t>
            </a:r>
            <a:r>
              <a:rPr lang="en-US" sz="2000" dirty="0">
                <a:solidFill>
                  <a:srgbClr val="404040"/>
                </a:solidFill>
                <a:latin typeface="Calibri"/>
                <a:cs typeface="Calibri"/>
              </a:rPr>
              <a:t>the</a:t>
            </a:r>
            <a:r>
              <a:rPr lang="en-US" sz="2000" spc="15" dirty="0">
                <a:solidFill>
                  <a:srgbClr val="404040"/>
                </a:solidFill>
                <a:latin typeface="Calibri"/>
                <a:cs typeface="Calibri"/>
              </a:rPr>
              <a:t> </a:t>
            </a:r>
            <a:r>
              <a:rPr lang="en-US" sz="2000" spc="-10" dirty="0">
                <a:solidFill>
                  <a:srgbClr val="404040"/>
                </a:solidFill>
                <a:latin typeface="Calibri"/>
                <a:cs typeface="Calibri"/>
              </a:rPr>
              <a:t>second</a:t>
            </a:r>
            <a:r>
              <a:rPr lang="en-US" sz="2000" spc="15" dirty="0">
                <a:solidFill>
                  <a:srgbClr val="404040"/>
                </a:solidFill>
                <a:latin typeface="Calibri"/>
                <a:cs typeface="Calibri"/>
              </a:rPr>
              <a:t> </a:t>
            </a:r>
            <a:r>
              <a:rPr lang="en-US" sz="2000" spc="-10" dirty="0">
                <a:solidFill>
                  <a:srgbClr val="404040"/>
                </a:solidFill>
                <a:latin typeface="Calibri"/>
                <a:cs typeface="Calibri"/>
              </a:rPr>
              <a:t>graph</a:t>
            </a:r>
            <a:r>
              <a:rPr lang="en-US" sz="2000" spc="10" dirty="0">
                <a:solidFill>
                  <a:srgbClr val="404040"/>
                </a:solidFill>
                <a:latin typeface="Calibri"/>
                <a:cs typeface="Calibri"/>
              </a:rPr>
              <a:t> </a:t>
            </a:r>
            <a:r>
              <a:rPr lang="en-US" sz="2000" dirty="0">
                <a:solidFill>
                  <a:srgbClr val="404040"/>
                </a:solidFill>
                <a:latin typeface="Calibri"/>
                <a:cs typeface="Calibri"/>
              </a:rPr>
              <a:t>it is</a:t>
            </a:r>
            <a:r>
              <a:rPr lang="en-US" sz="2000" spc="-5" dirty="0">
                <a:solidFill>
                  <a:srgbClr val="404040"/>
                </a:solidFill>
                <a:latin typeface="Calibri"/>
                <a:cs typeface="Calibri"/>
              </a:rPr>
              <a:t> </a:t>
            </a:r>
            <a:r>
              <a:rPr lang="en-US" sz="2000" dirty="0">
                <a:solidFill>
                  <a:srgbClr val="404040"/>
                </a:solidFill>
                <a:latin typeface="Calibri"/>
                <a:cs typeface="Calibri"/>
              </a:rPr>
              <a:t>visible</a:t>
            </a:r>
            <a:r>
              <a:rPr lang="en-US" sz="2000" spc="5" dirty="0">
                <a:solidFill>
                  <a:srgbClr val="404040"/>
                </a:solidFill>
                <a:latin typeface="Calibri"/>
                <a:cs typeface="Calibri"/>
              </a:rPr>
              <a:t> </a:t>
            </a:r>
            <a:r>
              <a:rPr lang="en-US" sz="2000" spc="-5" dirty="0">
                <a:solidFill>
                  <a:srgbClr val="404040"/>
                </a:solidFill>
                <a:latin typeface="Calibri"/>
                <a:cs typeface="Calibri"/>
              </a:rPr>
              <a:t>that</a:t>
            </a:r>
            <a:r>
              <a:rPr lang="en-US" sz="2000" dirty="0">
                <a:solidFill>
                  <a:srgbClr val="404040"/>
                </a:solidFill>
                <a:latin typeface="Calibri"/>
                <a:cs typeface="Calibri"/>
              </a:rPr>
              <a:t> the</a:t>
            </a:r>
            <a:r>
              <a:rPr lang="en-US" sz="2000" spc="5" dirty="0">
                <a:solidFill>
                  <a:srgbClr val="404040"/>
                </a:solidFill>
                <a:latin typeface="Calibri"/>
                <a:cs typeface="Calibri"/>
              </a:rPr>
              <a:t> </a:t>
            </a:r>
            <a:r>
              <a:rPr lang="en-US" sz="2000" spc="-5" dirty="0">
                <a:solidFill>
                  <a:srgbClr val="404040"/>
                </a:solidFill>
                <a:latin typeface="Calibri"/>
                <a:cs typeface="Calibri"/>
              </a:rPr>
              <a:t>optimal</a:t>
            </a:r>
            <a:r>
              <a:rPr lang="en-US" sz="2000" dirty="0">
                <a:solidFill>
                  <a:srgbClr val="404040"/>
                </a:solidFill>
                <a:latin typeface="Calibri"/>
                <a:cs typeface="Calibri"/>
              </a:rPr>
              <a:t> </a:t>
            </a:r>
            <a:r>
              <a:rPr lang="en-US" sz="2000" spc="-5" dirty="0">
                <a:solidFill>
                  <a:srgbClr val="404040"/>
                </a:solidFill>
                <a:latin typeface="Calibri"/>
                <a:cs typeface="Calibri"/>
              </a:rPr>
              <a:t>cut-off</a:t>
            </a:r>
            <a:r>
              <a:rPr lang="en-US" sz="2000" spc="-10" dirty="0">
                <a:solidFill>
                  <a:srgbClr val="404040"/>
                </a:solidFill>
                <a:latin typeface="Calibri"/>
                <a:cs typeface="Calibri"/>
              </a:rPr>
              <a:t> </a:t>
            </a:r>
            <a:r>
              <a:rPr lang="en-US" sz="2000" dirty="0">
                <a:solidFill>
                  <a:srgbClr val="404040"/>
                </a:solidFill>
                <a:latin typeface="Calibri"/>
                <a:cs typeface="Calibri"/>
              </a:rPr>
              <a:t>is </a:t>
            </a:r>
            <a:r>
              <a:rPr lang="en-US" sz="2000" spc="-10" dirty="0">
                <a:solidFill>
                  <a:srgbClr val="404040"/>
                </a:solidFill>
                <a:latin typeface="Calibri"/>
                <a:cs typeface="Calibri"/>
              </a:rPr>
              <a:t>at</a:t>
            </a:r>
            <a:r>
              <a:rPr lang="en-US" sz="2000" dirty="0">
                <a:solidFill>
                  <a:srgbClr val="404040"/>
                </a:solidFill>
                <a:latin typeface="Calibri"/>
                <a:cs typeface="Calibri"/>
              </a:rPr>
              <a:t> </a:t>
            </a:r>
            <a:r>
              <a:rPr lang="en-US" sz="2000" spc="-5" dirty="0">
                <a:solidFill>
                  <a:srgbClr val="404040"/>
                </a:solidFill>
                <a:latin typeface="Calibri"/>
                <a:cs typeface="Calibri"/>
              </a:rPr>
              <a:t>0.37</a:t>
            </a:r>
            <a:endParaRPr lang="en-IN" dirty="0"/>
          </a:p>
        </p:txBody>
      </p:sp>
      <p:pic>
        <p:nvPicPr>
          <p:cNvPr id="4102" name="Picture 6">
            <a:extLst>
              <a:ext uri="{FF2B5EF4-FFF2-40B4-BE49-F238E27FC236}">
                <a16:creationId xmlns:a16="http://schemas.microsoft.com/office/drawing/2014/main" id="{399D0028-A0AD-9BD6-6C32-A51B70EF8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317" y="2001805"/>
            <a:ext cx="5165077"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F59F464-DF17-2871-BC14-20A9C9EE0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605" y="1843088"/>
            <a:ext cx="4151150" cy="258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479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B43D-50C8-FB3E-71CC-25A8BB31B87D}"/>
              </a:ext>
            </a:extLst>
          </p:cNvPr>
          <p:cNvSpPr>
            <a:spLocks noGrp="1"/>
          </p:cNvSpPr>
          <p:nvPr>
            <p:ph type="title"/>
          </p:nvPr>
        </p:nvSpPr>
        <p:spPr/>
        <p:txBody>
          <a:bodyPr/>
          <a:lstStyle/>
          <a:p>
            <a:r>
              <a:rPr lang="en-IN" spc="-10" dirty="0"/>
              <a:t>Conclusion</a:t>
            </a:r>
            <a:endParaRPr lang="en-IN" dirty="0"/>
          </a:p>
        </p:txBody>
      </p:sp>
      <p:sp>
        <p:nvSpPr>
          <p:cNvPr id="3" name="Content Placeholder 2">
            <a:extLst>
              <a:ext uri="{FF2B5EF4-FFF2-40B4-BE49-F238E27FC236}">
                <a16:creationId xmlns:a16="http://schemas.microsoft.com/office/drawing/2014/main" id="{099D9677-6711-BA2D-AD95-900A70841256}"/>
              </a:ext>
            </a:extLst>
          </p:cNvPr>
          <p:cNvSpPr>
            <a:spLocks noGrp="1"/>
          </p:cNvSpPr>
          <p:nvPr>
            <p:ph idx="1"/>
          </p:nvPr>
        </p:nvSpPr>
        <p:spPr/>
        <p:txBody>
          <a:bodyPr>
            <a:normAutofit fontScale="70000" lnSpcReduction="20000"/>
          </a:bodyPr>
          <a:lstStyle/>
          <a:p>
            <a:pPr algn="l"/>
            <a:r>
              <a:rPr lang="en-US" b="1" i="1" dirty="0">
                <a:solidFill>
                  <a:srgbClr val="000000"/>
                </a:solidFill>
                <a:effectLst/>
                <a:latin typeface="Helvetica Neue"/>
              </a:rPr>
              <a:t>Observation of Test Data</a:t>
            </a:r>
          </a:p>
          <a:p>
            <a:pPr algn="l">
              <a:buFont typeface="Arial" panose="020B0604020202020204" pitchFamily="34" charset="0"/>
              <a:buChar char="•"/>
            </a:pPr>
            <a:r>
              <a:rPr lang="en-US" b="0" i="0" dirty="0">
                <a:solidFill>
                  <a:srgbClr val="000000"/>
                </a:solidFill>
                <a:effectLst/>
                <a:latin typeface="Helvetica Neue"/>
              </a:rPr>
              <a:t>Accuracy: 79.3%</a:t>
            </a:r>
          </a:p>
          <a:p>
            <a:pPr algn="l">
              <a:buFont typeface="Arial" panose="020B0604020202020204" pitchFamily="34" charset="0"/>
              <a:buChar char="•"/>
            </a:pPr>
            <a:r>
              <a:rPr lang="en-US" b="0" i="0" dirty="0" err="1">
                <a:solidFill>
                  <a:srgbClr val="000000"/>
                </a:solidFill>
                <a:effectLst/>
                <a:latin typeface="Helvetica Neue"/>
              </a:rPr>
              <a:t>Sesititvity</a:t>
            </a:r>
            <a:r>
              <a:rPr lang="en-US" b="0" i="0" dirty="0">
                <a:solidFill>
                  <a:srgbClr val="000000"/>
                </a:solidFill>
                <a:effectLst/>
                <a:latin typeface="Helvetica Neue"/>
              </a:rPr>
              <a:t>: 80.8%</a:t>
            </a:r>
          </a:p>
          <a:p>
            <a:pPr algn="l">
              <a:buFont typeface="Arial" panose="020B0604020202020204" pitchFamily="34" charset="0"/>
              <a:buChar char="•"/>
            </a:pPr>
            <a:r>
              <a:rPr lang="en-US" b="0" i="0" dirty="0">
                <a:solidFill>
                  <a:srgbClr val="000000"/>
                </a:solidFill>
                <a:effectLst/>
                <a:latin typeface="Helvetica Neue"/>
              </a:rPr>
              <a:t>Specificity: 78.34%</a:t>
            </a:r>
          </a:p>
          <a:p>
            <a:r>
              <a:rPr lang="en-US" b="1" i="0" dirty="0" err="1">
                <a:solidFill>
                  <a:srgbClr val="000000"/>
                </a:solidFill>
                <a:effectLst/>
                <a:latin typeface="Helvetica Neue"/>
              </a:rPr>
              <a:t>Comparision</a:t>
            </a:r>
            <a:r>
              <a:rPr lang="en-US" b="1" i="0" dirty="0">
                <a:solidFill>
                  <a:srgbClr val="000000"/>
                </a:solidFill>
                <a:effectLst/>
                <a:latin typeface="Helvetica Neue"/>
              </a:rPr>
              <a:t> Between Train &amp; Test data</a:t>
            </a:r>
          </a:p>
          <a:p>
            <a:pPr algn="l" rtl="0"/>
            <a:r>
              <a:rPr lang="en-US" b="1" i="0" dirty="0">
                <a:solidFill>
                  <a:srgbClr val="000000"/>
                </a:solidFill>
                <a:effectLst/>
                <a:latin typeface="inherit"/>
              </a:rPr>
              <a:t>rain Data vs Test Data</a:t>
            </a:r>
          </a:p>
          <a:p>
            <a:pPr algn="l" rtl="0"/>
            <a:r>
              <a:rPr lang="en-US" b="0" i="0" dirty="0">
                <a:solidFill>
                  <a:srgbClr val="000000"/>
                </a:solidFill>
                <a:effectLst/>
                <a:latin typeface="Helvetica Neue"/>
              </a:rPr>
              <a:t>Accuracy: 79.83% vs 79.3</a:t>
            </a:r>
          </a:p>
          <a:p>
            <a:pPr algn="l" rtl="0"/>
            <a:r>
              <a:rPr lang="en-US" b="0" i="0" dirty="0">
                <a:solidFill>
                  <a:srgbClr val="000000"/>
                </a:solidFill>
                <a:effectLst/>
                <a:latin typeface="Helvetica Neue"/>
              </a:rPr>
              <a:t>Sensitivity: 81.55% vs 80.8%</a:t>
            </a:r>
          </a:p>
          <a:p>
            <a:pPr algn="l" rtl="0"/>
            <a:r>
              <a:rPr lang="en-US" b="0" i="0" dirty="0">
                <a:solidFill>
                  <a:srgbClr val="000000"/>
                </a:solidFill>
                <a:effectLst/>
                <a:latin typeface="Helvetica Neue"/>
              </a:rPr>
              <a:t>Specificity: 78.8% vs 78.34%</a:t>
            </a:r>
          </a:p>
          <a:p>
            <a:pPr algn="l" rtl="0"/>
            <a:r>
              <a:rPr lang="en-US" b="0" i="0" dirty="0">
                <a:solidFill>
                  <a:srgbClr val="000000"/>
                </a:solidFill>
                <a:effectLst/>
                <a:latin typeface="Helvetica Neue"/>
              </a:rPr>
              <a:t>Overall, The Model seems to predict a Good Conversion Rate and therefore can be used ahead for narrowing the choices for leads and improving the enrollments</a:t>
            </a:r>
          </a:p>
          <a:p>
            <a:endParaRPr lang="en-IN" dirty="0"/>
          </a:p>
        </p:txBody>
      </p:sp>
    </p:spTree>
    <p:extLst>
      <p:ext uri="{BB962C8B-B14F-4D97-AF65-F5344CB8AC3E}">
        <p14:creationId xmlns:p14="http://schemas.microsoft.com/office/powerpoint/2010/main" val="428112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Problem Statement</a:t>
            </a:r>
          </a:p>
        </p:txBody>
      </p:sp>
      <p:sp>
        <p:nvSpPr>
          <p:cNvPr id="4" name="Content Placeholder 3">
            <a:extLst>
              <a:ext uri="{FF2B5EF4-FFF2-40B4-BE49-F238E27FC236}">
                <a16:creationId xmlns:a16="http://schemas.microsoft.com/office/drawing/2014/main" id="{7EA322B9-71B4-7D25-5377-B4478B2BAD10}"/>
              </a:ext>
            </a:extLst>
          </p:cNvPr>
          <p:cNvSpPr>
            <a:spLocks noGrp="1"/>
          </p:cNvSpPr>
          <p:nvPr>
            <p:ph idx="1"/>
          </p:nvPr>
        </p:nvSpPr>
        <p:spPr/>
        <p:txBody>
          <a:bodyPr>
            <a:normAutofit fontScale="85000" lnSpcReduction="10000"/>
          </a:bodyPr>
          <a:lstStyle/>
          <a:p>
            <a:pPr marL="12700">
              <a:lnSpc>
                <a:spcPct val="100000"/>
              </a:lnSpc>
              <a:spcBef>
                <a:spcPts val="835"/>
              </a:spcBef>
              <a:tabLst>
                <a:tab pos="354965" algn="l"/>
              </a:tabLst>
            </a:pPr>
            <a:r>
              <a:rPr lang="en-US" sz="2000" dirty="0">
                <a:solidFill>
                  <a:srgbClr val="404040"/>
                </a:solidFill>
                <a:latin typeface="Calibri"/>
                <a:cs typeface="Calibri"/>
              </a:rPr>
              <a:t>X</a:t>
            </a:r>
            <a:r>
              <a:rPr lang="en-US" sz="2000" spc="5" dirty="0">
                <a:solidFill>
                  <a:srgbClr val="404040"/>
                </a:solidFill>
                <a:latin typeface="Calibri"/>
                <a:cs typeface="Calibri"/>
              </a:rPr>
              <a:t> </a:t>
            </a:r>
            <a:r>
              <a:rPr lang="en-US" sz="2000" spc="-10" dirty="0">
                <a:solidFill>
                  <a:srgbClr val="404040"/>
                </a:solidFill>
                <a:latin typeface="Calibri"/>
                <a:cs typeface="Calibri"/>
              </a:rPr>
              <a:t>Education</a:t>
            </a:r>
            <a:r>
              <a:rPr lang="en-US" sz="2000" spc="10" dirty="0">
                <a:solidFill>
                  <a:srgbClr val="404040"/>
                </a:solidFill>
                <a:latin typeface="Calibri"/>
                <a:cs typeface="Calibri"/>
              </a:rPr>
              <a:t> </a:t>
            </a:r>
            <a:r>
              <a:rPr lang="en-US" sz="2000" spc="-5" dirty="0">
                <a:solidFill>
                  <a:srgbClr val="404040"/>
                </a:solidFill>
                <a:latin typeface="Calibri"/>
                <a:cs typeface="Calibri"/>
              </a:rPr>
              <a:t>sells online</a:t>
            </a:r>
            <a:r>
              <a:rPr lang="en-US" sz="2000" spc="15" dirty="0">
                <a:solidFill>
                  <a:srgbClr val="404040"/>
                </a:solidFill>
                <a:latin typeface="Calibri"/>
                <a:cs typeface="Calibri"/>
              </a:rPr>
              <a:t> </a:t>
            </a:r>
            <a:r>
              <a:rPr lang="en-US" sz="2000" spc="-10" dirty="0">
                <a:solidFill>
                  <a:srgbClr val="404040"/>
                </a:solidFill>
                <a:latin typeface="Calibri"/>
                <a:cs typeface="Calibri"/>
              </a:rPr>
              <a:t>courses</a:t>
            </a:r>
            <a:r>
              <a:rPr lang="en-US" sz="2000" spc="-5" dirty="0">
                <a:solidFill>
                  <a:srgbClr val="404040"/>
                </a:solidFill>
                <a:latin typeface="Calibri"/>
                <a:cs typeface="Calibri"/>
              </a:rPr>
              <a:t> </a:t>
            </a:r>
            <a:r>
              <a:rPr lang="en-US" sz="2000" spc="-15" dirty="0">
                <a:solidFill>
                  <a:srgbClr val="404040"/>
                </a:solidFill>
                <a:latin typeface="Calibri"/>
                <a:cs typeface="Calibri"/>
              </a:rPr>
              <a:t>to</a:t>
            </a:r>
            <a:r>
              <a:rPr lang="en-US" sz="2000" spc="5" dirty="0">
                <a:solidFill>
                  <a:srgbClr val="404040"/>
                </a:solidFill>
                <a:latin typeface="Calibri"/>
                <a:cs typeface="Calibri"/>
              </a:rPr>
              <a:t> </a:t>
            </a:r>
            <a:r>
              <a:rPr lang="en-US" sz="2000" spc="-5" dirty="0">
                <a:solidFill>
                  <a:srgbClr val="404040"/>
                </a:solidFill>
                <a:latin typeface="Calibri"/>
                <a:cs typeface="Calibri"/>
              </a:rPr>
              <a:t>industry</a:t>
            </a:r>
            <a:r>
              <a:rPr lang="en-US" sz="2000" dirty="0">
                <a:solidFill>
                  <a:srgbClr val="404040"/>
                </a:solidFill>
                <a:latin typeface="Calibri"/>
                <a:cs typeface="Calibri"/>
              </a:rPr>
              <a:t> </a:t>
            </a:r>
            <a:r>
              <a:rPr lang="en-US" sz="2000" spc="-10" dirty="0">
                <a:solidFill>
                  <a:srgbClr val="404040"/>
                </a:solidFill>
                <a:latin typeface="Calibri"/>
                <a:cs typeface="Calibri"/>
              </a:rPr>
              <a:t>professionals.</a:t>
            </a:r>
            <a:endParaRPr lang="en-US" sz="2000" dirty="0">
              <a:latin typeface="Calibri"/>
              <a:cs typeface="Calibri"/>
            </a:endParaRPr>
          </a:p>
          <a:p>
            <a:pPr marL="128905" marR="182880" indent="-116839">
              <a:lnSpc>
                <a:spcPts val="1900"/>
              </a:lnSpc>
              <a:spcBef>
                <a:spcPts val="1019"/>
              </a:spcBef>
              <a:tabLst>
                <a:tab pos="354965" algn="l"/>
              </a:tabLst>
            </a:pPr>
            <a:r>
              <a:rPr lang="en-US" sz="1800" spc="-150" dirty="0">
                <a:solidFill>
                  <a:srgbClr val="90C225"/>
                </a:solidFill>
                <a:latin typeface="Lucida Sans Unicode"/>
                <a:cs typeface="Lucida Sans Unicode"/>
              </a:rPr>
              <a:t>▶	</a:t>
            </a:r>
            <a:r>
              <a:rPr lang="en-US" sz="2000" dirty="0">
                <a:solidFill>
                  <a:srgbClr val="404040"/>
                </a:solidFill>
                <a:latin typeface="Calibri"/>
                <a:cs typeface="Calibri"/>
              </a:rPr>
              <a:t>X</a:t>
            </a:r>
            <a:r>
              <a:rPr lang="en-US" sz="2000" spc="5" dirty="0">
                <a:solidFill>
                  <a:srgbClr val="404040"/>
                </a:solidFill>
                <a:latin typeface="Calibri"/>
                <a:cs typeface="Calibri"/>
              </a:rPr>
              <a:t> </a:t>
            </a:r>
            <a:r>
              <a:rPr lang="en-US" sz="2000" spc="-10" dirty="0">
                <a:solidFill>
                  <a:srgbClr val="404040"/>
                </a:solidFill>
                <a:latin typeface="Calibri"/>
                <a:cs typeface="Calibri"/>
              </a:rPr>
              <a:t>Education</a:t>
            </a:r>
            <a:r>
              <a:rPr lang="en-US" sz="2000" spc="10" dirty="0">
                <a:solidFill>
                  <a:srgbClr val="404040"/>
                </a:solidFill>
                <a:latin typeface="Calibri"/>
                <a:cs typeface="Calibri"/>
              </a:rPr>
              <a:t> </a:t>
            </a:r>
            <a:r>
              <a:rPr lang="en-US" sz="2000" spc="-10" dirty="0">
                <a:solidFill>
                  <a:srgbClr val="404040"/>
                </a:solidFill>
                <a:latin typeface="Calibri"/>
                <a:cs typeface="Calibri"/>
              </a:rPr>
              <a:t>gets</a:t>
            </a:r>
            <a:r>
              <a:rPr lang="en-US" sz="2000" spc="10" dirty="0">
                <a:solidFill>
                  <a:srgbClr val="404040"/>
                </a:solidFill>
                <a:latin typeface="Calibri"/>
                <a:cs typeface="Calibri"/>
              </a:rPr>
              <a:t> </a:t>
            </a:r>
            <a:r>
              <a:rPr lang="en-US" sz="2000" dirty="0">
                <a:solidFill>
                  <a:srgbClr val="404040"/>
                </a:solidFill>
                <a:latin typeface="Calibri"/>
                <a:cs typeface="Calibri"/>
              </a:rPr>
              <a:t>a</a:t>
            </a:r>
            <a:r>
              <a:rPr lang="en-US" sz="2000" spc="-5" dirty="0">
                <a:solidFill>
                  <a:srgbClr val="404040"/>
                </a:solidFill>
                <a:latin typeface="Calibri"/>
                <a:cs typeface="Calibri"/>
              </a:rPr>
              <a:t> </a:t>
            </a:r>
            <a:r>
              <a:rPr lang="en-US" sz="2000" dirty="0">
                <a:solidFill>
                  <a:srgbClr val="404040"/>
                </a:solidFill>
                <a:latin typeface="Calibri"/>
                <a:cs typeface="Calibri"/>
              </a:rPr>
              <a:t>lot</a:t>
            </a:r>
            <a:r>
              <a:rPr lang="en-US" sz="2000" spc="10" dirty="0">
                <a:solidFill>
                  <a:srgbClr val="404040"/>
                </a:solidFill>
                <a:latin typeface="Calibri"/>
                <a:cs typeface="Calibri"/>
              </a:rPr>
              <a:t> </a:t>
            </a:r>
            <a:r>
              <a:rPr lang="en-US" sz="2000" spc="-5" dirty="0">
                <a:solidFill>
                  <a:srgbClr val="404040"/>
                </a:solidFill>
                <a:latin typeface="Calibri"/>
                <a:cs typeface="Calibri"/>
              </a:rPr>
              <a:t>of</a:t>
            </a:r>
            <a:r>
              <a:rPr lang="en-US" sz="2000" spc="5" dirty="0">
                <a:solidFill>
                  <a:srgbClr val="404040"/>
                </a:solidFill>
                <a:latin typeface="Calibri"/>
                <a:cs typeface="Calibri"/>
              </a:rPr>
              <a:t> </a:t>
            </a:r>
            <a:r>
              <a:rPr lang="en-US" sz="2000" dirty="0">
                <a:solidFill>
                  <a:srgbClr val="404040"/>
                </a:solidFill>
                <a:latin typeface="Calibri"/>
                <a:cs typeface="Calibri"/>
              </a:rPr>
              <a:t>leads,</a:t>
            </a:r>
            <a:r>
              <a:rPr lang="en-US" sz="2000" spc="5" dirty="0">
                <a:solidFill>
                  <a:srgbClr val="404040"/>
                </a:solidFill>
                <a:latin typeface="Calibri"/>
                <a:cs typeface="Calibri"/>
              </a:rPr>
              <a:t> but </a:t>
            </a:r>
            <a:r>
              <a:rPr lang="en-US" sz="2000" dirty="0">
                <a:solidFill>
                  <a:srgbClr val="404040"/>
                </a:solidFill>
                <a:latin typeface="Calibri"/>
                <a:cs typeface="Calibri"/>
              </a:rPr>
              <a:t>its </a:t>
            </a:r>
            <a:r>
              <a:rPr lang="en-US" sz="2000" spc="-5" dirty="0">
                <a:solidFill>
                  <a:srgbClr val="404040"/>
                </a:solidFill>
                <a:latin typeface="Calibri"/>
                <a:cs typeface="Calibri"/>
              </a:rPr>
              <a:t>lead</a:t>
            </a:r>
            <a:r>
              <a:rPr lang="en-US" sz="2000" spc="20" dirty="0">
                <a:solidFill>
                  <a:srgbClr val="404040"/>
                </a:solidFill>
                <a:latin typeface="Calibri"/>
                <a:cs typeface="Calibri"/>
              </a:rPr>
              <a:t> </a:t>
            </a:r>
            <a:r>
              <a:rPr lang="en-US" sz="2000" spc="-15" dirty="0">
                <a:solidFill>
                  <a:srgbClr val="404040"/>
                </a:solidFill>
                <a:latin typeface="Calibri"/>
                <a:cs typeface="Calibri"/>
              </a:rPr>
              <a:t>conversion</a:t>
            </a:r>
            <a:r>
              <a:rPr lang="en-US" sz="2000" spc="10" dirty="0">
                <a:solidFill>
                  <a:srgbClr val="404040"/>
                </a:solidFill>
                <a:latin typeface="Calibri"/>
                <a:cs typeface="Calibri"/>
              </a:rPr>
              <a:t> </a:t>
            </a:r>
            <a:r>
              <a:rPr lang="en-US" sz="2000" spc="-20" dirty="0">
                <a:solidFill>
                  <a:srgbClr val="404040"/>
                </a:solidFill>
                <a:latin typeface="Calibri"/>
                <a:cs typeface="Calibri"/>
              </a:rPr>
              <a:t>rate</a:t>
            </a:r>
            <a:r>
              <a:rPr lang="en-US" sz="2000" dirty="0">
                <a:solidFill>
                  <a:srgbClr val="404040"/>
                </a:solidFill>
                <a:latin typeface="Calibri"/>
                <a:cs typeface="Calibri"/>
              </a:rPr>
              <a:t> is </a:t>
            </a:r>
            <a:r>
              <a:rPr lang="en-US" sz="2000" spc="-5" dirty="0">
                <a:solidFill>
                  <a:srgbClr val="404040"/>
                </a:solidFill>
                <a:latin typeface="Calibri"/>
                <a:cs typeface="Calibri"/>
              </a:rPr>
              <a:t>very</a:t>
            </a:r>
            <a:r>
              <a:rPr lang="en-US" sz="2000" spc="5" dirty="0">
                <a:solidFill>
                  <a:srgbClr val="404040"/>
                </a:solidFill>
                <a:latin typeface="Calibri"/>
                <a:cs typeface="Calibri"/>
              </a:rPr>
              <a:t> </a:t>
            </a:r>
            <a:r>
              <a:rPr lang="en-US" sz="2000" spc="-40" dirty="0">
                <a:solidFill>
                  <a:srgbClr val="404040"/>
                </a:solidFill>
                <a:latin typeface="Calibri"/>
                <a:cs typeface="Calibri"/>
              </a:rPr>
              <a:t>poor.</a:t>
            </a:r>
            <a:r>
              <a:rPr lang="en-US" sz="2000" spc="-5" dirty="0">
                <a:solidFill>
                  <a:srgbClr val="404040"/>
                </a:solidFill>
                <a:latin typeface="Calibri"/>
                <a:cs typeface="Calibri"/>
              </a:rPr>
              <a:t> </a:t>
            </a:r>
            <a:r>
              <a:rPr lang="en-US" sz="2000" spc="-15" dirty="0">
                <a:solidFill>
                  <a:srgbClr val="404040"/>
                </a:solidFill>
                <a:latin typeface="Calibri"/>
                <a:cs typeface="Calibri"/>
              </a:rPr>
              <a:t>For</a:t>
            </a:r>
            <a:r>
              <a:rPr lang="en-US" sz="2000" spc="-5" dirty="0">
                <a:solidFill>
                  <a:srgbClr val="404040"/>
                </a:solidFill>
                <a:latin typeface="Calibri"/>
                <a:cs typeface="Calibri"/>
              </a:rPr>
              <a:t> </a:t>
            </a:r>
            <a:r>
              <a:rPr lang="en-US" sz="2000" spc="-10" dirty="0">
                <a:solidFill>
                  <a:srgbClr val="404040"/>
                </a:solidFill>
                <a:latin typeface="Calibri"/>
                <a:cs typeface="Calibri"/>
              </a:rPr>
              <a:t>example,</a:t>
            </a:r>
            <a:r>
              <a:rPr lang="en-US" sz="2000" dirty="0">
                <a:solidFill>
                  <a:srgbClr val="404040"/>
                </a:solidFill>
                <a:latin typeface="Calibri"/>
                <a:cs typeface="Calibri"/>
              </a:rPr>
              <a:t> </a:t>
            </a:r>
            <a:r>
              <a:rPr lang="en-US" sz="2000" spc="-35" dirty="0">
                <a:solidFill>
                  <a:srgbClr val="404040"/>
                </a:solidFill>
                <a:latin typeface="Calibri"/>
                <a:cs typeface="Calibri"/>
              </a:rPr>
              <a:t>if, </a:t>
            </a:r>
            <a:r>
              <a:rPr lang="en-US" sz="2000" spc="-390" dirty="0">
                <a:solidFill>
                  <a:srgbClr val="404040"/>
                </a:solidFill>
                <a:latin typeface="Calibri"/>
                <a:cs typeface="Calibri"/>
              </a:rPr>
              <a:t> </a:t>
            </a:r>
            <a:r>
              <a:rPr lang="en-US" sz="2000" spc="-45" dirty="0">
                <a:solidFill>
                  <a:srgbClr val="404040"/>
                </a:solidFill>
                <a:latin typeface="Calibri"/>
                <a:cs typeface="Calibri"/>
              </a:rPr>
              <a:t>say,</a:t>
            </a:r>
            <a:r>
              <a:rPr lang="en-US" sz="2000" spc="-5" dirty="0">
                <a:solidFill>
                  <a:srgbClr val="404040"/>
                </a:solidFill>
                <a:latin typeface="Calibri"/>
                <a:cs typeface="Calibri"/>
              </a:rPr>
              <a:t> they</a:t>
            </a:r>
            <a:r>
              <a:rPr lang="en-US" sz="2000" spc="5" dirty="0">
                <a:solidFill>
                  <a:srgbClr val="404040"/>
                </a:solidFill>
                <a:latin typeface="Calibri"/>
                <a:cs typeface="Calibri"/>
              </a:rPr>
              <a:t> </a:t>
            </a:r>
            <a:r>
              <a:rPr lang="en-US" sz="2000" spc="-5" dirty="0">
                <a:solidFill>
                  <a:srgbClr val="404040"/>
                </a:solidFill>
                <a:latin typeface="Calibri"/>
                <a:cs typeface="Calibri"/>
              </a:rPr>
              <a:t>acquire</a:t>
            </a:r>
            <a:r>
              <a:rPr lang="en-US" sz="2000" spc="20" dirty="0">
                <a:solidFill>
                  <a:srgbClr val="404040"/>
                </a:solidFill>
                <a:latin typeface="Calibri"/>
                <a:cs typeface="Calibri"/>
              </a:rPr>
              <a:t> </a:t>
            </a:r>
            <a:r>
              <a:rPr lang="en-US" sz="2000" dirty="0">
                <a:solidFill>
                  <a:srgbClr val="404040"/>
                </a:solidFill>
                <a:latin typeface="Calibri"/>
                <a:cs typeface="Calibri"/>
              </a:rPr>
              <a:t>100 leads in</a:t>
            </a:r>
            <a:r>
              <a:rPr lang="en-US" sz="2000" spc="10" dirty="0">
                <a:solidFill>
                  <a:srgbClr val="404040"/>
                </a:solidFill>
                <a:latin typeface="Calibri"/>
                <a:cs typeface="Calibri"/>
              </a:rPr>
              <a:t> </a:t>
            </a:r>
            <a:r>
              <a:rPr lang="en-US" sz="2000" dirty="0">
                <a:solidFill>
                  <a:srgbClr val="404040"/>
                </a:solidFill>
                <a:latin typeface="Calibri"/>
                <a:cs typeface="Calibri"/>
              </a:rPr>
              <a:t>a </a:t>
            </a:r>
            <a:r>
              <a:rPr lang="en-US" sz="2000" spc="-45" dirty="0">
                <a:solidFill>
                  <a:srgbClr val="404040"/>
                </a:solidFill>
                <a:latin typeface="Calibri"/>
                <a:cs typeface="Calibri"/>
              </a:rPr>
              <a:t>day,</a:t>
            </a:r>
            <a:r>
              <a:rPr lang="en-US" sz="2000" dirty="0">
                <a:solidFill>
                  <a:srgbClr val="404040"/>
                </a:solidFill>
                <a:latin typeface="Calibri"/>
                <a:cs typeface="Calibri"/>
              </a:rPr>
              <a:t> </a:t>
            </a:r>
            <a:r>
              <a:rPr lang="en-US" sz="2000" spc="-5" dirty="0">
                <a:solidFill>
                  <a:srgbClr val="404040"/>
                </a:solidFill>
                <a:latin typeface="Calibri"/>
                <a:cs typeface="Calibri"/>
              </a:rPr>
              <a:t>only</a:t>
            </a:r>
            <a:r>
              <a:rPr lang="en-US" sz="2000" spc="5" dirty="0">
                <a:solidFill>
                  <a:srgbClr val="404040"/>
                </a:solidFill>
                <a:latin typeface="Calibri"/>
                <a:cs typeface="Calibri"/>
              </a:rPr>
              <a:t> </a:t>
            </a:r>
            <a:r>
              <a:rPr lang="en-US" sz="2000" dirty="0">
                <a:solidFill>
                  <a:srgbClr val="404040"/>
                </a:solidFill>
                <a:latin typeface="Calibri"/>
                <a:cs typeface="Calibri"/>
              </a:rPr>
              <a:t>about 30</a:t>
            </a:r>
            <a:r>
              <a:rPr lang="en-US" sz="2000" spc="5" dirty="0">
                <a:solidFill>
                  <a:srgbClr val="404040"/>
                </a:solidFill>
                <a:latin typeface="Calibri"/>
                <a:cs typeface="Calibri"/>
              </a:rPr>
              <a:t> </a:t>
            </a:r>
            <a:r>
              <a:rPr lang="en-US" sz="2000" spc="-5" dirty="0">
                <a:solidFill>
                  <a:srgbClr val="404040"/>
                </a:solidFill>
                <a:latin typeface="Calibri"/>
                <a:cs typeface="Calibri"/>
              </a:rPr>
              <a:t>of</a:t>
            </a:r>
            <a:r>
              <a:rPr lang="en-US" sz="2000" dirty="0">
                <a:solidFill>
                  <a:srgbClr val="404040"/>
                </a:solidFill>
                <a:latin typeface="Calibri"/>
                <a:cs typeface="Calibri"/>
              </a:rPr>
              <a:t> them</a:t>
            </a:r>
            <a:r>
              <a:rPr lang="en-US" sz="2000" spc="5" dirty="0">
                <a:solidFill>
                  <a:srgbClr val="404040"/>
                </a:solidFill>
                <a:latin typeface="Calibri"/>
                <a:cs typeface="Calibri"/>
              </a:rPr>
              <a:t> </a:t>
            </a:r>
            <a:r>
              <a:rPr lang="en-US" sz="2000" spc="-10" dirty="0">
                <a:solidFill>
                  <a:srgbClr val="404040"/>
                </a:solidFill>
                <a:latin typeface="Calibri"/>
                <a:cs typeface="Calibri"/>
              </a:rPr>
              <a:t>are</a:t>
            </a:r>
            <a:r>
              <a:rPr lang="en-US" sz="2000" spc="20" dirty="0">
                <a:solidFill>
                  <a:srgbClr val="404040"/>
                </a:solidFill>
                <a:latin typeface="Calibri"/>
                <a:cs typeface="Calibri"/>
              </a:rPr>
              <a:t> </a:t>
            </a:r>
            <a:r>
              <a:rPr lang="en-US" sz="2000" spc="-10" dirty="0">
                <a:solidFill>
                  <a:srgbClr val="404040"/>
                </a:solidFill>
                <a:latin typeface="Calibri"/>
                <a:cs typeface="Calibri"/>
              </a:rPr>
              <a:t>converted.</a:t>
            </a:r>
            <a:endParaRPr lang="en-US" sz="2000" dirty="0">
              <a:latin typeface="Calibri"/>
              <a:cs typeface="Calibri"/>
            </a:endParaRPr>
          </a:p>
          <a:p>
            <a:pPr marL="128905" marR="688975" indent="-116839">
              <a:lnSpc>
                <a:spcPts val="1900"/>
              </a:lnSpc>
              <a:spcBef>
                <a:spcPts val="1000"/>
              </a:spcBef>
              <a:tabLst>
                <a:tab pos="354965" algn="l"/>
              </a:tabLst>
            </a:pPr>
            <a:r>
              <a:rPr lang="en-US" sz="1800" spc="-150" dirty="0">
                <a:solidFill>
                  <a:srgbClr val="90C225"/>
                </a:solidFill>
                <a:latin typeface="Lucida Sans Unicode"/>
                <a:cs typeface="Lucida Sans Unicode"/>
              </a:rPr>
              <a:t>▶	</a:t>
            </a:r>
            <a:r>
              <a:rPr lang="en-US" sz="2000" spc="-85" dirty="0">
                <a:solidFill>
                  <a:srgbClr val="404040"/>
                </a:solidFill>
                <a:latin typeface="Calibri"/>
                <a:cs typeface="Calibri"/>
              </a:rPr>
              <a:t>To</a:t>
            </a:r>
            <a:r>
              <a:rPr lang="en-US" sz="2000" dirty="0">
                <a:solidFill>
                  <a:srgbClr val="404040"/>
                </a:solidFill>
                <a:latin typeface="Calibri"/>
                <a:cs typeface="Calibri"/>
              </a:rPr>
              <a:t> </a:t>
            </a:r>
            <a:r>
              <a:rPr lang="en-US" sz="2000" spc="-15" dirty="0">
                <a:solidFill>
                  <a:srgbClr val="404040"/>
                </a:solidFill>
                <a:latin typeface="Calibri"/>
                <a:cs typeface="Calibri"/>
              </a:rPr>
              <a:t>make</a:t>
            </a:r>
            <a:r>
              <a:rPr lang="en-US" sz="2000" dirty="0">
                <a:solidFill>
                  <a:srgbClr val="404040"/>
                </a:solidFill>
                <a:latin typeface="Calibri"/>
                <a:cs typeface="Calibri"/>
              </a:rPr>
              <a:t> this</a:t>
            </a:r>
            <a:r>
              <a:rPr lang="en-US" sz="2000" spc="5" dirty="0">
                <a:solidFill>
                  <a:srgbClr val="404040"/>
                </a:solidFill>
                <a:latin typeface="Calibri"/>
                <a:cs typeface="Calibri"/>
              </a:rPr>
              <a:t> </a:t>
            </a:r>
            <a:r>
              <a:rPr lang="en-US" sz="2000" spc="-10" dirty="0">
                <a:solidFill>
                  <a:srgbClr val="404040"/>
                </a:solidFill>
                <a:latin typeface="Calibri"/>
                <a:cs typeface="Calibri"/>
              </a:rPr>
              <a:t>process</a:t>
            </a:r>
            <a:r>
              <a:rPr lang="en-US" sz="2000" spc="-5" dirty="0">
                <a:solidFill>
                  <a:srgbClr val="404040"/>
                </a:solidFill>
                <a:latin typeface="Calibri"/>
                <a:cs typeface="Calibri"/>
              </a:rPr>
              <a:t> </a:t>
            </a:r>
            <a:r>
              <a:rPr lang="en-US" sz="2000" spc="-10" dirty="0">
                <a:solidFill>
                  <a:srgbClr val="404040"/>
                </a:solidFill>
                <a:latin typeface="Calibri"/>
                <a:cs typeface="Calibri"/>
              </a:rPr>
              <a:t>more</a:t>
            </a:r>
            <a:r>
              <a:rPr lang="en-US" sz="2000" dirty="0">
                <a:solidFill>
                  <a:srgbClr val="404040"/>
                </a:solidFill>
                <a:latin typeface="Calibri"/>
                <a:cs typeface="Calibri"/>
              </a:rPr>
              <a:t> </a:t>
            </a:r>
            <a:r>
              <a:rPr lang="en-US" sz="2000" spc="-10" dirty="0">
                <a:solidFill>
                  <a:srgbClr val="404040"/>
                </a:solidFill>
                <a:latin typeface="Calibri"/>
                <a:cs typeface="Calibri"/>
              </a:rPr>
              <a:t>efficient,</a:t>
            </a:r>
            <a:r>
              <a:rPr lang="en-US" sz="2000" spc="5" dirty="0">
                <a:solidFill>
                  <a:srgbClr val="404040"/>
                </a:solidFill>
                <a:latin typeface="Calibri"/>
                <a:cs typeface="Calibri"/>
              </a:rPr>
              <a:t> </a:t>
            </a:r>
            <a:r>
              <a:rPr lang="en-US" sz="2000" dirty="0">
                <a:solidFill>
                  <a:srgbClr val="404040"/>
                </a:solidFill>
                <a:latin typeface="Calibri"/>
                <a:cs typeface="Calibri"/>
              </a:rPr>
              <a:t>the</a:t>
            </a:r>
            <a:r>
              <a:rPr lang="en-US" sz="2000" spc="5" dirty="0">
                <a:solidFill>
                  <a:srgbClr val="404040"/>
                </a:solidFill>
                <a:latin typeface="Calibri"/>
                <a:cs typeface="Calibri"/>
              </a:rPr>
              <a:t> </a:t>
            </a:r>
            <a:r>
              <a:rPr lang="en-US" sz="2000" spc="-10" dirty="0">
                <a:solidFill>
                  <a:srgbClr val="404040"/>
                </a:solidFill>
                <a:latin typeface="Calibri"/>
                <a:cs typeface="Calibri"/>
              </a:rPr>
              <a:t>company</a:t>
            </a:r>
            <a:r>
              <a:rPr lang="en-US" sz="2000" spc="10" dirty="0">
                <a:solidFill>
                  <a:srgbClr val="404040"/>
                </a:solidFill>
                <a:latin typeface="Calibri"/>
                <a:cs typeface="Calibri"/>
              </a:rPr>
              <a:t> </a:t>
            </a:r>
            <a:r>
              <a:rPr lang="en-US" sz="2000" dirty="0">
                <a:solidFill>
                  <a:srgbClr val="404040"/>
                </a:solidFill>
                <a:latin typeface="Calibri"/>
                <a:cs typeface="Calibri"/>
              </a:rPr>
              <a:t>wishes</a:t>
            </a:r>
            <a:r>
              <a:rPr lang="en-US" sz="2000" spc="5" dirty="0">
                <a:solidFill>
                  <a:srgbClr val="404040"/>
                </a:solidFill>
                <a:latin typeface="Calibri"/>
                <a:cs typeface="Calibri"/>
              </a:rPr>
              <a:t> </a:t>
            </a:r>
            <a:r>
              <a:rPr lang="en-US" sz="2000" spc="-15" dirty="0">
                <a:solidFill>
                  <a:srgbClr val="404040"/>
                </a:solidFill>
                <a:latin typeface="Calibri"/>
                <a:cs typeface="Calibri"/>
              </a:rPr>
              <a:t>to</a:t>
            </a:r>
            <a:r>
              <a:rPr lang="en-US" sz="2000" dirty="0">
                <a:solidFill>
                  <a:srgbClr val="404040"/>
                </a:solidFill>
                <a:latin typeface="Calibri"/>
                <a:cs typeface="Calibri"/>
              </a:rPr>
              <a:t> </a:t>
            </a:r>
            <a:r>
              <a:rPr lang="en-US" sz="2000" spc="-5" dirty="0">
                <a:solidFill>
                  <a:srgbClr val="404040"/>
                </a:solidFill>
                <a:latin typeface="Calibri"/>
                <a:cs typeface="Calibri"/>
              </a:rPr>
              <a:t>identify</a:t>
            </a:r>
            <a:r>
              <a:rPr lang="en-US" sz="2000" spc="5" dirty="0">
                <a:solidFill>
                  <a:srgbClr val="404040"/>
                </a:solidFill>
                <a:latin typeface="Calibri"/>
                <a:cs typeface="Calibri"/>
              </a:rPr>
              <a:t> </a:t>
            </a:r>
            <a:r>
              <a:rPr lang="en-US" sz="2000" dirty="0">
                <a:solidFill>
                  <a:srgbClr val="404040"/>
                </a:solidFill>
                <a:latin typeface="Calibri"/>
                <a:cs typeface="Calibri"/>
              </a:rPr>
              <a:t>the</a:t>
            </a:r>
            <a:r>
              <a:rPr lang="en-US" sz="2000" spc="5" dirty="0">
                <a:solidFill>
                  <a:srgbClr val="404040"/>
                </a:solidFill>
                <a:latin typeface="Calibri"/>
                <a:cs typeface="Calibri"/>
              </a:rPr>
              <a:t> </a:t>
            </a:r>
            <a:r>
              <a:rPr lang="en-US" sz="2000" spc="-5" dirty="0">
                <a:solidFill>
                  <a:srgbClr val="404040"/>
                </a:solidFill>
                <a:latin typeface="Calibri"/>
                <a:cs typeface="Calibri"/>
              </a:rPr>
              <a:t>most </a:t>
            </a:r>
            <a:r>
              <a:rPr lang="en-US" sz="2000" spc="-10" dirty="0">
                <a:solidFill>
                  <a:srgbClr val="404040"/>
                </a:solidFill>
                <a:latin typeface="Calibri"/>
                <a:cs typeface="Calibri"/>
              </a:rPr>
              <a:t>potential</a:t>
            </a:r>
            <a:r>
              <a:rPr lang="en-US" sz="2000" spc="5" dirty="0">
                <a:solidFill>
                  <a:srgbClr val="404040"/>
                </a:solidFill>
                <a:latin typeface="Calibri"/>
                <a:cs typeface="Calibri"/>
              </a:rPr>
              <a:t> </a:t>
            </a:r>
            <a:r>
              <a:rPr lang="en-US" sz="2000" dirty="0">
                <a:solidFill>
                  <a:srgbClr val="404040"/>
                </a:solidFill>
                <a:latin typeface="Calibri"/>
                <a:cs typeface="Calibri"/>
              </a:rPr>
              <a:t>leads,</a:t>
            </a:r>
            <a:r>
              <a:rPr lang="en-US" sz="2000" spc="5" dirty="0">
                <a:solidFill>
                  <a:srgbClr val="404040"/>
                </a:solidFill>
                <a:latin typeface="Calibri"/>
                <a:cs typeface="Calibri"/>
              </a:rPr>
              <a:t> </a:t>
            </a:r>
            <a:r>
              <a:rPr lang="en-US" sz="2000" dirty="0">
                <a:solidFill>
                  <a:srgbClr val="404040"/>
                </a:solidFill>
                <a:latin typeface="Calibri"/>
                <a:cs typeface="Calibri"/>
              </a:rPr>
              <a:t>also</a:t>
            </a:r>
            <a:r>
              <a:rPr lang="en-US" sz="2000" spc="10" dirty="0">
                <a:solidFill>
                  <a:srgbClr val="404040"/>
                </a:solidFill>
                <a:latin typeface="Calibri"/>
                <a:cs typeface="Calibri"/>
              </a:rPr>
              <a:t> </a:t>
            </a:r>
            <a:r>
              <a:rPr lang="en-US" sz="2000" spc="-5" dirty="0">
                <a:solidFill>
                  <a:srgbClr val="404040"/>
                </a:solidFill>
                <a:latin typeface="Calibri"/>
                <a:cs typeface="Calibri"/>
              </a:rPr>
              <a:t>known</a:t>
            </a:r>
            <a:r>
              <a:rPr lang="en-US" sz="2000" spc="10" dirty="0">
                <a:solidFill>
                  <a:srgbClr val="404040"/>
                </a:solidFill>
                <a:latin typeface="Calibri"/>
                <a:cs typeface="Calibri"/>
              </a:rPr>
              <a:t> </a:t>
            </a:r>
            <a:r>
              <a:rPr lang="en-US" sz="2000" dirty="0">
                <a:solidFill>
                  <a:srgbClr val="404040"/>
                </a:solidFill>
                <a:latin typeface="Calibri"/>
                <a:cs typeface="Calibri"/>
              </a:rPr>
              <a:t>as</a:t>
            </a:r>
            <a:r>
              <a:rPr lang="en-US" sz="2000" spc="-5" dirty="0">
                <a:solidFill>
                  <a:srgbClr val="404040"/>
                </a:solidFill>
                <a:latin typeface="Calibri"/>
                <a:cs typeface="Calibri"/>
              </a:rPr>
              <a:t> </a:t>
            </a:r>
            <a:r>
              <a:rPr lang="en-US" sz="2000" dirty="0">
                <a:solidFill>
                  <a:srgbClr val="404040"/>
                </a:solidFill>
                <a:latin typeface="Calibri"/>
                <a:cs typeface="Calibri"/>
              </a:rPr>
              <a:t>‘Hot</a:t>
            </a:r>
            <a:r>
              <a:rPr lang="en-US" sz="2000" spc="10" dirty="0">
                <a:solidFill>
                  <a:srgbClr val="404040"/>
                </a:solidFill>
                <a:latin typeface="Calibri"/>
                <a:cs typeface="Calibri"/>
              </a:rPr>
              <a:t> </a:t>
            </a:r>
            <a:r>
              <a:rPr lang="en-US" sz="2000" spc="-55" dirty="0">
                <a:solidFill>
                  <a:srgbClr val="404040"/>
                </a:solidFill>
                <a:latin typeface="Calibri"/>
                <a:cs typeface="Calibri"/>
              </a:rPr>
              <a:t>Leads’.</a:t>
            </a:r>
            <a:endParaRPr lang="en-US" sz="2000" dirty="0">
              <a:latin typeface="Calibri"/>
              <a:cs typeface="Calibri"/>
            </a:endParaRPr>
          </a:p>
          <a:p>
            <a:pPr marL="128905" marR="5080" indent="-116839">
              <a:lnSpc>
                <a:spcPts val="1900"/>
              </a:lnSpc>
              <a:spcBef>
                <a:spcPts val="1000"/>
              </a:spcBef>
              <a:tabLst>
                <a:tab pos="354965" algn="l"/>
              </a:tabLst>
            </a:pPr>
            <a:r>
              <a:rPr lang="en-US" sz="1800" spc="-150" dirty="0">
                <a:solidFill>
                  <a:srgbClr val="90C225"/>
                </a:solidFill>
                <a:latin typeface="Lucida Sans Unicode"/>
                <a:cs typeface="Lucida Sans Unicode"/>
              </a:rPr>
              <a:t>▶	</a:t>
            </a:r>
            <a:r>
              <a:rPr lang="en-US" sz="2000" dirty="0">
                <a:solidFill>
                  <a:srgbClr val="404040"/>
                </a:solidFill>
                <a:latin typeface="Calibri"/>
                <a:cs typeface="Calibri"/>
              </a:rPr>
              <a:t>If </a:t>
            </a:r>
            <a:r>
              <a:rPr lang="en-US" sz="2000" spc="-5" dirty="0">
                <a:solidFill>
                  <a:srgbClr val="404040"/>
                </a:solidFill>
                <a:latin typeface="Calibri"/>
                <a:cs typeface="Calibri"/>
              </a:rPr>
              <a:t>they</a:t>
            </a:r>
            <a:r>
              <a:rPr lang="en-US" sz="2000" spc="10" dirty="0">
                <a:solidFill>
                  <a:srgbClr val="404040"/>
                </a:solidFill>
                <a:latin typeface="Calibri"/>
                <a:cs typeface="Calibri"/>
              </a:rPr>
              <a:t> </a:t>
            </a:r>
            <a:r>
              <a:rPr lang="en-US" sz="2000" spc="-5" dirty="0">
                <a:solidFill>
                  <a:srgbClr val="404040"/>
                </a:solidFill>
                <a:latin typeface="Calibri"/>
                <a:cs typeface="Calibri"/>
              </a:rPr>
              <a:t>successfully</a:t>
            </a:r>
            <a:r>
              <a:rPr lang="en-US" sz="2000" dirty="0">
                <a:solidFill>
                  <a:srgbClr val="404040"/>
                </a:solidFill>
                <a:latin typeface="Calibri"/>
                <a:cs typeface="Calibri"/>
              </a:rPr>
              <a:t> </a:t>
            </a:r>
            <a:r>
              <a:rPr lang="en-US" sz="2000" spc="-5" dirty="0">
                <a:solidFill>
                  <a:srgbClr val="404040"/>
                </a:solidFill>
                <a:latin typeface="Calibri"/>
                <a:cs typeface="Calibri"/>
              </a:rPr>
              <a:t>identify</a:t>
            </a:r>
            <a:r>
              <a:rPr lang="en-US" sz="2000" spc="10" dirty="0">
                <a:solidFill>
                  <a:srgbClr val="404040"/>
                </a:solidFill>
                <a:latin typeface="Calibri"/>
                <a:cs typeface="Calibri"/>
              </a:rPr>
              <a:t> </a:t>
            </a:r>
            <a:r>
              <a:rPr lang="en-US" sz="2000" dirty="0">
                <a:solidFill>
                  <a:srgbClr val="404040"/>
                </a:solidFill>
                <a:latin typeface="Calibri"/>
                <a:cs typeface="Calibri"/>
              </a:rPr>
              <a:t>this </a:t>
            </a:r>
            <a:r>
              <a:rPr lang="en-US" sz="2000" spc="-10" dirty="0">
                <a:solidFill>
                  <a:srgbClr val="404040"/>
                </a:solidFill>
                <a:latin typeface="Calibri"/>
                <a:cs typeface="Calibri"/>
              </a:rPr>
              <a:t>set</a:t>
            </a:r>
            <a:r>
              <a:rPr lang="en-US" sz="2000" spc="5" dirty="0">
                <a:solidFill>
                  <a:srgbClr val="404040"/>
                </a:solidFill>
                <a:latin typeface="Calibri"/>
                <a:cs typeface="Calibri"/>
              </a:rPr>
              <a:t> </a:t>
            </a:r>
            <a:r>
              <a:rPr lang="en-US" sz="2000" spc="-5" dirty="0">
                <a:solidFill>
                  <a:srgbClr val="404040"/>
                </a:solidFill>
                <a:latin typeface="Calibri"/>
                <a:cs typeface="Calibri"/>
              </a:rPr>
              <a:t>of leads,</a:t>
            </a:r>
            <a:r>
              <a:rPr lang="en-US" sz="2000" spc="10" dirty="0">
                <a:solidFill>
                  <a:srgbClr val="404040"/>
                </a:solidFill>
                <a:latin typeface="Calibri"/>
                <a:cs typeface="Calibri"/>
              </a:rPr>
              <a:t> </a:t>
            </a:r>
            <a:r>
              <a:rPr lang="en-US" sz="2000" dirty="0">
                <a:solidFill>
                  <a:srgbClr val="404040"/>
                </a:solidFill>
                <a:latin typeface="Calibri"/>
                <a:cs typeface="Calibri"/>
              </a:rPr>
              <a:t>the</a:t>
            </a:r>
            <a:r>
              <a:rPr lang="en-US" sz="2000" spc="5" dirty="0">
                <a:solidFill>
                  <a:srgbClr val="404040"/>
                </a:solidFill>
                <a:latin typeface="Calibri"/>
                <a:cs typeface="Calibri"/>
              </a:rPr>
              <a:t> </a:t>
            </a:r>
            <a:r>
              <a:rPr lang="en-US" sz="2000" dirty="0">
                <a:solidFill>
                  <a:srgbClr val="404040"/>
                </a:solidFill>
                <a:latin typeface="Calibri"/>
                <a:cs typeface="Calibri"/>
              </a:rPr>
              <a:t>lead</a:t>
            </a:r>
            <a:r>
              <a:rPr lang="en-US" sz="2000" spc="5" dirty="0">
                <a:solidFill>
                  <a:srgbClr val="404040"/>
                </a:solidFill>
                <a:latin typeface="Calibri"/>
                <a:cs typeface="Calibri"/>
              </a:rPr>
              <a:t> </a:t>
            </a:r>
            <a:r>
              <a:rPr lang="en-US" sz="2000" spc="-15" dirty="0">
                <a:solidFill>
                  <a:srgbClr val="404040"/>
                </a:solidFill>
                <a:latin typeface="Calibri"/>
                <a:cs typeface="Calibri"/>
              </a:rPr>
              <a:t>conversion</a:t>
            </a:r>
            <a:r>
              <a:rPr lang="en-US" sz="2000" spc="10" dirty="0">
                <a:solidFill>
                  <a:srgbClr val="404040"/>
                </a:solidFill>
                <a:latin typeface="Calibri"/>
                <a:cs typeface="Calibri"/>
              </a:rPr>
              <a:t> </a:t>
            </a:r>
            <a:r>
              <a:rPr lang="en-US" sz="2000" spc="-20" dirty="0">
                <a:solidFill>
                  <a:srgbClr val="404040"/>
                </a:solidFill>
                <a:latin typeface="Calibri"/>
                <a:cs typeface="Calibri"/>
              </a:rPr>
              <a:t>rate</a:t>
            </a:r>
            <a:r>
              <a:rPr lang="en-US" sz="2000" spc="5" dirty="0">
                <a:solidFill>
                  <a:srgbClr val="404040"/>
                </a:solidFill>
                <a:latin typeface="Calibri"/>
                <a:cs typeface="Calibri"/>
              </a:rPr>
              <a:t> </a:t>
            </a:r>
            <a:r>
              <a:rPr lang="en-US" sz="2000" spc="-5" dirty="0">
                <a:solidFill>
                  <a:srgbClr val="404040"/>
                </a:solidFill>
                <a:latin typeface="Calibri"/>
                <a:cs typeface="Calibri"/>
              </a:rPr>
              <a:t>should</a:t>
            </a:r>
            <a:r>
              <a:rPr lang="en-US" sz="2000" spc="15" dirty="0">
                <a:solidFill>
                  <a:srgbClr val="404040"/>
                </a:solidFill>
                <a:latin typeface="Calibri"/>
                <a:cs typeface="Calibri"/>
              </a:rPr>
              <a:t> </a:t>
            </a:r>
            <a:r>
              <a:rPr lang="en-US" sz="2000" spc="-10" dirty="0">
                <a:solidFill>
                  <a:srgbClr val="404040"/>
                </a:solidFill>
                <a:latin typeface="Calibri"/>
                <a:cs typeface="Calibri"/>
              </a:rPr>
              <a:t>go</a:t>
            </a:r>
            <a:r>
              <a:rPr lang="en-US" sz="2000" dirty="0">
                <a:solidFill>
                  <a:srgbClr val="404040"/>
                </a:solidFill>
                <a:latin typeface="Calibri"/>
                <a:cs typeface="Calibri"/>
              </a:rPr>
              <a:t> </a:t>
            </a:r>
            <a:r>
              <a:rPr lang="en-US" sz="2000" spc="-5" dirty="0">
                <a:solidFill>
                  <a:srgbClr val="404040"/>
                </a:solidFill>
                <a:latin typeface="Calibri"/>
                <a:cs typeface="Calibri"/>
              </a:rPr>
              <a:t>up</a:t>
            </a:r>
            <a:r>
              <a:rPr lang="en-US" sz="2000" spc="10" dirty="0">
                <a:solidFill>
                  <a:srgbClr val="404040"/>
                </a:solidFill>
                <a:latin typeface="Calibri"/>
                <a:cs typeface="Calibri"/>
              </a:rPr>
              <a:t> </a:t>
            </a:r>
            <a:r>
              <a:rPr lang="en-US" sz="2000" dirty="0">
                <a:solidFill>
                  <a:srgbClr val="404040"/>
                </a:solidFill>
                <a:latin typeface="Calibri"/>
                <a:cs typeface="Calibri"/>
              </a:rPr>
              <a:t>as the</a:t>
            </a:r>
            <a:r>
              <a:rPr lang="en-US" sz="2000" spc="5" dirty="0">
                <a:solidFill>
                  <a:srgbClr val="404040"/>
                </a:solidFill>
                <a:latin typeface="Calibri"/>
                <a:cs typeface="Calibri"/>
              </a:rPr>
              <a:t> </a:t>
            </a:r>
            <a:r>
              <a:rPr lang="en-US" sz="2000" spc="-5" dirty="0">
                <a:solidFill>
                  <a:srgbClr val="404040"/>
                </a:solidFill>
                <a:latin typeface="Calibri"/>
                <a:cs typeface="Calibri"/>
              </a:rPr>
              <a:t>sales</a:t>
            </a:r>
            <a:r>
              <a:rPr lang="en-US" sz="2000" dirty="0">
                <a:solidFill>
                  <a:srgbClr val="404040"/>
                </a:solidFill>
                <a:latin typeface="Calibri"/>
                <a:cs typeface="Calibri"/>
              </a:rPr>
              <a:t> </a:t>
            </a:r>
            <a:r>
              <a:rPr lang="en-US" sz="2000" spc="-5" dirty="0">
                <a:solidFill>
                  <a:srgbClr val="404040"/>
                </a:solidFill>
                <a:latin typeface="Calibri"/>
                <a:cs typeface="Calibri"/>
              </a:rPr>
              <a:t>team</a:t>
            </a:r>
            <a:r>
              <a:rPr lang="en-US" sz="2000" spc="5" dirty="0">
                <a:solidFill>
                  <a:srgbClr val="404040"/>
                </a:solidFill>
                <a:latin typeface="Calibri"/>
                <a:cs typeface="Calibri"/>
              </a:rPr>
              <a:t> </a:t>
            </a:r>
            <a:r>
              <a:rPr lang="en-US" sz="2000" dirty="0">
                <a:solidFill>
                  <a:srgbClr val="404040"/>
                </a:solidFill>
                <a:latin typeface="Calibri"/>
                <a:cs typeface="Calibri"/>
              </a:rPr>
              <a:t>will</a:t>
            </a:r>
            <a:r>
              <a:rPr lang="en-US" sz="2000" spc="10" dirty="0">
                <a:solidFill>
                  <a:srgbClr val="404040"/>
                </a:solidFill>
                <a:latin typeface="Calibri"/>
                <a:cs typeface="Calibri"/>
              </a:rPr>
              <a:t> </a:t>
            </a:r>
            <a:r>
              <a:rPr lang="en-US" sz="2000" spc="-5" dirty="0">
                <a:solidFill>
                  <a:srgbClr val="404040"/>
                </a:solidFill>
                <a:latin typeface="Calibri"/>
                <a:cs typeface="Calibri"/>
              </a:rPr>
              <a:t>now</a:t>
            </a:r>
            <a:r>
              <a:rPr lang="en-US" sz="2000" spc="5" dirty="0">
                <a:solidFill>
                  <a:srgbClr val="404040"/>
                </a:solidFill>
                <a:latin typeface="Calibri"/>
                <a:cs typeface="Calibri"/>
              </a:rPr>
              <a:t> </a:t>
            </a:r>
            <a:r>
              <a:rPr lang="en-US" sz="2000" spc="-5" dirty="0">
                <a:solidFill>
                  <a:srgbClr val="404040"/>
                </a:solidFill>
                <a:latin typeface="Calibri"/>
                <a:cs typeface="Calibri"/>
              </a:rPr>
              <a:t>be</a:t>
            </a:r>
            <a:r>
              <a:rPr lang="en-US" sz="2000" spc="10" dirty="0">
                <a:solidFill>
                  <a:srgbClr val="404040"/>
                </a:solidFill>
                <a:latin typeface="Calibri"/>
                <a:cs typeface="Calibri"/>
              </a:rPr>
              <a:t> </a:t>
            </a:r>
            <a:r>
              <a:rPr lang="en-US" sz="2000" spc="-10" dirty="0">
                <a:solidFill>
                  <a:srgbClr val="404040"/>
                </a:solidFill>
                <a:latin typeface="Calibri"/>
                <a:cs typeface="Calibri"/>
              </a:rPr>
              <a:t>focusing</a:t>
            </a:r>
            <a:r>
              <a:rPr lang="en-US" sz="2000" spc="10" dirty="0">
                <a:solidFill>
                  <a:srgbClr val="404040"/>
                </a:solidFill>
                <a:latin typeface="Calibri"/>
                <a:cs typeface="Calibri"/>
              </a:rPr>
              <a:t> </a:t>
            </a:r>
            <a:r>
              <a:rPr lang="en-US" sz="2000" spc="-10" dirty="0">
                <a:solidFill>
                  <a:srgbClr val="404040"/>
                </a:solidFill>
                <a:latin typeface="Calibri"/>
                <a:cs typeface="Calibri"/>
              </a:rPr>
              <a:t>more</a:t>
            </a:r>
            <a:r>
              <a:rPr lang="en-US" sz="2000" dirty="0">
                <a:solidFill>
                  <a:srgbClr val="404040"/>
                </a:solidFill>
                <a:latin typeface="Calibri"/>
                <a:cs typeface="Calibri"/>
              </a:rPr>
              <a:t> </a:t>
            </a:r>
            <a:r>
              <a:rPr lang="en-US" sz="2000" spc="-5" dirty="0">
                <a:solidFill>
                  <a:srgbClr val="404040"/>
                </a:solidFill>
                <a:latin typeface="Calibri"/>
                <a:cs typeface="Calibri"/>
              </a:rPr>
              <a:t>on</a:t>
            </a:r>
            <a:r>
              <a:rPr lang="en-US" sz="2000" spc="15" dirty="0">
                <a:solidFill>
                  <a:srgbClr val="404040"/>
                </a:solidFill>
                <a:latin typeface="Calibri"/>
                <a:cs typeface="Calibri"/>
              </a:rPr>
              <a:t> </a:t>
            </a:r>
            <a:r>
              <a:rPr lang="en-US" sz="2000" spc="-10" dirty="0">
                <a:solidFill>
                  <a:srgbClr val="404040"/>
                </a:solidFill>
                <a:latin typeface="Calibri"/>
                <a:cs typeface="Calibri"/>
              </a:rPr>
              <a:t>communicating</a:t>
            </a:r>
            <a:r>
              <a:rPr lang="en-US" sz="2000" spc="15" dirty="0">
                <a:solidFill>
                  <a:srgbClr val="404040"/>
                </a:solidFill>
                <a:latin typeface="Calibri"/>
                <a:cs typeface="Calibri"/>
              </a:rPr>
              <a:t> </a:t>
            </a:r>
            <a:r>
              <a:rPr lang="en-US" sz="2000" spc="-5" dirty="0">
                <a:solidFill>
                  <a:srgbClr val="404040"/>
                </a:solidFill>
                <a:latin typeface="Calibri"/>
                <a:cs typeface="Calibri"/>
              </a:rPr>
              <a:t>with</a:t>
            </a:r>
            <a:r>
              <a:rPr lang="en-US" sz="2000" spc="10" dirty="0">
                <a:solidFill>
                  <a:srgbClr val="404040"/>
                </a:solidFill>
                <a:latin typeface="Calibri"/>
                <a:cs typeface="Calibri"/>
              </a:rPr>
              <a:t> </a:t>
            </a:r>
            <a:r>
              <a:rPr lang="en-US" sz="2000" dirty="0">
                <a:solidFill>
                  <a:srgbClr val="404040"/>
                </a:solidFill>
                <a:latin typeface="Calibri"/>
                <a:cs typeface="Calibri"/>
              </a:rPr>
              <a:t>the</a:t>
            </a:r>
            <a:r>
              <a:rPr lang="en-US" sz="2000" spc="5" dirty="0">
                <a:solidFill>
                  <a:srgbClr val="404040"/>
                </a:solidFill>
                <a:latin typeface="Calibri"/>
                <a:cs typeface="Calibri"/>
              </a:rPr>
              <a:t> </a:t>
            </a:r>
            <a:r>
              <a:rPr lang="en-US" sz="2000" spc="-10" dirty="0">
                <a:solidFill>
                  <a:srgbClr val="404040"/>
                </a:solidFill>
                <a:latin typeface="Calibri"/>
                <a:cs typeface="Calibri"/>
              </a:rPr>
              <a:t>potential</a:t>
            </a:r>
            <a:r>
              <a:rPr lang="en-US" sz="2000" spc="15" dirty="0">
                <a:solidFill>
                  <a:srgbClr val="404040"/>
                </a:solidFill>
                <a:latin typeface="Calibri"/>
                <a:cs typeface="Calibri"/>
              </a:rPr>
              <a:t> </a:t>
            </a:r>
            <a:r>
              <a:rPr lang="en-US" sz="2000" dirty="0">
                <a:solidFill>
                  <a:srgbClr val="404040"/>
                </a:solidFill>
                <a:latin typeface="Calibri"/>
                <a:cs typeface="Calibri"/>
              </a:rPr>
              <a:t>leads </a:t>
            </a:r>
            <a:r>
              <a:rPr lang="en-US" sz="2000" spc="-10" dirty="0">
                <a:solidFill>
                  <a:srgbClr val="404040"/>
                </a:solidFill>
                <a:latin typeface="Calibri"/>
                <a:cs typeface="Calibri"/>
              </a:rPr>
              <a:t>rather</a:t>
            </a:r>
            <a:r>
              <a:rPr lang="en-US" sz="2000" spc="-5" dirty="0">
                <a:solidFill>
                  <a:srgbClr val="404040"/>
                </a:solidFill>
                <a:latin typeface="Calibri"/>
                <a:cs typeface="Calibri"/>
              </a:rPr>
              <a:t> </a:t>
            </a:r>
            <a:r>
              <a:rPr lang="en-US" sz="2000" dirty="0">
                <a:solidFill>
                  <a:srgbClr val="404040"/>
                </a:solidFill>
                <a:latin typeface="Calibri"/>
                <a:cs typeface="Calibri"/>
              </a:rPr>
              <a:t>than</a:t>
            </a:r>
            <a:r>
              <a:rPr lang="en-US" sz="2000" spc="5" dirty="0">
                <a:solidFill>
                  <a:srgbClr val="404040"/>
                </a:solidFill>
                <a:latin typeface="Calibri"/>
                <a:cs typeface="Calibri"/>
              </a:rPr>
              <a:t> </a:t>
            </a:r>
            <a:r>
              <a:rPr lang="en-US" sz="2000" dirty="0">
                <a:solidFill>
                  <a:srgbClr val="404040"/>
                </a:solidFill>
                <a:latin typeface="Calibri"/>
                <a:cs typeface="Calibri"/>
              </a:rPr>
              <a:t>making</a:t>
            </a:r>
            <a:r>
              <a:rPr lang="en-US" sz="2000" spc="5" dirty="0">
                <a:solidFill>
                  <a:srgbClr val="404040"/>
                </a:solidFill>
                <a:latin typeface="Calibri"/>
                <a:cs typeface="Calibri"/>
              </a:rPr>
              <a:t> </a:t>
            </a:r>
            <a:r>
              <a:rPr lang="en-US" sz="2000" spc="-5" dirty="0">
                <a:solidFill>
                  <a:srgbClr val="404040"/>
                </a:solidFill>
                <a:latin typeface="Calibri"/>
                <a:cs typeface="Calibri"/>
              </a:rPr>
              <a:t>calls </a:t>
            </a:r>
            <a:r>
              <a:rPr lang="en-US" sz="2000" spc="-10" dirty="0">
                <a:solidFill>
                  <a:srgbClr val="404040"/>
                </a:solidFill>
                <a:latin typeface="Calibri"/>
                <a:cs typeface="Calibri"/>
              </a:rPr>
              <a:t>to</a:t>
            </a:r>
            <a:r>
              <a:rPr lang="en-US" sz="2000" dirty="0">
                <a:solidFill>
                  <a:srgbClr val="404040"/>
                </a:solidFill>
                <a:latin typeface="Calibri"/>
                <a:cs typeface="Calibri"/>
              </a:rPr>
              <a:t> </a:t>
            </a:r>
            <a:r>
              <a:rPr lang="en-US" sz="2000" spc="-10" dirty="0">
                <a:solidFill>
                  <a:srgbClr val="404040"/>
                </a:solidFill>
                <a:latin typeface="Calibri"/>
                <a:cs typeface="Calibri"/>
              </a:rPr>
              <a:t>everyone.</a:t>
            </a:r>
            <a:endParaRPr lang="en-US" sz="2000" dirty="0">
              <a:latin typeface="Calibri"/>
              <a:cs typeface="Calibri"/>
            </a:endParaRPr>
          </a:p>
          <a:p>
            <a:pPr marL="12700">
              <a:lnSpc>
                <a:spcPct val="100000"/>
              </a:lnSpc>
              <a:spcBef>
                <a:spcPts val="940"/>
              </a:spcBef>
            </a:pPr>
            <a:r>
              <a:rPr lang="en-US" sz="2000" b="1" spc="-5" dirty="0">
                <a:solidFill>
                  <a:srgbClr val="404040"/>
                </a:solidFill>
                <a:latin typeface="Calibri"/>
                <a:cs typeface="Calibri"/>
              </a:rPr>
              <a:t>Business</a:t>
            </a:r>
            <a:r>
              <a:rPr lang="en-US" sz="2000" b="1" spc="-30" dirty="0">
                <a:solidFill>
                  <a:srgbClr val="404040"/>
                </a:solidFill>
                <a:latin typeface="Calibri"/>
                <a:cs typeface="Calibri"/>
              </a:rPr>
              <a:t> </a:t>
            </a:r>
            <a:r>
              <a:rPr lang="en-US" sz="2000" b="1" spc="-10" dirty="0">
                <a:solidFill>
                  <a:srgbClr val="404040"/>
                </a:solidFill>
                <a:latin typeface="Calibri"/>
                <a:cs typeface="Calibri"/>
              </a:rPr>
              <a:t>Objective:</a:t>
            </a:r>
            <a:endParaRPr lang="en-US" sz="2000" dirty="0">
              <a:latin typeface="Calibri"/>
              <a:cs typeface="Calibri"/>
            </a:endParaRPr>
          </a:p>
          <a:p>
            <a:pPr marL="12700">
              <a:lnSpc>
                <a:spcPct val="100000"/>
              </a:lnSpc>
              <a:spcBef>
                <a:spcPts val="840"/>
              </a:spcBef>
              <a:tabLst>
                <a:tab pos="354965" algn="l"/>
              </a:tabLst>
            </a:pPr>
            <a:r>
              <a:rPr lang="en-US" sz="1800" spc="-150" dirty="0">
                <a:solidFill>
                  <a:srgbClr val="90C225"/>
                </a:solidFill>
                <a:latin typeface="Lucida Sans Unicode"/>
                <a:cs typeface="Lucida Sans Unicode"/>
              </a:rPr>
              <a:t>▶	</a:t>
            </a:r>
            <a:r>
              <a:rPr lang="en-US" sz="2000" dirty="0">
                <a:solidFill>
                  <a:srgbClr val="404040"/>
                </a:solidFill>
                <a:latin typeface="Calibri"/>
                <a:cs typeface="Calibri"/>
              </a:rPr>
              <a:t>X </a:t>
            </a:r>
            <a:r>
              <a:rPr lang="en-US" sz="2000" spc="-5" dirty="0">
                <a:solidFill>
                  <a:srgbClr val="404040"/>
                </a:solidFill>
                <a:latin typeface="Calibri"/>
                <a:cs typeface="Calibri"/>
              </a:rPr>
              <a:t>education</a:t>
            </a:r>
            <a:r>
              <a:rPr lang="en-US" sz="2000" spc="10" dirty="0">
                <a:solidFill>
                  <a:srgbClr val="404040"/>
                </a:solidFill>
                <a:latin typeface="Calibri"/>
                <a:cs typeface="Calibri"/>
              </a:rPr>
              <a:t> </a:t>
            </a:r>
            <a:r>
              <a:rPr lang="en-US" sz="2000" spc="-10" dirty="0">
                <a:solidFill>
                  <a:srgbClr val="404040"/>
                </a:solidFill>
                <a:latin typeface="Calibri"/>
                <a:cs typeface="Calibri"/>
              </a:rPr>
              <a:t>wants</a:t>
            </a:r>
            <a:r>
              <a:rPr lang="en-US" sz="2000" spc="-5" dirty="0">
                <a:solidFill>
                  <a:srgbClr val="404040"/>
                </a:solidFill>
                <a:latin typeface="Calibri"/>
                <a:cs typeface="Calibri"/>
              </a:rPr>
              <a:t> </a:t>
            </a:r>
            <a:r>
              <a:rPr lang="en-US" sz="2000" spc="-10" dirty="0">
                <a:solidFill>
                  <a:srgbClr val="404040"/>
                </a:solidFill>
                <a:latin typeface="Calibri"/>
                <a:cs typeface="Calibri"/>
              </a:rPr>
              <a:t>to</a:t>
            </a:r>
            <a:r>
              <a:rPr lang="en-US" sz="2000" dirty="0">
                <a:solidFill>
                  <a:srgbClr val="404040"/>
                </a:solidFill>
                <a:latin typeface="Calibri"/>
                <a:cs typeface="Calibri"/>
              </a:rPr>
              <a:t> </a:t>
            </a:r>
            <a:r>
              <a:rPr lang="en-US" sz="2000" spc="-5" dirty="0">
                <a:solidFill>
                  <a:srgbClr val="404040"/>
                </a:solidFill>
                <a:latin typeface="Calibri"/>
                <a:cs typeface="Calibri"/>
              </a:rPr>
              <a:t>know the </a:t>
            </a:r>
            <a:r>
              <a:rPr lang="en-US" sz="2000" spc="-10" dirty="0">
                <a:solidFill>
                  <a:srgbClr val="404040"/>
                </a:solidFill>
                <a:latin typeface="Calibri"/>
                <a:cs typeface="Calibri"/>
              </a:rPr>
              <a:t>most</a:t>
            </a:r>
            <a:r>
              <a:rPr lang="en-US" sz="2000" spc="-5" dirty="0">
                <a:solidFill>
                  <a:srgbClr val="404040"/>
                </a:solidFill>
                <a:latin typeface="Calibri"/>
                <a:cs typeface="Calibri"/>
              </a:rPr>
              <a:t> </a:t>
            </a:r>
            <a:r>
              <a:rPr lang="en-US" sz="2000" spc="-10" dirty="0">
                <a:solidFill>
                  <a:srgbClr val="404040"/>
                </a:solidFill>
                <a:latin typeface="Calibri"/>
                <a:cs typeface="Calibri"/>
              </a:rPr>
              <a:t>promising</a:t>
            </a:r>
            <a:r>
              <a:rPr lang="en-US" sz="2000" spc="-5" dirty="0">
                <a:solidFill>
                  <a:srgbClr val="404040"/>
                </a:solidFill>
                <a:latin typeface="Calibri"/>
                <a:cs typeface="Calibri"/>
              </a:rPr>
              <a:t> </a:t>
            </a:r>
            <a:r>
              <a:rPr lang="en-US" sz="2000" dirty="0">
                <a:solidFill>
                  <a:srgbClr val="404040"/>
                </a:solidFill>
                <a:latin typeface="Calibri"/>
                <a:cs typeface="Calibri"/>
              </a:rPr>
              <a:t>leads.</a:t>
            </a:r>
            <a:endParaRPr lang="en-US" sz="2000" dirty="0">
              <a:latin typeface="Calibri"/>
              <a:cs typeface="Calibri"/>
            </a:endParaRPr>
          </a:p>
          <a:p>
            <a:pPr marL="12700">
              <a:lnSpc>
                <a:spcPct val="100000"/>
              </a:lnSpc>
              <a:spcBef>
                <a:spcPts val="740"/>
              </a:spcBef>
              <a:tabLst>
                <a:tab pos="354965" algn="l"/>
              </a:tabLst>
            </a:pPr>
            <a:r>
              <a:rPr lang="en-US" sz="1800" spc="-150" dirty="0">
                <a:solidFill>
                  <a:srgbClr val="90C225"/>
                </a:solidFill>
                <a:latin typeface="Lucida Sans Unicode"/>
                <a:cs typeface="Lucida Sans Unicode"/>
              </a:rPr>
              <a:t>▶	</a:t>
            </a:r>
            <a:r>
              <a:rPr lang="en-US" sz="2000" spc="-10" dirty="0">
                <a:solidFill>
                  <a:srgbClr val="404040"/>
                </a:solidFill>
                <a:latin typeface="Calibri"/>
                <a:cs typeface="Calibri"/>
              </a:rPr>
              <a:t>For</a:t>
            </a:r>
            <a:r>
              <a:rPr lang="en-US" sz="2000" spc="-5" dirty="0">
                <a:solidFill>
                  <a:srgbClr val="404040"/>
                </a:solidFill>
                <a:latin typeface="Calibri"/>
                <a:cs typeface="Calibri"/>
              </a:rPr>
              <a:t> that</a:t>
            </a:r>
            <a:r>
              <a:rPr lang="en-US" sz="2000" dirty="0">
                <a:solidFill>
                  <a:srgbClr val="404040"/>
                </a:solidFill>
                <a:latin typeface="Calibri"/>
                <a:cs typeface="Calibri"/>
              </a:rPr>
              <a:t> </a:t>
            </a:r>
            <a:r>
              <a:rPr lang="en-US" sz="2000" spc="-5" dirty="0">
                <a:solidFill>
                  <a:srgbClr val="404040"/>
                </a:solidFill>
                <a:latin typeface="Calibri"/>
                <a:cs typeface="Calibri"/>
              </a:rPr>
              <a:t>they</a:t>
            </a:r>
            <a:r>
              <a:rPr lang="en-US" sz="2000" dirty="0">
                <a:solidFill>
                  <a:srgbClr val="404040"/>
                </a:solidFill>
                <a:latin typeface="Calibri"/>
                <a:cs typeface="Calibri"/>
              </a:rPr>
              <a:t> </a:t>
            </a:r>
            <a:r>
              <a:rPr lang="en-US" sz="2000" spc="-10" dirty="0">
                <a:solidFill>
                  <a:srgbClr val="404040"/>
                </a:solidFill>
                <a:latin typeface="Calibri"/>
                <a:cs typeface="Calibri"/>
              </a:rPr>
              <a:t>want</a:t>
            </a:r>
            <a:r>
              <a:rPr lang="en-US" sz="2000" spc="5" dirty="0">
                <a:solidFill>
                  <a:srgbClr val="404040"/>
                </a:solidFill>
                <a:latin typeface="Calibri"/>
                <a:cs typeface="Calibri"/>
              </a:rPr>
              <a:t> </a:t>
            </a:r>
            <a:r>
              <a:rPr lang="en-US" sz="2000" spc="-15" dirty="0">
                <a:solidFill>
                  <a:srgbClr val="404040"/>
                </a:solidFill>
                <a:latin typeface="Calibri"/>
                <a:cs typeface="Calibri"/>
              </a:rPr>
              <a:t>to</a:t>
            </a:r>
            <a:r>
              <a:rPr lang="en-US" sz="2000" spc="-5" dirty="0">
                <a:solidFill>
                  <a:srgbClr val="404040"/>
                </a:solidFill>
                <a:latin typeface="Calibri"/>
                <a:cs typeface="Calibri"/>
              </a:rPr>
              <a:t> build</a:t>
            </a:r>
            <a:r>
              <a:rPr lang="en-US" sz="2000" spc="10" dirty="0">
                <a:solidFill>
                  <a:srgbClr val="404040"/>
                </a:solidFill>
                <a:latin typeface="Calibri"/>
                <a:cs typeface="Calibri"/>
              </a:rPr>
              <a:t> </a:t>
            </a:r>
            <a:r>
              <a:rPr lang="en-US" sz="2000" dirty="0">
                <a:solidFill>
                  <a:srgbClr val="404040"/>
                </a:solidFill>
                <a:latin typeface="Calibri"/>
                <a:cs typeface="Calibri"/>
              </a:rPr>
              <a:t>a model which</a:t>
            </a:r>
            <a:r>
              <a:rPr lang="en-US" sz="2000" spc="5" dirty="0">
                <a:solidFill>
                  <a:srgbClr val="404040"/>
                </a:solidFill>
                <a:latin typeface="Calibri"/>
                <a:cs typeface="Calibri"/>
              </a:rPr>
              <a:t> </a:t>
            </a:r>
            <a:r>
              <a:rPr lang="en-US" sz="2000" spc="-5" dirty="0">
                <a:solidFill>
                  <a:srgbClr val="404040"/>
                </a:solidFill>
                <a:latin typeface="Calibri"/>
                <a:cs typeface="Calibri"/>
              </a:rPr>
              <a:t>identifies</a:t>
            </a:r>
            <a:r>
              <a:rPr lang="en-US" sz="2000" spc="5" dirty="0">
                <a:solidFill>
                  <a:srgbClr val="404040"/>
                </a:solidFill>
                <a:latin typeface="Calibri"/>
                <a:cs typeface="Calibri"/>
              </a:rPr>
              <a:t> </a:t>
            </a:r>
            <a:r>
              <a:rPr lang="en-US" sz="2000" dirty="0">
                <a:solidFill>
                  <a:srgbClr val="404040"/>
                </a:solidFill>
                <a:latin typeface="Calibri"/>
                <a:cs typeface="Calibri"/>
              </a:rPr>
              <a:t>the </a:t>
            </a:r>
            <a:r>
              <a:rPr lang="en-US" sz="2000" spc="-5" dirty="0">
                <a:solidFill>
                  <a:srgbClr val="404040"/>
                </a:solidFill>
                <a:latin typeface="Calibri"/>
                <a:cs typeface="Calibri"/>
              </a:rPr>
              <a:t>hot</a:t>
            </a:r>
            <a:r>
              <a:rPr lang="en-US" sz="2000" spc="5" dirty="0">
                <a:solidFill>
                  <a:srgbClr val="404040"/>
                </a:solidFill>
                <a:latin typeface="Calibri"/>
                <a:cs typeface="Calibri"/>
              </a:rPr>
              <a:t> </a:t>
            </a:r>
            <a:r>
              <a:rPr lang="en-US" sz="2000" dirty="0">
                <a:solidFill>
                  <a:srgbClr val="404040"/>
                </a:solidFill>
                <a:latin typeface="Calibri"/>
                <a:cs typeface="Calibri"/>
              </a:rPr>
              <a:t>leads.</a:t>
            </a:r>
            <a:endParaRPr lang="en-US" sz="2000" dirty="0">
              <a:latin typeface="Calibri"/>
              <a:cs typeface="Calibri"/>
            </a:endParaRPr>
          </a:p>
          <a:p>
            <a:pPr marL="12700">
              <a:lnSpc>
                <a:spcPct val="100000"/>
              </a:lnSpc>
              <a:spcBef>
                <a:spcPts val="840"/>
              </a:spcBef>
              <a:tabLst>
                <a:tab pos="354965" algn="l"/>
              </a:tabLst>
            </a:pPr>
            <a:r>
              <a:rPr lang="en-US" sz="1800" spc="-150" dirty="0">
                <a:solidFill>
                  <a:srgbClr val="90C225"/>
                </a:solidFill>
                <a:latin typeface="Lucida Sans Unicode"/>
                <a:cs typeface="Lucida Sans Unicode"/>
              </a:rPr>
              <a:t>▶	</a:t>
            </a:r>
            <a:r>
              <a:rPr lang="en-US" sz="2000" spc="-5" dirty="0">
                <a:solidFill>
                  <a:srgbClr val="404040"/>
                </a:solidFill>
                <a:latin typeface="Calibri"/>
                <a:cs typeface="Calibri"/>
              </a:rPr>
              <a:t>Deployment</a:t>
            </a:r>
            <a:r>
              <a:rPr lang="en-US" sz="2000" spc="5" dirty="0">
                <a:solidFill>
                  <a:srgbClr val="404040"/>
                </a:solidFill>
                <a:latin typeface="Calibri"/>
                <a:cs typeface="Calibri"/>
              </a:rPr>
              <a:t> </a:t>
            </a:r>
            <a:r>
              <a:rPr lang="en-US" sz="2000" spc="-5" dirty="0">
                <a:solidFill>
                  <a:srgbClr val="404040"/>
                </a:solidFill>
                <a:latin typeface="Calibri"/>
                <a:cs typeface="Calibri"/>
              </a:rPr>
              <a:t>of</a:t>
            </a:r>
            <a:r>
              <a:rPr lang="en-US" sz="2000" spc="-15" dirty="0">
                <a:solidFill>
                  <a:srgbClr val="404040"/>
                </a:solidFill>
                <a:latin typeface="Calibri"/>
                <a:cs typeface="Calibri"/>
              </a:rPr>
              <a:t> </a:t>
            </a:r>
            <a:r>
              <a:rPr lang="en-US" sz="2000" dirty="0">
                <a:solidFill>
                  <a:srgbClr val="404040"/>
                </a:solidFill>
                <a:latin typeface="Calibri"/>
                <a:cs typeface="Calibri"/>
              </a:rPr>
              <a:t>the model </a:t>
            </a:r>
            <a:r>
              <a:rPr lang="en-US" sz="2000" spc="-15" dirty="0">
                <a:solidFill>
                  <a:srgbClr val="404040"/>
                </a:solidFill>
                <a:latin typeface="Calibri"/>
                <a:cs typeface="Calibri"/>
              </a:rPr>
              <a:t>for </a:t>
            </a:r>
            <a:r>
              <a:rPr lang="en-US" sz="2000" spc="-5" dirty="0">
                <a:solidFill>
                  <a:srgbClr val="404040"/>
                </a:solidFill>
                <a:latin typeface="Calibri"/>
                <a:cs typeface="Calibri"/>
              </a:rPr>
              <a:t>future</a:t>
            </a:r>
            <a:r>
              <a:rPr lang="en-US" sz="2000" spc="-10" dirty="0">
                <a:solidFill>
                  <a:srgbClr val="404040"/>
                </a:solidFill>
                <a:latin typeface="Calibri"/>
                <a:cs typeface="Calibri"/>
              </a:rPr>
              <a:t> </a:t>
            </a:r>
            <a:r>
              <a:rPr lang="en-US" sz="2000" dirty="0">
                <a:solidFill>
                  <a:srgbClr val="404040"/>
                </a:solidFill>
                <a:latin typeface="Calibri"/>
                <a:cs typeface="Calibri"/>
              </a:rPr>
              <a:t>use</a:t>
            </a:r>
            <a:r>
              <a:rPr lang="en-US" sz="2000" b="1" dirty="0">
                <a:solidFill>
                  <a:srgbClr val="404040"/>
                </a:solidFill>
                <a:latin typeface="Calibri"/>
                <a:cs typeface="Calibri"/>
              </a:rPr>
              <a:t>.</a:t>
            </a:r>
            <a:endParaRPr lang="en-US" sz="2000" dirty="0">
              <a:latin typeface="Calibri"/>
              <a:cs typeface="Calibri"/>
            </a:endParaRP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B304-3F06-E6AE-C50F-E6853CCC5A4F}"/>
              </a:ext>
            </a:extLst>
          </p:cNvPr>
          <p:cNvSpPr>
            <a:spLocks noGrp="1"/>
          </p:cNvSpPr>
          <p:nvPr>
            <p:ph type="title"/>
          </p:nvPr>
        </p:nvSpPr>
        <p:spPr/>
        <p:txBody>
          <a:bodyPr/>
          <a:lstStyle/>
          <a:p>
            <a:r>
              <a:rPr lang="en-IN" spc="-185" dirty="0"/>
              <a:t>S</a:t>
            </a:r>
            <a:r>
              <a:rPr lang="en-IN" spc="-190" dirty="0"/>
              <a:t>ol</a:t>
            </a:r>
            <a:r>
              <a:rPr lang="en-IN" spc="-185" dirty="0"/>
              <a:t>ut</a:t>
            </a:r>
            <a:r>
              <a:rPr lang="en-IN" spc="-190" dirty="0"/>
              <a:t>io</a:t>
            </a:r>
            <a:r>
              <a:rPr lang="en-IN" dirty="0"/>
              <a:t>n</a:t>
            </a:r>
            <a:r>
              <a:rPr lang="en-IN" spc="-515" dirty="0"/>
              <a:t> </a:t>
            </a:r>
            <a:r>
              <a:rPr lang="en-IN" spc="-150" dirty="0"/>
              <a:t>M</a:t>
            </a:r>
            <a:r>
              <a:rPr lang="en-IN" spc="-145" dirty="0"/>
              <a:t>eth</a:t>
            </a:r>
            <a:r>
              <a:rPr lang="en-IN" spc="-150" dirty="0"/>
              <a:t>odo</a:t>
            </a:r>
            <a:r>
              <a:rPr lang="en-IN" spc="-145" dirty="0"/>
              <a:t>l</a:t>
            </a:r>
            <a:r>
              <a:rPr lang="en-IN" spc="-150" dirty="0"/>
              <a:t>o</a:t>
            </a:r>
            <a:r>
              <a:rPr lang="en-IN" spc="-145" dirty="0"/>
              <a:t>g</a:t>
            </a:r>
            <a:r>
              <a:rPr lang="en-IN" dirty="0"/>
              <a:t>y</a:t>
            </a:r>
          </a:p>
        </p:txBody>
      </p:sp>
      <p:sp>
        <p:nvSpPr>
          <p:cNvPr id="3" name="Content Placeholder 2">
            <a:extLst>
              <a:ext uri="{FF2B5EF4-FFF2-40B4-BE49-F238E27FC236}">
                <a16:creationId xmlns:a16="http://schemas.microsoft.com/office/drawing/2014/main" id="{569850C0-D595-DBB9-AEE6-429004C521EB}"/>
              </a:ext>
            </a:extLst>
          </p:cNvPr>
          <p:cNvSpPr>
            <a:spLocks noGrp="1"/>
          </p:cNvSpPr>
          <p:nvPr>
            <p:ph idx="1"/>
          </p:nvPr>
        </p:nvSpPr>
        <p:spPr>
          <a:xfrm>
            <a:off x="1097280" y="1978090"/>
            <a:ext cx="10058400" cy="4320073"/>
          </a:xfrm>
        </p:spPr>
        <p:txBody>
          <a:bodyPr>
            <a:noAutofit/>
          </a:bodyPr>
          <a:lstStyle/>
          <a:p>
            <a:pPr marL="12700">
              <a:lnSpc>
                <a:spcPct val="100000"/>
              </a:lnSpc>
              <a:spcBef>
                <a:spcPts val="409"/>
              </a:spcBef>
              <a:tabLst>
                <a:tab pos="354965" algn="l"/>
              </a:tabLst>
            </a:pPr>
            <a:r>
              <a:rPr lang="en-US" sz="1400" spc="-150" dirty="0">
                <a:solidFill>
                  <a:srgbClr val="90C225"/>
                </a:solidFill>
                <a:latin typeface="Calibri" panose="020F0502020204030204" pitchFamily="34" charset="0"/>
                <a:cs typeface="Calibri" panose="020F0502020204030204" pitchFamily="34" charset="0"/>
              </a:rPr>
              <a:t>▶	</a:t>
            </a:r>
            <a:r>
              <a:rPr lang="en-US" sz="1400" spc="-15" dirty="0">
                <a:solidFill>
                  <a:srgbClr val="404040"/>
                </a:solidFill>
                <a:latin typeface="Calibri" panose="020F0502020204030204" pitchFamily="34" charset="0"/>
                <a:cs typeface="Calibri" panose="020F0502020204030204" pitchFamily="34" charset="0"/>
              </a:rPr>
              <a:t>Data</a:t>
            </a:r>
            <a:r>
              <a:rPr lang="en-US" sz="1400" spc="-5"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cleaning</a:t>
            </a:r>
            <a:r>
              <a:rPr lang="en-US" sz="1400" spc="10"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and</a:t>
            </a:r>
            <a:r>
              <a:rPr lang="en-US" sz="1400" spc="5" dirty="0">
                <a:solidFill>
                  <a:srgbClr val="404040"/>
                </a:solidFill>
                <a:latin typeface="Calibri" panose="020F0502020204030204" pitchFamily="34" charset="0"/>
                <a:cs typeface="Calibri" panose="020F0502020204030204" pitchFamily="34" charset="0"/>
              </a:rPr>
              <a:t> </a:t>
            </a:r>
            <a:r>
              <a:rPr lang="en-US" sz="1400" spc="-15" dirty="0">
                <a:solidFill>
                  <a:srgbClr val="404040"/>
                </a:solidFill>
                <a:latin typeface="Calibri" panose="020F0502020204030204" pitchFamily="34" charset="0"/>
                <a:cs typeface="Calibri" panose="020F0502020204030204" pitchFamily="34" charset="0"/>
              </a:rPr>
              <a:t>data</a:t>
            </a:r>
            <a:r>
              <a:rPr lang="en-US" sz="140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manipulation.</a:t>
            </a:r>
            <a:endParaRPr lang="en-US" sz="1400" dirty="0">
              <a:latin typeface="Calibri" panose="020F0502020204030204" pitchFamily="34" charset="0"/>
              <a:cs typeface="Calibri" panose="020F0502020204030204" pitchFamily="34" charset="0"/>
            </a:endParaRPr>
          </a:p>
          <a:p>
            <a:pPr marL="723265" indent="-339725">
              <a:lnSpc>
                <a:spcPct val="100000"/>
              </a:lnSpc>
              <a:spcBef>
                <a:spcPts val="340"/>
              </a:spcBef>
              <a:buClr>
                <a:srgbClr val="000000"/>
              </a:buClr>
              <a:buSzPct val="105555"/>
              <a:buAutoNum type="arabicPeriod"/>
              <a:tabLst>
                <a:tab pos="723265" algn="l"/>
                <a:tab pos="723900" algn="l"/>
              </a:tabLst>
            </a:pPr>
            <a:r>
              <a:rPr lang="en-US" sz="1400" spc="-5" dirty="0">
                <a:solidFill>
                  <a:srgbClr val="404040"/>
                </a:solidFill>
                <a:latin typeface="Calibri" panose="020F0502020204030204" pitchFamily="34" charset="0"/>
                <a:cs typeface="Calibri" panose="020F0502020204030204" pitchFamily="34" charset="0"/>
              </a:rPr>
              <a:t>Check</a:t>
            </a:r>
            <a:r>
              <a:rPr lang="en-US" sz="1400" spc="-10"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and</a:t>
            </a:r>
            <a:r>
              <a:rPr lang="en-US" sz="1400" spc="-5" dirty="0">
                <a:solidFill>
                  <a:srgbClr val="404040"/>
                </a:solidFill>
                <a:latin typeface="Calibri" panose="020F0502020204030204" pitchFamily="34" charset="0"/>
                <a:cs typeface="Calibri" panose="020F0502020204030204" pitchFamily="34" charset="0"/>
              </a:rPr>
              <a:t> handle </a:t>
            </a:r>
            <a:r>
              <a:rPr lang="en-US" sz="1400" spc="-10" dirty="0">
                <a:solidFill>
                  <a:srgbClr val="404040"/>
                </a:solidFill>
                <a:latin typeface="Calibri" panose="020F0502020204030204" pitchFamily="34" charset="0"/>
                <a:cs typeface="Calibri" panose="020F0502020204030204" pitchFamily="34" charset="0"/>
              </a:rPr>
              <a:t>duplicate</a:t>
            </a:r>
            <a:r>
              <a:rPr lang="en-US" sz="1400" dirty="0">
                <a:solidFill>
                  <a:srgbClr val="404040"/>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data.</a:t>
            </a:r>
            <a:endParaRPr lang="en-US" sz="1400" dirty="0">
              <a:latin typeface="Calibri" panose="020F0502020204030204" pitchFamily="34" charset="0"/>
              <a:cs typeface="Calibri" panose="020F0502020204030204" pitchFamily="34" charset="0"/>
            </a:endParaRPr>
          </a:p>
          <a:p>
            <a:pPr marL="723265" indent="-339725">
              <a:lnSpc>
                <a:spcPct val="100000"/>
              </a:lnSpc>
              <a:spcBef>
                <a:spcPts val="320"/>
              </a:spcBef>
              <a:buClr>
                <a:srgbClr val="000000"/>
              </a:buClr>
              <a:buSzPct val="105555"/>
              <a:buAutoNum type="arabicPeriod"/>
              <a:tabLst>
                <a:tab pos="723265" algn="l"/>
                <a:tab pos="723900" algn="l"/>
              </a:tabLst>
            </a:pPr>
            <a:r>
              <a:rPr lang="en-US" sz="1400" spc="-5" dirty="0">
                <a:solidFill>
                  <a:srgbClr val="404040"/>
                </a:solidFill>
                <a:latin typeface="Calibri" panose="020F0502020204030204" pitchFamily="34" charset="0"/>
                <a:cs typeface="Calibri" panose="020F0502020204030204" pitchFamily="34" charset="0"/>
              </a:rPr>
              <a:t>Check</a:t>
            </a:r>
            <a:r>
              <a:rPr lang="en-US" sz="1400" dirty="0">
                <a:solidFill>
                  <a:srgbClr val="404040"/>
                </a:solidFill>
                <a:latin typeface="Calibri" panose="020F0502020204030204" pitchFamily="34" charset="0"/>
                <a:cs typeface="Calibri" panose="020F0502020204030204" pitchFamily="34" charset="0"/>
              </a:rPr>
              <a:t> and</a:t>
            </a:r>
            <a:r>
              <a:rPr lang="en-US" sz="1400" spc="5"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handle</a:t>
            </a:r>
            <a:r>
              <a:rPr lang="en-US" sz="1400" spc="5"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NA </a:t>
            </a:r>
            <a:r>
              <a:rPr lang="en-US" sz="1400" spc="-5" dirty="0">
                <a:solidFill>
                  <a:srgbClr val="404040"/>
                </a:solidFill>
                <a:latin typeface="Calibri" panose="020F0502020204030204" pitchFamily="34" charset="0"/>
                <a:cs typeface="Calibri" panose="020F0502020204030204" pitchFamily="34" charset="0"/>
              </a:rPr>
              <a:t>values</a:t>
            </a:r>
            <a:r>
              <a:rPr lang="en-US" sz="1400" dirty="0">
                <a:solidFill>
                  <a:srgbClr val="404040"/>
                </a:solidFill>
                <a:latin typeface="Calibri" panose="020F0502020204030204" pitchFamily="34" charset="0"/>
                <a:cs typeface="Calibri" panose="020F0502020204030204" pitchFamily="34" charset="0"/>
              </a:rPr>
              <a:t> and</a:t>
            </a:r>
            <a:r>
              <a:rPr lang="en-US" sz="1400" spc="5"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missing</a:t>
            </a:r>
            <a:r>
              <a:rPr lang="en-US" sz="140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values.</a:t>
            </a:r>
            <a:endParaRPr lang="en-US" sz="1400" dirty="0">
              <a:latin typeface="Calibri" panose="020F0502020204030204" pitchFamily="34" charset="0"/>
              <a:cs typeface="Calibri" panose="020F0502020204030204" pitchFamily="34" charset="0"/>
            </a:endParaRPr>
          </a:p>
          <a:p>
            <a:pPr marL="723265" indent="-339725">
              <a:lnSpc>
                <a:spcPct val="100000"/>
              </a:lnSpc>
              <a:spcBef>
                <a:spcPts val="150"/>
              </a:spcBef>
              <a:buClr>
                <a:srgbClr val="000000"/>
              </a:buClr>
              <a:buSzPct val="105555"/>
              <a:buAutoNum type="arabicPeriod"/>
              <a:tabLst>
                <a:tab pos="723265" algn="l"/>
                <a:tab pos="723900" algn="l"/>
              </a:tabLst>
            </a:pPr>
            <a:r>
              <a:rPr lang="en-US" sz="1400" spc="-10" dirty="0">
                <a:solidFill>
                  <a:srgbClr val="404040"/>
                </a:solidFill>
                <a:latin typeface="Calibri" panose="020F0502020204030204" pitchFamily="34" charset="0"/>
                <a:cs typeface="Calibri" panose="020F0502020204030204" pitchFamily="34" charset="0"/>
              </a:rPr>
              <a:t>Drop</a:t>
            </a:r>
            <a:r>
              <a:rPr lang="en-US" sz="1400" spc="5" dirty="0">
                <a:solidFill>
                  <a:srgbClr val="404040"/>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columns,</a:t>
            </a:r>
            <a:r>
              <a:rPr lang="en-US" sz="1400" spc="5"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if it</a:t>
            </a:r>
            <a:r>
              <a:rPr lang="en-US" sz="1400" spc="5" dirty="0">
                <a:solidFill>
                  <a:srgbClr val="404040"/>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contains</a:t>
            </a:r>
            <a:r>
              <a:rPr lang="en-US" sz="1400" spc="10" dirty="0">
                <a:solidFill>
                  <a:srgbClr val="404040"/>
                </a:solidFill>
                <a:latin typeface="Calibri" panose="020F0502020204030204" pitchFamily="34" charset="0"/>
                <a:cs typeface="Calibri" panose="020F0502020204030204" pitchFamily="34" charset="0"/>
              </a:rPr>
              <a:t> a </a:t>
            </a:r>
            <a:r>
              <a:rPr lang="en-US" sz="1400" spc="-10" dirty="0">
                <a:solidFill>
                  <a:srgbClr val="404040"/>
                </a:solidFill>
                <a:latin typeface="Calibri" panose="020F0502020204030204" pitchFamily="34" charset="0"/>
                <a:cs typeface="Calibri" panose="020F0502020204030204" pitchFamily="34" charset="0"/>
              </a:rPr>
              <a:t>large</a:t>
            </a:r>
            <a:r>
              <a:rPr lang="en-US" sz="1400" spc="1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number</a:t>
            </a:r>
            <a:r>
              <a:rPr lang="en-US" sz="140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of</a:t>
            </a:r>
            <a:r>
              <a:rPr lang="en-US" sz="1400" spc="15"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missing </a:t>
            </a:r>
            <a:r>
              <a:rPr lang="en-US" sz="1400" spc="-5" dirty="0">
                <a:solidFill>
                  <a:srgbClr val="404040"/>
                </a:solidFill>
                <a:latin typeface="Calibri" panose="020F0502020204030204" pitchFamily="34" charset="0"/>
                <a:cs typeface="Calibri" panose="020F0502020204030204" pitchFamily="34" charset="0"/>
              </a:rPr>
              <a:t>values </a:t>
            </a:r>
            <a:r>
              <a:rPr lang="en-US" sz="1400" dirty="0">
                <a:solidFill>
                  <a:srgbClr val="404040"/>
                </a:solidFill>
                <a:latin typeface="Calibri" panose="020F0502020204030204" pitchFamily="34" charset="0"/>
                <a:cs typeface="Calibri" panose="020F0502020204030204" pitchFamily="34" charset="0"/>
              </a:rPr>
              <a:t>and</a:t>
            </a:r>
            <a:r>
              <a:rPr lang="en-US" sz="1400" spc="5" dirty="0">
                <a:solidFill>
                  <a:srgbClr val="404040"/>
                </a:solidFill>
                <a:latin typeface="Calibri" panose="020F0502020204030204" pitchFamily="34" charset="0"/>
                <a:cs typeface="Calibri" panose="020F0502020204030204" pitchFamily="34" charset="0"/>
              </a:rPr>
              <a:t> is </a:t>
            </a:r>
            <a:r>
              <a:rPr lang="en-US" sz="1400" spc="-5" dirty="0">
                <a:solidFill>
                  <a:srgbClr val="404040"/>
                </a:solidFill>
                <a:latin typeface="Calibri" panose="020F0502020204030204" pitchFamily="34" charset="0"/>
                <a:cs typeface="Calibri" panose="020F0502020204030204" pitchFamily="34" charset="0"/>
              </a:rPr>
              <a:t>not</a:t>
            </a:r>
            <a:r>
              <a:rPr lang="en-US" sz="1400" spc="10" dirty="0">
                <a:solidFill>
                  <a:srgbClr val="404040"/>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useful</a:t>
            </a:r>
            <a:r>
              <a:rPr lang="en-US" sz="1400" spc="10" dirty="0">
                <a:solidFill>
                  <a:srgbClr val="404040"/>
                </a:solidFill>
                <a:latin typeface="Calibri" panose="020F0502020204030204" pitchFamily="34" charset="0"/>
                <a:cs typeface="Calibri" panose="020F0502020204030204" pitchFamily="34" charset="0"/>
              </a:rPr>
              <a:t> </a:t>
            </a:r>
            <a:r>
              <a:rPr lang="en-US" sz="1400" spc="-15" dirty="0">
                <a:solidFill>
                  <a:srgbClr val="404040"/>
                </a:solidFill>
                <a:latin typeface="Calibri" panose="020F0502020204030204" pitchFamily="34" charset="0"/>
                <a:cs typeface="Calibri" panose="020F0502020204030204" pitchFamily="34" charset="0"/>
              </a:rPr>
              <a:t>for</a:t>
            </a:r>
            <a:r>
              <a:rPr lang="en-US" sz="1400" spc="-5" dirty="0">
                <a:solidFill>
                  <a:srgbClr val="404040"/>
                </a:solidFill>
                <a:latin typeface="Calibri" panose="020F0502020204030204" pitchFamily="34" charset="0"/>
                <a:cs typeface="Calibri" panose="020F0502020204030204" pitchFamily="34" charset="0"/>
              </a:rPr>
              <a:t> the</a:t>
            </a:r>
            <a:r>
              <a:rPr lang="en-US" sz="1400" spc="1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analysis.</a:t>
            </a:r>
            <a:endParaRPr lang="en-US" sz="1400" dirty="0">
              <a:latin typeface="Calibri" panose="020F0502020204030204" pitchFamily="34" charset="0"/>
              <a:cs typeface="Calibri" panose="020F0502020204030204" pitchFamily="34" charset="0"/>
            </a:endParaRPr>
          </a:p>
          <a:p>
            <a:pPr marL="723265" indent="-339725">
              <a:lnSpc>
                <a:spcPct val="100000"/>
              </a:lnSpc>
              <a:spcBef>
                <a:spcPts val="120"/>
              </a:spcBef>
              <a:buClr>
                <a:srgbClr val="000000"/>
              </a:buClr>
              <a:buSzPct val="105555"/>
              <a:buAutoNum type="arabicPeriod"/>
              <a:tabLst>
                <a:tab pos="723265" algn="l"/>
                <a:tab pos="723900" algn="l"/>
              </a:tabLst>
            </a:pPr>
            <a:r>
              <a:rPr lang="en-US" sz="1400" spc="-5" dirty="0">
                <a:solidFill>
                  <a:srgbClr val="404040"/>
                </a:solidFill>
                <a:latin typeface="Calibri" panose="020F0502020204030204" pitchFamily="34" charset="0"/>
                <a:cs typeface="Calibri" panose="020F0502020204030204" pitchFamily="34" charset="0"/>
              </a:rPr>
              <a:t>Imputation</a:t>
            </a:r>
            <a:r>
              <a:rPr lang="en-US" sz="1400" spc="-1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of </a:t>
            </a:r>
            <a:r>
              <a:rPr lang="en-US" sz="1400" dirty="0">
                <a:solidFill>
                  <a:srgbClr val="404040"/>
                </a:solidFill>
                <a:latin typeface="Calibri" panose="020F0502020204030204" pitchFamily="34" charset="0"/>
                <a:cs typeface="Calibri" panose="020F0502020204030204" pitchFamily="34" charset="0"/>
              </a:rPr>
              <a:t>the</a:t>
            </a:r>
            <a:r>
              <a:rPr lang="en-US" sz="1400" spc="-1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values,</a:t>
            </a:r>
            <a:r>
              <a:rPr lang="en-US" sz="1400" spc="-15"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if</a:t>
            </a:r>
            <a:r>
              <a:rPr lang="en-US" sz="1400" spc="-10" dirty="0">
                <a:solidFill>
                  <a:srgbClr val="404040"/>
                </a:solidFill>
                <a:latin typeface="Calibri" panose="020F0502020204030204" pitchFamily="34" charset="0"/>
                <a:cs typeface="Calibri" panose="020F0502020204030204" pitchFamily="34" charset="0"/>
              </a:rPr>
              <a:t> </a:t>
            </a:r>
            <a:r>
              <a:rPr lang="en-US" sz="1400" spc="-15" dirty="0">
                <a:solidFill>
                  <a:srgbClr val="404040"/>
                </a:solidFill>
                <a:latin typeface="Calibri" panose="020F0502020204030204" pitchFamily="34" charset="0"/>
                <a:cs typeface="Calibri" panose="020F0502020204030204" pitchFamily="34" charset="0"/>
              </a:rPr>
              <a:t>necessary.</a:t>
            </a:r>
            <a:endParaRPr lang="en-US" sz="1400" dirty="0">
              <a:latin typeface="Calibri" panose="020F0502020204030204" pitchFamily="34" charset="0"/>
              <a:cs typeface="Calibri" panose="020F0502020204030204" pitchFamily="34" charset="0"/>
            </a:endParaRPr>
          </a:p>
          <a:p>
            <a:pPr marL="723265" indent="-339725">
              <a:lnSpc>
                <a:spcPct val="100000"/>
              </a:lnSpc>
              <a:spcBef>
                <a:spcPts val="490"/>
              </a:spcBef>
              <a:buClr>
                <a:srgbClr val="000000"/>
              </a:buClr>
              <a:buSzPct val="105555"/>
              <a:buAutoNum type="arabicPeriod"/>
              <a:tabLst>
                <a:tab pos="723265" algn="l"/>
                <a:tab pos="723900" algn="l"/>
              </a:tabLst>
            </a:pPr>
            <a:r>
              <a:rPr lang="en-US" sz="1400" spc="-5" dirty="0">
                <a:solidFill>
                  <a:srgbClr val="404040"/>
                </a:solidFill>
                <a:latin typeface="Calibri" panose="020F0502020204030204" pitchFamily="34" charset="0"/>
                <a:cs typeface="Calibri" panose="020F0502020204030204" pitchFamily="34" charset="0"/>
              </a:rPr>
              <a:t>Check</a:t>
            </a:r>
            <a:r>
              <a:rPr lang="en-US" sz="1400" spc="-10"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and </a:t>
            </a:r>
            <a:r>
              <a:rPr lang="en-US" sz="1400" spc="-5" dirty="0">
                <a:solidFill>
                  <a:srgbClr val="404040"/>
                </a:solidFill>
                <a:latin typeface="Calibri" panose="020F0502020204030204" pitchFamily="34" charset="0"/>
                <a:cs typeface="Calibri" panose="020F0502020204030204" pitchFamily="34" charset="0"/>
              </a:rPr>
              <a:t>handle</a:t>
            </a:r>
            <a:r>
              <a:rPr lang="en-US" sz="1400" dirty="0">
                <a:solidFill>
                  <a:srgbClr val="404040"/>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outliers </a:t>
            </a:r>
            <a:r>
              <a:rPr lang="en-US" sz="1400" dirty="0">
                <a:solidFill>
                  <a:srgbClr val="404040"/>
                </a:solidFill>
                <a:latin typeface="Calibri" panose="020F0502020204030204" pitchFamily="34" charset="0"/>
                <a:cs typeface="Calibri" panose="020F0502020204030204" pitchFamily="34" charset="0"/>
              </a:rPr>
              <a:t>in </a:t>
            </a:r>
            <a:r>
              <a:rPr lang="en-US" sz="1400" spc="-10" dirty="0">
                <a:solidFill>
                  <a:srgbClr val="404040"/>
                </a:solidFill>
                <a:latin typeface="Calibri" panose="020F0502020204030204" pitchFamily="34" charset="0"/>
                <a:cs typeface="Calibri" panose="020F0502020204030204" pitchFamily="34" charset="0"/>
              </a:rPr>
              <a:t>data.</a:t>
            </a:r>
            <a:endParaRPr lang="en-US" sz="1400" dirty="0">
              <a:latin typeface="Calibri" panose="020F0502020204030204" pitchFamily="34" charset="0"/>
              <a:cs typeface="Calibri" panose="020F0502020204030204" pitchFamily="34" charset="0"/>
            </a:endParaRPr>
          </a:p>
          <a:p>
            <a:pPr marL="12700">
              <a:lnSpc>
                <a:spcPct val="100000"/>
              </a:lnSpc>
              <a:spcBef>
                <a:spcPts val="125"/>
              </a:spcBef>
              <a:tabLst>
                <a:tab pos="354965" algn="l"/>
              </a:tabLst>
            </a:pPr>
            <a:r>
              <a:rPr lang="en-US" sz="1400" spc="-150" dirty="0">
                <a:solidFill>
                  <a:srgbClr val="90C225"/>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EDA</a:t>
            </a:r>
            <a:endParaRPr lang="en-US" sz="1400" dirty="0">
              <a:latin typeface="Calibri" panose="020F0502020204030204" pitchFamily="34" charset="0"/>
              <a:cs typeface="Calibri" panose="020F0502020204030204" pitchFamily="34" charset="0"/>
            </a:endParaRPr>
          </a:p>
          <a:p>
            <a:pPr marL="582295" indent="-210185">
              <a:lnSpc>
                <a:spcPct val="100000"/>
              </a:lnSpc>
              <a:spcBef>
                <a:spcPts val="434"/>
              </a:spcBef>
              <a:buClr>
                <a:srgbClr val="90C225"/>
              </a:buClr>
              <a:buSzPct val="80555"/>
              <a:buAutoNum type="arabicPeriod"/>
              <a:tabLst>
                <a:tab pos="582930" algn="l"/>
              </a:tabLst>
            </a:pPr>
            <a:r>
              <a:rPr lang="en-US" sz="1400" spc="-10" dirty="0">
                <a:solidFill>
                  <a:srgbClr val="404040"/>
                </a:solidFill>
                <a:latin typeface="Calibri" panose="020F0502020204030204" pitchFamily="34" charset="0"/>
                <a:cs typeface="Calibri" panose="020F0502020204030204" pitchFamily="34" charset="0"/>
              </a:rPr>
              <a:t>Univariate </a:t>
            </a:r>
            <a:r>
              <a:rPr lang="en-US" sz="1400" spc="-15" dirty="0">
                <a:solidFill>
                  <a:srgbClr val="404040"/>
                </a:solidFill>
                <a:latin typeface="Calibri" panose="020F0502020204030204" pitchFamily="34" charset="0"/>
                <a:cs typeface="Calibri" panose="020F0502020204030204" pitchFamily="34" charset="0"/>
              </a:rPr>
              <a:t>data</a:t>
            </a:r>
            <a:r>
              <a:rPr lang="en-US" sz="1400" spc="1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analysis:</a:t>
            </a:r>
            <a:r>
              <a:rPr lang="en-US" sz="1400" spc="-1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value</a:t>
            </a:r>
            <a:r>
              <a:rPr lang="en-US" sz="1400" spc="10" dirty="0">
                <a:solidFill>
                  <a:srgbClr val="404040"/>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count,</a:t>
            </a:r>
            <a:r>
              <a:rPr lang="en-US" sz="1400" spc="15"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distribution</a:t>
            </a:r>
            <a:r>
              <a:rPr lang="en-US" sz="140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of</a:t>
            </a:r>
            <a:r>
              <a:rPr lang="en-US" sz="1400" spc="10" dirty="0">
                <a:solidFill>
                  <a:srgbClr val="404040"/>
                </a:solidFill>
                <a:latin typeface="Calibri" panose="020F0502020204030204" pitchFamily="34" charset="0"/>
                <a:cs typeface="Calibri" panose="020F0502020204030204" pitchFamily="34" charset="0"/>
              </a:rPr>
              <a:t> a </a:t>
            </a:r>
            <a:r>
              <a:rPr lang="en-US" sz="1400" spc="-5" dirty="0">
                <a:solidFill>
                  <a:srgbClr val="404040"/>
                </a:solidFill>
                <a:latin typeface="Calibri" panose="020F0502020204030204" pitchFamily="34" charset="0"/>
                <a:cs typeface="Calibri" panose="020F0502020204030204" pitchFamily="34" charset="0"/>
              </a:rPr>
              <a:t>variable,</a:t>
            </a:r>
            <a:r>
              <a:rPr lang="en-US" sz="1400" dirty="0">
                <a:solidFill>
                  <a:srgbClr val="404040"/>
                </a:solidFill>
                <a:latin typeface="Calibri" panose="020F0502020204030204" pitchFamily="34" charset="0"/>
                <a:cs typeface="Calibri" panose="020F0502020204030204" pitchFamily="34" charset="0"/>
              </a:rPr>
              <a:t> </a:t>
            </a:r>
            <a:r>
              <a:rPr lang="en-US" sz="1400" spc="-15" dirty="0">
                <a:solidFill>
                  <a:srgbClr val="404040"/>
                </a:solidFill>
                <a:latin typeface="Calibri" panose="020F0502020204030204" pitchFamily="34" charset="0"/>
                <a:cs typeface="Calibri" panose="020F0502020204030204" pitchFamily="34" charset="0"/>
              </a:rPr>
              <a:t>etc.</a:t>
            </a:r>
            <a:endParaRPr lang="en-US" sz="1400" dirty="0">
              <a:latin typeface="Calibri" panose="020F0502020204030204" pitchFamily="34" charset="0"/>
              <a:cs typeface="Calibri" panose="020F0502020204030204" pitchFamily="34" charset="0"/>
            </a:endParaRPr>
          </a:p>
          <a:p>
            <a:pPr marL="582295" indent="-210185">
              <a:lnSpc>
                <a:spcPct val="100000"/>
              </a:lnSpc>
              <a:spcBef>
                <a:spcPts val="645"/>
              </a:spcBef>
              <a:buClr>
                <a:srgbClr val="90C225"/>
              </a:buClr>
              <a:buSzPct val="80555"/>
              <a:buAutoNum type="arabicPeriod"/>
              <a:tabLst>
                <a:tab pos="582930" algn="l"/>
              </a:tabLst>
            </a:pPr>
            <a:r>
              <a:rPr lang="en-US" sz="1400" spc="-10" dirty="0">
                <a:solidFill>
                  <a:srgbClr val="404040"/>
                </a:solidFill>
                <a:latin typeface="Calibri" panose="020F0502020204030204" pitchFamily="34" charset="0"/>
                <a:cs typeface="Calibri" panose="020F0502020204030204" pitchFamily="34" charset="0"/>
              </a:rPr>
              <a:t>Bivariate </a:t>
            </a:r>
            <a:r>
              <a:rPr lang="en-US" sz="1400" spc="-15" dirty="0">
                <a:solidFill>
                  <a:srgbClr val="404040"/>
                </a:solidFill>
                <a:latin typeface="Calibri" panose="020F0502020204030204" pitchFamily="34" charset="0"/>
                <a:cs typeface="Calibri" panose="020F0502020204030204" pitchFamily="34" charset="0"/>
              </a:rPr>
              <a:t>data</a:t>
            </a:r>
            <a:r>
              <a:rPr lang="en-US" sz="1400" spc="15"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analysis: </a:t>
            </a:r>
            <a:r>
              <a:rPr lang="en-US" sz="1400" spc="-10" dirty="0">
                <a:solidFill>
                  <a:srgbClr val="404040"/>
                </a:solidFill>
                <a:latin typeface="Calibri" panose="020F0502020204030204" pitchFamily="34" charset="0"/>
                <a:cs typeface="Calibri" panose="020F0502020204030204" pitchFamily="34" charset="0"/>
              </a:rPr>
              <a:t>correlation</a:t>
            </a:r>
            <a:r>
              <a:rPr lang="en-US" sz="1400" spc="15" dirty="0">
                <a:solidFill>
                  <a:srgbClr val="404040"/>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coefficients</a:t>
            </a:r>
            <a:r>
              <a:rPr lang="en-US" sz="1400" spc="15"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and</a:t>
            </a:r>
            <a:r>
              <a:rPr lang="en-US" sz="1400" spc="20" dirty="0">
                <a:solidFill>
                  <a:srgbClr val="404040"/>
                </a:solidFill>
                <a:latin typeface="Calibri" panose="020F0502020204030204" pitchFamily="34" charset="0"/>
                <a:cs typeface="Calibri" panose="020F0502020204030204" pitchFamily="34" charset="0"/>
              </a:rPr>
              <a:t> </a:t>
            </a:r>
            <a:r>
              <a:rPr lang="en-US" sz="1400" spc="-15" dirty="0">
                <a:solidFill>
                  <a:srgbClr val="404040"/>
                </a:solidFill>
                <a:latin typeface="Calibri" panose="020F0502020204030204" pitchFamily="34" charset="0"/>
                <a:cs typeface="Calibri" panose="020F0502020204030204" pitchFamily="34" charset="0"/>
              </a:rPr>
              <a:t>pattern</a:t>
            </a:r>
            <a:r>
              <a:rPr lang="en-US" sz="1400" spc="15" dirty="0">
                <a:solidFill>
                  <a:srgbClr val="404040"/>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between</a:t>
            </a:r>
            <a:r>
              <a:rPr lang="en-US" sz="1400" spc="30"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the</a:t>
            </a:r>
            <a:r>
              <a:rPr lang="en-US" sz="1400" spc="15"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variables </a:t>
            </a:r>
            <a:r>
              <a:rPr lang="en-US" sz="1400" spc="-15" dirty="0">
                <a:solidFill>
                  <a:srgbClr val="404040"/>
                </a:solidFill>
                <a:latin typeface="Calibri" panose="020F0502020204030204" pitchFamily="34" charset="0"/>
                <a:cs typeface="Calibri" panose="020F0502020204030204" pitchFamily="34" charset="0"/>
              </a:rPr>
              <a:t>etc.</a:t>
            </a:r>
            <a:endParaRPr lang="en-US" sz="1400" dirty="0">
              <a:latin typeface="Calibri" panose="020F0502020204030204" pitchFamily="34" charset="0"/>
              <a:cs typeface="Calibri" panose="020F0502020204030204" pitchFamily="34" charset="0"/>
            </a:endParaRPr>
          </a:p>
          <a:p>
            <a:pPr marL="12700">
              <a:lnSpc>
                <a:spcPct val="100000"/>
              </a:lnSpc>
              <a:spcBef>
                <a:spcPts val="695"/>
              </a:spcBef>
              <a:tabLst>
                <a:tab pos="354965" algn="l"/>
              </a:tabLst>
            </a:pPr>
            <a:r>
              <a:rPr lang="en-US" sz="1400" spc="-150" dirty="0">
                <a:solidFill>
                  <a:srgbClr val="90C225"/>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Feature </a:t>
            </a:r>
            <a:r>
              <a:rPr lang="en-US" sz="1400" spc="-5" dirty="0">
                <a:solidFill>
                  <a:srgbClr val="404040"/>
                </a:solidFill>
                <a:latin typeface="Calibri" panose="020F0502020204030204" pitchFamily="34" charset="0"/>
                <a:cs typeface="Calibri" panose="020F0502020204030204" pitchFamily="34" charset="0"/>
              </a:rPr>
              <a:t>Scaling</a:t>
            </a:r>
            <a:r>
              <a:rPr lang="en-US" sz="1400" spc="5"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&amp;</a:t>
            </a:r>
            <a:r>
              <a:rPr lang="en-US" sz="1400" spc="-10" dirty="0">
                <a:solidFill>
                  <a:srgbClr val="404040"/>
                </a:solidFill>
                <a:latin typeface="Calibri" panose="020F0502020204030204" pitchFamily="34" charset="0"/>
                <a:cs typeface="Calibri" panose="020F0502020204030204" pitchFamily="34" charset="0"/>
              </a:rPr>
              <a:t> Dummy</a:t>
            </a:r>
            <a:r>
              <a:rPr lang="en-US" sz="1400" dirty="0">
                <a:solidFill>
                  <a:srgbClr val="404040"/>
                </a:solidFill>
                <a:latin typeface="Calibri" panose="020F0502020204030204" pitchFamily="34" charset="0"/>
                <a:cs typeface="Calibri" panose="020F0502020204030204" pitchFamily="34" charset="0"/>
              </a:rPr>
              <a:t> </a:t>
            </a:r>
            <a:r>
              <a:rPr lang="en-US" sz="1400" spc="-15" dirty="0">
                <a:solidFill>
                  <a:srgbClr val="404040"/>
                </a:solidFill>
                <a:latin typeface="Calibri" panose="020F0502020204030204" pitchFamily="34" charset="0"/>
                <a:cs typeface="Calibri" panose="020F0502020204030204" pitchFamily="34" charset="0"/>
              </a:rPr>
              <a:t>Variables</a:t>
            </a:r>
            <a:r>
              <a:rPr lang="en-US" sz="1400" spc="-5"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and </a:t>
            </a:r>
            <a:r>
              <a:rPr lang="en-US" sz="1400" spc="-5" dirty="0">
                <a:solidFill>
                  <a:srgbClr val="404040"/>
                </a:solidFill>
                <a:latin typeface="Calibri" panose="020F0502020204030204" pitchFamily="34" charset="0"/>
                <a:cs typeface="Calibri" panose="020F0502020204030204" pitchFamily="34" charset="0"/>
              </a:rPr>
              <a:t>encoding</a:t>
            </a:r>
            <a:r>
              <a:rPr lang="en-US" sz="1400" spc="2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of</a:t>
            </a:r>
            <a:r>
              <a:rPr lang="en-US" sz="1400" dirty="0">
                <a:solidFill>
                  <a:srgbClr val="404040"/>
                </a:solidFill>
                <a:latin typeface="Calibri" panose="020F0502020204030204" pitchFamily="34" charset="0"/>
                <a:cs typeface="Calibri" panose="020F0502020204030204" pitchFamily="34" charset="0"/>
              </a:rPr>
              <a:t> the </a:t>
            </a:r>
            <a:r>
              <a:rPr lang="en-US" sz="1400" spc="-10" dirty="0">
                <a:solidFill>
                  <a:srgbClr val="404040"/>
                </a:solidFill>
                <a:latin typeface="Calibri" panose="020F0502020204030204" pitchFamily="34" charset="0"/>
                <a:cs typeface="Calibri" panose="020F0502020204030204" pitchFamily="34" charset="0"/>
              </a:rPr>
              <a:t>data.</a:t>
            </a:r>
            <a:endParaRPr lang="en-US" sz="1400" dirty="0">
              <a:latin typeface="Calibri" panose="020F0502020204030204" pitchFamily="34" charset="0"/>
              <a:cs typeface="Calibri" panose="020F0502020204030204" pitchFamily="34" charset="0"/>
            </a:endParaRPr>
          </a:p>
          <a:p>
            <a:pPr marL="12700">
              <a:lnSpc>
                <a:spcPct val="100000"/>
              </a:lnSpc>
              <a:spcBef>
                <a:spcPts val="1585"/>
              </a:spcBef>
              <a:tabLst>
                <a:tab pos="354965" algn="l"/>
              </a:tabLst>
            </a:pPr>
            <a:r>
              <a:rPr lang="en-US" sz="1400" spc="-145" dirty="0">
                <a:solidFill>
                  <a:srgbClr val="90C225"/>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Classification</a:t>
            </a:r>
            <a:r>
              <a:rPr lang="en-US" sz="140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technique:</a:t>
            </a:r>
            <a:r>
              <a:rPr lang="en-US" sz="1400" spc="35"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logistic</a:t>
            </a:r>
            <a:r>
              <a:rPr lang="en-US" sz="1400" spc="10" dirty="0">
                <a:solidFill>
                  <a:srgbClr val="404040"/>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regression</a:t>
            </a:r>
            <a:r>
              <a:rPr lang="en-US" sz="1400" spc="5" dirty="0">
                <a:solidFill>
                  <a:srgbClr val="404040"/>
                </a:solidFill>
                <a:latin typeface="Calibri" panose="020F0502020204030204" pitchFamily="34" charset="0"/>
                <a:cs typeface="Calibri" panose="020F0502020204030204" pitchFamily="34" charset="0"/>
              </a:rPr>
              <a:t> is </a:t>
            </a:r>
            <a:r>
              <a:rPr lang="en-US" sz="1400" spc="-5" dirty="0">
                <a:solidFill>
                  <a:srgbClr val="404040"/>
                </a:solidFill>
                <a:latin typeface="Calibri" panose="020F0502020204030204" pitchFamily="34" charset="0"/>
                <a:cs typeface="Calibri" panose="020F0502020204030204" pitchFamily="34" charset="0"/>
              </a:rPr>
              <a:t>used</a:t>
            </a:r>
            <a:r>
              <a:rPr lang="en-US" sz="1400" spc="20" dirty="0">
                <a:solidFill>
                  <a:srgbClr val="404040"/>
                </a:solidFill>
                <a:latin typeface="Calibri" panose="020F0502020204030204" pitchFamily="34" charset="0"/>
                <a:cs typeface="Calibri" panose="020F0502020204030204" pitchFamily="34" charset="0"/>
              </a:rPr>
              <a:t> </a:t>
            </a:r>
            <a:r>
              <a:rPr lang="en-US" sz="1400" spc="-15" dirty="0">
                <a:solidFill>
                  <a:srgbClr val="404040"/>
                </a:solidFill>
                <a:latin typeface="Calibri" panose="020F0502020204030204" pitchFamily="34" charset="0"/>
                <a:cs typeface="Calibri" panose="020F0502020204030204" pitchFamily="34" charset="0"/>
              </a:rPr>
              <a:t>for</a:t>
            </a:r>
            <a:r>
              <a:rPr lang="en-US" sz="1400" spc="5"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model</a:t>
            </a:r>
            <a:r>
              <a:rPr lang="en-US" sz="1400" spc="10"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making</a:t>
            </a:r>
            <a:r>
              <a:rPr lang="en-US" sz="1400" spc="10"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and</a:t>
            </a:r>
            <a:r>
              <a:rPr lang="en-US" sz="1400" spc="2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prediction.</a:t>
            </a:r>
            <a:endParaRPr lang="en-US" sz="1400" dirty="0">
              <a:latin typeface="Calibri" panose="020F0502020204030204" pitchFamily="34" charset="0"/>
              <a:cs typeface="Calibri" panose="020F0502020204030204" pitchFamily="34" charset="0"/>
            </a:endParaRPr>
          </a:p>
          <a:p>
            <a:pPr marL="12700">
              <a:lnSpc>
                <a:spcPct val="100000"/>
              </a:lnSpc>
              <a:tabLst>
                <a:tab pos="354965" algn="l"/>
              </a:tabLst>
            </a:pPr>
            <a:r>
              <a:rPr lang="en-US" sz="1400" spc="-150" dirty="0">
                <a:solidFill>
                  <a:srgbClr val="90C225"/>
                </a:solidFill>
                <a:latin typeface="Calibri" panose="020F0502020204030204" pitchFamily="34" charset="0"/>
                <a:cs typeface="Calibri" panose="020F0502020204030204" pitchFamily="34" charset="0"/>
              </a:rPr>
              <a:t>▶	</a:t>
            </a:r>
            <a:r>
              <a:rPr lang="en-US" sz="1400" spc="-15" dirty="0">
                <a:solidFill>
                  <a:srgbClr val="404040"/>
                </a:solidFill>
                <a:latin typeface="Calibri" panose="020F0502020204030204" pitchFamily="34" charset="0"/>
                <a:cs typeface="Calibri" panose="020F0502020204030204" pitchFamily="34" charset="0"/>
              </a:rPr>
              <a:t>Validation</a:t>
            </a:r>
            <a:r>
              <a:rPr lang="en-US" sz="1400" spc="-10" dirty="0">
                <a:solidFill>
                  <a:srgbClr val="404040"/>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of</a:t>
            </a:r>
            <a:r>
              <a:rPr lang="en-US" sz="1400" spc="-10"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the</a:t>
            </a:r>
            <a:r>
              <a:rPr lang="en-US" sz="1400" spc="-10"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model.</a:t>
            </a:r>
            <a:endParaRPr lang="en-US" sz="1400" dirty="0">
              <a:latin typeface="Calibri" panose="020F0502020204030204" pitchFamily="34" charset="0"/>
              <a:cs typeface="Calibri" panose="020F0502020204030204" pitchFamily="34" charset="0"/>
            </a:endParaRPr>
          </a:p>
          <a:p>
            <a:pPr marL="12700">
              <a:lnSpc>
                <a:spcPct val="100000"/>
              </a:lnSpc>
              <a:spcBef>
                <a:spcPts val="1080"/>
              </a:spcBef>
              <a:tabLst>
                <a:tab pos="354965" algn="l"/>
              </a:tabLst>
            </a:pPr>
            <a:r>
              <a:rPr lang="en-US" sz="1400" spc="-150" dirty="0">
                <a:solidFill>
                  <a:srgbClr val="90C225"/>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Model</a:t>
            </a:r>
            <a:r>
              <a:rPr lang="en-US" sz="1400" spc="-35" dirty="0">
                <a:solidFill>
                  <a:srgbClr val="404040"/>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presentation.</a:t>
            </a:r>
            <a:endParaRPr lang="en-US" sz="1400" dirty="0">
              <a:latin typeface="Calibri" panose="020F0502020204030204" pitchFamily="34" charset="0"/>
              <a:cs typeface="Calibri" panose="020F0502020204030204" pitchFamily="34" charset="0"/>
            </a:endParaRPr>
          </a:p>
          <a:p>
            <a:pPr marL="12700">
              <a:lnSpc>
                <a:spcPct val="100000"/>
              </a:lnSpc>
              <a:spcBef>
                <a:spcPts val="800"/>
              </a:spcBef>
              <a:tabLst>
                <a:tab pos="354965" algn="l"/>
              </a:tabLst>
            </a:pPr>
            <a:r>
              <a:rPr lang="en-US" sz="1400" spc="-150" dirty="0">
                <a:solidFill>
                  <a:srgbClr val="90C225"/>
                </a:solidFill>
                <a:latin typeface="Calibri" panose="020F0502020204030204" pitchFamily="34" charset="0"/>
                <a:cs typeface="Calibri" panose="020F0502020204030204" pitchFamily="34" charset="0"/>
              </a:rPr>
              <a:t>▶	</a:t>
            </a:r>
            <a:r>
              <a:rPr lang="en-US" sz="1400" spc="-5" dirty="0">
                <a:solidFill>
                  <a:srgbClr val="404040"/>
                </a:solidFill>
                <a:latin typeface="Calibri" panose="020F0502020204030204" pitchFamily="34" charset="0"/>
                <a:cs typeface="Calibri" panose="020F0502020204030204" pitchFamily="34" charset="0"/>
              </a:rPr>
              <a:t>Conclusions</a:t>
            </a:r>
            <a:r>
              <a:rPr lang="en-US" sz="1400" spc="5" dirty="0">
                <a:solidFill>
                  <a:srgbClr val="404040"/>
                </a:solidFill>
                <a:latin typeface="Calibri" panose="020F0502020204030204" pitchFamily="34" charset="0"/>
                <a:cs typeface="Calibri" panose="020F0502020204030204" pitchFamily="34" charset="0"/>
              </a:rPr>
              <a:t> </a:t>
            </a:r>
            <a:r>
              <a:rPr lang="en-US" sz="1400" dirty="0">
                <a:solidFill>
                  <a:srgbClr val="404040"/>
                </a:solidFill>
                <a:latin typeface="Calibri" panose="020F0502020204030204" pitchFamily="34" charset="0"/>
                <a:cs typeface="Calibri" panose="020F0502020204030204" pitchFamily="34" charset="0"/>
              </a:rPr>
              <a:t>and</a:t>
            </a:r>
            <a:r>
              <a:rPr lang="en-US" sz="1400" spc="5" dirty="0">
                <a:solidFill>
                  <a:srgbClr val="404040"/>
                </a:solidFill>
                <a:latin typeface="Calibri" panose="020F0502020204030204" pitchFamily="34" charset="0"/>
                <a:cs typeface="Calibri" panose="020F0502020204030204" pitchFamily="34" charset="0"/>
              </a:rPr>
              <a:t> </a:t>
            </a:r>
            <a:r>
              <a:rPr lang="en-US" sz="1400" spc="-10" dirty="0">
                <a:solidFill>
                  <a:srgbClr val="404040"/>
                </a:solidFill>
                <a:latin typeface="Calibri" panose="020F0502020204030204" pitchFamily="34" charset="0"/>
                <a:cs typeface="Calibri" panose="020F0502020204030204" pitchFamily="34" charset="0"/>
              </a:rPr>
              <a:t>recommendations.</a:t>
            </a: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515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BDDD-43A2-41D3-A1BA-BBC970902401}"/>
              </a:ext>
            </a:extLst>
          </p:cNvPr>
          <p:cNvSpPr>
            <a:spLocks noGrp="1"/>
          </p:cNvSpPr>
          <p:nvPr>
            <p:ph type="title"/>
          </p:nvPr>
        </p:nvSpPr>
        <p:spPr/>
        <p:txBody>
          <a:bodyPr/>
          <a:lstStyle/>
          <a:p>
            <a:r>
              <a:rPr lang="en-IN" spc="-290" dirty="0"/>
              <a:t>Dat</a:t>
            </a:r>
            <a:r>
              <a:rPr lang="en-IN" dirty="0"/>
              <a:t>a</a:t>
            </a:r>
            <a:r>
              <a:rPr lang="en-IN" spc="-605" dirty="0"/>
              <a:t> </a:t>
            </a:r>
            <a:r>
              <a:rPr lang="en-IN" spc="-125" dirty="0"/>
              <a:t>Ma</a:t>
            </a:r>
            <a:r>
              <a:rPr lang="en-IN" spc="-120" dirty="0"/>
              <a:t>ni</a:t>
            </a:r>
            <a:r>
              <a:rPr lang="en-IN" spc="-125" dirty="0"/>
              <a:t>p</a:t>
            </a:r>
            <a:r>
              <a:rPr lang="en-IN" spc="-120" dirty="0"/>
              <a:t>u</a:t>
            </a:r>
            <a:r>
              <a:rPr lang="en-IN" spc="-125" dirty="0"/>
              <a:t>la</a:t>
            </a:r>
            <a:r>
              <a:rPr lang="en-IN" spc="-120" dirty="0"/>
              <a:t>ti</a:t>
            </a:r>
            <a:r>
              <a:rPr lang="en-IN" spc="-125" dirty="0"/>
              <a:t>o</a:t>
            </a:r>
            <a:r>
              <a:rPr lang="en-IN" dirty="0"/>
              <a:t>n</a:t>
            </a:r>
          </a:p>
        </p:txBody>
      </p:sp>
      <p:sp>
        <p:nvSpPr>
          <p:cNvPr id="3" name="Content Placeholder 2">
            <a:extLst>
              <a:ext uri="{FF2B5EF4-FFF2-40B4-BE49-F238E27FC236}">
                <a16:creationId xmlns:a16="http://schemas.microsoft.com/office/drawing/2014/main" id="{6F77EF64-B89F-25AA-49F2-CBAADD2BB843}"/>
              </a:ext>
            </a:extLst>
          </p:cNvPr>
          <p:cNvSpPr>
            <a:spLocks noGrp="1"/>
          </p:cNvSpPr>
          <p:nvPr>
            <p:ph idx="1"/>
          </p:nvPr>
        </p:nvSpPr>
        <p:spPr/>
        <p:txBody>
          <a:bodyPr>
            <a:normAutofit/>
          </a:bodyPr>
          <a:lstStyle/>
          <a:p>
            <a:pPr marL="0" indent="0">
              <a:lnSpc>
                <a:spcPct val="100000"/>
              </a:lnSpc>
              <a:spcBef>
                <a:spcPts val="1215"/>
              </a:spcBef>
              <a:buNone/>
              <a:tabLst>
                <a:tab pos="297815" algn="l"/>
              </a:tabLst>
            </a:pPr>
            <a:r>
              <a:rPr lang="en-US" sz="1600" spc="-125" dirty="0">
                <a:solidFill>
                  <a:srgbClr val="90C225"/>
                </a:solidFill>
                <a:latin typeface="Lucida Sans Unicode"/>
                <a:cs typeface="Lucida Sans Unicode"/>
              </a:rPr>
              <a:t>▶	</a:t>
            </a:r>
            <a:r>
              <a:rPr lang="en-US" sz="2000" spc="-40" dirty="0">
                <a:solidFill>
                  <a:srgbClr val="404040"/>
                </a:solidFill>
                <a:latin typeface="Calibri"/>
                <a:cs typeface="Calibri"/>
              </a:rPr>
              <a:t>Total</a:t>
            </a:r>
            <a:r>
              <a:rPr lang="en-US" sz="2000" spc="5" dirty="0">
                <a:solidFill>
                  <a:srgbClr val="404040"/>
                </a:solidFill>
                <a:latin typeface="Calibri"/>
                <a:cs typeface="Calibri"/>
              </a:rPr>
              <a:t> </a:t>
            </a:r>
            <a:r>
              <a:rPr lang="en-US" sz="2000" spc="-5" dirty="0">
                <a:solidFill>
                  <a:srgbClr val="404040"/>
                </a:solidFill>
                <a:latin typeface="Calibri"/>
                <a:cs typeface="Calibri"/>
              </a:rPr>
              <a:t>Number</a:t>
            </a:r>
            <a:r>
              <a:rPr lang="en-US" sz="2000" spc="5" dirty="0">
                <a:solidFill>
                  <a:srgbClr val="404040"/>
                </a:solidFill>
                <a:latin typeface="Calibri"/>
                <a:cs typeface="Calibri"/>
              </a:rPr>
              <a:t> </a:t>
            </a:r>
            <a:r>
              <a:rPr lang="en-US" sz="2000" spc="-5" dirty="0">
                <a:solidFill>
                  <a:srgbClr val="404040"/>
                </a:solidFill>
                <a:latin typeface="Calibri"/>
                <a:cs typeface="Calibri"/>
              </a:rPr>
              <a:t>of</a:t>
            </a:r>
            <a:r>
              <a:rPr lang="en-US" sz="2000" spc="15" dirty="0">
                <a:solidFill>
                  <a:srgbClr val="404040"/>
                </a:solidFill>
                <a:latin typeface="Calibri"/>
                <a:cs typeface="Calibri"/>
              </a:rPr>
              <a:t> </a:t>
            </a:r>
            <a:r>
              <a:rPr lang="en-US" sz="2000" spc="-20" dirty="0">
                <a:solidFill>
                  <a:srgbClr val="404040"/>
                </a:solidFill>
                <a:latin typeface="Calibri"/>
                <a:cs typeface="Calibri"/>
              </a:rPr>
              <a:t>Rows</a:t>
            </a:r>
            <a:r>
              <a:rPr lang="en-US" sz="2000" spc="15" dirty="0">
                <a:solidFill>
                  <a:srgbClr val="404040"/>
                </a:solidFill>
                <a:latin typeface="Calibri"/>
                <a:cs typeface="Calibri"/>
              </a:rPr>
              <a:t> </a:t>
            </a:r>
            <a:r>
              <a:rPr lang="en-US" sz="2000" spc="-10" dirty="0">
                <a:solidFill>
                  <a:srgbClr val="404040"/>
                </a:solidFill>
                <a:latin typeface="Calibri"/>
                <a:cs typeface="Calibri"/>
              </a:rPr>
              <a:t>=37,</a:t>
            </a:r>
            <a:r>
              <a:rPr lang="en-US" sz="2000" spc="15" dirty="0">
                <a:solidFill>
                  <a:srgbClr val="404040"/>
                </a:solidFill>
                <a:latin typeface="Calibri"/>
                <a:cs typeface="Calibri"/>
              </a:rPr>
              <a:t> </a:t>
            </a:r>
            <a:r>
              <a:rPr lang="en-US" sz="2000" spc="-40" dirty="0">
                <a:solidFill>
                  <a:srgbClr val="404040"/>
                </a:solidFill>
                <a:latin typeface="Calibri"/>
                <a:cs typeface="Calibri"/>
              </a:rPr>
              <a:t>Total</a:t>
            </a:r>
            <a:r>
              <a:rPr lang="en-US" sz="2000" spc="10" dirty="0">
                <a:solidFill>
                  <a:srgbClr val="404040"/>
                </a:solidFill>
                <a:latin typeface="Calibri"/>
                <a:cs typeface="Calibri"/>
              </a:rPr>
              <a:t> </a:t>
            </a:r>
            <a:r>
              <a:rPr lang="en-US" sz="2000" spc="-5" dirty="0">
                <a:solidFill>
                  <a:srgbClr val="404040"/>
                </a:solidFill>
                <a:latin typeface="Calibri"/>
                <a:cs typeface="Calibri"/>
              </a:rPr>
              <a:t>Number</a:t>
            </a:r>
            <a:r>
              <a:rPr lang="en-US" sz="2000" spc="5" dirty="0">
                <a:solidFill>
                  <a:srgbClr val="404040"/>
                </a:solidFill>
                <a:latin typeface="Calibri"/>
                <a:cs typeface="Calibri"/>
              </a:rPr>
              <a:t> </a:t>
            </a:r>
            <a:r>
              <a:rPr lang="en-US" sz="2000" spc="-5" dirty="0">
                <a:solidFill>
                  <a:srgbClr val="404040"/>
                </a:solidFill>
                <a:latin typeface="Calibri"/>
                <a:cs typeface="Calibri"/>
              </a:rPr>
              <a:t>of</a:t>
            </a:r>
            <a:r>
              <a:rPr lang="en-US" sz="2000" spc="15" dirty="0">
                <a:solidFill>
                  <a:srgbClr val="404040"/>
                </a:solidFill>
                <a:latin typeface="Calibri"/>
                <a:cs typeface="Calibri"/>
              </a:rPr>
              <a:t> </a:t>
            </a:r>
            <a:r>
              <a:rPr lang="en-US" sz="2000" spc="-10" dirty="0">
                <a:solidFill>
                  <a:srgbClr val="404040"/>
                </a:solidFill>
                <a:latin typeface="Calibri"/>
                <a:cs typeface="Calibri"/>
              </a:rPr>
              <a:t>Columns</a:t>
            </a:r>
            <a:r>
              <a:rPr lang="en-US" sz="2000" spc="10" dirty="0">
                <a:solidFill>
                  <a:srgbClr val="404040"/>
                </a:solidFill>
                <a:latin typeface="Calibri"/>
                <a:cs typeface="Calibri"/>
              </a:rPr>
              <a:t> </a:t>
            </a:r>
            <a:r>
              <a:rPr lang="en-US" sz="2000" spc="-5" dirty="0">
                <a:solidFill>
                  <a:srgbClr val="404040"/>
                </a:solidFill>
                <a:latin typeface="Calibri"/>
                <a:cs typeface="Calibri"/>
              </a:rPr>
              <a:t>=9240.</a:t>
            </a:r>
            <a:endParaRPr lang="en-US" sz="2000" dirty="0">
              <a:latin typeface="Calibri"/>
              <a:cs typeface="Calibri"/>
            </a:endParaRPr>
          </a:p>
          <a:p>
            <a:pPr marL="12700" marR="633095" indent="0">
              <a:lnSpc>
                <a:spcPct val="140000"/>
              </a:lnSpc>
              <a:spcBef>
                <a:spcPts val="300"/>
              </a:spcBef>
              <a:buNone/>
              <a:tabLst>
                <a:tab pos="297815" algn="l"/>
              </a:tabLst>
            </a:pPr>
            <a:r>
              <a:rPr lang="en-US" sz="1600" spc="-125" dirty="0">
                <a:solidFill>
                  <a:srgbClr val="90C225"/>
                </a:solidFill>
                <a:latin typeface="Lucida Sans Unicode"/>
                <a:cs typeface="Lucida Sans Unicode"/>
              </a:rPr>
              <a:t>▶	</a:t>
            </a:r>
            <a:r>
              <a:rPr lang="en-US" sz="2000" spc="-10" dirty="0">
                <a:solidFill>
                  <a:srgbClr val="404040"/>
                </a:solidFill>
                <a:latin typeface="Calibri"/>
                <a:cs typeface="Calibri"/>
              </a:rPr>
              <a:t>Since Prospect IDs are all unique, we can drop the same as it won’t be useful in the model building ahead. Similarly, Lead Number doesn't help in adding any unique attribute. Dropping the columns</a:t>
            </a:r>
          </a:p>
          <a:p>
            <a:pPr marL="12700" marR="633095" indent="0">
              <a:lnSpc>
                <a:spcPct val="140000"/>
              </a:lnSpc>
              <a:spcBef>
                <a:spcPts val="300"/>
              </a:spcBef>
              <a:buNone/>
              <a:tabLst>
                <a:tab pos="297815" algn="l"/>
              </a:tabLst>
            </a:pPr>
            <a:r>
              <a:rPr lang="en-US" sz="1600" spc="-125" dirty="0">
                <a:solidFill>
                  <a:srgbClr val="90C225"/>
                </a:solidFill>
                <a:latin typeface="Lucida Sans Unicode"/>
                <a:cs typeface="Lucida Sans Unicode"/>
              </a:rPr>
              <a:t>▶	</a:t>
            </a:r>
            <a:r>
              <a:rPr lang="en-US" sz="2000" spc="-10" dirty="0">
                <a:solidFill>
                  <a:srgbClr val="404040"/>
                </a:solidFill>
                <a:latin typeface="Calibri"/>
                <a:cs typeface="Calibri"/>
              </a:rPr>
              <a:t>About 36.6% of leads have not mentioned their specialization, this can be due to many reasons such as the unavailability of the choice or case the lead is a student. Therefore, we can replace these </a:t>
            </a:r>
            <a:r>
              <a:rPr lang="en-US" sz="2000" spc="-10" dirty="0" err="1">
                <a:solidFill>
                  <a:srgbClr val="404040"/>
                </a:solidFill>
                <a:latin typeface="Calibri"/>
                <a:cs typeface="Calibri"/>
              </a:rPr>
              <a:t>NaN</a:t>
            </a:r>
            <a:r>
              <a:rPr lang="en-US" sz="2000" spc="-10" dirty="0">
                <a:solidFill>
                  <a:srgbClr val="404040"/>
                </a:solidFill>
                <a:latin typeface="Calibri"/>
                <a:cs typeface="Calibri"/>
              </a:rPr>
              <a:t> values with 'Not Specified’</a:t>
            </a:r>
            <a:r>
              <a:rPr lang="en-US" sz="2000" b="0" i="0" dirty="0">
                <a:solidFill>
                  <a:srgbClr val="000000"/>
                </a:solidFill>
                <a:effectLst/>
                <a:latin typeface="Helvetica Neue"/>
              </a:rPr>
              <a:t>.</a:t>
            </a:r>
          </a:p>
          <a:p>
            <a:pPr marL="12700" marR="5080" indent="0">
              <a:lnSpc>
                <a:spcPct val="140000"/>
              </a:lnSpc>
              <a:spcBef>
                <a:spcPts val="300"/>
              </a:spcBef>
              <a:buNone/>
              <a:tabLst>
                <a:tab pos="297815" algn="l"/>
              </a:tabLst>
            </a:pPr>
            <a:r>
              <a:rPr lang="en-US" sz="1600" spc="-125" dirty="0">
                <a:solidFill>
                  <a:srgbClr val="90C225"/>
                </a:solidFill>
                <a:latin typeface="Lucida Sans Unicode"/>
                <a:cs typeface="Lucida Sans Unicode"/>
              </a:rPr>
              <a:t>▶	</a:t>
            </a:r>
            <a:r>
              <a:rPr lang="en-US" sz="2000" spc="-10" dirty="0">
                <a:solidFill>
                  <a:srgbClr val="404040"/>
                </a:solidFill>
                <a:latin typeface="Calibri"/>
                <a:cs typeface="Calibri"/>
              </a:rPr>
              <a:t>Dropping</a:t>
            </a:r>
            <a:r>
              <a:rPr lang="en-US" sz="2000" spc="-5" dirty="0">
                <a:solidFill>
                  <a:srgbClr val="404040"/>
                </a:solidFill>
                <a:latin typeface="Calibri"/>
                <a:cs typeface="Calibri"/>
              </a:rPr>
              <a:t> the</a:t>
            </a:r>
            <a:r>
              <a:rPr lang="en-US" sz="2000" spc="10" dirty="0">
                <a:solidFill>
                  <a:srgbClr val="404040"/>
                </a:solidFill>
                <a:latin typeface="Calibri"/>
                <a:cs typeface="Calibri"/>
              </a:rPr>
              <a:t> </a:t>
            </a:r>
            <a:r>
              <a:rPr lang="en-US" sz="2000" spc="-10" dirty="0">
                <a:solidFill>
                  <a:srgbClr val="404040"/>
                </a:solidFill>
                <a:latin typeface="Calibri"/>
                <a:cs typeface="Calibri"/>
              </a:rPr>
              <a:t>columns</a:t>
            </a:r>
            <a:r>
              <a:rPr lang="en-US" sz="2000" spc="5" dirty="0">
                <a:solidFill>
                  <a:srgbClr val="404040"/>
                </a:solidFill>
                <a:latin typeface="Calibri"/>
                <a:cs typeface="Calibri"/>
              </a:rPr>
              <a:t> </a:t>
            </a:r>
            <a:r>
              <a:rPr lang="en-US" sz="2000" spc="-10" dirty="0">
                <a:solidFill>
                  <a:srgbClr val="404040"/>
                </a:solidFill>
                <a:latin typeface="Calibri"/>
                <a:cs typeface="Calibri"/>
              </a:rPr>
              <a:t>having</a:t>
            </a:r>
            <a:r>
              <a:rPr lang="en-US" sz="2000" spc="-15" dirty="0">
                <a:solidFill>
                  <a:srgbClr val="404040"/>
                </a:solidFill>
                <a:latin typeface="Calibri"/>
                <a:cs typeface="Calibri"/>
              </a:rPr>
              <a:t> </a:t>
            </a:r>
            <a:r>
              <a:rPr lang="en-US" sz="2000" spc="-10" dirty="0">
                <a:solidFill>
                  <a:srgbClr val="404040"/>
                </a:solidFill>
                <a:latin typeface="Calibri"/>
                <a:cs typeface="Calibri"/>
              </a:rPr>
              <a:t>more</a:t>
            </a:r>
            <a:r>
              <a:rPr lang="en-US" sz="2000" spc="15" dirty="0">
                <a:solidFill>
                  <a:srgbClr val="404040"/>
                </a:solidFill>
                <a:latin typeface="Calibri"/>
                <a:cs typeface="Calibri"/>
              </a:rPr>
              <a:t> </a:t>
            </a:r>
            <a:r>
              <a:rPr lang="en-US" sz="2000" dirty="0">
                <a:solidFill>
                  <a:srgbClr val="404040"/>
                </a:solidFill>
                <a:latin typeface="Calibri"/>
                <a:cs typeface="Calibri"/>
              </a:rPr>
              <a:t>than </a:t>
            </a:r>
            <a:r>
              <a:rPr lang="en-US" sz="2000" spc="-5" dirty="0">
                <a:solidFill>
                  <a:srgbClr val="404040"/>
                </a:solidFill>
                <a:latin typeface="Calibri"/>
                <a:cs typeface="Calibri"/>
              </a:rPr>
              <a:t>30%</a:t>
            </a:r>
            <a:r>
              <a:rPr lang="en-US" sz="2000" spc="10" dirty="0">
                <a:solidFill>
                  <a:srgbClr val="404040"/>
                </a:solidFill>
                <a:latin typeface="Calibri"/>
                <a:cs typeface="Calibri"/>
              </a:rPr>
              <a:t> </a:t>
            </a:r>
            <a:r>
              <a:rPr lang="en-US" sz="2000" spc="-5" dirty="0">
                <a:solidFill>
                  <a:srgbClr val="404040"/>
                </a:solidFill>
                <a:latin typeface="Calibri"/>
                <a:cs typeface="Calibri"/>
              </a:rPr>
              <a:t>as</a:t>
            </a:r>
            <a:r>
              <a:rPr lang="en-US" sz="2000" dirty="0">
                <a:solidFill>
                  <a:srgbClr val="404040"/>
                </a:solidFill>
                <a:latin typeface="Calibri"/>
                <a:cs typeface="Calibri"/>
              </a:rPr>
              <a:t> a </a:t>
            </a:r>
            <a:r>
              <a:rPr lang="en-US" sz="2000" spc="-5" dirty="0">
                <a:solidFill>
                  <a:srgbClr val="404040"/>
                </a:solidFill>
                <a:latin typeface="Calibri"/>
                <a:cs typeface="Calibri"/>
              </a:rPr>
              <a:t>missing</a:t>
            </a:r>
            <a:r>
              <a:rPr lang="en-US" sz="2000" spc="-10" dirty="0">
                <a:solidFill>
                  <a:srgbClr val="404040"/>
                </a:solidFill>
                <a:latin typeface="Calibri"/>
                <a:cs typeface="Calibri"/>
              </a:rPr>
              <a:t> value.</a:t>
            </a:r>
            <a:endParaRPr lang="en-US" sz="2000" dirty="0">
              <a:latin typeface="Calibri"/>
              <a:cs typeface="Calibri"/>
            </a:endParaRPr>
          </a:p>
          <a:p>
            <a:endParaRPr lang="en-IN" dirty="0"/>
          </a:p>
        </p:txBody>
      </p:sp>
    </p:spTree>
    <p:extLst>
      <p:ext uri="{BB962C8B-B14F-4D97-AF65-F5344CB8AC3E}">
        <p14:creationId xmlns:p14="http://schemas.microsoft.com/office/powerpoint/2010/main" val="130899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1F6B-C822-4E11-E441-B2217D14F885}"/>
              </a:ext>
            </a:extLst>
          </p:cNvPr>
          <p:cNvSpPr>
            <a:spLocks noGrp="1"/>
          </p:cNvSpPr>
          <p:nvPr>
            <p:ph type="title"/>
          </p:nvPr>
        </p:nvSpPr>
        <p:spPr/>
        <p:txBody>
          <a:bodyPr/>
          <a:lstStyle/>
          <a:p>
            <a:r>
              <a:rPr lang="en-IN" sz="4800" dirty="0">
                <a:solidFill>
                  <a:srgbClr val="EB7766"/>
                </a:solidFill>
                <a:latin typeface="Trebuchet MS"/>
                <a:cs typeface="Trebuchet MS"/>
              </a:rPr>
              <a:t>EDA</a:t>
            </a:r>
            <a:endParaRPr lang="en-IN" dirty="0"/>
          </a:p>
        </p:txBody>
      </p:sp>
      <p:pic>
        <p:nvPicPr>
          <p:cNvPr id="1028" name="Picture 4">
            <a:extLst>
              <a:ext uri="{FF2B5EF4-FFF2-40B4-BE49-F238E27FC236}">
                <a16:creationId xmlns:a16="http://schemas.microsoft.com/office/drawing/2014/main" id="{0F070B17-5A87-B42B-1DCD-B68125533F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5506" y="2108200"/>
            <a:ext cx="738131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55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A64B-E28F-6F22-8BD6-8ED6DB5331E1}"/>
              </a:ext>
            </a:extLst>
          </p:cNvPr>
          <p:cNvSpPr>
            <a:spLocks noGrp="1"/>
          </p:cNvSpPr>
          <p:nvPr>
            <p:ph type="title"/>
          </p:nvPr>
        </p:nvSpPr>
        <p:spPr>
          <a:xfrm>
            <a:off x="1097280" y="286603"/>
            <a:ext cx="10058400" cy="1010352"/>
          </a:xfrm>
        </p:spPr>
        <p:txBody>
          <a:bodyPr>
            <a:normAutofit/>
          </a:bodyPr>
          <a:lstStyle/>
          <a:p>
            <a:r>
              <a:rPr lang="en-IN" sz="4400" dirty="0">
                <a:solidFill>
                  <a:srgbClr val="EB7766"/>
                </a:solidFill>
                <a:latin typeface="Trebuchet MS"/>
                <a:cs typeface="Trebuchet MS"/>
              </a:rPr>
              <a:t>EDA</a:t>
            </a:r>
            <a:endParaRPr lang="en-IN" dirty="0"/>
          </a:p>
        </p:txBody>
      </p:sp>
      <p:pic>
        <p:nvPicPr>
          <p:cNvPr id="2050" name="Picture 2">
            <a:extLst>
              <a:ext uri="{FF2B5EF4-FFF2-40B4-BE49-F238E27FC236}">
                <a16:creationId xmlns:a16="http://schemas.microsoft.com/office/drawing/2014/main" id="{3AFC16D2-631A-B7F3-B010-5A55DC6AC2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415" y="2050088"/>
            <a:ext cx="4702629" cy="31423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7F280AE-6F3D-31E0-CEFC-3037DCE81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577" y="2050088"/>
            <a:ext cx="5479472" cy="3256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9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6D31-3A19-8492-B207-836C2C0746C7}"/>
              </a:ext>
            </a:extLst>
          </p:cNvPr>
          <p:cNvSpPr>
            <a:spLocks noGrp="1"/>
          </p:cNvSpPr>
          <p:nvPr>
            <p:ph type="title"/>
          </p:nvPr>
        </p:nvSpPr>
        <p:spPr/>
        <p:txBody>
          <a:bodyPr/>
          <a:lstStyle/>
          <a:p>
            <a:r>
              <a:rPr lang="en-IN" spc="-5" dirty="0"/>
              <a:t>Categorical</a:t>
            </a:r>
            <a:r>
              <a:rPr lang="en-IN" spc="-10" dirty="0"/>
              <a:t> </a:t>
            </a:r>
            <a:r>
              <a:rPr lang="en-IN" spc="-50" dirty="0"/>
              <a:t>Variable</a:t>
            </a:r>
            <a:r>
              <a:rPr lang="en-IN" spc="-25" dirty="0"/>
              <a:t> </a:t>
            </a:r>
            <a:r>
              <a:rPr lang="en-IN" spc="-30" dirty="0"/>
              <a:t>Relation</a:t>
            </a:r>
            <a:endParaRPr lang="en-IN" dirty="0"/>
          </a:p>
        </p:txBody>
      </p:sp>
      <p:pic>
        <p:nvPicPr>
          <p:cNvPr id="3074" name="Picture 2">
            <a:extLst>
              <a:ext uri="{FF2B5EF4-FFF2-40B4-BE49-F238E27FC236}">
                <a16:creationId xmlns:a16="http://schemas.microsoft.com/office/drawing/2014/main" id="{A2B925FB-B158-ECE1-E3B0-C5971FD064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67" y="2108200"/>
            <a:ext cx="5318449" cy="37607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C2F6BAC-C11A-0047-B3F8-0D770FE85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416" y="2106613"/>
            <a:ext cx="6649617"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16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D910-8224-7F19-F63A-962CE905DBE0}"/>
              </a:ext>
            </a:extLst>
          </p:cNvPr>
          <p:cNvSpPr>
            <a:spLocks noGrp="1"/>
          </p:cNvSpPr>
          <p:nvPr>
            <p:ph type="title"/>
          </p:nvPr>
        </p:nvSpPr>
        <p:spPr/>
        <p:txBody>
          <a:bodyPr/>
          <a:lstStyle/>
          <a:p>
            <a:r>
              <a:rPr lang="en-IN" sz="4800" spc="-290" dirty="0"/>
              <a:t>Dat</a:t>
            </a:r>
            <a:r>
              <a:rPr lang="en-IN" sz="4800" dirty="0"/>
              <a:t>a</a:t>
            </a:r>
            <a:r>
              <a:rPr lang="en-IN" sz="4800" spc="-580" dirty="0"/>
              <a:t> </a:t>
            </a:r>
            <a:r>
              <a:rPr lang="en-IN" sz="4800" spc="-280" dirty="0"/>
              <a:t>C</a:t>
            </a:r>
            <a:r>
              <a:rPr lang="en-IN" sz="4800" spc="-275" dirty="0"/>
              <a:t>onv</a:t>
            </a:r>
            <a:r>
              <a:rPr lang="en-IN" sz="4800" spc="-280" dirty="0"/>
              <a:t>e</a:t>
            </a:r>
            <a:r>
              <a:rPr lang="en-IN" sz="4800" spc="-275" dirty="0"/>
              <a:t>r</a:t>
            </a:r>
            <a:r>
              <a:rPr lang="en-IN" sz="4800" spc="-280" dirty="0"/>
              <a:t>si</a:t>
            </a:r>
            <a:r>
              <a:rPr lang="en-IN" sz="4800" spc="-275" dirty="0"/>
              <a:t>o</a:t>
            </a:r>
            <a:r>
              <a:rPr lang="en-IN" sz="4800" dirty="0"/>
              <a:t>n</a:t>
            </a:r>
            <a:endParaRPr lang="en-IN" dirty="0"/>
          </a:p>
        </p:txBody>
      </p:sp>
      <p:sp>
        <p:nvSpPr>
          <p:cNvPr id="3" name="Content Placeholder 2">
            <a:extLst>
              <a:ext uri="{FF2B5EF4-FFF2-40B4-BE49-F238E27FC236}">
                <a16:creationId xmlns:a16="http://schemas.microsoft.com/office/drawing/2014/main" id="{750FBA1D-D217-A670-6559-29CA9659B7F8}"/>
              </a:ext>
            </a:extLst>
          </p:cNvPr>
          <p:cNvSpPr>
            <a:spLocks noGrp="1"/>
          </p:cNvSpPr>
          <p:nvPr>
            <p:ph idx="1"/>
          </p:nvPr>
        </p:nvSpPr>
        <p:spPr/>
        <p:txBody>
          <a:bodyPr/>
          <a:lstStyle/>
          <a:p>
            <a:pPr marL="12700">
              <a:lnSpc>
                <a:spcPct val="100000"/>
              </a:lnSpc>
              <a:spcBef>
                <a:spcPts val="1300"/>
              </a:spcBef>
              <a:tabLst>
                <a:tab pos="354965" algn="l"/>
              </a:tabLst>
            </a:pPr>
            <a:r>
              <a:rPr lang="en-IN" sz="1800" spc="-170" dirty="0">
                <a:solidFill>
                  <a:srgbClr val="90C225"/>
                </a:solidFill>
                <a:latin typeface="Lucida Sans Unicode"/>
                <a:cs typeface="Lucida Sans Unicode"/>
              </a:rPr>
              <a:t>▶	</a:t>
            </a:r>
            <a:r>
              <a:rPr lang="en-IN" sz="2000" spc="-5" dirty="0">
                <a:solidFill>
                  <a:srgbClr val="404040"/>
                </a:solidFill>
                <a:latin typeface="Calibri"/>
                <a:cs typeface="Calibri"/>
              </a:rPr>
              <a:t>Numerical</a:t>
            </a:r>
            <a:r>
              <a:rPr lang="en-IN" sz="2000" spc="-15" dirty="0">
                <a:solidFill>
                  <a:srgbClr val="404040"/>
                </a:solidFill>
                <a:latin typeface="Calibri"/>
                <a:cs typeface="Calibri"/>
              </a:rPr>
              <a:t> </a:t>
            </a:r>
            <a:r>
              <a:rPr lang="en-IN" sz="2000" spc="-20" dirty="0">
                <a:solidFill>
                  <a:srgbClr val="404040"/>
                </a:solidFill>
                <a:latin typeface="Calibri"/>
                <a:cs typeface="Calibri"/>
              </a:rPr>
              <a:t>Variables</a:t>
            </a:r>
            <a:r>
              <a:rPr lang="en-IN" sz="2000" spc="-15" dirty="0">
                <a:solidFill>
                  <a:srgbClr val="404040"/>
                </a:solidFill>
                <a:latin typeface="Calibri"/>
                <a:cs typeface="Calibri"/>
              </a:rPr>
              <a:t> are</a:t>
            </a:r>
            <a:r>
              <a:rPr lang="en-IN" sz="2000" spc="-10" dirty="0">
                <a:solidFill>
                  <a:srgbClr val="404040"/>
                </a:solidFill>
                <a:latin typeface="Calibri"/>
                <a:cs typeface="Calibri"/>
              </a:rPr>
              <a:t> </a:t>
            </a:r>
            <a:r>
              <a:rPr lang="en-IN" sz="2000" dirty="0">
                <a:solidFill>
                  <a:srgbClr val="404040"/>
                </a:solidFill>
                <a:latin typeface="Calibri"/>
                <a:cs typeface="Calibri"/>
              </a:rPr>
              <a:t>Normalised</a:t>
            </a:r>
            <a:endParaRPr lang="en-IN" sz="2000" dirty="0">
              <a:latin typeface="Calibri"/>
              <a:cs typeface="Calibri"/>
            </a:endParaRPr>
          </a:p>
          <a:p>
            <a:pPr marL="12700">
              <a:lnSpc>
                <a:spcPct val="100000"/>
              </a:lnSpc>
              <a:spcBef>
                <a:spcPts val="1200"/>
              </a:spcBef>
              <a:tabLst>
                <a:tab pos="354965" algn="l"/>
              </a:tabLst>
            </a:pPr>
            <a:r>
              <a:rPr lang="en-IN" sz="1800" spc="-170" dirty="0">
                <a:solidFill>
                  <a:srgbClr val="90C225"/>
                </a:solidFill>
                <a:latin typeface="Lucida Sans Unicode"/>
                <a:cs typeface="Lucida Sans Unicode"/>
              </a:rPr>
              <a:t>▶	</a:t>
            </a:r>
            <a:r>
              <a:rPr lang="en-IN" sz="2000" spc="-15" dirty="0">
                <a:solidFill>
                  <a:srgbClr val="404040"/>
                </a:solidFill>
                <a:latin typeface="Calibri"/>
                <a:cs typeface="Calibri"/>
              </a:rPr>
              <a:t>Dummy</a:t>
            </a:r>
            <a:r>
              <a:rPr lang="en-IN" sz="2000" spc="-25" dirty="0">
                <a:solidFill>
                  <a:srgbClr val="404040"/>
                </a:solidFill>
                <a:latin typeface="Calibri"/>
                <a:cs typeface="Calibri"/>
              </a:rPr>
              <a:t> </a:t>
            </a:r>
            <a:r>
              <a:rPr lang="en-IN" sz="2000" spc="-15" dirty="0">
                <a:solidFill>
                  <a:srgbClr val="404040"/>
                </a:solidFill>
                <a:latin typeface="Calibri"/>
                <a:cs typeface="Calibri"/>
              </a:rPr>
              <a:t>Variables</a:t>
            </a:r>
            <a:r>
              <a:rPr lang="en-IN" sz="2000" spc="-10" dirty="0">
                <a:solidFill>
                  <a:srgbClr val="404040"/>
                </a:solidFill>
                <a:latin typeface="Calibri"/>
                <a:cs typeface="Calibri"/>
              </a:rPr>
              <a:t> </a:t>
            </a:r>
            <a:r>
              <a:rPr lang="en-IN" sz="2000" spc="-15" dirty="0">
                <a:solidFill>
                  <a:srgbClr val="404040"/>
                </a:solidFill>
                <a:latin typeface="Calibri"/>
                <a:cs typeface="Calibri"/>
              </a:rPr>
              <a:t>are</a:t>
            </a:r>
            <a:r>
              <a:rPr lang="en-IN" sz="2000" spc="-5" dirty="0">
                <a:solidFill>
                  <a:srgbClr val="404040"/>
                </a:solidFill>
                <a:latin typeface="Calibri"/>
                <a:cs typeface="Calibri"/>
              </a:rPr>
              <a:t> </a:t>
            </a:r>
            <a:r>
              <a:rPr lang="en-IN" sz="2000" spc="-15" dirty="0">
                <a:solidFill>
                  <a:srgbClr val="404040"/>
                </a:solidFill>
                <a:latin typeface="Calibri"/>
                <a:cs typeface="Calibri"/>
              </a:rPr>
              <a:t>created</a:t>
            </a:r>
            <a:r>
              <a:rPr lang="en-IN" sz="2000" spc="-5" dirty="0">
                <a:solidFill>
                  <a:srgbClr val="404040"/>
                </a:solidFill>
                <a:latin typeface="Calibri"/>
                <a:cs typeface="Calibri"/>
              </a:rPr>
              <a:t> </a:t>
            </a:r>
            <a:r>
              <a:rPr lang="en-IN" sz="2000" spc="-20" dirty="0">
                <a:solidFill>
                  <a:srgbClr val="404040"/>
                </a:solidFill>
                <a:latin typeface="Calibri"/>
                <a:cs typeface="Calibri"/>
              </a:rPr>
              <a:t>for</a:t>
            </a:r>
            <a:r>
              <a:rPr lang="en-IN" sz="2000" spc="-10" dirty="0">
                <a:solidFill>
                  <a:srgbClr val="404040"/>
                </a:solidFill>
                <a:latin typeface="Calibri"/>
                <a:cs typeface="Calibri"/>
              </a:rPr>
              <a:t> </a:t>
            </a:r>
            <a:r>
              <a:rPr lang="en-IN" sz="2000" spc="-5" dirty="0">
                <a:solidFill>
                  <a:srgbClr val="404040"/>
                </a:solidFill>
                <a:latin typeface="Calibri"/>
                <a:cs typeface="Calibri"/>
              </a:rPr>
              <a:t>object-type</a:t>
            </a:r>
            <a:r>
              <a:rPr lang="en-IN" sz="2000" spc="-10" dirty="0">
                <a:solidFill>
                  <a:srgbClr val="404040"/>
                </a:solidFill>
                <a:latin typeface="Calibri"/>
                <a:cs typeface="Calibri"/>
              </a:rPr>
              <a:t> </a:t>
            </a:r>
            <a:r>
              <a:rPr lang="en-IN" sz="2000" spc="-5" dirty="0">
                <a:solidFill>
                  <a:srgbClr val="404040"/>
                </a:solidFill>
                <a:latin typeface="Calibri"/>
                <a:cs typeface="Calibri"/>
              </a:rPr>
              <a:t>variables</a:t>
            </a:r>
            <a:endParaRPr lang="en-IN" sz="2000" dirty="0">
              <a:latin typeface="Calibri"/>
              <a:cs typeface="Calibri"/>
            </a:endParaRPr>
          </a:p>
          <a:p>
            <a:pPr marL="12700">
              <a:lnSpc>
                <a:spcPct val="100000"/>
              </a:lnSpc>
              <a:spcBef>
                <a:spcPts val="755"/>
              </a:spcBef>
              <a:tabLst>
                <a:tab pos="354965" algn="l"/>
              </a:tabLst>
            </a:pPr>
            <a:r>
              <a:rPr lang="en-IN" sz="1800" spc="-170" dirty="0">
                <a:solidFill>
                  <a:srgbClr val="90C225"/>
                </a:solidFill>
                <a:latin typeface="Lucida Sans Unicode"/>
                <a:cs typeface="Lucida Sans Unicode"/>
              </a:rPr>
              <a:t>▶	</a:t>
            </a:r>
            <a:r>
              <a:rPr lang="en-IN" sz="2000" spc="-55" dirty="0">
                <a:solidFill>
                  <a:srgbClr val="404040"/>
                </a:solidFill>
                <a:latin typeface="Calibri"/>
                <a:cs typeface="Calibri"/>
              </a:rPr>
              <a:t>Total</a:t>
            </a:r>
            <a:r>
              <a:rPr lang="en-IN" sz="2000" spc="-15" dirty="0">
                <a:solidFill>
                  <a:srgbClr val="404040"/>
                </a:solidFill>
                <a:latin typeface="Calibri"/>
                <a:cs typeface="Calibri"/>
              </a:rPr>
              <a:t> </a:t>
            </a:r>
            <a:r>
              <a:rPr lang="en-IN" sz="2000" spc="-25" dirty="0">
                <a:solidFill>
                  <a:srgbClr val="404040"/>
                </a:solidFill>
                <a:latin typeface="Calibri"/>
                <a:cs typeface="Calibri"/>
              </a:rPr>
              <a:t>Rows </a:t>
            </a:r>
            <a:r>
              <a:rPr lang="en-IN" sz="2000" spc="-20" dirty="0">
                <a:solidFill>
                  <a:srgbClr val="404040"/>
                </a:solidFill>
                <a:latin typeface="Calibri"/>
                <a:cs typeface="Calibri"/>
              </a:rPr>
              <a:t>for</a:t>
            </a:r>
            <a:r>
              <a:rPr lang="en-IN" sz="2000" spc="-15" dirty="0">
                <a:solidFill>
                  <a:srgbClr val="404040"/>
                </a:solidFill>
                <a:latin typeface="Calibri"/>
                <a:cs typeface="Calibri"/>
              </a:rPr>
              <a:t> </a:t>
            </a:r>
            <a:r>
              <a:rPr lang="en-IN" sz="2000" spc="-10" dirty="0">
                <a:solidFill>
                  <a:srgbClr val="404040"/>
                </a:solidFill>
                <a:latin typeface="Calibri"/>
                <a:cs typeface="Calibri"/>
              </a:rPr>
              <a:t>Analysis:</a:t>
            </a:r>
            <a:r>
              <a:rPr lang="en-IN" sz="2000" spc="-20" dirty="0">
                <a:solidFill>
                  <a:srgbClr val="404040"/>
                </a:solidFill>
                <a:latin typeface="Calibri"/>
                <a:cs typeface="Calibri"/>
              </a:rPr>
              <a:t> 9028</a:t>
            </a:r>
            <a:endParaRPr lang="en-IN" sz="2000" dirty="0">
              <a:latin typeface="Calibri"/>
              <a:cs typeface="Calibri"/>
            </a:endParaRPr>
          </a:p>
          <a:p>
            <a:pPr marL="12700">
              <a:lnSpc>
                <a:spcPct val="100000"/>
              </a:lnSpc>
              <a:spcBef>
                <a:spcPts val="1019"/>
              </a:spcBef>
              <a:tabLst>
                <a:tab pos="354965" algn="l"/>
              </a:tabLst>
            </a:pPr>
            <a:r>
              <a:rPr lang="en-IN" sz="1800" spc="-170" dirty="0">
                <a:solidFill>
                  <a:srgbClr val="90C225"/>
                </a:solidFill>
                <a:latin typeface="Lucida Sans Unicode"/>
                <a:cs typeface="Lucida Sans Unicode"/>
              </a:rPr>
              <a:t>▶	</a:t>
            </a:r>
            <a:r>
              <a:rPr lang="en-IN" sz="2000" spc="-55" dirty="0">
                <a:solidFill>
                  <a:srgbClr val="404040"/>
                </a:solidFill>
                <a:latin typeface="Calibri"/>
                <a:cs typeface="Calibri"/>
              </a:rPr>
              <a:t>Total</a:t>
            </a:r>
            <a:r>
              <a:rPr lang="en-IN" sz="2000" spc="-20" dirty="0">
                <a:solidFill>
                  <a:srgbClr val="404040"/>
                </a:solidFill>
                <a:latin typeface="Calibri"/>
                <a:cs typeface="Calibri"/>
              </a:rPr>
              <a:t> </a:t>
            </a:r>
            <a:r>
              <a:rPr lang="en-IN" sz="2000" spc="-5" dirty="0">
                <a:solidFill>
                  <a:srgbClr val="404040"/>
                </a:solidFill>
                <a:latin typeface="Calibri"/>
                <a:cs typeface="Calibri"/>
              </a:rPr>
              <a:t>Columns</a:t>
            </a:r>
            <a:r>
              <a:rPr lang="en-IN" sz="2000" spc="-35" dirty="0">
                <a:solidFill>
                  <a:srgbClr val="404040"/>
                </a:solidFill>
                <a:latin typeface="Calibri"/>
                <a:cs typeface="Calibri"/>
              </a:rPr>
              <a:t> </a:t>
            </a:r>
            <a:r>
              <a:rPr lang="en-IN" sz="2000" spc="-20" dirty="0">
                <a:solidFill>
                  <a:srgbClr val="404040"/>
                </a:solidFill>
                <a:latin typeface="Calibri"/>
                <a:cs typeface="Calibri"/>
              </a:rPr>
              <a:t>for</a:t>
            </a:r>
            <a:r>
              <a:rPr lang="en-IN" sz="2000" spc="-5" dirty="0">
                <a:solidFill>
                  <a:srgbClr val="404040"/>
                </a:solidFill>
                <a:latin typeface="Calibri"/>
                <a:cs typeface="Calibri"/>
              </a:rPr>
              <a:t> Analysis:</a:t>
            </a:r>
            <a:r>
              <a:rPr lang="en-IN" sz="2000" spc="-25" dirty="0">
                <a:solidFill>
                  <a:srgbClr val="404040"/>
                </a:solidFill>
                <a:latin typeface="Calibri"/>
                <a:cs typeface="Calibri"/>
              </a:rPr>
              <a:t> 11</a:t>
            </a:r>
            <a:endParaRPr lang="en-IN" dirty="0"/>
          </a:p>
        </p:txBody>
      </p:sp>
    </p:spTree>
    <p:extLst>
      <p:ext uri="{BB962C8B-B14F-4D97-AF65-F5344CB8AC3E}">
        <p14:creationId xmlns:p14="http://schemas.microsoft.com/office/powerpoint/2010/main" val="121011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484A-959A-F0C7-9D56-5427AC9A5D1D}"/>
              </a:ext>
            </a:extLst>
          </p:cNvPr>
          <p:cNvSpPr>
            <a:spLocks noGrp="1"/>
          </p:cNvSpPr>
          <p:nvPr>
            <p:ph type="title"/>
          </p:nvPr>
        </p:nvSpPr>
        <p:spPr/>
        <p:txBody>
          <a:bodyPr/>
          <a:lstStyle/>
          <a:p>
            <a:r>
              <a:rPr lang="en-IN" spc="-125" dirty="0"/>
              <a:t>Mode</a:t>
            </a:r>
            <a:r>
              <a:rPr lang="en-IN" dirty="0"/>
              <a:t>l</a:t>
            </a:r>
            <a:r>
              <a:rPr lang="en-IN" spc="-445" dirty="0"/>
              <a:t> </a:t>
            </a:r>
            <a:r>
              <a:rPr lang="en-IN" spc="-204" dirty="0"/>
              <a:t>Bui</a:t>
            </a:r>
            <a:r>
              <a:rPr lang="en-IN" spc="-210" dirty="0"/>
              <a:t>ld</a:t>
            </a:r>
            <a:r>
              <a:rPr lang="en-IN" spc="-204" dirty="0"/>
              <a:t>in</a:t>
            </a:r>
            <a:r>
              <a:rPr lang="en-IN" dirty="0"/>
              <a:t>g</a:t>
            </a:r>
          </a:p>
        </p:txBody>
      </p:sp>
      <p:sp>
        <p:nvSpPr>
          <p:cNvPr id="3" name="Content Placeholder 2">
            <a:extLst>
              <a:ext uri="{FF2B5EF4-FFF2-40B4-BE49-F238E27FC236}">
                <a16:creationId xmlns:a16="http://schemas.microsoft.com/office/drawing/2014/main" id="{11F7B80D-7159-D269-6E53-5C4F8E6372B2}"/>
              </a:ext>
            </a:extLst>
          </p:cNvPr>
          <p:cNvSpPr>
            <a:spLocks noGrp="1"/>
          </p:cNvSpPr>
          <p:nvPr>
            <p:ph idx="1"/>
          </p:nvPr>
        </p:nvSpPr>
        <p:spPr/>
        <p:txBody>
          <a:bodyPr>
            <a:normAutofit lnSpcReduction="10000"/>
          </a:bodyPr>
          <a:lstStyle/>
          <a:p>
            <a:pPr marL="12700">
              <a:lnSpc>
                <a:spcPct val="100000"/>
              </a:lnSpc>
              <a:spcBef>
                <a:spcPts val="100"/>
              </a:spcBef>
              <a:tabLst>
                <a:tab pos="354965" algn="l"/>
              </a:tabLst>
            </a:pPr>
            <a:r>
              <a:rPr lang="en-US" sz="1800" spc="-150" dirty="0">
                <a:solidFill>
                  <a:srgbClr val="90C225"/>
                </a:solidFill>
                <a:latin typeface="Lucida Sans Unicode"/>
                <a:cs typeface="Lucida Sans Unicode"/>
              </a:rPr>
              <a:t>▶	</a:t>
            </a:r>
            <a:r>
              <a:rPr lang="en-US" sz="2000" spc="-5" dirty="0">
                <a:solidFill>
                  <a:srgbClr val="404040"/>
                </a:solidFill>
                <a:latin typeface="Calibri"/>
                <a:cs typeface="Calibri"/>
              </a:rPr>
              <a:t>Splitting</a:t>
            </a:r>
            <a:r>
              <a:rPr lang="en-US" sz="2000" spc="-10" dirty="0">
                <a:solidFill>
                  <a:srgbClr val="404040"/>
                </a:solidFill>
                <a:latin typeface="Calibri"/>
                <a:cs typeface="Calibri"/>
              </a:rPr>
              <a:t> </a:t>
            </a:r>
            <a:r>
              <a:rPr lang="en-US" sz="2000" dirty="0">
                <a:solidFill>
                  <a:srgbClr val="404040"/>
                </a:solidFill>
                <a:latin typeface="Calibri"/>
                <a:cs typeface="Calibri"/>
              </a:rPr>
              <a:t>the </a:t>
            </a:r>
            <a:r>
              <a:rPr lang="en-US" sz="2000" spc="-15" dirty="0">
                <a:solidFill>
                  <a:srgbClr val="404040"/>
                </a:solidFill>
                <a:latin typeface="Calibri"/>
                <a:cs typeface="Calibri"/>
              </a:rPr>
              <a:t>Data</a:t>
            </a:r>
            <a:r>
              <a:rPr lang="en-US" sz="2000" spc="-5" dirty="0">
                <a:solidFill>
                  <a:srgbClr val="404040"/>
                </a:solidFill>
                <a:latin typeface="Calibri"/>
                <a:cs typeface="Calibri"/>
              </a:rPr>
              <a:t> </a:t>
            </a:r>
            <a:r>
              <a:rPr lang="en-US" sz="2000" spc="-10" dirty="0">
                <a:solidFill>
                  <a:srgbClr val="404040"/>
                </a:solidFill>
                <a:latin typeface="Calibri"/>
                <a:cs typeface="Calibri"/>
              </a:rPr>
              <a:t>into</a:t>
            </a:r>
            <a:r>
              <a:rPr lang="en-US" sz="2000" spc="-5" dirty="0">
                <a:solidFill>
                  <a:srgbClr val="404040"/>
                </a:solidFill>
                <a:latin typeface="Calibri"/>
                <a:cs typeface="Calibri"/>
              </a:rPr>
              <a:t> </a:t>
            </a:r>
            <a:r>
              <a:rPr lang="en-US" sz="2000" spc="-20" dirty="0">
                <a:solidFill>
                  <a:srgbClr val="404040"/>
                </a:solidFill>
                <a:latin typeface="Calibri"/>
                <a:cs typeface="Calibri"/>
              </a:rPr>
              <a:t>Training</a:t>
            </a:r>
            <a:r>
              <a:rPr lang="en-US" sz="2000" spc="-10" dirty="0">
                <a:solidFill>
                  <a:srgbClr val="404040"/>
                </a:solidFill>
                <a:latin typeface="Calibri"/>
                <a:cs typeface="Calibri"/>
              </a:rPr>
              <a:t> </a:t>
            </a:r>
            <a:r>
              <a:rPr lang="en-US" sz="2000" dirty="0">
                <a:solidFill>
                  <a:srgbClr val="404040"/>
                </a:solidFill>
                <a:latin typeface="Calibri"/>
                <a:cs typeface="Calibri"/>
              </a:rPr>
              <a:t>and</a:t>
            </a:r>
            <a:r>
              <a:rPr lang="en-US" sz="2000" spc="5" dirty="0">
                <a:solidFill>
                  <a:srgbClr val="404040"/>
                </a:solidFill>
                <a:latin typeface="Calibri"/>
                <a:cs typeface="Calibri"/>
              </a:rPr>
              <a:t> </a:t>
            </a:r>
            <a:r>
              <a:rPr lang="en-US" sz="2000" spc="-30" dirty="0">
                <a:solidFill>
                  <a:srgbClr val="404040"/>
                </a:solidFill>
                <a:latin typeface="Calibri"/>
                <a:cs typeface="Calibri"/>
              </a:rPr>
              <a:t>Testing</a:t>
            </a:r>
            <a:r>
              <a:rPr lang="en-US" sz="2000" spc="-5" dirty="0">
                <a:solidFill>
                  <a:srgbClr val="404040"/>
                </a:solidFill>
                <a:latin typeface="Calibri"/>
                <a:cs typeface="Calibri"/>
              </a:rPr>
              <a:t> Sets</a:t>
            </a:r>
            <a:endParaRPr lang="en-US" sz="2000" dirty="0">
              <a:latin typeface="Calibri"/>
              <a:cs typeface="Calibri"/>
            </a:endParaRPr>
          </a:p>
          <a:p>
            <a:pPr marL="25400" marR="5080" indent="-13335">
              <a:lnSpc>
                <a:spcPct val="100000"/>
              </a:lnSpc>
              <a:spcBef>
                <a:spcPts val="1300"/>
              </a:spcBef>
              <a:tabLst>
                <a:tab pos="354965" algn="l"/>
              </a:tabLst>
            </a:pPr>
            <a:r>
              <a:rPr lang="en-US" sz="1800" spc="-150" dirty="0">
                <a:solidFill>
                  <a:srgbClr val="90C225"/>
                </a:solidFill>
                <a:latin typeface="Lucida Sans Unicode"/>
                <a:cs typeface="Lucida Sans Unicode"/>
              </a:rPr>
              <a:t>▶	</a:t>
            </a:r>
            <a:r>
              <a:rPr lang="en-US" sz="2000" spc="-5" dirty="0">
                <a:solidFill>
                  <a:srgbClr val="404040"/>
                </a:solidFill>
                <a:latin typeface="Calibri"/>
                <a:cs typeface="Calibri"/>
              </a:rPr>
              <a:t>The</a:t>
            </a:r>
            <a:r>
              <a:rPr lang="en-US" sz="2000" spc="20" dirty="0">
                <a:solidFill>
                  <a:srgbClr val="404040"/>
                </a:solidFill>
                <a:latin typeface="Calibri"/>
                <a:cs typeface="Calibri"/>
              </a:rPr>
              <a:t> </a:t>
            </a:r>
            <a:r>
              <a:rPr lang="en-US" sz="2000" spc="-15" dirty="0">
                <a:solidFill>
                  <a:srgbClr val="404040"/>
                </a:solidFill>
                <a:latin typeface="Calibri"/>
                <a:cs typeface="Calibri"/>
              </a:rPr>
              <a:t>first </a:t>
            </a:r>
            <a:r>
              <a:rPr lang="en-US" sz="2000" spc="-5" dirty="0">
                <a:solidFill>
                  <a:srgbClr val="404040"/>
                </a:solidFill>
                <a:latin typeface="Calibri"/>
                <a:cs typeface="Calibri"/>
              </a:rPr>
              <a:t>basic</a:t>
            </a:r>
            <a:r>
              <a:rPr lang="en-US" sz="2000" spc="10" dirty="0">
                <a:solidFill>
                  <a:srgbClr val="404040"/>
                </a:solidFill>
                <a:latin typeface="Calibri"/>
                <a:cs typeface="Calibri"/>
              </a:rPr>
              <a:t> </a:t>
            </a:r>
            <a:r>
              <a:rPr lang="en-US" sz="2000" spc="-15" dirty="0">
                <a:solidFill>
                  <a:srgbClr val="404040"/>
                </a:solidFill>
                <a:latin typeface="Calibri"/>
                <a:cs typeface="Calibri"/>
              </a:rPr>
              <a:t>step</a:t>
            </a:r>
            <a:r>
              <a:rPr lang="en-US" sz="2000" spc="10" dirty="0">
                <a:solidFill>
                  <a:srgbClr val="404040"/>
                </a:solidFill>
                <a:latin typeface="Calibri"/>
                <a:cs typeface="Calibri"/>
              </a:rPr>
              <a:t> </a:t>
            </a:r>
            <a:r>
              <a:rPr lang="en-US" sz="2000" spc="-15" dirty="0">
                <a:solidFill>
                  <a:srgbClr val="404040"/>
                </a:solidFill>
                <a:latin typeface="Calibri"/>
                <a:cs typeface="Calibri"/>
              </a:rPr>
              <a:t>for</a:t>
            </a:r>
            <a:r>
              <a:rPr lang="en-US" sz="2000" dirty="0">
                <a:solidFill>
                  <a:srgbClr val="404040"/>
                </a:solidFill>
                <a:latin typeface="Calibri"/>
                <a:cs typeface="Calibri"/>
              </a:rPr>
              <a:t> </a:t>
            </a:r>
            <a:r>
              <a:rPr lang="en-US" sz="2000" spc="-10" dirty="0">
                <a:solidFill>
                  <a:srgbClr val="404040"/>
                </a:solidFill>
                <a:latin typeface="Calibri"/>
                <a:cs typeface="Calibri"/>
              </a:rPr>
              <a:t>regression</a:t>
            </a:r>
            <a:r>
              <a:rPr lang="en-US" sz="2000" spc="10" dirty="0">
                <a:solidFill>
                  <a:srgbClr val="404040"/>
                </a:solidFill>
                <a:latin typeface="Calibri"/>
                <a:cs typeface="Calibri"/>
              </a:rPr>
              <a:t> </a:t>
            </a:r>
            <a:r>
              <a:rPr lang="en-US" sz="2000" dirty="0">
                <a:solidFill>
                  <a:srgbClr val="404040"/>
                </a:solidFill>
                <a:latin typeface="Calibri"/>
                <a:cs typeface="Calibri"/>
              </a:rPr>
              <a:t>is</a:t>
            </a:r>
            <a:r>
              <a:rPr lang="en-US" sz="2000" spc="5" dirty="0">
                <a:solidFill>
                  <a:srgbClr val="404040"/>
                </a:solidFill>
                <a:latin typeface="Calibri"/>
                <a:cs typeface="Calibri"/>
              </a:rPr>
              <a:t> </a:t>
            </a:r>
            <a:r>
              <a:rPr lang="en-US" sz="2000" spc="-10" dirty="0">
                <a:solidFill>
                  <a:srgbClr val="404040"/>
                </a:solidFill>
                <a:latin typeface="Calibri"/>
                <a:cs typeface="Calibri"/>
              </a:rPr>
              <a:t>performing</a:t>
            </a:r>
            <a:r>
              <a:rPr lang="en-US" sz="2000" spc="5" dirty="0">
                <a:solidFill>
                  <a:srgbClr val="404040"/>
                </a:solidFill>
                <a:latin typeface="Calibri"/>
                <a:cs typeface="Calibri"/>
              </a:rPr>
              <a:t> </a:t>
            </a:r>
            <a:r>
              <a:rPr lang="en-US" sz="2000" dirty="0">
                <a:solidFill>
                  <a:srgbClr val="404040"/>
                </a:solidFill>
                <a:latin typeface="Calibri"/>
                <a:cs typeface="Calibri"/>
              </a:rPr>
              <a:t>a </a:t>
            </a:r>
            <a:r>
              <a:rPr lang="en-US" sz="2000" spc="-10" dirty="0">
                <a:solidFill>
                  <a:srgbClr val="404040"/>
                </a:solidFill>
                <a:latin typeface="Calibri"/>
                <a:cs typeface="Calibri"/>
              </a:rPr>
              <a:t>train-test</a:t>
            </a:r>
            <a:r>
              <a:rPr lang="en-US" sz="2000" spc="5" dirty="0">
                <a:solidFill>
                  <a:srgbClr val="404040"/>
                </a:solidFill>
                <a:latin typeface="Calibri"/>
                <a:cs typeface="Calibri"/>
              </a:rPr>
              <a:t> </a:t>
            </a:r>
            <a:r>
              <a:rPr lang="en-US" sz="2000" spc="-5" dirty="0">
                <a:solidFill>
                  <a:srgbClr val="404040"/>
                </a:solidFill>
                <a:latin typeface="Calibri"/>
                <a:cs typeface="Calibri"/>
              </a:rPr>
              <a:t>split,</a:t>
            </a:r>
            <a:r>
              <a:rPr lang="en-US" sz="2000" dirty="0">
                <a:solidFill>
                  <a:srgbClr val="404040"/>
                </a:solidFill>
                <a:latin typeface="Calibri"/>
                <a:cs typeface="Calibri"/>
              </a:rPr>
              <a:t> </a:t>
            </a:r>
            <a:r>
              <a:rPr lang="en-US" sz="2000" spc="-15" dirty="0">
                <a:solidFill>
                  <a:srgbClr val="404040"/>
                </a:solidFill>
                <a:latin typeface="Calibri"/>
                <a:cs typeface="Calibri"/>
              </a:rPr>
              <a:t>we</a:t>
            </a:r>
            <a:r>
              <a:rPr lang="en-US" sz="2000" spc="20" dirty="0">
                <a:solidFill>
                  <a:srgbClr val="404040"/>
                </a:solidFill>
                <a:latin typeface="Calibri"/>
                <a:cs typeface="Calibri"/>
              </a:rPr>
              <a:t> </a:t>
            </a:r>
            <a:r>
              <a:rPr lang="en-US" sz="2000" spc="-15" dirty="0">
                <a:solidFill>
                  <a:srgbClr val="404040"/>
                </a:solidFill>
                <a:latin typeface="Calibri"/>
                <a:cs typeface="Calibri"/>
              </a:rPr>
              <a:t>have</a:t>
            </a:r>
            <a:r>
              <a:rPr lang="en-US" sz="2000" spc="15" dirty="0">
                <a:solidFill>
                  <a:srgbClr val="404040"/>
                </a:solidFill>
                <a:latin typeface="Calibri"/>
                <a:cs typeface="Calibri"/>
              </a:rPr>
              <a:t> </a:t>
            </a:r>
            <a:r>
              <a:rPr lang="en-US" sz="2000" dirty="0">
                <a:solidFill>
                  <a:srgbClr val="404040"/>
                </a:solidFill>
                <a:latin typeface="Calibri"/>
                <a:cs typeface="Calibri"/>
              </a:rPr>
              <a:t>chosen</a:t>
            </a:r>
            <a:r>
              <a:rPr lang="en-US" sz="2000" spc="15" dirty="0">
                <a:solidFill>
                  <a:srgbClr val="404040"/>
                </a:solidFill>
                <a:latin typeface="Calibri"/>
                <a:cs typeface="Calibri"/>
              </a:rPr>
              <a:t> a </a:t>
            </a:r>
            <a:r>
              <a:rPr lang="en-US" sz="2000" dirty="0">
                <a:solidFill>
                  <a:srgbClr val="404040"/>
                </a:solidFill>
                <a:latin typeface="Calibri"/>
                <a:cs typeface="Calibri"/>
              </a:rPr>
              <a:t>70:30 </a:t>
            </a:r>
            <a:r>
              <a:rPr lang="en-US" sz="2000" spc="-390" dirty="0">
                <a:solidFill>
                  <a:srgbClr val="404040"/>
                </a:solidFill>
                <a:latin typeface="Calibri"/>
                <a:cs typeface="Calibri"/>
              </a:rPr>
              <a:t> </a:t>
            </a:r>
            <a:r>
              <a:rPr lang="en-US" sz="2000" spc="-10" dirty="0">
                <a:solidFill>
                  <a:srgbClr val="404040"/>
                </a:solidFill>
                <a:latin typeface="Calibri"/>
                <a:cs typeface="Calibri"/>
              </a:rPr>
              <a:t>ratio.</a:t>
            </a:r>
            <a:endParaRPr lang="en-US" sz="2000" dirty="0">
              <a:latin typeface="Calibri"/>
              <a:cs typeface="Calibri"/>
            </a:endParaRPr>
          </a:p>
          <a:p>
            <a:pPr marL="12700">
              <a:lnSpc>
                <a:spcPct val="100000"/>
              </a:lnSpc>
              <a:spcBef>
                <a:spcPts val="1200"/>
              </a:spcBef>
              <a:tabLst>
                <a:tab pos="354965" algn="l"/>
              </a:tabLst>
            </a:pPr>
            <a:r>
              <a:rPr lang="en-US" sz="1800" spc="-150" dirty="0">
                <a:solidFill>
                  <a:srgbClr val="90C225"/>
                </a:solidFill>
                <a:latin typeface="Lucida Sans Unicode"/>
                <a:cs typeface="Lucida Sans Unicode"/>
              </a:rPr>
              <a:t>▶	</a:t>
            </a:r>
            <a:r>
              <a:rPr lang="en-US" sz="2000" spc="-5" dirty="0">
                <a:solidFill>
                  <a:srgbClr val="404040"/>
                </a:solidFill>
                <a:latin typeface="Calibri"/>
                <a:cs typeface="Calibri"/>
              </a:rPr>
              <a:t>Use</a:t>
            </a:r>
            <a:r>
              <a:rPr lang="en-US" sz="2000" spc="-15" dirty="0">
                <a:solidFill>
                  <a:srgbClr val="404040"/>
                </a:solidFill>
                <a:latin typeface="Calibri"/>
                <a:cs typeface="Calibri"/>
              </a:rPr>
              <a:t> </a:t>
            </a:r>
            <a:r>
              <a:rPr lang="en-US" sz="2000" spc="-5" dirty="0">
                <a:solidFill>
                  <a:srgbClr val="404040"/>
                </a:solidFill>
                <a:latin typeface="Calibri"/>
                <a:cs typeface="Calibri"/>
              </a:rPr>
              <a:t>RFE</a:t>
            </a:r>
            <a:r>
              <a:rPr lang="en-US" sz="2000" spc="-15" dirty="0">
                <a:solidFill>
                  <a:srgbClr val="404040"/>
                </a:solidFill>
                <a:latin typeface="Calibri"/>
                <a:cs typeface="Calibri"/>
              </a:rPr>
              <a:t> for </a:t>
            </a:r>
            <a:r>
              <a:rPr lang="en-US" sz="2000" spc="-10" dirty="0">
                <a:solidFill>
                  <a:srgbClr val="404040"/>
                </a:solidFill>
                <a:latin typeface="Calibri"/>
                <a:cs typeface="Calibri"/>
              </a:rPr>
              <a:t>Feature </a:t>
            </a:r>
            <a:r>
              <a:rPr lang="en-US" sz="2000" spc="-5" dirty="0">
                <a:solidFill>
                  <a:srgbClr val="404040"/>
                </a:solidFill>
                <a:latin typeface="Calibri"/>
                <a:cs typeface="Calibri"/>
              </a:rPr>
              <a:t>Selection</a:t>
            </a:r>
            <a:endParaRPr lang="en-US" sz="2000" dirty="0">
              <a:latin typeface="Calibri"/>
              <a:cs typeface="Calibri"/>
            </a:endParaRPr>
          </a:p>
          <a:p>
            <a:pPr marL="12700">
              <a:lnSpc>
                <a:spcPct val="100000"/>
              </a:lnSpc>
              <a:spcBef>
                <a:spcPts val="1200"/>
              </a:spcBef>
              <a:tabLst>
                <a:tab pos="354965" algn="l"/>
              </a:tabLst>
            </a:pPr>
            <a:r>
              <a:rPr lang="en-US" sz="1800" spc="-150" dirty="0">
                <a:solidFill>
                  <a:srgbClr val="90C225"/>
                </a:solidFill>
                <a:latin typeface="Lucida Sans Unicode"/>
                <a:cs typeface="Lucida Sans Unicode"/>
              </a:rPr>
              <a:t>▶	</a:t>
            </a:r>
            <a:r>
              <a:rPr lang="en-US" sz="2000" spc="-5" dirty="0">
                <a:solidFill>
                  <a:srgbClr val="404040"/>
                </a:solidFill>
                <a:latin typeface="Calibri"/>
                <a:cs typeface="Calibri"/>
              </a:rPr>
              <a:t>Running </a:t>
            </a:r>
            <a:r>
              <a:rPr lang="en-US" sz="2000" dirty="0">
                <a:solidFill>
                  <a:srgbClr val="404040"/>
                </a:solidFill>
                <a:latin typeface="Calibri"/>
                <a:cs typeface="Calibri"/>
              </a:rPr>
              <a:t>RFE</a:t>
            </a:r>
            <a:r>
              <a:rPr lang="en-US" sz="2000" spc="-10" dirty="0">
                <a:solidFill>
                  <a:srgbClr val="404040"/>
                </a:solidFill>
                <a:latin typeface="Calibri"/>
                <a:cs typeface="Calibri"/>
              </a:rPr>
              <a:t> </a:t>
            </a:r>
            <a:r>
              <a:rPr lang="en-US" sz="2000" dirty="0">
                <a:solidFill>
                  <a:srgbClr val="404040"/>
                </a:solidFill>
                <a:latin typeface="Calibri"/>
                <a:cs typeface="Calibri"/>
              </a:rPr>
              <a:t>with</a:t>
            </a:r>
            <a:r>
              <a:rPr lang="en-US" sz="2000" spc="5" dirty="0">
                <a:solidFill>
                  <a:srgbClr val="404040"/>
                </a:solidFill>
                <a:latin typeface="Calibri"/>
                <a:cs typeface="Calibri"/>
              </a:rPr>
              <a:t> </a:t>
            </a:r>
            <a:r>
              <a:rPr lang="en-US" sz="2000" dirty="0">
                <a:solidFill>
                  <a:srgbClr val="404040"/>
                </a:solidFill>
                <a:latin typeface="Calibri"/>
                <a:cs typeface="Calibri"/>
              </a:rPr>
              <a:t>15</a:t>
            </a:r>
            <a:r>
              <a:rPr lang="en-US" sz="2000" spc="-10" dirty="0">
                <a:solidFill>
                  <a:srgbClr val="404040"/>
                </a:solidFill>
                <a:latin typeface="Calibri"/>
                <a:cs typeface="Calibri"/>
              </a:rPr>
              <a:t> </a:t>
            </a:r>
            <a:r>
              <a:rPr lang="en-US" sz="2000" spc="-5" dirty="0">
                <a:solidFill>
                  <a:srgbClr val="404040"/>
                </a:solidFill>
                <a:latin typeface="Calibri"/>
                <a:cs typeface="Calibri"/>
              </a:rPr>
              <a:t>variables</a:t>
            </a:r>
            <a:r>
              <a:rPr lang="en-US" sz="2000" spc="-15" dirty="0">
                <a:solidFill>
                  <a:srgbClr val="404040"/>
                </a:solidFill>
                <a:latin typeface="Calibri"/>
                <a:cs typeface="Calibri"/>
              </a:rPr>
              <a:t> </a:t>
            </a:r>
            <a:r>
              <a:rPr lang="en-US" sz="2000" dirty="0">
                <a:solidFill>
                  <a:srgbClr val="404040"/>
                </a:solidFill>
                <a:latin typeface="Calibri"/>
                <a:cs typeface="Calibri"/>
              </a:rPr>
              <a:t>as</a:t>
            </a:r>
            <a:r>
              <a:rPr lang="en-US" sz="2000" spc="-15" dirty="0">
                <a:solidFill>
                  <a:srgbClr val="404040"/>
                </a:solidFill>
                <a:latin typeface="Calibri"/>
                <a:cs typeface="Calibri"/>
              </a:rPr>
              <a:t> </a:t>
            </a:r>
            <a:r>
              <a:rPr lang="en-US" sz="2000" spc="-5" dirty="0">
                <a:solidFill>
                  <a:srgbClr val="404040"/>
                </a:solidFill>
                <a:latin typeface="Calibri"/>
                <a:cs typeface="Calibri"/>
              </a:rPr>
              <a:t>output</a:t>
            </a:r>
            <a:endParaRPr lang="en-US" sz="2000" dirty="0">
              <a:latin typeface="Calibri"/>
              <a:cs typeface="Calibri"/>
            </a:endParaRPr>
          </a:p>
          <a:p>
            <a:pPr marL="12700">
              <a:lnSpc>
                <a:spcPct val="100000"/>
              </a:lnSpc>
              <a:spcBef>
                <a:spcPts val="1200"/>
              </a:spcBef>
              <a:tabLst>
                <a:tab pos="354965" algn="l"/>
              </a:tabLst>
            </a:pPr>
            <a:r>
              <a:rPr lang="en-US" sz="1800" spc="-145" dirty="0">
                <a:solidFill>
                  <a:srgbClr val="90C225"/>
                </a:solidFill>
                <a:latin typeface="Lucida Sans Unicode"/>
                <a:cs typeface="Lucida Sans Unicode"/>
              </a:rPr>
              <a:t>▶	</a:t>
            </a:r>
            <a:r>
              <a:rPr lang="en-US" sz="2000" dirty="0">
                <a:solidFill>
                  <a:srgbClr val="404040"/>
                </a:solidFill>
                <a:latin typeface="Calibri"/>
                <a:cs typeface="Calibri"/>
              </a:rPr>
              <a:t>Building Model</a:t>
            </a:r>
            <a:r>
              <a:rPr lang="en-US" sz="2000" spc="5" dirty="0">
                <a:solidFill>
                  <a:srgbClr val="404040"/>
                </a:solidFill>
                <a:latin typeface="Calibri"/>
                <a:cs typeface="Calibri"/>
              </a:rPr>
              <a:t> </a:t>
            </a:r>
            <a:r>
              <a:rPr lang="en-US" sz="2000" spc="-10" dirty="0">
                <a:solidFill>
                  <a:srgbClr val="404040"/>
                </a:solidFill>
                <a:latin typeface="Calibri"/>
                <a:cs typeface="Calibri"/>
              </a:rPr>
              <a:t>by</a:t>
            </a:r>
            <a:r>
              <a:rPr lang="en-US" sz="2000" spc="5" dirty="0">
                <a:solidFill>
                  <a:srgbClr val="404040"/>
                </a:solidFill>
                <a:latin typeface="Calibri"/>
                <a:cs typeface="Calibri"/>
              </a:rPr>
              <a:t> </a:t>
            </a:r>
            <a:r>
              <a:rPr lang="en-US" sz="2000" spc="-5" dirty="0">
                <a:solidFill>
                  <a:srgbClr val="404040"/>
                </a:solidFill>
                <a:latin typeface="Calibri"/>
                <a:cs typeface="Calibri"/>
              </a:rPr>
              <a:t>removing</a:t>
            </a:r>
            <a:r>
              <a:rPr lang="en-US" sz="2000" dirty="0">
                <a:solidFill>
                  <a:srgbClr val="404040"/>
                </a:solidFill>
                <a:latin typeface="Calibri"/>
                <a:cs typeface="Calibri"/>
              </a:rPr>
              <a:t> the</a:t>
            </a:r>
            <a:r>
              <a:rPr lang="en-US" sz="2000" spc="5" dirty="0">
                <a:solidFill>
                  <a:srgbClr val="404040"/>
                </a:solidFill>
                <a:latin typeface="Calibri"/>
                <a:cs typeface="Calibri"/>
              </a:rPr>
              <a:t> </a:t>
            </a:r>
            <a:r>
              <a:rPr lang="en-US" sz="2000" spc="-5" dirty="0">
                <a:solidFill>
                  <a:srgbClr val="404040"/>
                </a:solidFill>
                <a:latin typeface="Calibri"/>
                <a:cs typeface="Calibri"/>
              </a:rPr>
              <a:t>variable</a:t>
            </a:r>
            <a:r>
              <a:rPr lang="en-US" sz="2000" dirty="0">
                <a:solidFill>
                  <a:srgbClr val="404040"/>
                </a:solidFill>
                <a:latin typeface="Calibri"/>
                <a:cs typeface="Calibri"/>
              </a:rPr>
              <a:t> </a:t>
            </a:r>
            <a:r>
              <a:rPr lang="en-US" sz="2000" spc="-5" dirty="0">
                <a:solidFill>
                  <a:srgbClr val="404040"/>
                </a:solidFill>
                <a:latin typeface="Calibri"/>
                <a:cs typeface="Calibri"/>
              </a:rPr>
              <a:t>whose</a:t>
            </a:r>
            <a:r>
              <a:rPr lang="en-US" sz="2000" spc="5" dirty="0">
                <a:solidFill>
                  <a:srgbClr val="404040"/>
                </a:solidFill>
                <a:latin typeface="Calibri"/>
                <a:cs typeface="Calibri"/>
              </a:rPr>
              <a:t> </a:t>
            </a:r>
            <a:r>
              <a:rPr lang="en-US" sz="2000" dirty="0">
                <a:solidFill>
                  <a:srgbClr val="404040"/>
                </a:solidFill>
                <a:latin typeface="Calibri"/>
                <a:cs typeface="Calibri"/>
              </a:rPr>
              <a:t>p-value is </a:t>
            </a:r>
            <a:r>
              <a:rPr lang="en-US" sz="2000" spc="-10" dirty="0">
                <a:solidFill>
                  <a:srgbClr val="404040"/>
                </a:solidFill>
                <a:latin typeface="Calibri"/>
                <a:cs typeface="Calibri"/>
              </a:rPr>
              <a:t>greater</a:t>
            </a:r>
            <a:r>
              <a:rPr lang="en-US" sz="2000" dirty="0">
                <a:solidFill>
                  <a:srgbClr val="404040"/>
                </a:solidFill>
                <a:latin typeface="Calibri"/>
                <a:cs typeface="Calibri"/>
              </a:rPr>
              <a:t> than</a:t>
            </a:r>
            <a:r>
              <a:rPr lang="en-US" sz="2000" spc="10" dirty="0">
                <a:solidFill>
                  <a:srgbClr val="404040"/>
                </a:solidFill>
                <a:latin typeface="Calibri"/>
                <a:cs typeface="Calibri"/>
              </a:rPr>
              <a:t> </a:t>
            </a:r>
            <a:r>
              <a:rPr lang="en-US" sz="2000" dirty="0">
                <a:solidFill>
                  <a:srgbClr val="404040"/>
                </a:solidFill>
                <a:latin typeface="Calibri"/>
                <a:cs typeface="Calibri"/>
              </a:rPr>
              <a:t>0.05 and</a:t>
            </a:r>
            <a:r>
              <a:rPr lang="en-US" sz="2000" spc="5" dirty="0">
                <a:solidFill>
                  <a:srgbClr val="404040"/>
                </a:solidFill>
                <a:latin typeface="Calibri"/>
                <a:cs typeface="Calibri"/>
              </a:rPr>
              <a:t> VIF</a:t>
            </a:r>
            <a:endParaRPr lang="en-US" sz="2000" dirty="0">
              <a:latin typeface="Calibri"/>
              <a:cs typeface="Calibri"/>
            </a:endParaRPr>
          </a:p>
          <a:p>
            <a:pPr marL="25400">
              <a:lnSpc>
                <a:spcPct val="100000"/>
              </a:lnSpc>
            </a:pPr>
            <a:r>
              <a:rPr lang="en-US" sz="2000" spc="-5" dirty="0">
                <a:solidFill>
                  <a:srgbClr val="404040"/>
                </a:solidFill>
                <a:latin typeface="Calibri"/>
                <a:cs typeface="Calibri"/>
              </a:rPr>
              <a:t>Value</a:t>
            </a:r>
            <a:r>
              <a:rPr lang="en-US" sz="2000" spc="-15" dirty="0">
                <a:solidFill>
                  <a:srgbClr val="404040"/>
                </a:solidFill>
                <a:latin typeface="Calibri"/>
                <a:cs typeface="Calibri"/>
              </a:rPr>
              <a:t> </a:t>
            </a:r>
            <a:r>
              <a:rPr lang="en-US" sz="2000" dirty="0">
                <a:solidFill>
                  <a:srgbClr val="404040"/>
                </a:solidFill>
                <a:latin typeface="Calibri"/>
                <a:cs typeface="Calibri"/>
              </a:rPr>
              <a:t>is</a:t>
            </a:r>
            <a:r>
              <a:rPr lang="en-US" sz="2000" spc="-20" dirty="0">
                <a:solidFill>
                  <a:srgbClr val="404040"/>
                </a:solidFill>
                <a:latin typeface="Calibri"/>
                <a:cs typeface="Calibri"/>
              </a:rPr>
              <a:t> </a:t>
            </a:r>
            <a:r>
              <a:rPr lang="en-US" sz="2000" spc="-10" dirty="0">
                <a:solidFill>
                  <a:srgbClr val="404040"/>
                </a:solidFill>
                <a:latin typeface="Calibri"/>
                <a:cs typeface="Calibri"/>
              </a:rPr>
              <a:t>greater </a:t>
            </a:r>
            <a:r>
              <a:rPr lang="en-US" sz="2000" dirty="0">
                <a:solidFill>
                  <a:srgbClr val="404040"/>
                </a:solidFill>
                <a:latin typeface="Calibri"/>
                <a:cs typeface="Calibri"/>
              </a:rPr>
              <a:t>than</a:t>
            </a:r>
            <a:r>
              <a:rPr lang="en-US" sz="2000" spc="-5" dirty="0">
                <a:solidFill>
                  <a:srgbClr val="404040"/>
                </a:solidFill>
                <a:latin typeface="Calibri"/>
                <a:cs typeface="Calibri"/>
              </a:rPr>
              <a:t> </a:t>
            </a:r>
            <a:r>
              <a:rPr lang="en-US" sz="2000" dirty="0">
                <a:solidFill>
                  <a:srgbClr val="404040"/>
                </a:solidFill>
                <a:latin typeface="Calibri"/>
                <a:cs typeface="Calibri"/>
              </a:rPr>
              <a:t>5</a:t>
            </a:r>
            <a:endParaRPr lang="en-US" sz="2000" dirty="0">
              <a:latin typeface="Calibri"/>
              <a:cs typeface="Calibri"/>
            </a:endParaRPr>
          </a:p>
          <a:p>
            <a:pPr marL="12700">
              <a:lnSpc>
                <a:spcPct val="100000"/>
              </a:lnSpc>
              <a:spcBef>
                <a:spcPts val="1200"/>
              </a:spcBef>
              <a:tabLst>
                <a:tab pos="354965" algn="l"/>
              </a:tabLst>
            </a:pPr>
            <a:r>
              <a:rPr lang="en-US" sz="1800" spc="-150" dirty="0">
                <a:solidFill>
                  <a:srgbClr val="90C225"/>
                </a:solidFill>
                <a:latin typeface="Lucida Sans Unicode"/>
                <a:cs typeface="Lucida Sans Unicode"/>
              </a:rPr>
              <a:t>▶	</a:t>
            </a:r>
            <a:r>
              <a:rPr lang="en-US" sz="2000" spc="-5" dirty="0">
                <a:solidFill>
                  <a:srgbClr val="404040"/>
                </a:solidFill>
                <a:latin typeface="Calibri"/>
                <a:cs typeface="Calibri"/>
              </a:rPr>
              <a:t>Predictions</a:t>
            </a:r>
            <a:r>
              <a:rPr lang="en-US" sz="2000" spc="-10" dirty="0">
                <a:solidFill>
                  <a:srgbClr val="404040"/>
                </a:solidFill>
                <a:latin typeface="Calibri"/>
                <a:cs typeface="Calibri"/>
              </a:rPr>
              <a:t> </a:t>
            </a:r>
            <a:r>
              <a:rPr lang="en-US" sz="2000" spc="-5" dirty="0">
                <a:solidFill>
                  <a:srgbClr val="404040"/>
                </a:solidFill>
                <a:latin typeface="Calibri"/>
                <a:cs typeface="Calibri"/>
              </a:rPr>
              <a:t>on</a:t>
            </a:r>
            <a:r>
              <a:rPr lang="en-US" sz="2000" dirty="0">
                <a:solidFill>
                  <a:srgbClr val="404040"/>
                </a:solidFill>
                <a:latin typeface="Calibri"/>
                <a:cs typeface="Calibri"/>
              </a:rPr>
              <a:t> a </a:t>
            </a:r>
            <a:r>
              <a:rPr lang="en-US" sz="2000" spc="-15" dirty="0">
                <a:solidFill>
                  <a:srgbClr val="404040"/>
                </a:solidFill>
                <a:latin typeface="Calibri"/>
                <a:cs typeface="Calibri"/>
              </a:rPr>
              <a:t>test</a:t>
            </a:r>
            <a:r>
              <a:rPr lang="en-US" sz="2000" spc="-5" dirty="0">
                <a:solidFill>
                  <a:srgbClr val="404040"/>
                </a:solidFill>
                <a:latin typeface="Calibri"/>
                <a:cs typeface="Calibri"/>
              </a:rPr>
              <a:t> </a:t>
            </a:r>
            <a:r>
              <a:rPr lang="en-US" sz="2000" spc="-15" dirty="0">
                <a:solidFill>
                  <a:srgbClr val="404040"/>
                </a:solidFill>
                <a:latin typeface="Calibri"/>
                <a:cs typeface="Calibri"/>
              </a:rPr>
              <a:t>data</a:t>
            </a:r>
            <a:r>
              <a:rPr lang="en-US" sz="2000" spc="-5" dirty="0">
                <a:solidFill>
                  <a:srgbClr val="404040"/>
                </a:solidFill>
                <a:latin typeface="Calibri"/>
                <a:cs typeface="Calibri"/>
              </a:rPr>
              <a:t> </a:t>
            </a:r>
            <a:r>
              <a:rPr lang="en-US" sz="2000" spc="-10" dirty="0">
                <a:solidFill>
                  <a:srgbClr val="404040"/>
                </a:solidFill>
                <a:latin typeface="Calibri"/>
                <a:cs typeface="Calibri"/>
              </a:rPr>
              <a:t>set</a:t>
            </a:r>
            <a:endParaRPr lang="en-US" sz="2000" dirty="0">
              <a:latin typeface="Calibri"/>
              <a:cs typeface="Calibri"/>
            </a:endParaRPr>
          </a:p>
          <a:p>
            <a:pPr marL="12700">
              <a:lnSpc>
                <a:spcPct val="100000"/>
              </a:lnSpc>
              <a:spcBef>
                <a:spcPts val="1200"/>
              </a:spcBef>
              <a:tabLst>
                <a:tab pos="354965" algn="l"/>
              </a:tabLst>
            </a:pPr>
            <a:r>
              <a:rPr lang="en-US" sz="1800" spc="-150" dirty="0">
                <a:solidFill>
                  <a:srgbClr val="90C225"/>
                </a:solidFill>
                <a:latin typeface="Lucida Sans Unicode"/>
                <a:cs typeface="Lucida Sans Unicode"/>
              </a:rPr>
              <a:t>▶	</a:t>
            </a:r>
            <a:r>
              <a:rPr lang="en-US" sz="2000" spc="-10" dirty="0">
                <a:solidFill>
                  <a:srgbClr val="404040"/>
                </a:solidFill>
                <a:latin typeface="Calibri"/>
                <a:cs typeface="Calibri"/>
              </a:rPr>
              <a:t>Overall</a:t>
            </a:r>
            <a:r>
              <a:rPr lang="en-US" sz="2000" spc="-40" dirty="0">
                <a:solidFill>
                  <a:srgbClr val="404040"/>
                </a:solidFill>
                <a:latin typeface="Calibri"/>
                <a:cs typeface="Calibri"/>
              </a:rPr>
              <a:t> </a:t>
            </a:r>
            <a:r>
              <a:rPr lang="en-US" sz="2000" spc="-5" dirty="0">
                <a:solidFill>
                  <a:srgbClr val="404040"/>
                </a:solidFill>
                <a:latin typeface="Calibri"/>
                <a:cs typeface="Calibri"/>
              </a:rPr>
              <a:t>accuracy</a:t>
            </a:r>
            <a:r>
              <a:rPr lang="en-US" sz="2000" spc="-30" dirty="0">
                <a:solidFill>
                  <a:srgbClr val="404040"/>
                </a:solidFill>
                <a:latin typeface="Calibri"/>
                <a:cs typeface="Calibri"/>
              </a:rPr>
              <a:t> 79.3</a:t>
            </a:r>
            <a:r>
              <a:rPr lang="en-US" sz="2000" dirty="0">
                <a:solidFill>
                  <a:srgbClr val="404040"/>
                </a:solidFill>
                <a:latin typeface="Calibri"/>
                <a:cs typeface="Calibri"/>
              </a:rPr>
              <a:t>%</a:t>
            </a:r>
            <a:endParaRPr lang="en-US" sz="2000" dirty="0">
              <a:latin typeface="Calibri"/>
              <a:cs typeface="Calibri"/>
            </a:endParaRPr>
          </a:p>
          <a:p>
            <a:endParaRPr lang="en-IN" dirty="0"/>
          </a:p>
        </p:txBody>
      </p:sp>
    </p:spTree>
    <p:extLst>
      <p:ext uri="{BB962C8B-B14F-4D97-AF65-F5344CB8AC3E}">
        <p14:creationId xmlns:p14="http://schemas.microsoft.com/office/powerpoint/2010/main" val="426733844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{23FBA2B6-EB47-4D29-AAC6-7FA899D8742C}tf33845126_win32</Template>
  <TotalTime>48</TotalTime>
  <Words>665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Bookman Old Style</vt:lpstr>
      <vt:lpstr>Calibri</vt:lpstr>
      <vt:lpstr>Franklin Gothic Book</vt:lpstr>
      <vt:lpstr>Helvetica Neue</vt:lpstr>
      <vt:lpstr>inherit</vt:lpstr>
      <vt:lpstr>Lucida Sans Unicode</vt:lpstr>
      <vt:lpstr>Trebuchet MS</vt:lpstr>
      <vt:lpstr>1_RetrospectVTI</vt:lpstr>
      <vt:lpstr>Lead Score Case Study</vt:lpstr>
      <vt:lpstr>Problem Statement</vt:lpstr>
      <vt:lpstr>Solution Methodology</vt:lpstr>
      <vt:lpstr>Data Manipulation</vt:lpstr>
      <vt:lpstr>EDA</vt:lpstr>
      <vt:lpstr>EDA</vt:lpstr>
      <vt:lpstr>Categorical Variable Relation</vt:lpstr>
      <vt:lpstr>Data Conversion</vt:lpstr>
      <vt:lpstr>Model Building</vt:lpstr>
      <vt:lpstr>ROC Curve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Divya Dixit</dc:creator>
  <cp:lastModifiedBy>Divya Dixit</cp:lastModifiedBy>
  <cp:revision>37</cp:revision>
  <dcterms:created xsi:type="dcterms:W3CDTF">2022-07-11T05:25:51Z</dcterms:created>
  <dcterms:modified xsi:type="dcterms:W3CDTF">2022-07-11T06:18:31Z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