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4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76" autoAdjust="0"/>
    <p:restoredTop sz="94660"/>
  </p:normalViewPr>
  <p:slideViewPr>
    <p:cSldViewPr>
      <p:cViewPr>
        <p:scale>
          <a:sx n="66" d="100"/>
          <a:sy n="66" d="100"/>
        </p:scale>
        <p:origin x="1008" y="24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F1F30-8EBB-47EF-946D-3747996FEE4B}" type="datetimeFigureOut">
              <a:rPr lang="en-IN" smtClean="0"/>
              <a:t>05-08-2025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7CF26-617A-4BCB-9E18-C188C152E4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570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35073" y="1916684"/>
            <a:ext cx="3535045" cy="3973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0AF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418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9247" y="309117"/>
            <a:ext cx="9598355" cy="674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2543" y="1942337"/>
            <a:ext cx="765810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914400" y="609600"/>
            <a:ext cx="10515600" cy="1308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>
              <a:buClr>
                <a:srgbClr val="0070C0"/>
              </a:buClr>
            </a:pP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en-US" sz="3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lang="en-US" sz="3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TROLLEY WITH</a:t>
            </a:r>
            <a:r>
              <a:rPr lang="en-US" sz="3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lang="en-US" sz="3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</a:t>
            </a:r>
            <a:r>
              <a:rPr lang="en-US" sz="3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36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</a:t>
            </a:r>
            <a:endParaRPr sz="2000" dirty="0">
              <a:solidFill>
                <a:srgbClr val="0070C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38200" y="2915921"/>
            <a:ext cx="10515600" cy="3651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Times New Roman"/>
              <a:buNone/>
            </a:pPr>
            <a:r>
              <a:rPr lang="en-US" sz="2623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Details</a:t>
            </a:r>
            <a:endParaRPr sz="2623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Times New Roman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Solvix</a:t>
            </a: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Arokiya Nithish. J</a:t>
            </a: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Ishwarya. M</a:t>
            </a: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(Vel Tech University)</a:t>
            </a: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Smart Automation</a:t>
            </a: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Theme :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Smart Retail / Intelligent Shopping</a:t>
            </a:r>
          </a:p>
          <a:p>
            <a:pPr marR="0"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</a:pP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28/05/2025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22699-7231-0276-E6F8-362882CAA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639" y="3313123"/>
            <a:ext cx="3158719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969" y="609600"/>
            <a:ext cx="2956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WORK</a:t>
            </a:r>
            <a:r>
              <a:rPr sz="2400" spc="-70" dirty="0"/>
              <a:t> </a:t>
            </a:r>
            <a:r>
              <a:rPr sz="2400" dirty="0"/>
              <a:t>SCHEDULE</a:t>
            </a:r>
            <a:r>
              <a:rPr sz="2400" spc="-40" dirty="0"/>
              <a:t> </a:t>
            </a:r>
            <a:r>
              <a:rPr sz="2400" spc="-50" dirty="0"/>
              <a:t>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721969" y="1371600"/>
            <a:ext cx="10748061" cy="49496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spc="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</a:t>
            </a:r>
            <a:r>
              <a:rPr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spc="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automation.</a:t>
            </a:r>
            <a:r>
              <a:rPr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module(RC522)</a:t>
            </a:r>
            <a:r>
              <a:rPr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</a:t>
            </a:r>
            <a:r>
              <a:rPr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spc="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</a:t>
            </a:r>
            <a:r>
              <a:rPr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</a:t>
            </a:r>
            <a:r>
              <a:rPr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cards.</a:t>
            </a:r>
            <a:r>
              <a:rPr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brings</a:t>
            </a:r>
            <a:r>
              <a:rPr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</a:t>
            </a:r>
            <a:r>
              <a:rPr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reader,</a:t>
            </a:r>
            <a:r>
              <a:rPr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reads</a:t>
            </a:r>
            <a:r>
              <a:rPr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spc="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</a:t>
            </a:r>
            <a:r>
              <a:rPr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r>
              <a:rPr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protocol.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code.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UDI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product,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”Milk”,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”Bread”,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“Juice”.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spc="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commands</a:t>
            </a:r>
            <a:r>
              <a:rPr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r>
              <a:rPr spc="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display(connected</a:t>
            </a:r>
            <a:r>
              <a:rPr spc="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12c)</a:t>
            </a:r>
            <a:r>
              <a:rPr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spc="45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spc="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spc="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“Purchased”.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</a:t>
            </a:r>
            <a:r>
              <a:rPr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</a:t>
            </a:r>
            <a:r>
              <a:rPr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polling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,making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</a:t>
            </a:r>
            <a:r>
              <a:rPr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friendly.</a:t>
            </a:r>
            <a:r>
              <a:rPr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required,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spc="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standalone,</a:t>
            </a:r>
            <a:r>
              <a:rPr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</a:t>
            </a: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</a:t>
            </a:r>
            <a:r>
              <a:rPr spc="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applications.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Additionly,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feactures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added,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calculator,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syncing,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intergrating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wallets.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</a:t>
            </a:r>
            <a:r>
              <a:rPr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leaveages</a:t>
            </a:r>
            <a:r>
              <a:rPr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contactless</a:t>
            </a:r>
            <a:r>
              <a:rPr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</a:t>
            </a:r>
            <a:r>
              <a:rPr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experience,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minimizing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</a:t>
            </a:r>
            <a:r>
              <a:rPr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involvement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maximizing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4727" y="1423238"/>
            <a:ext cx="10210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1.Speed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4727" y="1752980"/>
            <a:ext cx="1262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5930" algn="l"/>
              </a:tabLst>
            </a:pPr>
            <a:r>
              <a:rPr sz="2400" spc="-25" dirty="0">
                <a:latin typeface="Calibri"/>
                <a:cs typeface="Calibri"/>
              </a:rPr>
              <a:t>2.</a:t>
            </a:r>
            <a:r>
              <a:rPr sz="2400" spc="-10" dirty="0">
                <a:latin typeface="Calibri"/>
                <a:cs typeface="Calibri"/>
              </a:rPr>
              <a:t>Shows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4305" y="1423238"/>
            <a:ext cx="6225540" cy="721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>
              <a:lnSpc>
                <a:spcPts val="2735"/>
              </a:lnSpc>
              <a:spcBef>
                <a:spcPts val="100"/>
              </a:spcBef>
              <a:tabLst>
                <a:tab pos="902335" algn="l"/>
                <a:tab pos="2534920" algn="l"/>
                <a:tab pos="3595370" algn="l"/>
                <a:tab pos="5470525" algn="l"/>
              </a:tabLst>
            </a:pPr>
            <a:r>
              <a:rPr sz="2400" spc="-25" dirty="0">
                <a:latin typeface="Calibri"/>
                <a:cs typeface="Calibri"/>
              </a:rPr>
              <a:t>up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checkout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automated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billing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tabLst>
                <a:tab pos="696595" algn="l"/>
              </a:tabLst>
            </a:pPr>
            <a:r>
              <a:rPr sz="2400" spc="-20" dirty="0">
                <a:latin typeface="Calibri"/>
                <a:cs typeface="Calibri"/>
              </a:rPr>
              <a:t>real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727" y="2082165"/>
            <a:ext cx="2477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0960" algn="l"/>
              </a:tabLst>
            </a:pPr>
            <a:r>
              <a:rPr sz="2400" spc="-10" dirty="0">
                <a:latin typeface="Calibri"/>
                <a:cs typeface="Calibri"/>
              </a:rPr>
              <a:t>3.Makes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shopping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4465" y="1752980"/>
            <a:ext cx="494919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184150">
              <a:lnSpc>
                <a:spcPts val="2590"/>
              </a:lnSpc>
              <a:spcBef>
                <a:spcPts val="425"/>
              </a:spcBef>
              <a:tabLst>
                <a:tab pos="951230" algn="l"/>
                <a:tab pos="981710" algn="l"/>
                <a:tab pos="1697989" algn="l"/>
                <a:tab pos="2169160" algn="l"/>
                <a:tab pos="2603500" algn="l"/>
                <a:tab pos="2924810" algn="l"/>
                <a:tab pos="3350260" algn="l"/>
                <a:tab pos="3687445" algn="l"/>
              </a:tabLst>
            </a:pPr>
            <a:r>
              <a:rPr sz="2400" spc="-10" dirty="0">
                <a:latin typeface="Calibri"/>
                <a:cs typeface="Calibri"/>
              </a:rPr>
              <a:t>total</a:t>
            </a:r>
            <a:r>
              <a:rPr sz="2400" dirty="0">
                <a:latin typeface="Calibri"/>
                <a:cs typeface="Calibri"/>
              </a:rPr>
              <a:t>		</a:t>
            </a:r>
            <a:r>
              <a:rPr sz="2400" spc="-20" dirty="0">
                <a:latin typeface="Calibri"/>
                <a:cs typeface="Calibri"/>
              </a:rPr>
              <a:t>cost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help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with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budgeting </a:t>
            </a:r>
            <a:r>
              <a:rPr sz="2400" spc="-20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convenient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user-</a:t>
            </a:r>
            <a:r>
              <a:rPr sz="2400" spc="-10" dirty="0">
                <a:latin typeface="Calibri"/>
                <a:cs typeface="Calibri"/>
              </a:rPr>
              <a:t>friendly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487" y="2411348"/>
            <a:ext cx="7692390" cy="3396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175" indent="-233679">
              <a:lnSpc>
                <a:spcPts val="2735"/>
              </a:lnSpc>
              <a:spcBef>
                <a:spcPts val="100"/>
              </a:spcBef>
              <a:buSzPct val="95833"/>
              <a:buAutoNum type="arabicPeriod" startAt="4"/>
              <a:tabLst>
                <a:tab pos="257175" algn="l"/>
                <a:tab pos="1431290" algn="l"/>
                <a:tab pos="1984375" algn="l"/>
                <a:tab pos="2749550" algn="l"/>
                <a:tab pos="3244850" algn="l"/>
                <a:tab pos="4068445" algn="l"/>
                <a:tab pos="5201920" algn="l"/>
                <a:tab pos="6136640" algn="l"/>
                <a:tab pos="7080250" algn="l"/>
              </a:tabLst>
            </a:pPr>
            <a:r>
              <a:rPr sz="2400" spc="-10" dirty="0">
                <a:latin typeface="+mj-lt"/>
                <a:cs typeface="Times New Roman" panose="02020603050405020304" pitchFamily="18" charset="0"/>
              </a:rPr>
              <a:t>Reduces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+mj-lt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	</a:t>
            </a:r>
            <a:r>
              <a:rPr sz="2400" spc="-20" dirty="0">
                <a:latin typeface="+mj-lt"/>
                <a:cs typeface="Times New Roman" panose="02020603050405020304" pitchFamily="18" charset="0"/>
              </a:rPr>
              <a:t>need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	</a:t>
            </a:r>
            <a:r>
              <a:rPr sz="2400" spc="-25" dirty="0">
                <a:latin typeface="+mj-lt"/>
                <a:cs typeface="Times New Roman" panose="02020603050405020304" pitchFamily="18" charset="0"/>
              </a:rPr>
              <a:t>for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	</a:t>
            </a:r>
            <a:r>
              <a:rPr sz="2400" spc="-20" dirty="0">
                <a:latin typeface="+mj-lt"/>
                <a:cs typeface="Times New Roman" panose="02020603050405020304" pitchFamily="18" charset="0"/>
              </a:rPr>
              <a:t>many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+mj-lt"/>
                <a:cs typeface="Times New Roman" panose="02020603050405020304" pitchFamily="18" charset="0"/>
              </a:rPr>
              <a:t>cashiers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+mj-lt"/>
                <a:cs typeface="Times New Roman" panose="02020603050405020304" pitchFamily="18" charset="0"/>
              </a:rPr>
              <a:t>(lower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+mj-lt"/>
                <a:cs typeface="Times New Roman" panose="02020603050405020304" pitchFamily="18" charset="0"/>
              </a:rPr>
              <a:t>labour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+mj-lt"/>
                <a:cs typeface="Times New Roman" panose="02020603050405020304" pitchFamily="18" charset="0"/>
              </a:rPr>
              <a:t>cots)</a:t>
            </a:r>
            <a:endParaRPr sz="2400" dirty="0">
              <a:latin typeface="+mj-lt"/>
              <a:cs typeface="Times New Roman" panose="02020603050405020304" pitchFamily="18" charset="0"/>
            </a:endParaRPr>
          </a:p>
          <a:p>
            <a:pPr marL="257175" indent="-233679">
              <a:lnSpc>
                <a:spcPts val="2735"/>
              </a:lnSpc>
              <a:buSzPct val="95833"/>
              <a:buAutoNum type="arabicPeriod" startAt="4"/>
              <a:tabLst>
                <a:tab pos="257175" algn="l"/>
              </a:tabLst>
            </a:pPr>
            <a:r>
              <a:rPr sz="2400" dirty="0">
                <a:latin typeface="+mj-lt"/>
                <a:cs typeface="Times New Roman" panose="02020603050405020304" pitchFamily="18" charset="0"/>
              </a:rPr>
              <a:t>Helps</a:t>
            </a:r>
            <a:r>
              <a:rPr sz="2400" spc="-8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stores</a:t>
            </a:r>
            <a:r>
              <a:rPr sz="2400" spc="-8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track</a:t>
            </a:r>
            <a:r>
              <a:rPr sz="2400" spc="-10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+mj-lt"/>
                <a:cs typeface="Times New Roman" panose="02020603050405020304" pitchFamily="18" charset="0"/>
              </a:rPr>
              <a:t>inventory</a:t>
            </a:r>
            <a:r>
              <a:rPr sz="2400" spc="-6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more</a:t>
            </a:r>
            <a:r>
              <a:rPr sz="2400" spc="-9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+mj-lt"/>
                <a:cs typeface="Times New Roman" panose="02020603050405020304" pitchFamily="18" charset="0"/>
              </a:rPr>
              <a:t>accurately</a:t>
            </a:r>
            <a:endParaRPr sz="2400" dirty="0">
              <a:latin typeface="+mj-l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buFont typeface="Calibri"/>
              <a:buAutoNum type="arabicPeriod" startAt="4"/>
            </a:pPr>
            <a:endParaRPr sz="2400" dirty="0">
              <a:latin typeface="+mj-lt"/>
              <a:cs typeface="Times New Roman" panose="02020603050405020304" pitchFamily="18" charset="0"/>
            </a:endParaRPr>
          </a:p>
          <a:p>
            <a:pPr marL="583565" lvl="1" indent="-570865">
              <a:lnSpc>
                <a:spcPct val="100000"/>
              </a:lnSpc>
              <a:buFont typeface="Wingdings"/>
              <a:buChar char=""/>
              <a:tabLst>
                <a:tab pos="583565" algn="l"/>
              </a:tabLst>
            </a:pPr>
            <a:r>
              <a:rPr sz="2400" b="1" spc="-10" dirty="0">
                <a:latin typeface="+mj-lt"/>
                <a:cs typeface="Times New Roman" panose="02020603050405020304" pitchFamily="18" charset="0"/>
              </a:rPr>
              <a:t>DISADVANTAGES:</a:t>
            </a:r>
            <a:endParaRPr sz="2400" dirty="0">
              <a:latin typeface="+mj-lt"/>
              <a:cs typeface="Times New Roman" panose="02020603050405020304" pitchFamily="18" charset="0"/>
            </a:endParaRPr>
          </a:p>
          <a:p>
            <a:pPr marL="650875" lvl="2" indent="-233045">
              <a:lnSpc>
                <a:spcPct val="100000"/>
              </a:lnSpc>
              <a:spcBef>
                <a:spcPts val="135"/>
              </a:spcBef>
              <a:buSzPct val="95833"/>
              <a:buAutoNum type="arabicPeriod"/>
              <a:tabLst>
                <a:tab pos="650875" algn="l"/>
              </a:tabLst>
            </a:pPr>
            <a:r>
              <a:rPr sz="2400" dirty="0">
                <a:latin typeface="+mj-lt"/>
                <a:cs typeface="Times New Roman" panose="02020603050405020304" pitchFamily="18" charset="0"/>
              </a:rPr>
              <a:t>High</a:t>
            </a:r>
            <a:r>
              <a:rPr sz="2400" spc="-5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cost</a:t>
            </a:r>
            <a:r>
              <a:rPr sz="2400" spc="-4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to</a:t>
            </a:r>
            <a:r>
              <a:rPr sz="2400" spc="-6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develop</a:t>
            </a:r>
            <a:r>
              <a:rPr sz="2400" spc="-3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and</a:t>
            </a:r>
            <a:r>
              <a:rPr sz="2400" spc="-4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maintain</a:t>
            </a:r>
            <a:r>
              <a:rPr sz="2400" spc="-5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the</a:t>
            </a:r>
            <a:r>
              <a:rPr sz="2400" spc="-5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+mj-lt"/>
                <a:cs typeface="Times New Roman" panose="02020603050405020304" pitchFamily="18" charset="0"/>
              </a:rPr>
              <a:t>system</a:t>
            </a:r>
            <a:endParaRPr sz="2400" dirty="0">
              <a:latin typeface="+mj-lt"/>
              <a:cs typeface="Times New Roman" panose="02020603050405020304" pitchFamily="18" charset="0"/>
            </a:endParaRPr>
          </a:p>
          <a:p>
            <a:pPr marL="422275" marR="1802764" lvl="2" indent="-4445">
              <a:lnSpc>
                <a:spcPct val="104600"/>
              </a:lnSpc>
              <a:spcBef>
                <a:spcPts val="15"/>
              </a:spcBef>
              <a:buSzPct val="95833"/>
              <a:buAutoNum type="arabicPeriod"/>
              <a:tabLst>
                <a:tab pos="651510" algn="l"/>
              </a:tabLst>
            </a:pPr>
            <a:r>
              <a:rPr sz="2400" dirty="0">
                <a:latin typeface="+mj-lt"/>
                <a:cs typeface="Times New Roman" panose="02020603050405020304" pitchFamily="18" charset="0"/>
              </a:rPr>
              <a:t>	Risk</a:t>
            </a:r>
            <a:r>
              <a:rPr sz="2400" spc="-8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of</a:t>
            </a:r>
            <a:r>
              <a:rPr sz="2400" spc="-4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technical</a:t>
            </a:r>
            <a:r>
              <a:rPr sz="2400" spc="-7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issues</a:t>
            </a:r>
            <a:r>
              <a:rPr sz="2400" spc="-5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or</a:t>
            </a:r>
            <a:r>
              <a:rPr sz="2400" spc="-5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+mj-lt"/>
                <a:cs typeface="Times New Roman" panose="02020603050405020304" pitchFamily="18" charset="0"/>
              </a:rPr>
              <a:t>system</a:t>
            </a:r>
            <a:r>
              <a:rPr sz="2400" spc="-5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+mj-lt"/>
                <a:cs typeface="Times New Roman" panose="02020603050405020304" pitchFamily="18" charset="0"/>
              </a:rPr>
              <a:t>failures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3.Increased</a:t>
            </a:r>
            <a:r>
              <a:rPr sz="2400" spc="-5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changes</a:t>
            </a:r>
            <a:r>
              <a:rPr sz="2400" spc="-6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of</a:t>
            </a:r>
            <a:r>
              <a:rPr sz="2400" spc="-4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theft</a:t>
            </a:r>
            <a:r>
              <a:rPr sz="2400" spc="-6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or</a:t>
            </a:r>
            <a:r>
              <a:rPr sz="2400" spc="-6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billing</a:t>
            </a:r>
            <a:r>
              <a:rPr sz="2400" spc="-5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+mj-lt"/>
                <a:cs typeface="Times New Roman" panose="02020603050405020304" pitchFamily="18" charset="0"/>
              </a:rPr>
              <a:t>errors</a:t>
            </a:r>
            <a:endParaRPr sz="2400" dirty="0">
              <a:latin typeface="+mj-lt"/>
              <a:cs typeface="Times New Roman" panose="02020603050405020304" pitchFamily="18" charset="0"/>
            </a:endParaRPr>
          </a:p>
          <a:p>
            <a:pPr marL="651510" indent="-233679">
              <a:lnSpc>
                <a:spcPct val="100000"/>
              </a:lnSpc>
              <a:spcBef>
                <a:spcPts val="130"/>
              </a:spcBef>
              <a:buSzPct val="95833"/>
              <a:buAutoNum type="arabicPeriod" startAt="4"/>
              <a:tabLst>
                <a:tab pos="651510" algn="l"/>
              </a:tabLst>
            </a:pPr>
            <a:r>
              <a:rPr sz="2400" dirty="0">
                <a:latin typeface="+mj-lt"/>
                <a:cs typeface="Times New Roman" panose="02020603050405020304" pitchFamily="18" charset="0"/>
              </a:rPr>
              <a:t>Raises</a:t>
            </a:r>
            <a:r>
              <a:rPr sz="2400" spc="-7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privacy</a:t>
            </a:r>
            <a:r>
              <a:rPr sz="2400" spc="-6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+mj-lt"/>
                <a:cs typeface="Times New Roman" panose="02020603050405020304" pitchFamily="18" charset="0"/>
              </a:rPr>
              <a:t>concerns</a:t>
            </a:r>
            <a:r>
              <a:rPr sz="2400" spc="-6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for</a:t>
            </a:r>
            <a:r>
              <a:rPr sz="2400" spc="-6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some</a:t>
            </a:r>
            <a:r>
              <a:rPr sz="2400" spc="-5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+mj-lt"/>
                <a:cs typeface="Times New Roman" panose="02020603050405020304" pitchFamily="18" charset="0"/>
              </a:rPr>
              <a:t>users</a:t>
            </a:r>
            <a:endParaRPr sz="2400" dirty="0">
              <a:latin typeface="+mj-lt"/>
              <a:cs typeface="Times New Roman" panose="02020603050405020304" pitchFamily="18" charset="0"/>
            </a:endParaRPr>
          </a:p>
          <a:p>
            <a:pPr marL="651510" indent="-233679">
              <a:lnSpc>
                <a:spcPct val="100000"/>
              </a:lnSpc>
              <a:spcBef>
                <a:spcPts val="145"/>
              </a:spcBef>
              <a:buSzPct val="95833"/>
              <a:buAutoNum type="arabicPeriod" startAt="4"/>
              <a:tabLst>
                <a:tab pos="651510" algn="l"/>
              </a:tabLst>
            </a:pPr>
            <a:r>
              <a:rPr sz="2400" dirty="0">
                <a:latin typeface="+mj-lt"/>
                <a:cs typeface="Times New Roman" panose="02020603050405020304" pitchFamily="18" charset="0"/>
              </a:rPr>
              <a:t>Difficult</a:t>
            </a:r>
            <a:r>
              <a:rPr sz="2400" spc="-5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for</a:t>
            </a:r>
            <a:r>
              <a:rPr sz="2400" spc="-4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elderly</a:t>
            </a:r>
            <a:r>
              <a:rPr sz="2400" spc="-5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or</a:t>
            </a:r>
            <a:r>
              <a:rPr sz="2400" spc="-4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+mj-lt"/>
                <a:cs typeface="Times New Roman" panose="02020603050405020304" pitchFamily="18" charset="0"/>
              </a:rPr>
              <a:t>non-</a:t>
            </a:r>
            <a:r>
              <a:rPr sz="2400" spc="-20" dirty="0">
                <a:latin typeface="+mj-lt"/>
                <a:cs typeface="Times New Roman" panose="02020603050405020304" pitchFamily="18" charset="0"/>
              </a:rPr>
              <a:t>tech-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savvy</a:t>
            </a:r>
            <a:r>
              <a:rPr sz="2400" spc="-3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customer</a:t>
            </a:r>
            <a:r>
              <a:rPr sz="2400" spc="-55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dirty="0">
                <a:latin typeface="+mj-lt"/>
                <a:cs typeface="Times New Roman" panose="02020603050405020304" pitchFamily="18" charset="0"/>
              </a:rPr>
              <a:t>to</a:t>
            </a:r>
            <a:r>
              <a:rPr sz="2400" spc="-60" dirty="0">
                <a:latin typeface="+mj-lt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+mj-lt"/>
                <a:cs typeface="Times New Roman" panose="02020603050405020304" pitchFamily="18" charset="0"/>
              </a:rPr>
              <a:t>use</a:t>
            </a:r>
            <a:endParaRPr sz="24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65098" y="562432"/>
            <a:ext cx="26733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855" indent="-47815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90855" algn="l"/>
              </a:tabLst>
            </a:pPr>
            <a:r>
              <a:rPr sz="2400" b="1" spc="-50" dirty="0">
                <a:latin typeface="Times New Roman"/>
                <a:cs typeface="Times New Roman"/>
              </a:rPr>
              <a:t>ADVANTAGES: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3751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REFERENCES:</a:t>
            </a:r>
            <a:endParaRPr sz="2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10944657" cy="5082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50177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Machhirke, K., Goche, P., Rathod, R., Petkar, R. and Golait, M., 2017. A new technology of smart shopping cart using RFID and ZigBee. International Journal on Recent and Innovation Trends in Computing and Communication, 5(2), pp.256-259.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50177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Chandrasekar, P. and Sangeetha, T., 2014, February. Smart shopping cart with automatic billing system through RFID and ZigBee. In International Conference on Information Communication and Embedded Systems (ICICES2014) (pp. 1-4). IEEE.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50177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Ali, Z. and Sonkusare, R., 2014, August. RFID based smart shopping: an overview. In 2014 international conference on advances in communication and computing technologies (ICACACT 2014) (pp. 1-3). IEEE.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50177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Shahroz, M., Mushtaq, M.F., Ahmad, M., Ullah, S., Mehmood, A. and Choi, G.S., 2020. IoT-based smart shopping cart using radio frequency identification. Ieee Access, 8, pp.68426-68438.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  <a:tabLst>
                <a:tab pos="501777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https://youtu.be/7zR-OuZuCUM?si=c2kP76Z5N3Yyzy42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43300"/>
              </a:lnSpc>
              <a:spcBef>
                <a:spcPts val="100"/>
              </a:spcBef>
            </a:pPr>
            <a:endParaRPr spc="-2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718" y="2667000"/>
            <a:ext cx="4144563" cy="92244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85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ABSTRACT</a:t>
            </a:r>
            <a:r>
              <a:rPr sz="2400" spc="-75" dirty="0"/>
              <a:t> </a:t>
            </a:r>
            <a:r>
              <a:rPr sz="2400" spc="-50" dirty="0"/>
              <a:t>:</a:t>
            </a:r>
            <a:endParaRPr sz="2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8828" y="2417698"/>
            <a:ext cx="2512314" cy="22699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0858" y="1174178"/>
            <a:ext cx="8801100" cy="45335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Smart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Shopping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RFID is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cost-</a:t>
            </a:r>
            <a:r>
              <a:rPr sz="1800" dirty="0">
                <a:latin typeface="Times New Roman"/>
                <a:cs typeface="Times New Roman"/>
              </a:rPr>
              <a:t>effective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prototype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designed to</a:t>
            </a:r>
            <a:r>
              <a:rPr sz="1800" spc="-10" dirty="0">
                <a:latin typeface="Times New Roman"/>
                <a:cs typeface="Times New Roman"/>
              </a:rPr>
              <a:t> revolutionize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retail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shopping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experience.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system,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RFID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reader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(RC522)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connected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 </a:t>
            </a:r>
            <a:r>
              <a:rPr sz="1800" dirty="0">
                <a:latin typeface="Times New Roman"/>
                <a:cs typeface="Times New Roman"/>
              </a:rPr>
              <a:t>Arduino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Uno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read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multiple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RFID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cards,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each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representing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unique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product.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Upon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scanning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card,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identifies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item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UID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displays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product’s</a:t>
            </a:r>
            <a:r>
              <a:rPr sz="1800" spc="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name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status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LCD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screen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equipped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I2C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module.</a:t>
            </a:r>
            <a:r>
              <a:rPr sz="1800" spc="2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approach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aims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minimize</a:t>
            </a:r>
            <a:r>
              <a:rPr sz="1800" spc="3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manual </a:t>
            </a:r>
            <a:r>
              <a:rPr sz="1800" dirty="0">
                <a:latin typeface="Times New Roman"/>
                <a:cs typeface="Times New Roman"/>
              </a:rPr>
              <a:t>intervention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billing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streamline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checkout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process.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demonstrates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how </a:t>
            </a:r>
            <a:r>
              <a:rPr sz="1800" dirty="0">
                <a:latin typeface="Times New Roman"/>
                <a:cs typeface="Times New Roman"/>
              </a:rPr>
              <a:t>automation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contactless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identification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enhance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customer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satisfaction</a:t>
            </a:r>
            <a:r>
              <a:rPr sz="1800" spc="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reducing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spent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queues.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eliminates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need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barcodes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manual</a:t>
            </a:r>
            <a:r>
              <a:rPr sz="1800" spc="2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scanning,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be </a:t>
            </a:r>
            <a:r>
              <a:rPr sz="1800" dirty="0">
                <a:latin typeface="Times New Roman"/>
                <a:cs typeface="Times New Roman"/>
              </a:rPr>
              <a:t>scaled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further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include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cost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calculation,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tracking,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centralized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billing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only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improves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shopping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convenience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but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also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retailers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tool</a:t>
            </a:r>
            <a:r>
              <a:rPr sz="1800" spc="2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manage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inventory</a:t>
            </a:r>
            <a:r>
              <a:rPr sz="1800" spc="4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30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time.</a:t>
            </a:r>
            <a:r>
              <a:rPr sz="1800" spc="35" dirty="0">
                <a:latin typeface="Times New Roman"/>
                <a:cs typeface="Times New Roman"/>
              </a:rPr>
              <a:t>  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3855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EXISTING</a:t>
            </a:r>
            <a:r>
              <a:rPr sz="2400" spc="-85" dirty="0"/>
              <a:t> </a:t>
            </a:r>
            <a:r>
              <a:rPr sz="2400" spc="-10" dirty="0"/>
              <a:t>SYSTEM: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822756" y="1534159"/>
            <a:ext cx="9997644" cy="365144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relies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barcode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counters,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delays.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trolleys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barcode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scanners,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sz="20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manually,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inconvenient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prone. RFID-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trolleys</a:t>
            </a:r>
            <a:r>
              <a:rPr sz="2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sz="2000" spc="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sz="2000" spc="2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sz="20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tags,</a:t>
            </a:r>
            <a:r>
              <a:rPr sz="20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20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sz="2000" spc="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sz="20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0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20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costs,</a:t>
            </a:r>
            <a:r>
              <a:rPr sz="20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tagging</a:t>
            </a:r>
            <a:r>
              <a:rPr sz="2000" spc="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difficulties,</a:t>
            </a:r>
            <a:r>
              <a:rPr sz="20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48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2000" spc="4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concerns.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</a:t>
            </a:r>
            <a:r>
              <a:rPr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2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sz="2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connectivity,</a:t>
            </a:r>
            <a:r>
              <a:rPr sz="2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reliable.</a:t>
            </a:r>
            <a:r>
              <a:rPr sz="2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issues,</a:t>
            </a:r>
            <a:r>
              <a:rPr sz="2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sz="2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0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sz="2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trolley</a:t>
            </a:r>
            <a:r>
              <a:rPr sz="20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sensors,</a:t>
            </a:r>
            <a:r>
              <a:rPr sz="20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</a:t>
            </a:r>
            <a:r>
              <a:rPr sz="20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sz="20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efficiency,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security,</a:t>
            </a:r>
            <a:r>
              <a:rPr sz="20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convenience.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615826"/>
            <a:ext cx="9589135" cy="56263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PROBLEMS/</a:t>
            </a:r>
            <a:r>
              <a:rPr sz="20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200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620" indent="-3175">
              <a:lnSpc>
                <a:spcPct val="150000"/>
              </a:lnSpc>
              <a:buSzPct val="95000"/>
              <a:buFont typeface="Calibri"/>
              <a:buAutoNum type="arabicPeriod"/>
              <a:tabLst>
                <a:tab pos="205104" algn="l"/>
                <a:tab pos="1173480" algn="l"/>
                <a:tab pos="2518410" algn="l"/>
                <a:tab pos="3910965" algn="l"/>
                <a:tab pos="5029835" algn="l"/>
                <a:tab pos="5467350" algn="l"/>
                <a:tab pos="6308725" algn="l"/>
                <a:tab pos="7697470" algn="l"/>
                <a:tab pos="8125459" algn="l"/>
                <a:tab pos="900366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Problem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barcodes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sz="20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placement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damage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multi-angle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scanners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 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reliance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barcode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indent="-196850">
              <a:lnSpc>
                <a:spcPct val="150000"/>
              </a:lnSpc>
              <a:spcBef>
                <a:spcPts val="2400"/>
              </a:spcBef>
              <a:buSzPct val="95000"/>
              <a:buFont typeface="Calibri"/>
              <a:buAutoNum type="arabicPeriod"/>
              <a:tabLst>
                <a:tab pos="209550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frustrate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985">
              <a:lnSpc>
                <a:spcPct val="150000"/>
              </a:lnSpc>
              <a:spcBef>
                <a:spcPts val="5"/>
              </a:spcBef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3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20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z="20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sz="20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</a:t>
            </a:r>
            <a:r>
              <a:rPr sz="20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sz="20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0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sz="2000" spc="3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sz="200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sz="200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purchases before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5104" indent="-195580">
              <a:lnSpc>
                <a:spcPct val="150000"/>
              </a:lnSpc>
              <a:spcBef>
                <a:spcPts val="2400"/>
              </a:spcBef>
              <a:buSzPct val="95000"/>
              <a:buFont typeface="Calibri"/>
              <a:buAutoNum type="arabicPeriod" startAt="3"/>
              <a:tabLst>
                <a:tab pos="205104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concerned</a:t>
            </a:r>
            <a:r>
              <a:rPr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misuse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tabLst>
                <a:tab pos="6939915" algn="l"/>
              </a:tabLst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strict</a:t>
            </a:r>
            <a:r>
              <a:rPr sz="2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encryption,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2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privacy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policies,and</a:t>
            </a:r>
            <a:r>
              <a:rPr sz="20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pot-in/pot-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032" rIns="0" bIns="0" rtlCol="0">
            <a:spAutoFit/>
          </a:bodyPr>
          <a:lstStyle/>
          <a:p>
            <a:pPr marL="180975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PROPOSED</a:t>
            </a:r>
            <a:r>
              <a:rPr sz="2400" spc="-100" dirty="0"/>
              <a:t> </a:t>
            </a:r>
            <a:r>
              <a:rPr sz="2400" spc="-10" dirty="0"/>
              <a:t>SYSTEM: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1295400"/>
            <a:ext cx="10856570" cy="49490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</a:t>
            </a:r>
            <a:r>
              <a:rPr sz="1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trolley</a:t>
            </a:r>
            <a:r>
              <a:rPr sz="1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z="18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</a:t>
            </a:r>
            <a:r>
              <a:rPr sz="18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</a:t>
            </a:r>
            <a:r>
              <a:rPr sz="18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</a:t>
            </a:r>
            <a:r>
              <a:rPr sz="18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sz="18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r>
              <a:rPr sz="1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trolley</a:t>
            </a:r>
            <a:r>
              <a:rPr sz="1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equipped</a:t>
            </a:r>
            <a:r>
              <a:rPr sz="1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microcontroller,</a:t>
            </a:r>
            <a:r>
              <a:rPr sz="1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sz="1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reader,</a:t>
            </a:r>
            <a:r>
              <a:rPr sz="1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sz="1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touchscreen,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1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communication.</a:t>
            </a:r>
            <a:r>
              <a:rPr sz="1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1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z="1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places</a:t>
            </a:r>
            <a:r>
              <a:rPr sz="1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sz="18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trolley,</a:t>
            </a:r>
            <a:r>
              <a:rPr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sz="1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scans</a:t>
            </a:r>
            <a:r>
              <a:rPr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tag,</a:t>
            </a:r>
            <a:r>
              <a:rPr sz="1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sz="18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bill.</a:t>
            </a:r>
            <a:r>
              <a:rPr sz="18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18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sz="1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</a:t>
            </a:r>
            <a:r>
              <a:rPr sz="18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8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8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8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sz="18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screen,</a:t>
            </a:r>
            <a:r>
              <a:rPr sz="18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sz="1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z="18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sz="1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sz="18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expenses.</a:t>
            </a:r>
            <a:r>
              <a:rPr sz="18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sz="18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security,</a:t>
            </a:r>
            <a:r>
              <a:rPr sz="18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sz="18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sz="18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800" spc="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scanned</a:t>
            </a:r>
            <a:r>
              <a:rPr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placed</a:t>
            </a:r>
            <a:r>
              <a:rPr sz="1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trolley,</a:t>
            </a:r>
            <a:r>
              <a:rPr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</a:t>
            </a:r>
            <a:r>
              <a:rPr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theft</a:t>
            </a:r>
            <a:r>
              <a:rPr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</a:t>
            </a:r>
            <a:r>
              <a:rPr sz="1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errors.</a:t>
            </a:r>
            <a:r>
              <a:rPr sz="1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sz="1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included</a:t>
            </a:r>
            <a:r>
              <a:rPr sz="1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z="18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r>
              <a:rPr sz="1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efficiently.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completed,</a:t>
            </a:r>
            <a:r>
              <a:rPr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  <a:r>
              <a:rPr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generated,</a:t>
            </a:r>
            <a:r>
              <a:rPr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sz="1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sz="1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sz="18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sz="1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sz="1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gateway,</a:t>
            </a:r>
            <a:r>
              <a:rPr sz="1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</a:t>
            </a:r>
            <a:r>
              <a:rPr sz="1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1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8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counter.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trolley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store’s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sz="18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18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unscanned</a:t>
            </a:r>
            <a:r>
              <a:rPr sz="18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items,</a:t>
            </a:r>
            <a:r>
              <a:rPr sz="18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triggering</a:t>
            </a:r>
            <a:r>
              <a:rPr sz="18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800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sz="18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8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needed.</a:t>
            </a:r>
            <a:r>
              <a:rPr sz="1800" spc="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800" spc="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8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errors,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convenience,</a:t>
            </a:r>
            <a:r>
              <a:rPr sz="18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</a:t>
            </a:r>
            <a:r>
              <a:rPr sz="18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security,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0748" y="265303"/>
            <a:ext cx="1946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MATERIALS:</a:t>
            </a:r>
            <a:endParaRPr sz="24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9040" y="120395"/>
            <a:ext cx="2839775" cy="150431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4722" y="1950606"/>
            <a:ext cx="1466211" cy="1342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20985" y="3498696"/>
            <a:ext cx="1813432" cy="12739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293222" y="5222928"/>
            <a:ext cx="1774190" cy="15081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1678" y="875157"/>
            <a:ext cx="10042525" cy="5607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0510" indent="-195580">
              <a:lnSpc>
                <a:spcPct val="100000"/>
              </a:lnSpc>
              <a:spcBef>
                <a:spcPts val="105"/>
              </a:spcBef>
              <a:buSzPct val="95000"/>
              <a:buAutoNum type="arabicPeriod"/>
              <a:tabLst>
                <a:tab pos="270510" algn="l"/>
              </a:tabLst>
            </a:pPr>
            <a:r>
              <a:rPr sz="2000" dirty="0">
                <a:latin typeface="Calibri"/>
                <a:cs typeface="Calibri"/>
              </a:rPr>
              <a:t>ARDUINO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dip:</a:t>
            </a:r>
            <a:endParaRPr sz="2000" dirty="0">
              <a:latin typeface="Calibri"/>
              <a:cs typeface="Calibri"/>
            </a:endParaRPr>
          </a:p>
          <a:p>
            <a:pPr marL="127635">
              <a:lnSpc>
                <a:spcPct val="100000"/>
              </a:lnSpc>
              <a:spcBef>
                <a:spcPts val="2165"/>
              </a:spcBef>
              <a:tabLst>
                <a:tab pos="629285" algn="l"/>
                <a:tab pos="1529715" algn="l"/>
                <a:tab pos="2046605" algn="l"/>
                <a:tab pos="2343785" algn="l"/>
                <a:tab pos="2610485" algn="l"/>
                <a:tab pos="3489960" algn="l"/>
                <a:tab pos="5080000" algn="l"/>
                <a:tab pos="6471285" algn="l"/>
                <a:tab pos="7174230" algn="l"/>
                <a:tab pos="7712075" algn="l"/>
                <a:tab pos="8458835" algn="l"/>
                <a:tab pos="8813800" algn="l"/>
                <a:tab pos="9197975" algn="l"/>
              </a:tabLst>
            </a:pPr>
            <a:r>
              <a:rPr sz="1800" spc="-2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10" dirty="0">
                <a:latin typeface="Calibri"/>
                <a:cs typeface="Calibri"/>
              </a:rPr>
              <a:t>Arduino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uno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10" dirty="0">
                <a:latin typeface="Calibri"/>
                <a:cs typeface="Calibri"/>
              </a:rPr>
              <a:t>popular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10" dirty="0">
                <a:latin typeface="Calibri"/>
                <a:cs typeface="Calibri"/>
              </a:rPr>
              <a:t>microcontroller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10" dirty="0">
                <a:latin typeface="Calibri"/>
                <a:cs typeface="Calibri"/>
              </a:rPr>
              <a:t>development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10" dirty="0">
                <a:latin typeface="Calibri"/>
                <a:cs typeface="Calibri"/>
              </a:rPr>
              <a:t>board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0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10" dirty="0">
                <a:latin typeface="Calibri"/>
                <a:cs typeface="Calibri"/>
              </a:rPr>
              <a:t>serves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as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25" dirty="0">
                <a:latin typeface="Calibri"/>
                <a:cs typeface="Calibri"/>
              </a:rPr>
              <a:t>an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10" dirty="0">
                <a:latin typeface="Calibri"/>
                <a:cs typeface="Calibri"/>
              </a:rPr>
              <a:t>excellent</a:t>
            </a:r>
            <a:endParaRPr sz="1800" dirty="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starting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electronics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programming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enthusiasts</a:t>
            </a:r>
            <a:endParaRPr sz="1800" dirty="0">
              <a:latin typeface="Calibri"/>
              <a:cs typeface="Calibri"/>
            </a:endParaRPr>
          </a:p>
          <a:p>
            <a:pPr marL="334010" indent="-195580">
              <a:lnSpc>
                <a:spcPct val="100000"/>
              </a:lnSpc>
              <a:spcBef>
                <a:spcPts val="1845"/>
              </a:spcBef>
              <a:buSzPct val="95000"/>
              <a:buAutoNum type="arabicPeriod" startAt="2"/>
              <a:tabLst>
                <a:tab pos="334010" algn="l"/>
              </a:tabLst>
            </a:pPr>
            <a:r>
              <a:rPr sz="2000" dirty="0">
                <a:latin typeface="Calibri"/>
                <a:cs typeface="Calibri"/>
              </a:rPr>
              <a:t>Jumper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Wires:</a:t>
            </a:r>
            <a:endParaRPr sz="2000" dirty="0">
              <a:latin typeface="Calibri"/>
              <a:cs typeface="Calibri"/>
            </a:endParaRPr>
          </a:p>
          <a:p>
            <a:pPr marL="139065" marR="383540">
              <a:lnSpc>
                <a:spcPct val="100000"/>
              </a:lnSpc>
              <a:spcBef>
                <a:spcPts val="2170"/>
              </a:spcBef>
            </a:pPr>
            <a:r>
              <a:rPr sz="1800" dirty="0">
                <a:latin typeface="Calibri"/>
                <a:cs typeface="Calibri"/>
              </a:rPr>
              <a:t>Jumper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wires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essential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components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electronic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prototyping.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Jumper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wires,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also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known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DuPont </a:t>
            </a:r>
            <a:r>
              <a:rPr sz="1800" dirty="0">
                <a:latin typeface="Calibri"/>
                <a:cs typeface="Calibri"/>
              </a:rPr>
              <a:t>wires,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electrical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wires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connector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pins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end.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allow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connect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points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circuit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soldering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800" dirty="0">
              <a:latin typeface="Calibri"/>
              <a:cs typeface="Calibri"/>
            </a:endParaRPr>
          </a:p>
          <a:p>
            <a:pPr marL="332105" indent="-195580">
              <a:lnSpc>
                <a:spcPct val="100000"/>
              </a:lnSpc>
              <a:buSzPct val="95000"/>
              <a:buAutoNum type="arabicPeriod" startAt="3"/>
              <a:tabLst>
                <a:tab pos="332105" algn="l"/>
              </a:tabLst>
            </a:pPr>
            <a:r>
              <a:rPr sz="2000" dirty="0">
                <a:latin typeface="Calibri"/>
                <a:cs typeface="Calibri"/>
              </a:rPr>
              <a:t>RFID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Module:</a:t>
            </a:r>
            <a:endParaRPr sz="2000" dirty="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  <a:spcBef>
                <a:spcPts val="2175"/>
              </a:spcBef>
            </a:pPr>
            <a:r>
              <a:rPr sz="1800" dirty="0">
                <a:latin typeface="Calibri"/>
                <a:cs typeface="Calibri"/>
              </a:rPr>
              <a:t>It’s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designed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contactless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13.56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MHz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 dirty="0">
              <a:latin typeface="Calibri"/>
              <a:cs typeface="Calibri"/>
            </a:endParaRPr>
          </a:p>
          <a:p>
            <a:pPr marL="13906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writing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RFID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tags</a:t>
            </a:r>
            <a:endParaRPr sz="1800" dirty="0">
              <a:latin typeface="Calibri"/>
              <a:cs typeface="Calibri"/>
            </a:endParaRPr>
          </a:p>
          <a:p>
            <a:pPr marL="205104" indent="-195580">
              <a:lnSpc>
                <a:spcPct val="100000"/>
              </a:lnSpc>
              <a:spcBef>
                <a:spcPts val="1675"/>
              </a:spcBef>
              <a:buSzPct val="95000"/>
              <a:buAutoNum type="arabicPeriod" startAt="4"/>
              <a:tabLst>
                <a:tab pos="205104" algn="l"/>
              </a:tabLst>
            </a:pPr>
            <a:r>
              <a:rPr sz="2000" dirty="0">
                <a:latin typeface="Calibri"/>
                <a:cs typeface="Calibri"/>
              </a:rPr>
              <a:t>LCD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Display: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70"/>
              </a:spcBef>
            </a:pPr>
            <a:r>
              <a:rPr sz="1800" dirty="0">
                <a:latin typeface="Calibri"/>
                <a:cs typeface="Calibri"/>
              </a:rPr>
              <a:t>Shows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it’s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scanned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via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RFID.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Display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price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current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item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being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added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cart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925" rIns="0" bIns="0" rtlCol="0">
            <a:spAutoFit/>
          </a:bodyPr>
          <a:lstStyle/>
          <a:p>
            <a:pPr marL="45974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BLOCK</a:t>
            </a:r>
            <a:r>
              <a:rPr sz="2400" spc="-65" dirty="0"/>
              <a:t> </a:t>
            </a:r>
            <a:r>
              <a:rPr sz="2400" dirty="0"/>
              <a:t>DIAGRAM</a:t>
            </a:r>
            <a:r>
              <a:rPr sz="2400" spc="-60" dirty="0"/>
              <a:t> </a:t>
            </a:r>
            <a:r>
              <a:rPr sz="2400" spc="-50" dirty="0"/>
              <a:t>:</a:t>
            </a:r>
            <a:endParaRPr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2869945" y="1318018"/>
            <a:ext cx="6435725" cy="4752975"/>
            <a:chOff x="2869945" y="1318018"/>
            <a:chExt cx="6435725" cy="47529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4468" y="2157820"/>
              <a:ext cx="19376" cy="242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9945" y="1318018"/>
              <a:ext cx="6435344" cy="47524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6947" y="793259"/>
            <a:ext cx="3905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/>
              <a:t>HARDWARE</a:t>
            </a:r>
            <a:r>
              <a:rPr sz="2400" spc="-90" dirty="0"/>
              <a:t> </a:t>
            </a:r>
            <a:r>
              <a:rPr sz="2400" spc="-10" dirty="0"/>
              <a:t>PROTOTYPE: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2438400" y="1828800"/>
            <a:ext cx="6616827" cy="38064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2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8125" indent="-225425">
              <a:lnSpc>
                <a:spcPct val="200000"/>
              </a:lnSpc>
              <a:buAutoNum type="arabicPeriod"/>
              <a:tabLst>
                <a:tab pos="238125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Scans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490" indent="-224790">
              <a:lnSpc>
                <a:spcPct val="200000"/>
              </a:lnSpc>
              <a:buAutoNum type="arabicPeriod"/>
              <a:tabLst>
                <a:tab pos="23749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(Weight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Sensor)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490" indent="-224790">
              <a:lnSpc>
                <a:spcPct val="200000"/>
              </a:lnSpc>
              <a:buAutoNum type="arabicPeriod"/>
              <a:tabLst>
                <a:tab pos="23749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490" indent="-224790">
              <a:lnSpc>
                <a:spcPct val="200000"/>
              </a:lnSpc>
              <a:buAutoNum type="arabicPeriod"/>
              <a:tabLst>
                <a:tab pos="23749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Beeps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490" indent="-224790">
              <a:lnSpc>
                <a:spcPct val="200000"/>
              </a:lnSpc>
              <a:buAutoNum type="arabicPeriod"/>
              <a:tabLst>
                <a:tab pos="237490" algn="l"/>
              </a:tabLst>
            </a:pP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Battery/Power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Powers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490" indent="-224790">
              <a:lnSpc>
                <a:spcPct val="200000"/>
              </a:lnSpc>
              <a:buAutoNum type="arabicPeriod"/>
              <a:tabLst>
                <a:tab pos="237490" algn="l"/>
              </a:tabLst>
            </a:pP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</a:t>
            </a:r>
            <a:r>
              <a:rPr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Sends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3210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/>
              <a:t>SOFTWARE</a:t>
            </a:r>
            <a:r>
              <a:rPr sz="2400" spc="-100" dirty="0"/>
              <a:t> </a:t>
            </a:r>
            <a:r>
              <a:rPr sz="2400" spc="-25" dirty="0"/>
              <a:t>DETAILS</a:t>
            </a:r>
            <a:r>
              <a:rPr sz="2400" b="0" spc="-25" dirty="0">
                <a:latin typeface="Times New Roman"/>
                <a:cs typeface="Times New Roman"/>
              </a:rPr>
              <a:t>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066800"/>
            <a:ext cx="9982200" cy="7130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20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lang="en-US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490" indent="-224790">
              <a:lnSpc>
                <a:spcPct val="200000"/>
              </a:lnSpc>
              <a:buAutoNum type="arabicPeriod"/>
              <a:tabLst>
                <a:tab pos="237490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</a:t>
            </a:r>
            <a:r>
              <a:rPr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barcode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RFID.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490" indent="-224790">
              <a:lnSpc>
                <a:spcPct val="200000"/>
              </a:lnSpc>
              <a:buAutoNum type="arabicPeriod"/>
              <a:tabLst>
                <a:tab pos="237490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</a:t>
            </a:r>
            <a:r>
              <a:rPr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prices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7490" indent="-224790">
              <a:lnSpc>
                <a:spcPct val="200000"/>
              </a:lnSpc>
              <a:buAutoNum type="arabicPeriod"/>
              <a:tabLst>
                <a:tab pos="237490" algn="l"/>
              </a:tabLst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</a:t>
            </a:r>
            <a:r>
              <a:rPr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060" indent="-340360">
              <a:lnSpc>
                <a:spcPct val="200000"/>
              </a:lnSpc>
              <a:spcBef>
                <a:spcPts val="5"/>
              </a:spcBef>
              <a:buAutoNum type="arabicPeriod"/>
              <a:tabLst>
                <a:tab pos="353060" algn="l"/>
              </a:tabLst>
            </a:pP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r>
              <a:rPr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purchases</a:t>
            </a: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writing, compiling, and uploading the code to the Arduino Uno.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C/C++ (Embedded 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Programming language used in the Arduino sketch.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RFID Library (MFRC522)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Library for interfacing the RC522 RFID reader with Arduino.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LiquidCrystal_I2C Library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Used to control the I2C-enabled LCD display.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Serial Monitor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debugging and viewing output from the Arduino during development.</a:t>
            </a:r>
          </a:p>
          <a:p>
            <a:pPr marL="12700">
              <a:lnSpc>
                <a:spcPct val="200000"/>
              </a:lnSpc>
              <a:spcBef>
                <a:spcPts val="5"/>
              </a:spcBef>
              <a:tabLst>
                <a:tab pos="353060" algn="l"/>
              </a:tabLst>
            </a:pP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060" indent="-340360">
              <a:lnSpc>
                <a:spcPct val="200000"/>
              </a:lnSpc>
              <a:spcBef>
                <a:spcPts val="5"/>
              </a:spcBef>
              <a:buAutoNum type="arabicPeriod"/>
              <a:tabLst>
                <a:tab pos="353060" algn="l"/>
              </a:tabLst>
            </a:pPr>
            <a:endParaRPr lang="en-US" sz="1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3060" indent="-340360">
              <a:lnSpc>
                <a:spcPct val="200000"/>
              </a:lnSpc>
              <a:spcBef>
                <a:spcPts val="5"/>
              </a:spcBef>
              <a:buAutoNum type="arabicPeriod"/>
              <a:tabLst>
                <a:tab pos="353060" algn="l"/>
              </a:tabLst>
            </a:pPr>
            <a:endParaRPr lang="en-US" sz="1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1544</Words>
  <Application>Microsoft Office PowerPoint</Application>
  <PresentationFormat>Widescreen</PresentationFormat>
  <Paragraphs>82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SMART SHOPPING TROLLEY WITH AUTOMATED BILLING USING ARDUINO UNO</vt:lpstr>
      <vt:lpstr>ABSTRACT :</vt:lpstr>
      <vt:lpstr>EXISTING SYSTEM:</vt:lpstr>
      <vt:lpstr>PowerPoint Presentation</vt:lpstr>
      <vt:lpstr>PROPOSED SYSTEM:</vt:lpstr>
      <vt:lpstr>MATERIALS:</vt:lpstr>
      <vt:lpstr>BLOCK DIAGRAM :</vt:lpstr>
      <vt:lpstr>HARDWARE PROTOTYPE:</vt:lpstr>
      <vt:lpstr>SOFTWARE DETAILS:</vt:lpstr>
      <vt:lpstr>WORK SCHEDULE :</vt:lpstr>
      <vt:lpstr>PowerPoint Presentation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SHARAN D</dc:creator>
  <cp:lastModifiedBy>Arokiya Nithish</cp:lastModifiedBy>
  <cp:revision>3</cp:revision>
  <dcterms:created xsi:type="dcterms:W3CDTF">2025-05-30T05:09:17Z</dcterms:created>
  <dcterms:modified xsi:type="dcterms:W3CDTF">2025-08-05T14:17:21Z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2025-05-30T00:00:00Z</vt:filetime>
  </property>
  <property fmtid="{D5CDD505-2E9C-101B-9397-08002B2CF9AE}" pid="5" name="Producer">
    <vt:lpwstr>Microsoft® PowerPoint® 2021</vt:lpwstr>
  </property>
</Properties>
</file>