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 AROKIYA MERIFA </a:t>
            </a:r>
          </a:p>
          <a:p>
            <a:r>
              <a:rPr lang="en-US" sz="2400" dirty="0"/>
              <a:t>REGISTER NO: 312216913</a:t>
            </a:r>
          </a:p>
          <a:p>
            <a:r>
              <a:rPr lang="en-US" sz="2400" dirty="0"/>
              <a:t>DEPARTMENT: B. COM( GENERAL)</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E2D473E-D860-142D-5597-3418699CEC98}"/>
              </a:ext>
            </a:extLst>
          </p:cNvPr>
          <p:cNvSpPr txBox="1"/>
          <p:nvPr/>
        </p:nvSpPr>
        <p:spPr>
          <a:xfrm>
            <a:off x="130435" y="1280600"/>
            <a:ext cx="10156565" cy="5878532"/>
          </a:xfrm>
          <a:prstGeom prst="rect">
            <a:avLst/>
          </a:prstGeom>
          <a:noFill/>
        </p:spPr>
        <p:txBody>
          <a:bodyPr wrap="square" rtlCol="0">
            <a:spAutoFit/>
          </a:bodyPr>
          <a:lstStyle/>
          <a:p>
            <a:pPr algn="l"/>
            <a:r>
              <a:rPr lang="en-US" sz="3600" b="1" dirty="0"/>
              <a:t>Salary and compensation analysis is a great use case for Excel data modeling. Here’s a high-level overview of the steps:</a:t>
            </a:r>
          </a:p>
          <a:p>
            <a:pPr algn="l"/>
            <a:endParaRPr lang="en-US" sz="3600" b="1" dirty="0"/>
          </a:p>
          <a:p>
            <a:pPr marL="742950" indent="-742950" algn="l">
              <a:buAutoNum type="arabicPeriod"/>
            </a:pPr>
            <a:r>
              <a:rPr lang="en-US" sz="3600" b="1" dirty="0"/>
              <a:t>Data Collection: </a:t>
            </a:r>
          </a:p>
          <a:p>
            <a:pPr algn="l"/>
            <a:r>
              <a:rPr lang="en-US" sz="3600" b="1" dirty="0"/>
              <a:t>            </a:t>
            </a:r>
            <a:r>
              <a:rPr lang="en-US" sz="2400" dirty="0"/>
              <a:t>Gather data on salaries, compensation, and relevant factors (</a:t>
            </a:r>
            <a:r>
              <a:rPr lang="en-US" sz="2400" dirty="0" err="1"/>
              <a:t>eg</a:t>
            </a:r>
            <a:r>
              <a:rPr lang="en-US" sz="2400" dirty="0"/>
              <a:t>, job title, department, location, experience, performance ratings) from various sources (e.g., HR systems, surveys, market research).</a:t>
            </a:r>
          </a:p>
          <a:p>
            <a:pPr algn="l"/>
            <a:r>
              <a:rPr lang="en-US" sz="3200" b="1" dirty="0"/>
              <a:t>2. Data Cleaning:</a:t>
            </a:r>
          </a:p>
          <a:p>
            <a:pPr algn="l"/>
            <a:r>
              <a:rPr lang="en-US" sz="3200" b="1" dirty="0"/>
              <a:t>           </a:t>
            </a:r>
            <a:r>
              <a:rPr lang="en-US" sz="2400" dirty="0"/>
              <a:t>Ensure data accuracy, handle missing values, and perform data, transformation as needed.
</a:t>
            </a:r>
            <a:endParaRPr lang="en-US"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090D-96D7-20DC-146E-51D1A3E06458}"/>
              </a:ext>
            </a:extLst>
          </p:cNvPr>
          <p:cNvSpPr>
            <a:spLocks noGrp="1"/>
          </p:cNvSpPr>
          <p:nvPr>
            <p:ph type="title"/>
          </p:nvPr>
        </p:nvSpPr>
        <p:spPr/>
        <p:txBody>
          <a:bodyPr/>
          <a:lstStyle/>
          <a:p>
            <a:r>
              <a:rPr lang="en-US" dirty="0"/>
              <a:t>MODELLING </a:t>
            </a:r>
          </a:p>
        </p:txBody>
      </p:sp>
      <p:sp>
        <p:nvSpPr>
          <p:cNvPr id="3" name="Text Placeholder 2">
            <a:extLst>
              <a:ext uri="{FF2B5EF4-FFF2-40B4-BE49-F238E27FC236}">
                <a16:creationId xmlns:a16="http://schemas.microsoft.com/office/drawing/2014/main" id="{1F0C76A7-32EB-D19D-EE2F-3789287C57D2}"/>
              </a:ext>
            </a:extLst>
          </p:cNvPr>
          <p:cNvSpPr>
            <a:spLocks noGrp="1"/>
          </p:cNvSpPr>
          <p:nvPr>
            <p:ph type="body" idx="1"/>
          </p:nvPr>
        </p:nvSpPr>
        <p:spPr>
          <a:xfrm>
            <a:off x="609600" y="1577340"/>
            <a:ext cx="9885648" cy="5047536"/>
          </a:xfrm>
        </p:spPr>
        <p:txBody>
          <a:bodyPr/>
          <a:lstStyle/>
          <a:p>
            <a:r>
              <a:rPr lang="en-US" sz="3200" b="1" dirty="0"/>
              <a:t>3.Data Modeling:</a:t>
            </a:r>
          </a:p>
          <a:p>
            <a:r>
              <a:rPr lang="en-US" sz="3200" b="1" dirty="0"/>
              <a:t>           </a:t>
            </a:r>
            <a:r>
              <a:rPr lang="en-US" sz="2400" dirty="0"/>
              <a:t>Create an Excel data model to organize and structure the data. This may involve creating tables for different data entities.</a:t>
            </a:r>
          </a:p>
          <a:p>
            <a:r>
              <a:rPr lang="en-US" sz="3200" b="1" dirty="0"/>
              <a:t>4. Analysis:</a:t>
            </a:r>
          </a:p>
          <a:p>
            <a:r>
              <a:rPr lang="en-US" sz="3200" b="1" dirty="0"/>
              <a:t>           </a:t>
            </a:r>
            <a:r>
              <a:rPr lang="en-US" sz="2400" dirty="0"/>
              <a:t>Use Excel formulas, functions, and data visualization techniques (</a:t>
            </a:r>
            <a:r>
              <a:rPr lang="en-US" sz="2400" dirty="0" err="1"/>
              <a:t>eg</a:t>
            </a:r>
            <a:r>
              <a:rPr lang="en-US" sz="2400" dirty="0"/>
              <a:t>, pivot tables, charts, scatter plots) to analyze and gain insights from the data.</a:t>
            </a:r>
          </a:p>
          <a:p>
            <a:r>
              <a:rPr lang="en-US" sz="3200" b="1" dirty="0"/>
              <a:t>5. Reporting:</a:t>
            </a:r>
          </a:p>
          <a:p>
            <a:r>
              <a:rPr lang="en-US" sz="3200" b="1" dirty="0"/>
              <a:t>           </a:t>
            </a:r>
            <a:r>
              <a:rPr lang="en-US" sz="2400" dirty="0"/>
              <a:t>Present findings and insights through clear and effective reports, dashboards, or presentations.</a:t>
            </a:r>
          </a:p>
          <a:p>
            <a:endParaRPr lang="en-US" sz="2400" b="1" dirty="0"/>
          </a:p>
          <a:p>
            <a:r>
              <a:rPr lang="en-US" sz="2000" dirty="0"/>
              <a:t>By applying these steps and techniques, you can perform and comprehensive salary compensation analysis using Excel data modeling.</a:t>
            </a:r>
          </a:p>
        </p:txBody>
      </p:sp>
    </p:spTree>
    <p:extLst>
      <p:ext uri="{BB962C8B-B14F-4D97-AF65-F5344CB8AC3E}">
        <p14:creationId xmlns:p14="http://schemas.microsoft.com/office/powerpoint/2010/main" val="129657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a:extLst>
              <a:ext uri="{FF2B5EF4-FFF2-40B4-BE49-F238E27FC236}">
                <a16:creationId xmlns:a16="http://schemas.microsoft.com/office/drawing/2014/main" id="{629B9EE5-53CB-8EC8-2E8A-B2A4025BE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435" y="1152525"/>
            <a:ext cx="7400925" cy="4743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61EC27-34D1-C7DE-F77F-923FD0F36861}"/>
              </a:ext>
            </a:extLst>
          </p:cNvPr>
          <p:cNvSpPr txBox="1"/>
          <p:nvPr/>
        </p:nvSpPr>
        <p:spPr>
          <a:xfrm>
            <a:off x="283975" y="1403944"/>
            <a:ext cx="10388758" cy="5262979"/>
          </a:xfrm>
          <a:prstGeom prst="rect">
            <a:avLst/>
          </a:prstGeom>
          <a:noFill/>
        </p:spPr>
        <p:txBody>
          <a:bodyPr wrap="square" rtlCol="0">
            <a:spAutoFit/>
          </a:bodyPr>
          <a:lstStyle/>
          <a:p>
            <a:pPr algn="l"/>
            <a:r>
              <a:rPr lang="en-US" sz="2800" dirty="0"/>
              <a:t>In conclusion, salary and compensation analysis through Excel data modeling provides valuable insights into compensation structures, trends, and disparities within an organization or across the industry. By leveraging Excel’s capabilities to organize, analyze, and visualize data, one can identify patterns and anomalies in salary distribution, assess the alignment of compensation with performance and market benchmarks, and make data-driven decisions for equitable pay practices. Effective data modeling enables accurate forecasting of compensation trends and supports strategic planning for talent management and budget allocation. Overall, this approach facilitates a comprehensive understanding of compensation dynamics, helping organizations to attract, retain, and motivate talent effectively.</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B3029F6-9FA0-AB4E-3428-EF289F9E0559}"/>
              </a:ext>
            </a:extLst>
          </p:cNvPr>
          <p:cNvSpPr txBox="1"/>
          <p:nvPr/>
        </p:nvSpPr>
        <p:spPr>
          <a:xfrm>
            <a:off x="414130" y="1419876"/>
            <a:ext cx="7577345" cy="4708981"/>
          </a:xfrm>
          <a:prstGeom prst="rect">
            <a:avLst/>
          </a:prstGeom>
          <a:noFill/>
        </p:spPr>
        <p:txBody>
          <a:bodyPr wrap="square" rtlCol="0">
            <a:spAutoFit/>
          </a:bodyPr>
          <a:lstStyle/>
          <a:p>
            <a:r>
              <a:rPr lang="en-US" sz="2000" b="1" dirty="0"/>
              <a:t>1. </a:t>
            </a:r>
            <a:r>
              <a:rPr lang="en-US" sz="2000" b="1" dirty="0">
                <a:effectLst/>
              </a:rPr>
              <a:t>Gather and Prepare Data :</a:t>
            </a:r>
          </a:p>
          <a:p>
            <a:r>
              <a:rPr lang="en-US" sz="2000" b="1" dirty="0">
                <a:effectLst/>
              </a:rPr>
              <a:t>Data Sources:</a:t>
            </a:r>
            <a:r>
              <a:rPr lang="en-US" sz="2000" dirty="0">
                <a:effectLst/>
              </a:rPr>
              <a:t> Collect data from HR systems, payroll records, or surveys.</a:t>
            </a:r>
          </a:p>
          <a:p>
            <a:r>
              <a:rPr lang="en-US" sz="2000" b="1" dirty="0">
                <a:effectLst/>
              </a:rPr>
              <a:t>Data Fields:</a:t>
            </a:r>
            <a:r>
              <a:rPr lang="en-US" sz="2000" dirty="0">
                <a:effectLst/>
              </a:rPr>
              <a:t> Common fields might include employee ID, job title, department, salary, bonuses, benefits, location, and years of experience.</a:t>
            </a:r>
          </a:p>
          <a:p>
            <a:r>
              <a:rPr lang="en-US" sz="2000" b="1" dirty="0">
                <a:effectLst/>
              </a:rPr>
              <a:t>Cleaning:</a:t>
            </a:r>
            <a:r>
              <a:rPr lang="en-US" sz="2000" dirty="0">
                <a:effectLst/>
              </a:rPr>
              <a:t> Ensure data consistency, handle missing values, and correct any errors.</a:t>
            </a:r>
          </a:p>
          <a:p>
            <a:r>
              <a:rPr lang="en-US" sz="2000" b="1" dirty="0"/>
              <a:t>2 . </a:t>
            </a:r>
            <a:r>
              <a:rPr lang="en-US" sz="2000" b="1" dirty="0">
                <a:effectLst/>
              </a:rPr>
              <a:t>Create Data Model in Excel:</a:t>
            </a:r>
          </a:p>
          <a:p>
            <a:r>
              <a:rPr lang="en-US" sz="2000" b="1" dirty="0">
                <a:effectLst/>
              </a:rPr>
              <a:t>Import Data:</a:t>
            </a:r>
            <a:r>
              <a:rPr lang="en-US" sz="2000" dirty="0">
                <a:effectLst/>
              </a:rPr>
              <a:t> Load your data into Excel using either direct import or copy-pasting.</a:t>
            </a:r>
          </a:p>
          <a:p>
            <a:r>
              <a:rPr lang="en-US" sz="2000" b="1" dirty="0">
                <a:effectLst/>
              </a:rPr>
              <a:t>Organize Data:</a:t>
            </a:r>
            <a:r>
              <a:rPr lang="en-US" sz="2000" dirty="0">
                <a:effectLst/>
              </a:rPr>
              <a:t> Structure the data in a tabular format with appropriate headers for clarity.</a:t>
            </a:r>
          </a:p>
          <a:p>
            <a:r>
              <a:rPr lang="en-US" sz="2000" b="1" dirty="0">
                <a:effectLst/>
              </a:rPr>
              <a:t>Create Tables:</a:t>
            </a:r>
            <a:r>
              <a:rPr lang="en-US" sz="2000" dirty="0">
                <a:effectLst/>
              </a:rPr>
              <a:t> Use Excel tables for better data management and ease of use.</a:t>
            </a:r>
          </a:p>
          <a:p>
            <a:pPr algn="l"/>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0C008AF-1510-1F51-A890-15E0526308B1}"/>
              </a:ext>
            </a:extLst>
          </p:cNvPr>
          <p:cNvSpPr txBox="1"/>
          <p:nvPr/>
        </p:nvSpPr>
        <p:spPr>
          <a:xfrm>
            <a:off x="462110" y="1725483"/>
            <a:ext cx="8847069" cy="4524315"/>
          </a:xfrm>
          <a:prstGeom prst="rect">
            <a:avLst/>
          </a:prstGeom>
          <a:noFill/>
        </p:spPr>
        <p:txBody>
          <a:bodyPr wrap="square" rtlCol="0">
            <a:spAutoFit/>
          </a:bodyPr>
          <a:lstStyle/>
          <a:p>
            <a:pPr algn="l"/>
            <a:r>
              <a:rPr lang="en-US" sz="7200" b="1" dirty="0"/>
              <a:t>Scope:</a:t>
            </a:r>
          </a:p>
          <a:p>
            <a:pPr marL="342900" indent="-342900" algn="l">
              <a:buAutoNum type="arabicPeriod"/>
            </a:pPr>
            <a:r>
              <a:rPr lang="en-US" dirty="0"/>
              <a:t>Data Collection and Preparation:
Data Sources: HR records, payroll systems, or surveys.
Key Fields: Employee ID, job title, department, base salary, bonuses, benefits, location, experience, etc.</a:t>
            </a:r>
          </a:p>
          <a:p>
            <a:pPr marL="342900" indent="-342900" algn="l">
              <a:buAutoNum type="arabicPeriod"/>
            </a:pPr>
            <a:r>
              <a:rPr lang="en-US" dirty="0"/>
              <a:t>Data Cleaning: Ensure data quality by handling missing values, correcting errors, and standardizing formats.</a:t>
            </a:r>
          </a:p>
          <a:p>
            <a:pPr marL="342900" indent="-342900" algn="l">
              <a:buAutoNum type="arabicPeriod"/>
            </a:pPr>
            <a:r>
              <a:rPr lang="en-US" dirty="0"/>
              <a:t>Data Modeling in Excel Analysis: Compute key statistics such as mean, median, standard deviation, and range.
Pivot Tables: Use PivotTables to analyze data by various dimensions (e.g., department, location).</a:t>
            </a:r>
          </a:p>
          <a:p>
            <a:pPr marL="342900" indent="-342900" algn="l">
              <a:buAutoNum type="arabicPeriod"/>
            </a:pPr>
            <a:r>
              <a:rPr lang="en-US" dirty="0"/>
              <a:t>Import Data: Load data into Excel and organize it into a structured table format.
Data Structuring: Create tables to facilitate analysis and ensure data integrity.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1787730-2014-5608-5DD8-23CA4B79013F}"/>
              </a:ext>
            </a:extLst>
          </p:cNvPr>
          <p:cNvSpPr txBox="1"/>
          <p:nvPr/>
        </p:nvSpPr>
        <p:spPr>
          <a:xfrm>
            <a:off x="816429" y="2019300"/>
            <a:ext cx="6969224" cy="3785652"/>
          </a:xfrm>
          <a:prstGeom prst="rect">
            <a:avLst/>
          </a:prstGeom>
          <a:noFill/>
        </p:spPr>
        <p:txBody>
          <a:bodyPr wrap="square" rtlCol="0">
            <a:spAutoFit/>
          </a:bodyPr>
          <a:lstStyle/>
          <a:p>
            <a:pPr marL="742950" indent="-742950" algn="l">
              <a:buFont typeface="+mj-lt"/>
              <a:buAutoNum type="arabicPeriod"/>
            </a:pPr>
            <a:r>
              <a:rPr lang="en-US" sz="4000" dirty="0"/>
              <a:t>HR Professionals.</a:t>
            </a:r>
          </a:p>
          <a:p>
            <a:pPr marL="742950" indent="-742950" algn="l">
              <a:buFont typeface="+mj-lt"/>
              <a:buAutoNum type="arabicPeriod"/>
            </a:pPr>
            <a:r>
              <a:rPr lang="en-US" sz="4000" dirty="0"/>
              <a:t>Finance Department.</a:t>
            </a:r>
          </a:p>
          <a:p>
            <a:pPr marL="742950" indent="-742950" algn="l">
              <a:buFont typeface="+mj-lt"/>
              <a:buAutoNum type="arabicPeriod"/>
            </a:pPr>
            <a:r>
              <a:rPr lang="en-US" sz="4000" dirty="0"/>
              <a:t>Management and Executives.</a:t>
            </a:r>
          </a:p>
          <a:p>
            <a:pPr marL="742950" indent="-742950" algn="l">
              <a:buFont typeface="+mj-lt"/>
              <a:buAutoNum type="arabicPeriod"/>
            </a:pPr>
            <a:r>
              <a:rPr lang="en-US" sz="4000" dirty="0"/>
              <a:t>Compensation Analysts.</a:t>
            </a:r>
          </a:p>
          <a:p>
            <a:pPr marL="742950" indent="-742950" algn="l">
              <a:buFont typeface="+mj-lt"/>
              <a:buAutoNum type="arabicPeriod"/>
            </a:pPr>
            <a:r>
              <a:rPr lang="en-US" sz="4000" dirty="0"/>
              <a:t>Employees (Indirectly).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98F555C-644B-5487-4EF0-A5C94D018644}"/>
              </a:ext>
            </a:extLst>
          </p:cNvPr>
          <p:cNvSpPr txBox="1"/>
          <p:nvPr/>
        </p:nvSpPr>
        <p:spPr>
          <a:xfrm>
            <a:off x="5691335" y="2522882"/>
            <a:ext cx="1322614" cy="2201518"/>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4B62D477-9F80-25CB-1DA1-E4364F323148}"/>
              </a:ext>
            </a:extLst>
          </p:cNvPr>
          <p:cNvSpPr txBox="1"/>
          <p:nvPr/>
        </p:nvSpPr>
        <p:spPr>
          <a:xfrm>
            <a:off x="409959" y="1410355"/>
            <a:ext cx="9034078" cy="5447645"/>
          </a:xfrm>
          <a:prstGeom prst="rect">
            <a:avLst/>
          </a:prstGeom>
          <a:noFill/>
        </p:spPr>
        <p:txBody>
          <a:bodyPr wrap="square" rtlCol="0">
            <a:spAutoFit/>
          </a:bodyPr>
          <a:lstStyle/>
          <a:p>
            <a:pPr algn="l"/>
            <a:r>
              <a:rPr lang="en-US" sz="6000" b="1" dirty="0"/>
              <a:t>Steps in solution:</a:t>
            </a:r>
          </a:p>
          <a:p>
            <a:pPr marL="457200" indent="-457200" algn="l">
              <a:buAutoNum type="arabicPeriod"/>
            </a:pPr>
            <a:r>
              <a:rPr lang="en-US" sz="2400" b="1" dirty="0"/>
              <a:t>Data Collection and Preparation:</a:t>
            </a:r>
          </a:p>
          <a:p>
            <a:pPr algn="l"/>
            <a:r>
              <a:rPr lang="en-US" sz="2400" b="1" dirty="0"/>
              <a:t>                       Gather data from HR systems, payroll records, or surveys.
Clean and organize data to ensure accuracy and consistency.</a:t>
            </a:r>
          </a:p>
          <a:p>
            <a:pPr algn="l"/>
            <a:endParaRPr lang="en-US" sz="2400" b="1" dirty="0"/>
          </a:p>
          <a:p>
            <a:pPr algn="l"/>
            <a:r>
              <a:rPr lang="en-US" sz="2400" b="1" dirty="0"/>
              <a:t> 2. Data Modeling in Excel:</a:t>
            </a:r>
          </a:p>
          <a:p>
            <a:pPr algn="l"/>
            <a:r>
              <a:rPr lang="en-US" sz="2400" b="1" dirty="0"/>
              <a:t>             Import data into Excel and structure it using tables.
Create PivotTables and use advanced functions to model and analyze data.</a:t>
            </a:r>
          </a:p>
          <a:p>
            <a:pPr algn="l"/>
            <a:endParaRPr lang="en-US" sz="2400" b="1" dirty="0"/>
          </a:p>
          <a:p>
            <a:pPr algn="l"/>
            <a:r>
              <a:rPr lang="en-US" sz="2400" b="1" dirty="0"/>
              <a:t>3. Reporting and Recommendations:</a:t>
            </a:r>
          </a:p>
          <a:p>
            <a:pPr algn="l"/>
            <a:r>
              <a:rPr lang="en-US" sz="2400" b="1" dirty="0"/>
              <a:t>            Develop actionable recommendations for optimizing compensation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EA25742-AD55-C92C-5F48-3A22B4D81B16}"/>
              </a:ext>
            </a:extLst>
          </p:cNvPr>
          <p:cNvSpPr txBox="1"/>
          <p:nvPr/>
        </p:nvSpPr>
        <p:spPr>
          <a:xfrm>
            <a:off x="437795" y="1209577"/>
            <a:ext cx="9312018" cy="5262979"/>
          </a:xfrm>
          <a:prstGeom prst="rect">
            <a:avLst/>
          </a:prstGeom>
          <a:noFill/>
        </p:spPr>
        <p:txBody>
          <a:bodyPr wrap="square" rtlCol="0">
            <a:spAutoFit/>
          </a:bodyPr>
          <a:lstStyle/>
          <a:p>
            <a:pPr marL="457200" indent="-457200" algn="l">
              <a:buAutoNum type="arabicPeriod"/>
            </a:pPr>
            <a:r>
              <a:rPr lang="en-US" sz="2400" b="1" dirty="0"/>
              <a:t>Dataset Overview:</a:t>
            </a:r>
          </a:p>
          <a:p>
            <a:pPr algn="l"/>
            <a:r>
              <a:rPr lang="en-US" sz="2400" b="1" dirty="0"/>
              <a:t>               </a:t>
            </a:r>
            <a:r>
              <a:rPr lang="en-US" sz="2400" dirty="0"/>
              <a:t>Purpose: To analyze salary and compensation data to identify trends, disparities, and insights for strategic decision-making.
Format: Excel spreadsheet with structured tables.</a:t>
            </a:r>
          </a:p>
          <a:p>
            <a:pPr algn="l"/>
            <a:r>
              <a:rPr lang="en-US" sz="2400" b="1" dirty="0"/>
              <a:t>2. Data Characteristics:</a:t>
            </a:r>
          </a:p>
          <a:p>
            <a:pPr algn="l"/>
            <a:r>
              <a:rPr lang="en-US" sz="2400" b="1" dirty="0"/>
              <a:t>                </a:t>
            </a:r>
            <a:r>
              <a:rPr lang="en-US" sz="2400" dirty="0"/>
              <a:t>Frequency: Typically updated on a quarterly or annual basis, depending on data availability and reporting needs.
Range: Covers a range of roles, departments, and levels within the organization.</a:t>
            </a:r>
          </a:p>
          <a:p>
            <a:pPr algn="l"/>
            <a:r>
              <a:rPr lang="en-US" sz="2400" b="1" dirty="0"/>
              <a:t>3. Data Integrity:</a:t>
            </a:r>
          </a:p>
          <a:p>
            <a:pPr algn="l"/>
            <a:r>
              <a:rPr lang="en-US" sz="2400" b="1" dirty="0"/>
              <a:t>                </a:t>
            </a:r>
            <a:r>
              <a:rPr lang="en-US" sz="2400" dirty="0"/>
              <a:t>Accuracy: Ensure all fields are correctly filled and values are accurate.</a:t>
            </a:r>
          </a:p>
          <a:p>
            <a:pPr algn="l"/>
            <a:r>
              <a:rPr lang="en-US" sz="2400" b="1" dirty="0"/>
              <a:t>                </a:t>
            </a:r>
            <a:r>
              <a:rPr lang="en-US" sz="2400" dirty="0"/>
              <a:t>Consistency: Standardize formats for dates, salary figures, and other numerical values.</a:t>
            </a:r>
            <a:r>
              <a:rPr lang="en-US" sz="2400" b="1"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3612431-892C-8734-3606-C2A7872D1E80}"/>
              </a:ext>
            </a:extLst>
          </p:cNvPr>
          <p:cNvSpPr txBox="1"/>
          <p:nvPr/>
        </p:nvSpPr>
        <p:spPr>
          <a:xfrm flipV="1">
            <a:off x="354970" y="1561862"/>
            <a:ext cx="8779564" cy="5296135"/>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F119C920-C0C7-E99E-295B-8844B8AE02A1}"/>
              </a:ext>
            </a:extLst>
          </p:cNvPr>
          <p:cNvSpPr txBox="1"/>
          <p:nvPr/>
        </p:nvSpPr>
        <p:spPr>
          <a:xfrm>
            <a:off x="354970" y="1561861"/>
            <a:ext cx="8998580" cy="4524315"/>
          </a:xfrm>
          <a:prstGeom prst="rect">
            <a:avLst/>
          </a:prstGeom>
          <a:noFill/>
        </p:spPr>
        <p:txBody>
          <a:bodyPr wrap="square" rtlCol="0">
            <a:spAutoFit/>
          </a:bodyPr>
          <a:lstStyle/>
          <a:p>
            <a:pPr algn="l"/>
            <a:r>
              <a:rPr lang="en-US" sz="3200" b="1" dirty="0"/>
              <a:t>WOW Factor in Our Salary and Compensation Analysis Solution:</a:t>
            </a:r>
          </a:p>
          <a:p>
            <a:pPr algn="l"/>
            <a:endParaRPr lang="en-US" sz="3200" b="1" dirty="0"/>
          </a:p>
          <a:p>
            <a:pPr marL="457200" indent="-457200" algn="l">
              <a:buFont typeface="+mj-lt"/>
              <a:buAutoNum type="arabicPeriod"/>
            </a:pPr>
            <a:r>
              <a:rPr lang="en-US" sz="2400" dirty="0"/>
              <a:t>Comprehensive Insights.</a:t>
            </a:r>
          </a:p>
          <a:p>
            <a:pPr marL="457200" indent="-457200" algn="l">
              <a:buFont typeface="+mj-lt"/>
              <a:buAutoNum type="arabicPeriod"/>
            </a:pPr>
            <a:r>
              <a:rPr lang="en-US" sz="2400" dirty="0"/>
              <a:t>User-Friendly Interface.</a:t>
            </a:r>
          </a:p>
          <a:p>
            <a:pPr marL="457200" indent="-457200" algn="l">
              <a:buFont typeface="+mj-lt"/>
              <a:buAutoNum type="arabicPeriod"/>
            </a:pPr>
            <a:r>
              <a:rPr lang="en-US" sz="2400" dirty="0"/>
              <a:t>Dynamic Reporting.</a:t>
            </a:r>
          </a:p>
          <a:p>
            <a:pPr marL="457200" indent="-457200" algn="l">
              <a:buFont typeface="+mj-lt"/>
              <a:buAutoNum type="arabicPeriod"/>
            </a:pPr>
            <a:r>
              <a:rPr lang="en-US" sz="2400" dirty="0"/>
              <a:t>Actionable Insights.</a:t>
            </a:r>
          </a:p>
          <a:p>
            <a:pPr marL="457200" indent="-457200" algn="l">
              <a:buFont typeface="+mj-lt"/>
              <a:buAutoNum type="arabicPeriod"/>
            </a:pPr>
            <a:r>
              <a:rPr lang="en-US" sz="2400" dirty="0"/>
              <a:t>Scalability.</a:t>
            </a:r>
          </a:p>
          <a:p>
            <a:pPr marL="457200" indent="-457200" algn="l">
              <a:buFont typeface="+mj-lt"/>
              <a:buAutoNum type="arabicPeriod"/>
            </a:pPr>
            <a:r>
              <a:rPr lang="en-US" sz="2400" dirty="0"/>
              <a:t>Strategic Decision Support.</a:t>
            </a:r>
          </a:p>
          <a:p>
            <a:pPr marL="457200" indent="-457200" algn="l">
              <a:buFont typeface="+mj-lt"/>
              <a:buAutoNum type="arabicPeriod"/>
            </a:pPr>
            <a:r>
              <a:rPr lang="en-US" sz="2400" dirty="0"/>
              <a:t>Cost-Effective Solution.</a:t>
            </a:r>
          </a:p>
          <a:p>
            <a:pPr marL="457200" indent="-457200" algn="l">
              <a:buFont typeface="+mj-lt"/>
              <a:buAutoNum type="arabicPeriod"/>
            </a:pPr>
            <a:r>
              <a:rPr lang="en-US" sz="2400" dirty="0"/>
              <a:t>Enhanced Transparency.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merisnowmerifa@gmail.com</cp:lastModifiedBy>
  <cp:revision>15</cp:revision>
  <dcterms:created xsi:type="dcterms:W3CDTF">2024-03-29T15:07:22Z</dcterms:created>
  <dcterms:modified xsi:type="dcterms:W3CDTF">2024-08-30T09:08:30Z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