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61" r:id="rId5"/>
    <p:sldId id="263" r:id="rId6"/>
    <p:sldId id="266" r:id="rId7"/>
    <p:sldId id="265" r:id="rId8"/>
    <p:sldId id="262" r:id="rId9"/>
    <p:sldId id="260" r:id="rId10"/>
    <p:sldId id="267" r:id="rId11"/>
    <p:sldId id="268" r:id="rId12"/>
    <p:sldId id="269" r:id="rId13"/>
    <p:sldId id="270" r:id="rId14"/>
    <p:sldId id="274" r:id="rId15"/>
    <p:sldId id="276" r:id="rId16"/>
    <p:sldId id="275" r:id="rId17"/>
    <p:sldId id="279" r:id="rId18"/>
    <p:sldId id="277" r:id="rId19"/>
    <p:sldId id="281" r:id="rId20"/>
    <p:sldId id="282" r:id="rId21"/>
    <p:sldId id="278" r:id="rId22"/>
  </p:sldIdLst>
  <p:sldSz cx="9144000" cy="6858000" type="screen4x3"/>
  <p:notesSz cx="666273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42" autoAdjust="0"/>
  </p:normalViewPr>
  <p:slideViewPr>
    <p:cSldViewPr>
      <p:cViewPr varScale="1">
        <p:scale>
          <a:sx n="103" d="100"/>
          <a:sy n="103" d="100"/>
        </p:scale>
        <p:origin x="-180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4010" y="0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09296-CC8B-48F2-9EE3-79C3FA447375}" type="datetimeFigureOut">
              <a:rPr lang="en-GB" smtClean="0"/>
              <a:pPr/>
              <a:t>8/9/15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4010" y="9428583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FEE34-5652-4487-B551-694A4F0EF95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44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4010" y="0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C6A9-6590-43E0-A375-E34573D5D684}" type="datetimeFigureOut">
              <a:rPr lang="en-GB" smtClean="0"/>
              <a:pPr/>
              <a:t>8/9/15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0900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274" y="4715153"/>
            <a:ext cx="533019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4010" y="9428583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44084-E04E-4D29-876A-9C428164B5E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60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the basis for all other work.</a:t>
            </a:r>
            <a:r>
              <a:rPr lang="en-GB" baseline="0" dirty="0" smtClean="0"/>
              <a:t> Creation of a Bank and Customer class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44084-E04E-4D29-876A-9C428164B5E2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674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About</a:t>
            </a:r>
            <a:r>
              <a:rPr lang="en-GB" baseline="0" dirty="0" smtClean="0"/>
              <a:t> adding details to the customer – you might end up with an Account Object (but you can nest it within the Customer for now). This is a good way to introduce refactoring -&gt; object before dealing with multiple accounts – it facilities the discussion for what things need to change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44084-E04E-4D29-876A-9C428164B5E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009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Using the real service</a:t>
            </a:r>
            <a:r>
              <a:rPr lang="en-GB" baseline="0" dirty="0" smtClean="0"/>
              <a:t> means that the test will take a long time. This is to lead into the idea of dependency injection. Version 1 of the library should be relatively fast so there is little incentive to actually split them. Ensure the library allows them a way of poking it for sent messages (maybe make it static)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44084-E04E-4D29-876A-9C428164B5E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299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Once again, they use the same library</a:t>
            </a:r>
            <a:r>
              <a:rPr lang="en-GB" baseline="0" dirty="0" smtClean="0"/>
              <a:t> – and this time adds another use – allow them to simply instantiate the object inside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44084-E04E-4D29-876A-9C428164B5E2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05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Now discuss how many places</a:t>
            </a:r>
            <a:r>
              <a:rPr lang="en-GB" baseline="0" dirty="0" smtClean="0"/>
              <a:t> did we have to change to upgrade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44084-E04E-4D29-876A-9C428164B5E2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00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45CD-7312-42DD-B747-AB2CDE0EE2A8}" type="datetimeFigureOut">
              <a:rPr lang="en-GB" smtClean="0"/>
              <a:pPr/>
              <a:t>8/9/15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C826-5896-4113-A392-2E6101960E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50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45CD-7312-42DD-B747-AB2CDE0EE2A8}" type="datetimeFigureOut">
              <a:rPr lang="en-GB" smtClean="0"/>
              <a:pPr/>
              <a:t>8/9/15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C826-5896-4113-A392-2E6101960E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91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45CD-7312-42DD-B747-AB2CDE0EE2A8}" type="datetimeFigureOut">
              <a:rPr lang="en-GB" smtClean="0"/>
              <a:pPr/>
              <a:t>8/9/15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C826-5896-4113-A392-2E6101960E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966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45CD-7312-42DD-B747-AB2CDE0EE2A8}" type="datetimeFigureOut">
              <a:rPr lang="en-GB" smtClean="0"/>
              <a:pPr/>
              <a:t>8/9/15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C826-5896-4113-A392-2E6101960E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33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45CD-7312-42DD-B747-AB2CDE0EE2A8}" type="datetimeFigureOut">
              <a:rPr lang="en-GB" smtClean="0"/>
              <a:pPr/>
              <a:t>8/9/15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C826-5896-4113-A392-2E6101960E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54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19256" cy="634082"/>
          </a:xfrm>
        </p:spPr>
        <p:txBody>
          <a:bodyPr/>
          <a:lstStyle>
            <a:lvl1pPr>
              <a:defRPr b="1">
                <a:latin typeface="Consolas"/>
                <a:cs typeface="Consolas"/>
              </a:defRPr>
            </a:lvl1pPr>
          </a:lstStyle>
          <a:p>
            <a:r>
              <a:rPr lang="en-US" dirty="0" smtClean="0"/>
              <a:t>Click to edit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aseline="0">
                <a:latin typeface="Consolas"/>
                <a:cs typeface="Consolas"/>
              </a:defRPr>
            </a:lvl1pPr>
            <a:lvl2pPr marL="457200" indent="0">
              <a:buFontTx/>
              <a:buNone/>
              <a:defRPr sz="1800" baseline="0">
                <a:latin typeface="Consolas"/>
                <a:cs typeface="Consolas"/>
              </a:defRPr>
            </a:lvl2pPr>
            <a:lvl3pPr marL="914400" indent="0">
              <a:buFontTx/>
              <a:buNone/>
              <a:defRPr sz="1600" baseline="0">
                <a:latin typeface="Consolas"/>
                <a:cs typeface="Consolas"/>
              </a:defRPr>
            </a:lvl3pPr>
            <a:lvl4pPr marL="1371600" indent="0">
              <a:buFontTx/>
              <a:buNone/>
              <a:defRPr sz="1400" baseline="0">
                <a:latin typeface="Consolas"/>
                <a:cs typeface="Consolas"/>
              </a:defRPr>
            </a:lvl4pPr>
            <a:lvl5pPr marL="1828800" indent="0">
              <a:buFontTx/>
              <a:buNone/>
              <a:defRPr sz="1400" baseline="0">
                <a:latin typeface="Consolas"/>
                <a:cs typeface="Consola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932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45CD-7312-42DD-B747-AB2CDE0EE2A8}" type="datetimeFigureOut">
              <a:rPr lang="en-GB" smtClean="0"/>
              <a:pPr/>
              <a:t>8/9/15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C826-5896-4113-A392-2E6101960E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36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45CD-7312-42DD-B747-AB2CDE0EE2A8}" type="datetimeFigureOut">
              <a:rPr lang="en-GB" smtClean="0"/>
              <a:pPr/>
              <a:t>8/9/15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C826-5896-4113-A392-2E6101960E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384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45CD-7312-42DD-B747-AB2CDE0EE2A8}" type="datetimeFigureOut">
              <a:rPr lang="en-GB" smtClean="0"/>
              <a:pPr/>
              <a:t>8/9/15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C826-5896-4113-A392-2E6101960E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5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45CD-7312-42DD-B747-AB2CDE0EE2A8}" type="datetimeFigureOut">
              <a:rPr lang="en-GB" smtClean="0"/>
              <a:pPr/>
              <a:t>8/9/15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C826-5896-4113-A392-2E6101960E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72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45CD-7312-42DD-B747-AB2CDE0EE2A8}" type="datetimeFigureOut">
              <a:rPr lang="en-GB" smtClean="0"/>
              <a:pPr/>
              <a:t>8/9/15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C826-5896-4113-A392-2E6101960E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32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45CD-7312-42DD-B747-AB2CDE0EE2A8}" type="datetimeFigureOut">
              <a:rPr lang="en-GB" smtClean="0"/>
              <a:pPr/>
              <a:t>8/9/15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C826-5896-4113-A392-2E6101960E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9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nsolas"/>
                <a:cs typeface="Consolas"/>
              </a:defRPr>
            </a:lvl1pPr>
          </a:lstStyle>
          <a:p>
            <a:fld id="{EA6B45CD-7312-42DD-B747-AB2CDE0EE2A8}" type="datetimeFigureOut">
              <a:rPr lang="en-GB" smtClean="0"/>
              <a:pPr/>
              <a:t>8/9/15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nsolas"/>
                <a:cs typeface="Consola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nsolas"/>
                <a:cs typeface="Consolas"/>
              </a:defRPr>
            </a:lvl1pPr>
          </a:lstStyle>
          <a:p>
            <a:fld id="{C895C826-5896-4113-A392-2E6101960E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41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onsolas"/>
          <a:ea typeface="+mj-ea"/>
          <a:cs typeface="Consola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nsolas"/>
          <a:ea typeface="+mn-ea"/>
          <a:cs typeface="Consola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nsolas"/>
          <a:ea typeface="+mn-ea"/>
          <a:cs typeface="Consola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onsolas"/>
          <a:ea typeface="+mn-ea"/>
          <a:cs typeface="Consola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onsolas"/>
          <a:ea typeface="+mn-ea"/>
          <a:cs typeface="Consola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onsolas"/>
          <a:ea typeface="+mn-ea"/>
          <a:cs typeface="Consola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nickname@thebank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mailto:manager@thebank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+mj-lt"/>
              </a:rPr>
              <a:t>Add new customer</a:t>
            </a:r>
            <a:endParaRPr lang="en-GB" dirty="0">
              <a:latin typeface="+mj-lt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+mj-lt"/>
              </a:rPr>
              <a:t>As an Account Administrator</a:t>
            </a:r>
            <a:br>
              <a:rPr lang="en-GB" dirty="0" smtClean="0">
                <a:latin typeface="+mj-lt"/>
              </a:rPr>
            </a:br>
            <a:r>
              <a:rPr lang="en-GB" dirty="0" smtClean="0">
                <a:latin typeface="+mj-lt"/>
              </a:rPr>
              <a:t>I would like the bank to track new customers</a:t>
            </a:r>
            <a:br>
              <a:rPr lang="en-GB" dirty="0" smtClean="0">
                <a:latin typeface="+mj-lt"/>
              </a:rPr>
            </a:br>
            <a:r>
              <a:rPr lang="en-GB" dirty="0" smtClean="0">
                <a:latin typeface="+mj-lt"/>
              </a:rPr>
              <a:t>So that we can tie all records of them together</a:t>
            </a:r>
          </a:p>
          <a:p>
            <a:endParaRPr lang="en-GB" b="1" dirty="0">
              <a:latin typeface="+mj-lt"/>
            </a:endParaRPr>
          </a:p>
          <a:p>
            <a:r>
              <a:rPr lang="en-GB" b="1" dirty="0" smtClean="0">
                <a:latin typeface="+mj-lt"/>
              </a:rPr>
              <a:t>Acceptance Criteria: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>
                <a:latin typeface="+mj-lt"/>
              </a:rPr>
              <a:t>Each customer has a ‘nickname’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>
                <a:latin typeface="+mj-lt"/>
              </a:rPr>
              <a:t>Valid ‘nickname’s contain only lowercase letters </a:t>
            </a:r>
            <a:r>
              <a:rPr lang="en-GB" smtClean="0">
                <a:latin typeface="+mj-lt"/>
              </a:rPr>
              <a:t>or digits</a:t>
            </a:r>
            <a:endParaRPr lang="en-GB" dirty="0" smtClean="0">
              <a:latin typeface="+mj-lt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>
                <a:latin typeface="+mj-lt"/>
              </a:rPr>
              <a:t>Each customer has a ‘</a:t>
            </a:r>
            <a:r>
              <a:rPr lang="en-GB" dirty="0" err="1" smtClean="0">
                <a:latin typeface="+mj-lt"/>
              </a:rPr>
              <a:t>dateOfBirth</a:t>
            </a:r>
            <a:r>
              <a:rPr lang="en-GB" dirty="0" smtClean="0">
                <a:latin typeface="+mj-lt"/>
              </a:rPr>
              <a:t>’ (</a:t>
            </a:r>
            <a:r>
              <a:rPr lang="en-GB" dirty="0" err="1" smtClean="0">
                <a:latin typeface="+mj-lt"/>
              </a:rPr>
              <a:t>DateTime</a:t>
            </a:r>
            <a:r>
              <a:rPr lang="en-GB" dirty="0" smtClean="0">
                <a:latin typeface="+mj-lt"/>
              </a:rPr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>
                <a:latin typeface="+mj-lt"/>
              </a:rPr>
              <a:t>Customers may be added to the Bank provided that there is not an existing customer with the same ‘nickname’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273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Multiple Accounts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a Customer</a:t>
            </a:r>
            <a:br>
              <a:rPr lang="en-GB" dirty="0" smtClean="0"/>
            </a:br>
            <a:r>
              <a:rPr lang="en-GB" dirty="0" smtClean="0"/>
              <a:t>I would like to maintain money in separate accounts</a:t>
            </a:r>
            <a:br>
              <a:rPr lang="en-GB" dirty="0" smtClean="0"/>
            </a:br>
            <a:r>
              <a:rPr lang="en-GB" dirty="0" smtClean="0"/>
              <a:t>So that I can keep easier track of my money</a:t>
            </a:r>
          </a:p>
          <a:p>
            <a:endParaRPr lang="en-GB" dirty="0"/>
          </a:p>
          <a:p>
            <a:r>
              <a:rPr lang="en-GB" b="1" dirty="0" smtClean="0"/>
              <a:t>Acceptance criteria: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Accounts must have a unique name (default name is “current”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Account names must be unique for a single customer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Overdraft facilities are per account (not per customer)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A customer can, at any time, request their total balance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4424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Transfer Between Accounts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a customer </a:t>
            </a:r>
            <a:br>
              <a:rPr lang="en-GB" dirty="0" smtClean="0"/>
            </a:br>
            <a:r>
              <a:rPr lang="en-GB" dirty="0" smtClean="0"/>
              <a:t>I would like to transfer money between accounts</a:t>
            </a:r>
            <a:br>
              <a:rPr lang="en-GB" dirty="0" smtClean="0"/>
            </a:br>
            <a:r>
              <a:rPr lang="en-GB" dirty="0" smtClean="0"/>
              <a:t>So that I can manage balances better</a:t>
            </a:r>
          </a:p>
          <a:p>
            <a:endParaRPr lang="en-GB" dirty="0"/>
          </a:p>
          <a:p>
            <a:r>
              <a:rPr lang="en-GB" dirty="0" smtClean="0"/>
              <a:t>Acceptance Criteria: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Transfers that bring the account balance below zero should fail (even if that account has an overdraft facility)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5302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Bank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As a Customer</a:t>
            </a:r>
            <a:br>
              <a:rPr lang="en-GB" dirty="0" smtClean="0"/>
            </a:br>
            <a:r>
              <a:rPr lang="en-GB" dirty="0" smtClean="0"/>
              <a:t>I would like to a paper statement summary</a:t>
            </a:r>
            <a:br>
              <a:rPr lang="en-GB" dirty="0" smtClean="0"/>
            </a:br>
            <a:r>
              <a:rPr lang="en-GB" dirty="0" smtClean="0"/>
              <a:t>So that I can analyse my current position easier</a:t>
            </a:r>
          </a:p>
          <a:p>
            <a:endParaRPr lang="en-GB" dirty="0"/>
          </a:p>
          <a:p>
            <a:r>
              <a:rPr lang="en-GB" dirty="0" smtClean="0"/>
              <a:t>Notes: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This should print out to the console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/>
          </a:p>
          <a:p>
            <a:r>
              <a:rPr lang="en-GB" dirty="0" smtClean="0"/>
              <a:t>Acceptance Criteria: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All accounts should be displayed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Negative balances should be displayed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See example below:</a:t>
            </a:r>
            <a:endParaRPr lang="en-GB" dirty="0"/>
          </a:p>
          <a:p>
            <a:pPr marL="342900" indent="-342900">
              <a:buFont typeface="Arial" pitchFamily="34" charset="0"/>
              <a:buChar char="•"/>
            </a:pPr>
            <a:endParaRPr lang="en-GB" dirty="0" smtClean="0"/>
          </a:p>
          <a:p>
            <a:r>
              <a:rPr lang="en-GB" dirty="0" smtClean="0">
                <a:latin typeface="Courier" pitchFamily="49" charset="0"/>
              </a:rPr>
              <a:t>Statement for &lt;nickname&gt;</a:t>
            </a:r>
            <a:br>
              <a:rPr lang="en-GB" dirty="0" smtClean="0">
                <a:latin typeface="Courier" pitchFamily="49" charset="0"/>
              </a:rPr>
            </a:br>
            <a:r>
              <a:rPr lang="en-GB" dirty="0" smtClean="0">
                <a:latin typeface="Courier" pitchFamily="49" charset="0"/>
              </a:rPr>
              <a:t>Savings  -£111</a:t>
            </a:r>
            <a:br>
              <a:rPr lang="en-GB" dirty="0" smtClean="0">
                <a:latin typeface="Courier" pitchFamily="49" charset="0"/>
              </a:rPr>
            </a:br>
            <a:r>
              <a:rPr lang="en-GB" dirty="0" smtClean="0">
                <a:latin typeface="Courier" pitchFamily="49" charset="0"/>
              </a:rPr>
              <a:t>Current £111</a:t>
            </a:r>
            <a:br>
              <a:rPr lang="en-GB" dirty="0" smtClean="0">
                <a:latin typeface="Courier" pitchFamily="49" charset="0"/>
              </a:rPr>
            </a:br>
            <a:r>
              <a:rPr lang="en-GB" dirty="0" smtClean="0">
                <a:latin typeface="Courier" pitchFamily="49" charset="0"/>
              </a:rPr>
              <a:t>ISA £400</a:t>
            </a:r>
            <a:endParaRPr lang="en-GB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408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 smtClean="0"/>
              <a:t>Payment from External Source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a Bank Manager</a:t>
            </a:r>
            <a:br>
              <a:rPr lang="en-GB" dirty="0" smtClean="0"/>
            </a:br>
            <a:r>
              <a:rPr lang="en-GB" dirty="0" smtClean="0"/>
              <a:t>I would like to offer customers payment services from external credit cards</a:t>
            </a:r>
            <a:br>
              <a:rPr lang="en-GB" dirty="0" smtClean="0"/>
            </a:br>
            <a:r>
              <a:rPr lang="en-GB" dirty="0" smtClean="0"/>
              <a:t>So that we can build a larger cash reserve</a:t>
            </a:r>
          </a:p>
          <a:p>
            <a:endParaRPr lang="en-GB" dirty="0"/>
          </a:p>
          <a:p>
            <a:r>
              <a:rPr lang="en-GB" b="1" dirty="0" smtClean="0"/>
              <a:t>Notes: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Existing credit card validation will be used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/>
          </a:p>
          <a:p>
            <a:r>
              <a:rPr lang="en-GB" b="1" dirty="0" smtClean="0"/>
              <a:t>Acceptance Criteria: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Payment is only valid from a number of pre-defined credit cards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Credit card payment must be valid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Payments are restricted to £20 000 (and in whole numbers)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3406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Save bank to disk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a Bank Manager</a:t>
            </a:r>
            <a:br>
              <a:rPr lang="en-GB" dirty="0" smtClean="0"/>
            </a:br>
            <a:r>
              <a:rPr lang="en-GB" dirty="0" smtClean="0"/>
              <a:t>I would a back up of our accounts</a:t>
            </a:r>
            <a:br>
              <a:rPr lang="en-GB" dirty="0" smtClean="0"/>
            </a:br>
            <a:r>
              <a:rPr lang="en-GB" dirty="0" smtClean="0"/>
              <a:t>So that I can be sure we do not lose value information</a:t>
            </a:r>
          </a:p>
          <a:p>
            <a:endParaRPr lang="en-GB" dirty="0"/>
          </a:p>
          <a:p>
            <a:r>
              <a:rPr lang="en-GB" dirty="0" smtClean="0"/>
              <a:t>Note: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This will save to a file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/>
          </a:p>
          <a:p>
            <a:r>
              <a:rPr lang="en-GB" dirty="0" smtClean="0"/>
              <a:t>Acceptance Criteria: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Customers and accounts are written to disk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The bank can be restarted with the same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6837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Interest Calculation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a Bank Manager</a:t>
            </a:r>
            <a:br>
              <a:rPr lang="en-GB" dirty="0"/>
            </a:br>
            <a:r>
              <a:rPr lang="en-GB" dirty="0"/>
              <a:t>I would apply daily interest rates to customer balances</a:t>
            </a:r>
            <a:br>
              <a:rPr lang="en-GB" dirty="0"/>
            </a:br>
            <a:r>
              <a:rPr lang="en-GB" dirty="0"/>
              <a:t>So that I remain competitive in the market</a:t>
            </a:r>
          </a:p>
          <a:p>
            <a:endParaRPr lang="en-GB" dirty="0"/>
          </a:p>
          <a:p>
            <a:r>
              <a:rPr lang="en-GB" b="1" dirty="0"/>
              <a:t>Notes: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/>
              <a:t>Interest accrues daily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/>
              <a:t>Separate exercise from banking application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/>
              <a:t>Will allow double as results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5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Add Customer via Interactive Shell</a:t>
            </a:r>
            <a:endParaRPr lang="en-GB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As an Employee of the Bank</a:t>
            </a:r>
            <a:br>
              <a:rPr lang="en-GB" dirty="0" smtClean="0"/>
            </a:br>
            <a:r>
              <a:rPr lang="en-GB" dirty="0" smtClean="0"/>
              <a:t>I want to be able to set up a new customer</a:t>
            </a:r>
          </a:p>
          <a:p>
            <a:r>
              <a:rPr lang="en-GB" dirty="0" smtClean="0"/>
              <a:t>So that we start them off</a:t>
            </a:r>
          </a:p>
          <a:p>
            <a:endParaRPr lang="en-GB" dirty="0"/>
          </a:p>
          <a:p>
            <a:r>
              <a:rPr lang="en-GB" b="1" dirty="0" smtClean="0"/>
              <a:t>Notes: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Should be a console input (read line)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Menu </a:t>
            </a:r>
            <a:r>
              <a:rPr lang="en-GB" dirty="0"/>
              <a:t>choice (1, 2, 3, </a:t>
            </a:r>
            <a:r>
              <a:rPr lang="en-GB" dirty="0" err="1"/>
              <a:t>etc</a:t>
            </a:r>
            <a:r>
              <a:rPr lang="en-GB" dirty="0"/>
              <a:t>) may need to be added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 smtClean="0"/>
          </a:p>
          <a:p>
            <a:r>
              <a:rPr lang="en-GB" b="1" dirty="0" smtClean="0"/>
              <a:t>Acceptance Criteria: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Prompt asks for a new customer name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Successful add results in a “&lt;nickname&gt; successfully added” and redisplays the prompt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Putting in an invalid customer name results in an ERR14 code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All existing functionality should continue to work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Waits for &lt;Return&gt; before next action</a:t>
            </a:r>
          </a:p>
        </p:txBody>
      </p:sp>
    </p:spTree>
    <p:extLst>
      <p:ext uri="{BB962C8B-B14F-4D97-AF65-F5344CB8AC3E}">
        <p14:creationId xmlns:p14="http://schemas.microsoft.com/office/powerpoint/2010/main" val="780267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Customers Need Real Names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a </a:t>
            </a:r>
            <a:r>
              <a:rPr lang="en-GB" dirty="0" smtClean="0"/>
              <a:t>Customer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I </a:t>
            </a:r>
            <a:r>
              <a:rPr lang="en-GB" dirty="0" smtClean="0"/>
              <a:t>would like to have my proper name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So that I </a:t>
            </a:r>
            <a:r>
              <a:rPr lang="en-GB" dirty="0" smtClean="0"/>
              <a:t>can be more formally addressed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Notes: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This does not replace their nickname</a:t>
            </a:r>
            <a:endParaRPr lang="en-GB" dirty="0"/>
          </a:p>
          <a:p>
            <a:pPr marL="342900" indent="-342900">
              <a:buFont typeface="Arial" pitchFamily="34" charset="0"/>
              <a:buChar char="•"/>
            </a:pPr>
            <a:endParaRPr lang="en-GB" dirty="0" smtClean="0"/>
          </a:p>
          <a:p>
            <a:r>
              <a:rPr lang="en-GB" b="1" dirty="0" smtClean="0"/>
              <a:t>Acceptance Criteria: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/>
              <a:t>A proper name can only contain Uppercase, Lowercase letters and </a:t>
            </a:r>
            <a:r>
              <a:rPr lang="en-GB" dirty="0" smtClean="0"/>
              <a:t>spaces</a:t>
            </a:r>
            <a:endParaRPr lang="en-GB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Duplicates </a:t>
            </a:r>
            <a:r>
              <a:rPr lang="en-GB" dirty="0"/>
              <a:t>in the bank are </a:t>
            </a:r>
            <a:r>
              <a:rPr lang="en-GB" dirty="0" smtClean="0"/>
              <a:t>allowed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/>
              <a:t>Customers are not valid unless they have a proper name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464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Display All Customers in Console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 an employee of the bank</a:t>
            </a:r>
            <a:br>
              <a:rPr lang="en-GB" dirty="0" smtClean="0"/>
            </a:br>
            <a:r>
              <a:rPr lang="en-GB" dirty="0" smtClean="0"/>
              <a:t>I want to see a list of all customers</a:t>
            </a:r>
            <a:br>
              <a:rPr lang="en-GB" dirty="0" smtClean="0"/>
            </a:br>
            <a:r>
              <a:rPr lang="en-GB" dirty="0" smtClean="0"/>
              <a:t>So that I can easily review who we have</a:t>
            </a:r>
          </a:p>
          <a:p>
            <a:endParaRPr lang="en-GB" dirty="0"/>
          </a:p>
          <a:p>
            <a:r>
              <a:rPr lang="en-GB" dirty="0" smtClean="0"/>
              <a:t>Notes: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Should display nickname &amp; balance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May need to play ‘Console Menu’ first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All input and output *must* </a:t>
            </a:r>
            <a:r>
              <a:rPr lang="en-GB" smtClean="0"/>
              <a:t>be tested</a:t>
            </a:r>
            <a:endParaRPr lang="en-GB" dirty="0" smtClean="0"/>
          </a:p>
          <a:p>
            <a:pPr marL="342900" indent="-342900">
              <a:buFont typeface="Arial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Acceptance Criteria: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List with a column heading and comma separated displays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Customers should be ordered by nickname alphabetically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/>
              <a:t>All existing functionality should continue to </a:t>
            </a:r>
            <a:r>
              <a:rPr lang="en-GB" dirty="0" smtClean="0"/>
              <a:t>work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Waits for &lt;Return&gt; before next 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462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Console Menu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As an employee of the bank</a:t>
            </a:r>
            <a:br>
              <a:rPr lang="en-GB" dirty="0" smtClean="0"/>
            </a:br>
            <a:r>
              <a:rPr lang="en-GB" dirty="0" smtClean="0"/>
              <a:t>I want a menu choice for options</a:t>
            </a:r>
            <a:br>
              <a:rPr lang="en-GB" dirty="0" smtClean="0"/>
            </a:br>
            <a:r>
              <a:rPr lang="en-GB" dirty="0" smtClean="0"/>
              <a:t>So that I can choose different banking functions</a:t>
            </a:r>
          </a:p>
          <a:p>
            <a:endParaRPr lang="en-GB" dirty="0"/>
          </a:p>
          <a:p>
            <a:r>
              <a:rPr lang="en-GB" dirty="0" smtClean="0"/>
              <a:t>Notes: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This needs to be played before the second story involving the console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Acceptance Criteria: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Each item must have a unique menu option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An unrecognised option results in an error message, “I do not understand that choice. Please choose again” and presents the list of options again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An option in the menu may be to exit the application. It should print a message before exit, “Thank you for banking with us” and wait for &lt;return&gt; before progressing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Existing banking functionality should be added as an option (i.e. </a:t>
            </a:r>
            <a:r>
              <a:rPr lang="en-GB" smtClean="0"/>
              <a:t>Display Customers)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890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+mj-lt"/>
              </a:rPr>
              <a:t>Maintain Balance</a:t>
            </a:r>
            <a:endParaRPr lang="en-GB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+mj-lt"/>
              </a:rPr>
              <a:t>As a Customer</a:t>
            </a:r>
            <a:br>
              <a:rPr lang="en-GB" dirty="0" smtClean="0">
                <a:latin typeface="+mj-lt"/>
              </a:rPr>
            </a:br>
            <a:r>
              <a:rPr lang="en-GB" dirty="0" smtClean="0">
                <a:latin typeface="+mj-lt"/>
              </a:rPr>
              <a:t>I would like to know my balance when I deposit/withdraw money</a:t>
            </a:r>
            <a:br>
              <a:rPr lang="en-GB" dirty="0" smtClean="0">
                <a:latin typeface="+mj-lt"/>
              </a:rPr>
            </a:br>
            <a:r>
              <a:rPr lang="en-GB" dirty="0" smtClean="0">
                <a:latin typeface="+mj-lt"/>
              </a:rPr>
              <a:t>So that I can have confidence in the bank</a:t>
            </a:r>
          </a:p>
          <a:p>
            <a:endParaRPr lang="en-GB" dirty="0" smtClean="0">
              <a:latin typeface="+mj-lt"/>
            </a:endParaRPr>
          </a:p>
          <a:p>
            <a:r>
              <a:rPr lang="en-GB" b="1" dirty="0" smtClean="0">
                <a:latin typeface="+mj-lt"/>
              </a:rPr>
              <a:t>Notes: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>
                <a:latin typeface="+mj-lt"/>
              </a:rPr>
              <a:t>Only dealing with whole numbers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>
                <a:latin typeface="+mj-lt"/>
              </a:rPr>
              <a:t>A customer only has one account at a time</a:t>
            </a:r>
          </a:p>
          <a:p>
            <a:endParaRPr lang="en-GB" dirty="0">
              <a:latin typeface="+mj-lt"/>
            </a:endParaRPr>
          </a:p>
          <a:p>
            <a:r>
              <a:rPr lang="en-GB" b="1" dirty="0" smtClean="0">
                <a:latin typeface="+mj-lt"/>
              </a:rPr>
              <a:t>Acceptance Criteria: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>
                <a:latin typeface="+mj-lt"/>
              </a:rPr>
              <a:t>Attempting to ‘overdraw’ will result in an Exception being thrown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>
                <a:latin typeface="+mj-lt"/>
              </a:rPr>
              <a:t>Can withdraw all the money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>
                <a:latin typeface="+mj-lt"/>
              </a:rPr>
              <a:t>Can withdraw from the balance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>
                <a:latin typeface="+mj-lt"/>
              </a:rPr>
              <a:t>Can deposit money and see it reflect in the balance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0414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Save Bank to Disk via Menu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an employee of the bank</a:t>
            </a:r>
            <a:br>
              <a:rPr lang="en-GB" dirty="0" smtClean="0"/>
            </a:br>
            <a:r>
              <a:rPr lang="en-GB" dirty="0" smtClean="0"/>
              <a:t>I want a trigger a save of the bank from the console</a:t>
            </a:r>
            <a:br>
              <a:rPr lang="en-GB" dirty="0" smtClean="0"/>
            </a:br>
            <a:r>
              <a:rPr lang="en-GB" dirty="0" smtClean="0"/>
              <a:t>So that I can choose when I back up</a:t>
            </a:r>
          </a:p>
          <a:p>
            <a:endParaRPr lang="en-GB" dirty="0"/>
          </a:p>
          <a:p>
            <a:r>
              <a:rPr lang="en-GB" dirty="0" smtClean="0"/>
              <a:t>Notes: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‘Console Menu’ must be played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‘Save Bank’ must be played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Acceptance Criteria: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Another option added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3452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 smtClean="0"/>
              <a:t>Deposit via Interactive Shell</a:t>
            </a:r>
            <a:endParaRPr lang="en-GB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As an Employee of the Bank</a:t>
            </a:r>
            <a:br>
              <a:rPr lang="en-GB" dirty="0" smtClean="0"/>
            </a:br>
            <a:r>
              <a:rPr lang="en-GB" dirty="0" smtClean="0"/>
              <a:t>I want to accept customer deposits</a:t>
            </a:r>
          </a:p>
          <a:p>
            <a:r>
              <a:rPr lang="en-GB" dirty="0" smtClean="0"/>
              <a:t>So that we can update their balance</a:t>
            </a:r>
          </a:p>
          <a:p>
            <a:endParaRPr lang="en-GB" dirty="0"/>
          </a:p>
          <a:p>
            <a:r>
              <a:rPr lang="en-GB" b="1" dirty="0" smtClean="0"/>
              <a:t>Notes: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Should be a console input (read line)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May need to play ‘Console Menu’ first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This depends on “Add Customer via Interactive Shell”</a:t>
            </a:r>
            <a:endParaRPr lang="en-GB" dirty="0"/>
          </a:p>
          <a:p>
            <a:pPr marL="342900" indent="-342900">
              <a:buFont typeface="Arial" pitchFamily="34" charset="0"/>
              <a:buChar char="•"/>
            </a:pPr>
            <a:endParaRPr lang="en-GB" dirty="0" smtClean="0"/>
          </a:p>
          <a:p>
            <a:r>
              <a:rPr lang="en-GB" b="1" dirty="0" smtClean="0"/>
              <a:t>Acceptance Criteria: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Prompt asks for customer name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dirty="0" smtClean="0"/>
              <a:t>If not found, it loops back to prompt for customer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dirty="0" smtClean="0"/>
              <a:t>If found, it then asks for the amount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Amount is in whole numbers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When amount is added, balance for customer is displayed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Waits for &lt;Return&gt; before returning to menu</a:t>
            </a:r>
          </a:p>
        </p:txBody>
      </p:sp>
    </p:spTree>
    <p:extLst>
      <p:ext uri="{BB962C8B-B14F-4D97-AF65-F5344CB8AC3E}">
        <p14:creationId xmlns:p14="http://schemas.microsoft.com/office/powerpoint/2010/main" val="316730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+mj-lt"/>
              </a:rPr>
              <a:t>Welcome message</a:t>
            </a:r>
            <a:endParaRPr lang="en-GB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+mj-lt"/>
              </a:rPr>
              <a:t>As a Bank Manager</a:t>
            </a:r>
            <a:br>
              <a:rPr lang="en-GB" dirty="0" smtClean="0">
                <a:latin typeface="+mj-lt"/>
              </a:rPr>
            </a:br>
            <a:r>
              <a:rPr lang="en-GB" dirty="0" smtClean="0">
                <a:latin typeface="+mj-lt"/>
              </a:rPr>
              <a:t>I would like customers to receive a welcome message when being added</a:t>
            </a:r>
            <a:br>
              <a:rPr lang="en-GB" dirty="0" smtClean="0">
                <a:latin typeface="+mj-lt"/>
              </a:rPr>
            </a:br>
            <a:r>
              <a:rPr lang="en-GB" dirty="0" smtClean="0">
                <a:latin typeface="+mj-lt"/>
              </a:rPr>
              <a:t>So that they feel like we are engaged with them</a:t>
            </a:r>
          </a:p>
          <a:p>
            <a:endParaRPr lang="en-GB" dirty="0">
              <a:latin typeface="+mj-lt"/>
            </a:endParaRPr>
          </a:p>
          <a:p>
            <a:r>
              <a:rPr lang="en-GB" b="1" dirty="0" smtClean="0">
                <a:latin typeface="+mj-lt"/>
              </a:rPr>
              <a:t>Notes: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>
                <a:latin typeface="+mj-lt"/>
              </a:rPr>
              <a:t>You must use the Bank’s Message Gateway API (provided)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>
              <a:latin typeface="+mj-lt"/>
            </a:endParaRPr>
          </a:p>
          <a:p>
            <a:r>
              <a:rPr lang="en-GB" b="1" dirty="0" smtClean="0">
                <a:latin typeface="+mj-lt"/>
              </a:rPr>
              <a:t>Acceptance Criteria: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>
                <a:latin typeface="+mj-lt"/>
              </a:rPr>
              <a:t>A message is sent to the customer who was added to the bank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>
                <a:latin typeface="+mj-lt"/>
              </a:rPr>
              <a:t>The message is addressed to the customer’s email address – the form is: </a:t>
            </a:r>
            <a:r>
              <a:rPr lang="en-GB" dirty="0" smtClean="0">
                <a:latin typeface="+mj-lt"/>
                <a:hlinkClick r:id="rId3"/>
              </a:rPr>
              <a:t>nickname@thebank.com</a:t>
            </a:r>
            <a:endParaRPr lang="en-GB" dirty="0" smtClean="0"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>
                <a:latin typeface="+mj-lt"/>
              </a:rPr>
              <a:t>The message content is “Dear &lt;nickname&gt;, Welcome to the Bank”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9393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 smtClean="0">
                <a:latin typeface="+mj-lt"/>
              </a:rPr>
              <a:t>Message for Premium </a:t>
            </a:r>
            <a:r>
              <a:rPr lang="en-GB" sz="3200" dirty="0" smtClean="0">
                <a:latin typeface="+mj-lt"/>
              </a:rPr>
              <a:t>Customers</a:t>
            </a:r>
            <a:endParaRPr lang="en-GB" sz="36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+mj-lt"/>
              </a:rPr>
              <a:t>As a Bank Manager</a:t>
            </a:r>
          </a:p>
          <a:p>
            <a:r>
              <a:rPr lang="en-GB" dirty="0" smtClean="0">
                <a:latin typeface="+mj-lt"/>
              </a:rPr>
              <a:t>I would like to receive a message when a customer's balance goes over 40000</a:t>
            </a:r>
          </a:p>
          <a:p>
            <a:r>
              <a:rPr lang="en-GB" dirty="0" smtClean="0">
                <a:latin typeface="+mj-lt"/>
              </a:rPr>
              <a:t>So that I can call them for a personalised service</a:t>
            </a:r>
          </a:p>
          <a:p>
            <a:endParaRPr lang="en-GB" dirty="0" smtClean="0">
              <a:latin typeface="+mj-lt"/>
            </a:endParaRPr>
          </a:p>
          <a:p>
            <a:r>
              <a:rPr lang="en-GB" b="1" dirty="0" smtClean="0">
                <a:latin typeface="+mj-lt"/>
              </a:rPr>
              <a:t>Notes: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>
                <a:latin typeface="+mj-lt"/>
              </a:rPr>
              <a:t>You must use the Bank’s Message Gateway API (provided)</a:t>
            </a:r>
          </a:p>
          <a:p>
            <a:endParaRPr lang="en-GB" dirty="0" smtClean="0">
              <a:latin typeface="+mj-lt"/>
            </a:endParaRPr>
          </a:p>
          <a:p>
            <a:r>
              <a:rPr lang="en-GB" b="1" dirty="0" smtClean="0">
                <a:latin typeface="+mj-lt"/>
              </a:rPr>
              <a:t>Acceptance Criteria: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>
                <a:latin typeface="+mj-lt"/>
              </a:rPr>
              <a:t>Emails should be addressed to </a:t>
            </a:r>
            <a:r>
              <a:rPr lang="en-GB" dirty="0" smtClean="0">
                <a:latin typeface="+mj-lt"/>
                <a:hlinkClick r:id="rId3"/>
              </a:rPr>
              <a:t>manager@thebank.com</a:t>
            </a:r>
            <a:endParaRPr lang="en-GB" dirty="0" smtClean="0"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>
                <a:latin typeface="+mj-lt"/>
              </a:rPr>
              <a:t>Content should be, “&lt;nickname&gt; is now a premium customer”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>
                <a:latin typeface="+mj-lt"/>
              </a:rPr>
              <a:t>The manager should only ever receive the email once (once a customer is premium, they will always be premium)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194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>
                <a:latin typeface="+mj-lt"/>
              </a:rPr>
              <a:t>Upgrade Message Library</a:t>
            </a:r>
            <a:endParaRPr lang="en-GB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The messaging team in the Bank recently published a new artefact to fix a number of problems and solve some performance issues.</a:t>
            </a:r>
          </a:p>
          <a:p>
            <a:endParaRPr lang="en-GB" dirty="0" smtClean="0">
              <a:latin typeface="+mj-lt"/>
            </a:endParaRPr>
          </a:p>
          <a:p>
            <a:r>
              <a:rPr lang="en-GB" b="1" dirty="0" smtClean="0">
                <a:latin typeface="+mj-lt"/>
              </a:rPr>
              <a:t>Acceptance Criteria: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>
                <a:latin typeface="+mj-lt"/>
              </a:rPr>
              <a:t>We should be using </a:t>
            </a:r>
            <a:r>
              <a:rPr lang="en-GB" dirty="0" err="1" smtClean="0">
                <a:latin typeface="+mj-lt"/>
              </a:rPr>
              <a:t>FasterMessageGateway</a:t>
            </a:r>
            <a:r>
              <a:rPr lang="en-GB" dirty="0" smtClean="0">
                <a:latin typeface="+mj-lt"/>
              </a:rPr>
              <a:t> instead of </a:t>
            </a:r>
            <a:r>
              <a:rPr lang="en-GB" dirty="0" err="1" smtClean="0">
                <a:latin typeface="+mj-lt"/>
              </a:rPr>
              <a:t>StandardMessageGateway</a:t>
            </a:r>
            <a:endParaRPr lang="en-GB" dirty="0" smtClean="0">
              <a:latin typeface="+mj-lt"/>
            </a:endParaRPr>
          </a:p>
          <a:p>
            <a:endParaRPr lang="en-GB" dirty="0" smtClean="0">
              <a:latin typeface="+mj-lt"/>
            </a:endParaRPr>
          </a:p>
          <a:p>
            <a:endParaRPr lang="en-GB" dirty="0" smtClean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010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+mj-lt"/>
              </a:rPr>
              <a:t>Joining Date</a:t>
            </a:r>
            <a:endParaRPr lang="en-GB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As a Bank Manager</a:t>
            </a:r>
            <a:br>
              <a:rPr lang="en-GB" dirty="0" smtClean="0">
                <a:latin typeface="+mj-lt"/>
              </a:rPr>
            </a:br>
            <a:r>
              <a:rPr lang="en-GB" dirty="0" smtClean="0">
                <a:latin typeface="+mj-lt"/>
              </a:rPr>
              <a:t>I would like to set the joining date in a customer if the customer is successfully added to the bank</a:t>
            </a:r>
            <a:br>
              <a:rPr lang="en-GB" dirty="0" smtClean="0">
                <a:latin typeface="+mj-lt"/>
              </a:rPr>
            </a:br>
            <a:r>
              <a:rPr lang="en-GB" dirty="0" smtClean="0">
                <a:latin typeface="+mj-lt"/>
              </a:rPr>
              <a:t>So that I can later give rewards for length of service</a:t>
            </a:r>
            <a:br>
              <a:rPr lang="en-GB" dirty="0" smtClean="0">
                <a:latin typeface="+mj-lt"/>
              </a:rPr>
            </a:br>
            <a:endParaRPr lang="en-GB" dirty="0" smtClean="0">
              <a:latin typeface="+mj-lt"/>
            </a:endParaRPr>
          </a:p>
          <a:p>
            <a:r>
              <a:rPr lang="en-GB" b="1" dirty="0" smtClean="0">
                <a:latin typeface="+mj-lt"/>
              </a:rPr>
              <a:t>Notes: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>
                <a:latin typeface="+mj-lt"/>
              </a:rPr>
              <a:t>Initialise the date inside the </a:t>
            </a:r>
            <a:r>
              <a:rPr lang="en-GB" smtClean="0">
                <a:latin typeface="+mj-lt"/>
              </a:rPr>
              <a:t>Customer class</a:t>
            </a:r>
            <a:endParaRPr lang="en-GB" dirty="0" smtClean="0"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GB" dirty="0" smtClean="0">
              <a:latin typeface="+mj-lt"/>
            </a:endParaRPr>
          </a:p>
          <a:p>
            <a:r>
              <a:rPr lang="en-GB" b="1" dirty="0" smtClean="0">
                <a:latin typeface="+mj-lt"/>
              </a:rPr>
              <a:t>Acceptance Criteria: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>
                <a:latin typeface="+mj-lt"/>
              </a:rPr>
              <a:t>The joining date is set to today’s date as soon as they are added to the bank</a:t>
            </a:r>
            <a:br>
              <a:rPr lang="en-GB" dirty="0" smtClean="0">
                <a:latin typeface="+mj-lt"/>
              </a:rPr>
            </a:b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203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Bonus Interest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 a </a:t>
            </a:r>
            <a:r>
              <a:rPr lang="en-GB" u="sng" dirty="0" smtClean="0"/>
              <a:t>generous</a:t>
            </a:r>
            <a:r>
              <a:rPr lang="en-GB" dirty="0" smtClean="0"/>
              <a:t> Bank Manager</a:t>
            </a:r>
            <a:br>
              <a:rPr lang="en-GB" dirty="0" smtClean="0"/>
            </a:br>
            <a:r>
              <a:rPr lang="en-GB" dirty="0" smtClean="0"/>
              <a:t>I would like to give a bonus £5 to customers who’ve been with the bank for 2 years </a:t>
            </a:r>
            <a:br>
              <a:rPr lang="en-GB" dirty="0" smtClean="0"/>
            </a:br>
            <a:r>
              <a:rPr lang="en-GB" dirty="0" smtClean="0"/>
              <a:t>So I can demonstrate recognition for their goodwill</a:t>
            </a:r>
          </a:p>
          <a:p>
            <a:endParaRPr lang="en-GB" dirty="0"/>
          </a:p>
          <a:p>
            <a:r>
              <a:rPr lang="en-GB" b="1" dirty="0" smtClean="0"/>
              <a:t>Notes: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The bonus can only be given once only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2 years is calculated based on when they first joined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/>
          </a:p>
          <a:p>
            <a:r>
              <a:rPr lang="en-GB" b="1" dirty="0" smtClean="0"/>
              <a:t>Acceptance Criteria: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The bonus is only added after the 2 year period passed and when they make a deposit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The amount is added to the account they make the deposit to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7960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Overdraft Customers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As a Bank Manager</a:t>
            </a:r>
            <a:br>
              <a:rPr lang="en-GB" dirty="0" smtClean="0"/>
            </a:br>
            <a:r>
              <a:rPr lang="en-GB" dirty="0" smtClean="0"/>
              <a:t>I would like to give certain customers an overdraft facility</a:t>
            </a:r>
            <a:br>
              <a:rPr lang="en-GB" dirty="0" smtClean="0"/>
            </a:br>
            <a:r>
              <a:rPr lang="en-GB" dirty="0" smtClean="0"/>
              <a:t>so that our special customers get cash when they need it</a:t>
            </a:r>
          </a:p>
          <a:p>
            <a:endParaRPr lang="en-GB" dirty="0"/>
          </a:p>
          <a:p>
            <a:r>
              <a:rPr lang="en-GB" b="1" dirty="0" smtClean="0"/>
              <a:t>Notes: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Overdraft limit is fixed at 1000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No fee is added for overdrafts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Customers may have their overdraft option removed. 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/>
          </a:p>
          <a:p>
            <a:r>
              <a:rPr lang="en-GB" b="1" dirty="0" smtClean="0"/>
              <a:t>Acceptance Criteria: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Only customers marked “</a:t>
            </a:r>
            <a:r>
              <a:rPr lang="en-GB" dirty="0" err="1" smtClean="0"/>
              <a:t>OverdraftAllowed</a:t>
            </a:r>
            <a:r>
              <a:rPr lang="en-GB" dirty="0" smtClean="0"/>
              <a:t>” are allowed to withdraw beyond a zero balance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Overdraft customers may withdraw as much as they like up until their overdraft limit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Customers with a negative balance and whose overdraft facility is removed will no longer be able to withdraw (standard exception is thrown)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778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Log Customer Messages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a Systems Administrator </a:t>
            </a:r>
            <a:br>
              <a:rPr lang="en-GB" dirty="0" smtClean="0"/>
            </a:br>
            <a:r>
              <a:rPr lang="en-GB" dirty="0" smtClean="0"/>
              <a:t>I want to know whether messages to new Customers have been sent successfully or not </a:t>
            </a:r>
            <a:br>
              <a:rPr lang="en-GB" dirty="0" smtClean="0"/>
            </a:br>
            <a:r>
              <a:rPr lang="en-GB" dirty="0" smtClean="0"/>
              <a:t>So that I can sort out any problems before the Customer complains</a:t>
            </a:r>
          </a:p>
          <a:p>
            <a:endParaRPr lang="en-GB" dirty="0" smtClean="0"/>
          </a:p>
          <a:p>
            <a:r>
              <a:rPr lang="en-GB" b="1" dirty="0" smtClean="0"/>
              <a:t>Notes: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You must use the new Gateway API (provided)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 smtClean="0"/>
          </a:p>
          <a:p>
            <a:r>
              <a:rPr lang="en-GB" b="1" dirty="0" smtClean="0"/>
              <a:t>Acceptance Criteria: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 a Log is recorded when the gateway Status is OK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 a Log is recorded when the Gateway Status is FAILED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 a Log is recorded if the Gateway throws a </a:t>
            </a:r>
            <a:r>
              <a:rPr lang="en-GB" dirty="0" err="1" smtClean="0"/>
              <a:t>Execption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639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447</Words>
  <Application>Microsoft Macintosh PowerPoint</Application>
  <PresentationFormat>On-screen Show (4:3)</PresentationFormat>
  <Paragraphs>221</Paragraphs>
  <Slides>21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Add new customer</vt:lpstr>
      <vt:lpstr>Maintain Balance</vt:lpstr>
      <vt:lpstr>Welcome message</vt:lpstr>
      <vt:lpstr>Message for Premium Customers</vt:lpstr>
      <vt:lpstr>Upgrade Message Library</vt:lpstr>
      <vt:lpstr>Joining Date</vt:lpstr>
      <vt:lpstr>Bonus Interest</vt:lpstr>
      <vt:lpstr>Overdraft Customers</vt:lpstr>
      <vt:lpstr>Log Customer Messages</vt:lpstr>
      <vt:lpstr>Multiple Accounts</vt:lpstr>
      <vt:lpstr>Transfer Between Accounts</vt:lpstr>
      <vt:lpstr>Bank Statement</vt:lpstr>
      <vt:lpstr>Payment from External Source</vt:lpstr>
      <vt:lpstr>Save bank to disk</vt:lpstr>
      <vt:lpstr>Interest Calculation</vt:lpstr>
      <vt:lpstr>Add Customer via Interactive Shell</vt:lpstr>
      <vt:lpstr>Customers Need Real Names</vt:lpstr>
      <vt:lpstr>Display All Customers in Console</vt:lpstr>
      <vt:lpstr>Console Menu</vt:lpstr>
      <vt:lpstr>Save Bank to Disk via Menu</vt:lpstr>
      <vt:lpstr>Deposit via Interactive Shell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TWUK</dc:creator>
  <cp:lastModifiedBy>Pengfei Cui</cp:lastModifiedBy>
  <cp:revision>112</cp:revision>
  <cp:lastPrinted>2010-11-01T15:08:45Z</cp:lastPrinted>
  <dcterms:created xsi:type="dcterms:W3CDTF">2010-12-10T10:38:27Z</dcterms:created>
  <dcterms:modified xsi:type="dcterms:W3CDTF">2015-08-10T01:42:45Z</dcterms:modified>
</cp:coreProperties>
</file>