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8" r:id="rId5"/>
    <p:sldId id="265" r:id="rId6"/>
    <p:sldId id="263" r:id="rId7"/>
    <p:sldId id="266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70AD47"/>
    <a:srgbClr val="00B0F0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3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3604D-F6B5-4763-E3DA-7CC289F32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D450D5-2D47-6125-D359-7F799AC58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4A7A9-EA36-A1A4-2302-2405D3C0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CD17-33AF-4265-93DE-4D931DEC1C4E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3064C-0D47-905F-03A1-229F612E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006DA-6C09-CE9E-AEAE-12A207DF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C1C7-D234-421F-AB9B-0514E155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37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4D3B2-5145-9BB1-4973-D852ABD1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6452DF-F1B0-B9BE-D6D1-2D032F5AB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638358-581F-0012-B051-D9B7CD6B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CD17-33AF-4265-93DE-4D931DEC1C4E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AA0D38-BE64-84F7-1C33-E33D3F39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D8D92-504E-E22E-DB9D-D83193B4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C1C7-D234-421F-AB9B-0514E155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5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72963C-645A-0DAD-F23D-CA86A393C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E23362-8DD5-27A3-1285-5ED04DE85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78EC3-F2EA-678B-8D22-C1019534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CD17-33AF-4265-93DE-4D931DEC1C4E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0DCA6-626E-EA57-8154-C22876F1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5BBF6-E964-D0FC-6F3F-BA22CCB5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C1C7-D234-421F-AB9B-0514E155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9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ECECF-F55B-4DF0-53FE-0543CE8B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8758F-BEBF-8FFD-6E90-44F21EBA4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A3783-FA17-7CC9-95C2-064AE226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CD17-33AF-4265-93DE-4D931DEC1C4E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22531-0242-244F-3B02-D23C82D7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AF27E8-949E-0A5A-B279-4A67E35A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C1C7-D234-421F-AB9B-0514E155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90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1DBFC-92FE-FFC4-762D-B80D512F2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8B7FD-CF26-18FF-AA20-05BCFEF2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7D89B-45FD-53F8-B9EF-869AC7A8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CD17-33AF-4265-93DE-4D931DEC1C4E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5097F-8350-E774-CA24-627AC32F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89C28-56E5-8D33-5277-C0E6943A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C1C7-D234-421F-AB9B-0514E155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38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5FC6B-9A8E-68A7-DC8A-0E9042F5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88828-8031-3E56-379D-F8817CDB8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F216D9-2058-D9BA-BD19-037BF10A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2C35FE-002F-43C3-5490-3036E355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CD17-33AF-4265-93DE-4D931DEC1C4E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B2339E-41D4-656D-4674-5F73EAEC6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8AC79B-805F-F352-7478-F25AF1E6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C1C7-D234-421F-AB9B-0514E155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6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D5288-9447-7A49-7126-AD2854909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412435-7210-D206-2E1F-86561D44A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47743F-2E3D-739B-EC07-3B62E6C1B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57B9A2-6A6D-AE97-89BF-F4639E93A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916C22-09D6-E6C2-8EB0-AC8A99830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19EC4A-A0C0-7FCF-CDAF-0877BB28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CD17-33AF-4265-93DE-4D931DEC1C4E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5F0857-F2F5-727C-2102-66B1DA37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88108B-1E47-F1AA-3B57-9DB0A133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C1C7-D234-421F-AB9B-0514E155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81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7193A-AEBE-2E9D-3B30-75D9A4B6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F63BC7-BAAB-69FB-E307-5117E048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CD17-33AF-4265-93DE-4D931DEC1C4E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521275-F2B7-BBE7-4389-123131FE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313A5E-1B10-8551-D8B2-0EA15889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C1C7-D234-421F-AB9B-0514E155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4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D15914-9BB3-B34F-271B-834C48B5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CD17-33AF-4265-93DE-4D931DEC1C4E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55A2BC-1BD7-6849-5FF0-3991342B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51768B-90C5-1521-24C5-1BE9D637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C1C7-D234-421F-AB9B-0514E155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66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4145A-D818-54CA-F9AD-9495176B7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74138-DBEC-DECA-3EC5-451BB15FF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B4C479-1C3B-343F-533E-C261523A3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CF0851-4BAB-99A8-EB79-8781E54A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CD17-33AF-4265-93DE-4D931DEC1C4E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049D5E-832E-955D-D569-D5E6C314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D9F70-15C1-0B80-F483-2A2523FC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C1C7-D234-421F-AB9B-0514E155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44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63203-E210-62EB-13ED-73FECE75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6A2C01-8CAF-003E-B0C2-471A44363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63302-E75F-8929-C818-567A33B24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853327-BBCC-0B30-0115-6BA9EC02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CD17-33AF-4265-93DE-4D931DEC1C4E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ED188-40B4-86F9-DEBB-D0217542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534387-AEBC-4597-EA47-4DBA6C2F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C1C7-D234-421F-AB9B-0514E155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CAA576-B54D-9707-673F-2A247F4B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1CB4C3-5217-A968-F500-066C1A825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F2E5A-6A6B-0DD0-E8FF-37FC1C729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CCD17-33AF-4265-93DE-4D931DEC1C4E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B7CEE8-6086-8489-6E81-DFBBF6A85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36360-0A05-B9D9-FE99-180ABB5F3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9C1C7-D234-421F-AB9B-0514E155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2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k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1660A-E30C-B4BA-4761-D3FA2344D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Node.js 2</a:t>
            </a:r>
            <a:r>
              <a:rPr lang="ko-KR" altLang="en-US" dirty="0"/>
              <a:t>팀 </a:t>
            </a:r>
            <a:br>
              <a:rPr lang="en-US" altLang="ko-KR" dirty="0"/>
            </a:br>
            <a:r>
              <a:rPr lang="en-US" altLang="ko-KR" sz="4000" dirty="0"/>
              <a:t>3</a:t>
            </a:r>
            <a:r>
              <a:rPr lang="ko-KR" altLang="en-US" sz="4000" dirty="0"/>
              <a:t>주차 스터디 교재 </a:t>
            </a:r>
            <a:r>
              <a:rPr lang="en-US" altLang="ko-KR" sz="4000" dirty="0"/>
              <a:t>1,2</a:t>
            </a:r>
            <a:r>
              <a:rPr lang="ko-KR" altLang="en-US" sz="4000" dirty="0"/>
              <a:t>장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41419C-8810-526A-5B34-AE22A9F59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20240789 </a:t>
            </a:r>
            <a:r>
              <a:rPr lang="ko-KR" altLang="en-US" dirty="0"/>
              <a:t>이지현</a:t>
            </a:r>
            <a:r>
              <a:rPr lang="en-US" altLang="ko-KR" dirty="0"/>
              <a:t>_Arom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C2A99957-77F8-AF2C-23A7-7F0E6F843410}"/>
              </a:ext>
            </a:extLst>
          </p:cNvPr>
          <p:cNvSpPr txBox="1">
            <a:spLocks/>
          </p:cNvSpPr>
          <p:nvPr/>
        </p:nvSpPr>
        <p:spPr>
          <a:xfrm>
            <a:off x="1524000" y="643800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2025.10.07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58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5F404-2083-71F9-61D4-C4318ED1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018"/>
            <a:ext cx="10515600" cy="463826"/>
          </a:xfrm>
        </p:spPr>
        <p:txBody>
          <a:bodyPr anchor="t">
            <a:normAutofit fontScale="90000"/>
          </a:bodyPr>
          <a:lstStyle/>
          <a:p>
            <a:r>
              <a:rPr lang="en-US" altLang="ko-KR" sz="2400" b="1" u="sng" dirty="0">
                <a:solidFill>
                  <a:schemeClr val="bg2">
                    <a:lumMod val="75000"/>
                  </a:schemeClr>
                </a:solidFill>
              </a:rPr>
              <a:t>Chapter 1. </a:t>
            </a:r>
            <a:r>
              <a:rPr lang="ko-KR" altLang="en-US" sz="2400" b="1" u="sng" dirty="0">
                <a:solidFill>
                  <a:schemeClr val="bg2">
                    <a:lumMod val="75000"/>
                  </a:schemeClr>
                </a:solidFill>
              </a:rPr>
              <a:t>노드 시작하기 </a:t>
            </a:r>
            <a:br>
              <a:rPr lang="en-US" altLang="ko-KR" sz="2400" b="1" dirty="0"/>
            </a:br>
            <a:endParaRPr lang="ko-KR" altLang="en-US" sz="24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B9C8F53-B147-75F6-E132-E0BEB82650DB}"/>
              </a:ext>
            </a:extLst>
          </p:cNvPr>
          <p:cNvSpPr/>
          <p:nvPr/>
        </p:nvSpPr>
        <p:spPr>
          <a:xfrm>
            <a:off x="1862711" y="1315778"/>
            <a:ext cx="3569902" cy="201433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rif_l"/>
              </a:rPr>
              <a:t>런타임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B0C523B-E85C-555C-E0E3-26CAB27F3773}"/>
              </a:ext>
            </a:extLst>
          </p:cNvPr>
          <p:cNvSpPr/>
          <p:nvPr/>
        </p:nvSpPr>
        <p:spPr>
          <a:xfrm>
            <a:off x="6201627" y="1315778"/>
            <a:ext cx="3569902" cy="201433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rif_l"/>
              </a:rPr>
              <a:t>이벤트 기반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1A702F0-D7E2-BE14-0F07-0B91E76A2F10}"/>
              </a:ext>
            </a:extLst>
          </p:cNvPr>
          <p:cNvSpPr/>
          <p:nvPr/>
        </p:nvSpPr>
        <p:spPr>
          <a:xfrm>
            <a:off x="1862711" y="4082364"/>
            <a:ext cx="3569902" cy="201433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rif_l"/>
              </a:rPr>
              <a:t>논블로킹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rif_l"/>
              </a:rPr>
              <a:t>(non-blocking) I/O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841DA28-E065-E28F-A3B8-457113C7673B}"/>
              </a:ext>
            </a:extLst>
          </p:cNvPr>
          <p:cNvSpPr/>
          <p:nvPr/>
        </p:nvSpPr>
        <p:spPr>
          <a:xfrm>
            <a:off x="6201627" y="4082364"/>
            <a:ext cx="3569902" cy="201433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rif_l"/>
              </a:rPr>
              <a:t>싱글 스레드 모델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4B8487-BB64-50B1-200A-EA8EF43A3181}"/>
              </a:ext>
            </a:extLst>
          </p:cNvPr>
          <p:cNvSpPr txBox="1"/>
          <p:nvPr/>
        </p:nvSpPr>
        <p:spPr>
          <a:xfrm>
            <a:off x="242047" y="761306"/>
            <a:ext cx="22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핵심 개념 </a:t>
            </a:r>
            <a:r>
              <a:rPr lang="en-US" altLang="ko-KR" b="1" dirty="0"/>
              <a:t>Keyword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0094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F6429-0AF1-B86F-9BD7-0D5B5857B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65024-E7FC-C475-762F-01FE306C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018"/>
            <a:ext cx="10515600" cy="463826"/>
          </a:xfrm>
        </p:spPr>
        <p:txBody>
          <a:bodyPr anchor="t">
            <a:normAutofit fontScale="90000"/>
          </a:bodyPr>
          <a:lstStyle/>
          <a:p>
            <a:r>
              <a:rPr lang="en-US" altLang="ko-KR" sz="2400" b="1" u="sng" dirty="0">
                <a:solidFill>
                  <a:schemeClr val="bg2">
                    <a:lumMod val="75000"/>
                  </a:schemeClr>
                </a:solidFill>
              </a:rPr>
              <a:t>Chapter 1.1 Node.js ? &amp; Runtime</a:t>
            </a:r>
            <a:r>
              <a:rPr lang="ko-KR" altLang="en-US" sz="2400" b="1" u="sng" dirty="0">
                <a:solidFill>
                  <a:schemeClr val="bg2">
                    <a:lumMod val="75000"/>
                  </a:schemeClr>
                </a:solidFill>
              </a:rPr>
              <a:t> </a:t>
            </a:r>
            <a:br>
              <a:rPr lang="en-US" altLang="ko-KR" sz="2400" b="1" dirty="0"/>
            </a:b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9CCEA1-B7D6-7351-CAC1-AD41A84CF5EA}"/>
              </a:ext>
            </a:extLst>
          </p:cNvPr>
          <p:cNvSpPr txBox="1"/>
          <p:nvPr/>
        </p:nvSpPr>
        <p:spPr>
          <a:xfrm>
            <a:off x="0" y="1008028"/>
            <a:ext cx="10224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Node.js</a:t>
            </a:r>
            <a:r>
              <a:rPr lang="ko-KR" altLang="en-US" b="1" dirty="0"/>
              <a:t> </a:t>
            </a:r>
            <a:endParaRPr lang="en-US" altLang="ko-KR" b="1" dirty="0"/>
          </a:p>
          <a:p>
            <a:r>
              <a:rPr lang="en-US" altLang="ko-KR" b="1" dirty="0"/>
              <a:t> 	</a:t>
            </a:r>
            <a:r>
              <a:rPr lang="en-US" altLang="ko-KR" b="1" dirty="0">
                <a:solidFill>
                  <a:srgbClr val="FF0000"/>
                </a:solidFill>
              </a:rPr>
              <a:t>: JavaScript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runtime environment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dirty="0"/>
              <a:t>	that lets developers create servers, web apps, command line tools and scripts.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E3531-17CD-28B4-07AA-E77A9212FB88}"/>
              </a:ext>
            </a:extLst>
          </p:cNvPr>
          <p:cNvSpPr txBox="1"/>
          <p:nvPr/>
        </p:nvSpPr>
        <p:spPr>
          <a:xfrm>
            <a:off x="9952377" y="1672724"/>
            <a:ext cx="6135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i="1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https://nodejs.org/ko/</a:t>
            </a:r>
            <a:endParaRPr lang="en-US" altLang="ko-KR" sz="1200" i="1" dirty="0">
              <a:solidFill>
                <a:schemeClr val="bg1">
                  <a:lumMod val="75000"/>
                </a:schemeClr>
              </a:solidFill>
            </a:endParaRPr>
          </a:p>
          <a:p>
            <a:endParaRPr lang="ko-KR" alt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71EA5EE7-E4FC-27E8-3DE6-DC8B0161A38B}"/>
              </a:ext>
            </a:extLst>
          </p:cNvPr>
          <p:cNvSpPr/>
          <p:nvPr/>
        </p:nvSpPr>
        <p:spPr>
          <a:xfrm>
            <a:off x="2249693" y="1291869"/>
            <a:ext cx="980661" cy="35564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907A4F6-169B-BAD7-4815-5491B42B6768}"/>
              </a:ext>
            </a:extLst>
          </p:cNvPr>
          <p:cNvCxnSpPr/>
          <p:nvPr/>
        </p:nvCxnSpPr>
        <p:spPr>
          <a:xfrm>
            <a:off x="9640955" y="106018"/>
            <a:ext cx="0" cy="649356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22A94E-A10C-1AE0-EDE5-70B6F354CDAD}"/>
              </a:ext>
            </a:extLst>
          </p:cNvPr>
          <p:cNvSpPr txBox="1"/>
          <p:nvPr/>
        </p:nvSpPr>
        <p:spPr>
          <a:xfrm>
            <a:off x="0" y="2134389"/>
            <a:ext cx="8039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Runtime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	: </a:t>
            </a:r>
            <a:r>
              <a:rPr lang="ko-KR" altLang="en-US" dirty="0"/>
              <a:t>특정 언어로 만든 프로그램들을 실행할 수 있는 환경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즉</a:t>
            </a:r>
            <a:r>
              <a:rPr lang="en-US" altLang="ko-KR" dirty="0"/>
              <a:t>, node.js</a:t>
            </a:r>
            <a:r>
              <a:rPr lang="ko-KR" altLang="en-US" dirty="0"/>
              <a:t> 는 </a:t>
            </a:r>
            <a:r>
              <a:rPr lang="en-US" altLang="ko-KR" dirty="0"/>
              <a:t>JavaScript </a:t>
            </a:r>
            <a:r>
              <a:rPr lang="ko-KR" altLang="en-US" dirty="0"/>
              <a:t>코드 실행을 가능하게 하는 환경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FAE50-3377-3277-14B5-2FC8C94F5263}"/>
              </a:ext>
            </a:extLst>
          </p:cNvPr>
          <p:cNvSpPr txBox="1"/>
          <p:nvPr/>
        </p:nvSpPr>
        <p:spPr>
          <a:xfrm>
            <a:off x="683015" y="3260750"/>
            <a:ext cx="8083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이전의</a:t>
            </a:r>
            <a:r>
              <a:rPr lang="en-US" altLang="ko-KR" dirty="0"/>
              <a:t> JS -&gt; </a:t>
            </a:r>
            <a:r>
              <a:rPr lang="ko-KR" altLang="en-US" dirty="0" err="1"/>
              <a:t>웹브라우저</a:t>
            </a:r>
            <a:r>
              <a:rPr lang="ko-KR" altLang="en-US" dirty="0"/>
              <a:t> 위에서만 실행 가능</a:t>
            </a:r>
            <a:endParaRPr lang="en-US" altLang="ko-KR" dirty="0"/>
          </a:p>
          <a:p>
            <a:r>
              <a:rPr lang="en-US" altLang="ko-KR" dirty="0"/>
              <a:t> 		(</a:t>
            </a:r>
            <a:r>
              <a:rPr lang="ko-KR" altLang="en-US" dirty="0"/>
              <a:t>웹 브라우저 이외의 환경</a:t>
            </a:r>
            <a:r>
              <a:rPr lang="en-US" altLang="ko-KR" dirty="0"/>
              <a:t>, </a:t>
            </a:r>
            <a:r>
              <a:rPr lang="ko-KR" altLang="en-US" dirty="0"/>
              <a:t>속도 측면에서 ↓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058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C023A-C118-1EF1-3371-9A098575F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32F73B-8924-42A1-45FE-3858FE6302B2}"/>
              </a:ext>
            </a:extLst>
          </p:cNvPr>
          <p:cNvCxnSpPr>
            <a:cxnSpLocks/>
          </p:cNvCxnSpPr>
          <p:nvPr/>
        </p:nvCxnSpPr>
        <p:spPr>
          <a:xfrm rot="16200000">
            <a:off x="3609560" y="-922681"/>
            <a:ext cx="0" cy="417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0156BDF-A8DA-F844-0957-868E165B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018"/>
            <a:ext cx="10515600" cy="463826"/>
          </a:xfrm>
        </p:spPr>
        <p:txBody>
          <a:bodyPr anchor="t">
            <a:normAutofit fontScale="90000"/>
          </a:bodyPr>
          <a:lstStyle/>
          <a:p>
            <a:r>
              <a:rPr lang="en-US" altLang="ko-KR" sz="2400" b="1" u="sng" dirty="0">
                <a:solidFill>
                  <a:schemeClr val="bg2">
                    <a:lumMod val="75000"/>
                  </a:schemeClr>
                </a:solidFill>
              </a:rPr>
              <a:t>Chapter 1.1 Node.js ? &amp; Runtime</a:t>
            </a:r>
            <a:r>
              <a:rPr lang="ko-KR" altLang="en-US" sz="2400" b="1" u="sng" dirty="0">
                <a:solidFill>
                  <a:schemeClr val="bg2">
                    <a:lumMod val="75000"/>
                  </a:schemeClr>
                </a:solidFill>
              </a:rPr>
              <a:t> </a:t>
            </a:r>
            <a:br>
              <a:rPr lang="en-US" altLang="ko-KR" sz="2400" b="1" dirty="0"/>
            </a:br>
            <a:endParaRPr lang="ko-KR" altLang="en-US" sz="24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9C314A3-C476-F391-2198-7E5EB83D58B0}"/>
              </a:ext>
            </a:extLst>
          </p:cNvPr>
          <p:cNvCxnSpPr/>
          <p:nvPr/>
        </p:nvCxnSpPr>
        <p:spPr>
          <a:xfrm>
            <a:off x="9640955" y="106018"/>
            <a:ext cx="0" cy="649356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EC1284-05F8-52D7-238A-6E65C9C5A0A9}"/>
              </a:ext>
            </a:extLst>
          </p:cNvPr>
          <p:cNvSpPr/>
          <p:nvPr/>
        </p:nvSpPr>
        <p:spPr>
          <a:xfrm>
            <a:off x="336274" y="1992795"/>
            <a:ext cx="145773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Process 2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8AEFA3-BE94-2650-E315-6A7B7942D49F}"/>
              </a:ext>
            </a:extLst>
          </p:cNvPr>
          <p:cNvSpPr/>
          <p:nvPr/>
        </p:nvSpPr>
        <p:spPr>
          <a:xfrm>
            <a:off x="336274" y="720586"/>
            <a:ext cx="1457736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Process 1</a:t>
            </a:r>
            <a:endParaRPr lang="ko-KR" altLang="en-US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7349A65-347F-B657-7A04-A42E1F4507D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794010" y="2449994"/>
            <a:ext cx="3982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9E1AC6-4D9C-E1D1-3B0E-055A445945B5}"/>
              </a:ext>
            </a:extLst>
          </p:cNvPr>
          <p:cNvSpPr/>
          <p:nvPr/>
        </p:nvSpPr>
        <p:spPr>
          <a:xfrm>
            <a:off x="1886774" y="2191577"/>
            <a:ext cx="1083374" cy="5168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56D3282-C5FE-4C83-5D3E-6C13198BE34A}"/>
              </a:ext>
            </a:extLst>
          </p:cNvPr>
          <p:cNvSpPr/>
          <p:nvPr/>
        </p:nvSpPr>
        <p:spPr>
          <a:xfrm>
            <a:off x="4533892" y="2191577"/>
            <a:ext cx="1119812" cy="5168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1F8439-E997-25E2-154C-18F23EFCFB5B}"/>
              </a:ext>
            </a:extLst>
          </p:cNvPr>
          <p:cNvSpPr/>
          <p:nvPr/>
        </p:nvSpPr>
        <p:spPr>
          <a:xfrm>
            <a:off x="2960206" y="919369"/>
            <a:ext cx="1570375" cy="5168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AA51B88-1384-4B29-9D56-FD9C73C4BA74}"/>
              </a:ext>
            </a:extLst>
          </p:cNvPr>
          <p:cNvCxnSpPr>
            <a:cxnSpLocks/>
          </p:cNvCxnSpPr>
          <p:nvPr/>
        </p:nvCxnSpPr>
        <p:spPr>
          <a:xfrm>
            <a:off x="2970148" y="1436203"/>
            <a:ext cx="0" cy="1116497"/>
          </a:xfrm>
          <a:prstGeom prst="line">
            <a:avLst/>
          </a:prstGeom>
          <a:ln w="38100" cap="flat" cmpd="sng" algn="ctr">
            <a:solidFill>
              <a:srgbClr val="4472C4"/>
            </a:solidFill>
            <a:prstDash val="sys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60CAAEE-A53E-0E06-C641-5AF2E0886B09}"/>
              </a:ext>
            </a:extLst>
          </p:cNvPr>
          <p:cNvCxnSpPr>
            <a:cxnSpLocks/>
          </p:cNvCxnSpPr>
          <p:nvPr/>
        </p:nvCxnSpPr>
        <p:spPr>
          <a:xfrm flipV="1">
            <a:off x="4533890" y="1177786"/>
            <a:ext cx="2" cy="1062494"/>
          </a:xfrm>
          <a:prstGeom prst="line">
            <a:avLst/>
          </a:prstGeom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ys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A8722ED-3308-B335-ED2C-5469E5E3828E}"/>
              </a:ext>
            </a:extLst>
          </p:cNvPr>
          <p:cNvSpPr txBox="1"/>
          <p:nvPr/>
        </p:nvSpPr>
        <p:spPr>
          <a:xfrm>
            <a:off x="3013525" y="2191880"/>
            <a:ext cx="2354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4472C4"/>
                </a:solidFill>
              </a:rPr>
              <a:t>Wait for Response</a:t>
            </a:r>
            <a:endParaRPr lang="ko-KR" altLang="en-US" sz="1200" b="1" dirty="0">
              <a:solidFill>
                <a:srgbClr val="4472C4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E9EDDB6-2E8E-5CA5-C680-E64D13E528E9}"/>
              </a:ext>
            </a:extLst>
          </p:cNvPr>
          <p:cNvCxnSpPr>
            <a:cxnSpLocks/>
          </p:cNvCxnSpPr>
          <p:nvPr/>
        </p:nvCxnSpPr>
        <p:spPr>
          <a:xfrm rot="16200000">
            <a:off x="3609560" y="1737690"/>
            <a:ext cx="0" cy="417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EE8402-6897-71D0-B5E2-C9CD3129EB5B}"/>
              </a:ext>
            </a:extLst>
          </p:cNvPr>
          <p:cNvSpPr/>
          <p:nvPr/>
        </p:nvSpPr>
        <p:spPr>
          <a:xfrm>
            <a:off x="336274" y="4653166"/>
            <a:ext cx="145773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Process 1</a:t>
            </a:r>
            <a:endParaRPr lang="ko-KR" altLang="en-US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1FF555-896A-789C-0F0F-6603BE7D1982}"/>
              </a:ext>
            </a:extLst>
          </p:cNvPr>
          <p:cNvSpPr/>
          <p:nvPr/>
        </p:nvSpPr>
        <p:spPr>
          <a:xfrm>
            <a:off x="336274" y="3380957"/>
            <a:ext cx="1457736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Process 2</a:t>
            </a:r>
            <a:endParaRPr lang="ko-KR" altLang="en-US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2B481CA-BF39-E0C9-415E-BB1F7527DA8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794010" y="5110365"/>
            <a:ext cx="3982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EC4A0CE-393C-5168-651F-F1922EE7B346}"/>
              </a:ext>
            </a:extLst>
          </p:cNvPr>
          <p:cNvSpPr/>
          <p:nvPr/>
        </p:nvSpPr>
        <p:spPr>
          <a:xfrm>
            <a:off x="1886774" y="4851948"/>
            <a:ext cx="1119812" cy="5168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625DA6E-5D00-CAC2-5F81-8D2BB326FF97}"/>
              </a:ext>
            </a:extLst>
          </p:cNvPr>
          <p:cNvSpPr/>
          <p:nvPr/>
        </p:nvSpPr>
        <p:spPr>
          <a:xfrm>
            <a:off x="3099349" y="4851948"/>
            <a:ext cx="2534802" cy="5168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67C320-D91F-83A0-ED5E-650FE381CF26}"/>
              </a:ext>
            </a:extLst>
          </p:cNvPr>
          <p:cNvSpPr/>
          <p:nvPr/>
        </p:nvSpPr>
        <p:spPr>
          <a:xfrm>
            <a:off x="3006590" y="3579740"/>
            <a:ext cx="1570375" cy="5168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E34F4CF-86B4-2D26-0555-B93812B384FC}"/>
              </a:ext>
            </a:extLst>
          </p:cNvPr>
          <p:cNvCxnSpPr>
            <a:cxnSpLocks/>
          </p:cNvCxnSpPr>
          <p:nvPr/>
        </p:nvCxnSpPr>
        <p:spPr>
          <a:xfrm>
            <a:off x="3006586" y="4096574"/>
            <a:ext cx="0" cy="1116497"/>
          </a:xfrm>
          <a:prstGeom prst="line">
            <a:avLst/>
          </a:prstGeom>
          <a:ln w="38100" cap="flat" cmpd="sng" algn="ctr">
            <a:solidFill>
              <a:srgbClr val="4472C4"/>
            </a:solidFill>
            <a:prstDash val="sys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9C98DD7-ADFE-03F3-C3F7-3F7B76D2A651}"/>
              </a:ext>
            </a:extLst>
          </p:cNvPr>
          <p:cNvCxnSpPr>
            <a:cxnSpLocks/>
            <a:endCxn id="35" idx="3"/>
          </p:cNvCxnSpPr>
          <p:nvPr/>
        </p:nvCxnSpPr>
        <p:spPr>
          <a:xfrm flipV="1">
            <a:off x="4576965" y="3838157"/>
            <a:ext cx="0" cy="1007851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sys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FEC1D51-CD94-B32F-9607-0C3FA661BB26}"/>
              </a:ext>
            </a:extLst>
          </p:cNvPr>
          <p:cNvSpPr txBox="1"/>
          <p:nvPr/>
        </p:nvSpPr>
        <p:spPr>
          <a:xfrm>
            <a:off x="4547428" y="4573988"/>
            <a:ext cx="229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4472C4"/>
                </a:solidFill>
              </a:rPr>
              <a:t>Get Response</a:t>
            </a:r>
            <a:endParaRPr lang="ko-KR" altLang="en-US" sz="1400" b="1" dirty="0">
              <a:solidFill>
                <a:srgbClr val="4472C4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7485D8-366F-D08A-5254-EE51CD416776}"/>
              </a:ext>
            </a:extLst>
          </p:cNvPr>
          <p:cNvSpPr txBox="1"/>
          <p:nvPr/>
        </p:nvSpPr>
        <p:spPr>
          <a:xfrm>
            <a:off x="5819664" y="1261202"/>
            <a:ext cx="461665" cy="41831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/>
              <a:t>Blocking	         Non-Blocking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9545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55D74-0824-3646-0BD9-6C26A8CC3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A7E90-8B07-3B62-049B-EEE10501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018"/>
            <a:ext cx="10515600" cy="463826"/>
          </a:xfrm>
        </p:spPr>
        <p:txBody>
          <a:bodyPr anchor="t">
            <a:normAutofit fontScale="90000"/>
          </a:bodyPr>
          <a:lstStyle/>
          <a:p>
            <a:r>
              <a:rPr lang="en-US" altLang="ko-KR" sz="2400" b="1" u="sng" dirty="0">
                <a:solidFill>
                  <a:schemeClr val="bg2">
                    <a:lumMod val="75000"/>
                  </a:schemeClr>
                </a:solidFill>
              </a:rPr>
              <a:t>Chapter 1.2 </a:t>
            </a:r>
            <a:r>
              <a:rPr lang="ko-KR" altLang="en-US" sz="2400" b="1" u="sng" dirty="0">
                <a:solidFill>
                  <a:schemeClr val="bg2">
                    <a:lumMod val="75000"/>
                  </a:schemeClr>
                </a:solidFill>
              </a:rPr>
              <a:t>이벤트 기반</a:t>
            </a:r>
            <a:r>
              <a:rPr lang="en-US" altLang="ko-KR" sz="2400" b="1" u="sng" dirty="0">
                <a:solidFill>
                  <a:schemeClr val="bg2">
                    <a:lumMod val="75000"/>
                  </a:schemeClr>
                </a:solidFill>
              </a:rPr>
              <a:t>(Event-driven)</a:t>
            </a:r>
            <a:br>
              <a:rPr lang="en-US" altLang="ko-KR" sz="2400" b="1" dirty="0"/>
            </a:br>
            <a:endParaRPr lang="ko-KR" altLang="en-US" sz="24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5D60ACF-762E-A245-2077-46DD447F3A0E}"/>
              </a:ext>
            </a:extLst>
          </p:cNvPr>
          <p:cNvCxnSpPr/>
          <p:nvPr/>
        </p:nvCxnSpPr>
        <p:spPr>
          <a:xfrm>
            <a:off x="9458075" y="106018"/>
            <a:ext cx="0" cy="649356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2C026B-A939-963A-9915-D66D443EF49A}"/>
              </a:ext>
            </a:extLst>
          </p:cNvPr>
          <p:cNvSpPr txBox="1"/>
          <p:nvPr/>
        </p:nvSpPr>
        <p:spPr>
          <a:xfrm>
            <a:off x="325909" y="1305849"/>
            <a:ext cx="7422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 기반</a:t>
            </a:r>
            <a:endParaRPr lang="en-US" altLang="ko-KR" dirty="0"/>
          </a:p>
          <a:p>
            <a:r>
              <a:rPr lang="en-US" altLang="ko-KR" dirty="0"/>
              <a:t> 	</a:t>
            </a:r>
            <a:r>
              <a:rPr lang="en-US" altLang="ko-KR" sz="1400" dirty="0"/>
              <a:t>: </a:t>
            </a:r>
            <a:r>
              <a:rPr lang="ko-KR" altLang="en-US" sz="1400" dirty="0"/>
              <a:t>특정 이벤트 발생시의 미리 지정해둔 작업을 수행하는 방식</a:t>
            </a:r>
            <a:endParaRPr lang="en-US" altLang="ko-KR" sz="1400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0DCA4-B0D5-A522-5F84-22B7764E260B}"/>
              </a:ext>
            </a:extLst>
          </p:cNvPr>
          <p:cNvSpPr txBox="1"/>
          <p:nvPr/>
        </p:nvSpPr>
        <p:spPr>
          <a:xfrm>
            <a:off x="9072076" y="217082"/>
            <a:ext cx="2921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&gt;&gt; Event listener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에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callback </a:t>
            </a:r>
            <a:r>
              <a:rPr lang="en-US" altLang="ko-KR" sz="1200" dirty="0" err="1">
                <a:solidFill>
                  <a:schemeClr val="bg2">
                    <a:lumMod val="75000"/>
                  </a:schemeClr>
                </a:solidFill>
              </a:rPr>
              <a:t>func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등록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이벤트 발생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 -&gt; callback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75000"/>
                  </a:schemeClr>
                </a:solidFill>
              </a:rPr>
              <a:t>func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 호출 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767D533-5612-9E50-7562-8A5C06CF098D}"/>
              </a:ext>
            </a:extLst>
          </p:cNvPr>
          <p:cNvGrpSpPr/>
          <p:nvPr/>
        </p:nvGrpSpPr>
        <p:grpSpPr>
          <a:xfrm>
            <a:off x="5298933" y="476182"/>
            <a:ext cx="3576838" cy="923330"/>
            <a:chOff x="1931912" y="1801871"/>
            <a:chExt cx="5483335" cy="168131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B3C494A-5593-F1CE-EF5B-C7D3B5E3D140}"/>
                </a:ext>
              </a:extLst>
            </p:cNvPr>
            <p:cNvSpPr/>
            <p:nvPr/>
          </p:nvSpPr>
          <p:spPr>
            <a:xfrm>
              <a:off x="3790623" y="1801871"/>
              <a:ext cx="2059709" cy="165568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b="1" dirty="0"/>
                <a:t>Event Listener</a:t>
              </a:r>
              <a:endParaRPr lang="ko-KR" altLang="en-US" sz="1100" b="1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BED34A9-0EFA-E1F1-771B-ED8263DB2C71}"/>
                </a:ext>
              </a:extLst>
            </p:cNvPr>
            <p:cNvSpPr/>
            <p:nvPr/>
          </p:nvSpPr>
          <p:spPr>
            <a:xfrm>
              <a:off x="4566120" y="2225136"/>
              <a:ext cx="1152196" cy="103862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/>
                <a:t>화면에 보이는 </a:t>
              </a:r>
              <a:endParaRPr lang="en-US" altLang="ko-KR" sz="700" b="1" dirty="0"/>
            </a:p>
            <a:p>
              <a:pPr algn="ctr"/>
              <a:r>
                <a:rPr lang="ko-KR" altLang="en-US" sz="700" b="1" dirty="0"/>
                <a:t>숫자가 </a:t>
              </a:r>
              <a:r>
                <a:rPr lang="en-US" altLang="ko-KR" sz="700" b="1" dirty="0"/>
                <a:t>1</a:t>
              </a:r>
              <a:r>
                <a:rPr lang="ko-KR" altLang="en-US" sz="700" b="1" dirty="0"/>
                <a:t>씩 증가하는 함수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17C1DE-8D43-07EC-B5C1-692A62B76200}"/>
                </a:ext>
              </a:extLst>
            </p:cNvPr>
            <p:cNvSpPr/>
            <p:nvPr/>
          </p:nvSpPr>
          <p:spPr>
            <a:xfrm>
              <a:off x="1931912" y="1827504"/>
              <a:ext cx="1516458" cy="165568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[Screen]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en-US" altLang="ko-KR" sz="1400" b="1" dirty="0"/>
                <a:t>0</a:t>
              </a:r>
            </a:p>
          </p:txBody>
        </p:sp>
        <p:sp>
          <p:nvSpPr>
            <p:cNvPr id="12" name="화살표: 위쪽 11">
              <a:extLst>
                <a:ext uri="{FF2B5EF4-FFF2-40B4-BE49-F238E27FC236}">
                  <a16:creationId xmlns:a16="http://schemas.microsoft.com/office/drawing/2014/main" id="{63AB6695-55CF-303A-350A-8DCE4714BF2B}"/>
                </a:ext>
              </a:extLst>
            </p:cNvPr>
            <p:cNvSpPr/>
            <p:nvPr/>
          </p:nvSpPr>
          <p:spPr>
            <a:xfrm rot="17418595">
              <a:off x="2863216" y="2571600"/>
              <a:ext cx="824749" cy="923330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altLang="ko-KR" sz="1400" dirty="0"/>
                <a:t>click</a:t>
              </a:r>
              <a:endParaRPr lang="ko-KR" altLang="en-US" sz="1400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C0D0BB3-5A11-0411-AA86-169B0F1FE9BE}"/>
                </a:ext>
              </a:extLst>
            </p:cNvPr>
            <p:cNvCxnSpPr>
              <a:cxnSpLocks/>
              <a:stCxn id="12" idx="2"/>
              <a:endCxn id="17" idx="1"/>
            </p:cNvCxnSpPr>
            <p:nvPr/>
          </p:nvCxnSpPr>
          <p:spPr>
            <a:xfrm flipV="1">
              <a:off x="3708553" y="2947749"/>
              <a:ext cx="247773" cy="275854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C481C2-8758-37D1-8895-2B6563A66C65}"/>
                </a:ext>
              </a:extLst>
            </p:cNvPr>
            <p:cNvSpPr txBox="1"/>
            <p:nvPr/>
          </p:nvSpPr>
          <p:spPr>
            <a:xfrm>
              <a:off x="3956326" y="2667528"/>
              <a:ext cx="914399" cy="560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/>
                  </a:solidFill>
                </a:rPr>
                <a:t>CALL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C4FB6A5-75D3-4B6A-2C28-1252E1108D58}"/>
                </a:ext>
              </a:extLst>
            </p:cNvPr>
            <p:cNvSpPr/>
            <p:nvPr/>
          </p:nvSpPr>
          <p:spPr>
            <a:xfrm>
              <a:off x="6123050" y="1801871"/>
              <a:ext cx="1292197" cy="165568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[Screen]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en-US" altLang="ko-KR" sz="1400" b="1" dirty="0"/>
                <a:t>1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B4F34C88-AAB9-C20D-A500-BC02C7CB0850}"/>
                </a:ext>
              </a:extLst>
            </p:cNvPr>
            <p:cNvCxnSpPr>
              <a:cxnSpLocks/>
              <a:stCxn id="28" idx="3"/>
              <a:endCxn id="19" idx="1"/>
            </p:cNvCxnSpPr>
            <p:nvPr/>
          </p:nvCxnSpPr>
          <p:spPr>
            <a:xfrm>
              <a:off x="5850332" y="2629713"/>
              <a:ext cx="2727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3DD311B5-BFDD-5783-EBF1-B8DF78189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955" y="867942"/>
            <a:ext cx="2434585" cy="121729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04CF105-FC60-FC0F-6366-E2553541FD85}"/>
              </a:ext>
            </a:extLst>
          </p:cNvPr>
          <p:cNvSpPr txBox="1"/>
          <p:nvPr/>
        </p:nvSpPr>
        <p:spPr>
          <a:xfrm>
            <a:off x="9762344" y="2252528"/>
            <a:ext cx="39355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/>
              <a:t>https://thebook.io/080334/0008/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9AE07A-FF0C-63D0-EB81-F53C7194C42E}"/>
              </a:ext>
            </a:extLst>
          </p:cNvPr>
          <p:cNvSpPr txBox="1"/>
          <p:nvPr/>
        </p:nvSpPr>
        <p:spPr>
          <a:xfrm>
            <a:off x="0" y="2475812"/>
            <a:ext cx="96525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serif_l"/>
              </a:rPr>
              <a:t> 이벤트 루프</a:t>
            </a:r>
            <a:r>
              <a:rPr lang="en-US" altLang="ko-KR" b="0" i="0" dirty="0">
                <a:effectLst/>
                <a:latin typeface="serif_l"/>
              </a:rPr>
              <a:t>(event loop)</a:t>
            </a:r>
          </a:p>
          <a:p>
            <a:r>
              <a:rPr lang="en-US" altLang="ko-KR" dirty="0">
                <a:latin typeface="serif_l"/>
              </a:rPr>
              <a:t>	: </a:t>
            </a:r>
            <a:r>
              <a:rPr lang="ko-KR" altLang="en-US" dirty="0">
                <a:latin typeface="serif_l"/>
              </a:rPr>
              <a:t>이벤트가 동시 발생시</a:t>
            </a:r>
            <a:r>
              <a:rPr lang="en-US" altLang="ko-KR" dirty="0">
                <a:latin typeface="serif_l"/>
              </a:rPr>
              <a:t>,</a:t>
            </a:r>
            <a:r>
              <a:rPr lang="ko-KR" altLang="en-US" dirty="0">
                <a:latin typeface="serif_l"/>
              </a:rPr>
              <a:t> 어떤 이벤트를 먼저 처리할 지</a:t>
            </a:r>
            <a:r>
              <a:rPr lang="en-US" altLang="ko-KR" dirty="0">
                <a:latin typeface="serif_l"/>
              </a:rPr>
              <a:t> </a:t>
            </a:r>
            <a:r>
              <a:rPr lang="ko-KR" altLang="en-US" dirty="0">
                <a:latin typeface="serif_l"/>
              </a:rPr>
              <a:t>결정</a:t>
            </a:r>
            <a:r>
              <a:rPr lang="en-US" altLang="ko-KR" dirty="0">
                <a:latin typeface="serif_l"/>
              </a:rPr>
              <a:t>. </a:t>
            </a:r>
          </a:p>
          <a:p>
            <a:r>
              <a:rPr lang="en-US" altLang="ko-KR" dirty="0">
                <a:latin typeface="serif_l"/>
              </a:rPr>
              <a:t>		</a:t>
            </a:r>
            <a:r>
              <a:rPr lang="ko-KR" altLang="en-US" dirty="0">
                <a:latin typeface="serif_l"/>
              </a:rPr>
              <a:t>호출된 </a:t>
            </a:r>
            <a:r>
              <a:rPr lang="ko-KR" altLang="en-US" dirty="0" err="1">
                <a:latin typeface="serif_l"/>
              </a:rPr>
              <a:t>콜백</a:t>
            </a:r>
            <a:r>
              <a:rPr lang="ko-KR" altLang="en-US" dirty="0">
                <a:latin typeface="serif_l"/>
              </a:rPr>
              <a:t> 함수를 관리</a:t>
            </a:r>
            <a:r>
              <a:rPr lang="en-US" altLang="ko-KR" dirty="0">
                <a:latin typeface="serif_l"/>
              </a:rPr>
              <a:t>, </a:t>
            </a:r>
            <a:r>
              <a:rPr lang="ko-KR" altLang="en-US" dirty="0">
                <a:latin typeface="serif_l"/>
              </a:rPr>
              <a:t>실행순서 결정</a:t>
            </a:r>
            <a:r>
              <a:rPr lang="en-US" altLang="ko-KR" dirty="0">
                <a:latin typeface="serif_l"/>
              </a:rPr>
              <a:t>. </a:t>
            </a:r>
          </a:p>
          <a:p>
            <a:r>
              <a:rPr lang="en-US" altLang="ko-KR" dirty="0">
                <a:latin typeface="serif_l"/>
              </a:rPr>
              <a:t>	-&gt; </a:t>
            </a:r>
            <a:r>
              <a:rPr lang="ko-KR" altLang="en-US" dirty="0">
                <a:latin typeface="serif_l"/>
              </a:rPr>
              <a:t>노드의 실행이 모두 </a:t>
            </a:r>
            <a:r>
              <a:rPr lang="ko-KR" altLang="en-US" dirty="0" err="1">
                <a:latin typeface="serif_l"/>
              </a:rPr>
              <a:t>끝날때까지</a:t>
            </a:r>
            <a:endParaRPr lang="en-US" altLang="ko-KR" dirty="0">
              <a:latin typeface="serif_l"/>
            </a:endParaRPr>
          </a:p>
          <a:p>
            <a:r>
              <a:rPr lang="ko-KR" altLang="en-US" dirty="0">
                <a:latin typeface="serif_l"/>
              </a:rPr>
              <a:t>이벤트 처리를 위한 작업을 반복</a:t>
            </a:r>
            <a:r>
              <a:rPr lang="en-US" altLang="ko-KR" dirty="0">
                <a:latin typeface="serif_l"/>
              </a:rPr>
              <a:t>.</a:t>
            </a:r>
          </a:p>
          <a:p>
            <a:endParaRPr lang="en-US" altLang="ko-KR" dirty="0">
              <a:latin typeface="serif_l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89D25956-D97C-081F-25C6-7624EFFC6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366" y="2587384"/>
            <a:ext cx="2501087" cy="128627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7D1CD28-3DAE-209F-6F80-C2B53E4E3F09}"/>
              </a:ext>
            </a:extLst>
          </p:cNvPr>
          <p:cNvSpPr txBox="1"/>
          <p:nvPr/>
        </p:nvSpPr>
        <p:spPr>
          <a:xfrm>
            <a:off x="88728" y="4417049"/>
            <a:ext cx="7659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i="0" dirty="0">
                <a:effectLst/>
                <a:latin typeface="gothic_m"/>
              </a:rPr>
              <a:t>백그라운드</a:t>
            </a:r>
            <a:r>
              <a:rPr lang="en-US" altLang="ko-KR" b="0" i="0" dirty="0">
                <a:effectLst/>
                <a:latin typeface="serif_l"/>
              </a:rPr>
              <a:t>: </a:t>
            </a:r>
            <a:r>
              <a:rPr lang="en-US" altLang="ko-KR" b="0" i="0" dirty="0" err="1">
                <a:effectLst/>
                <a:latin typeface="code"/>
              </a:rPr>
              <a:t>setTimeout</a:t>
            </a:r>
            <a:r>
              <a:rPr lang="ko-KR" altLang="en-US" b="0" i="0" dirty="0">
                <a:effectLst/>
                <a:latin typeface="serif_l"/>
              </a:rPr>
              <a:t> 같은 타이머나 이벤트 </a:t>
            </a:r>
            <a:r>
              <a:rPr lang="ko-KR" altLang="en-US" b="0" i="0" dirty="0" err="1">
                <a:effectLst/>
                <a:latin typeface="serif_l"/>
              </a:rPr>
              <a:t>리스너들이</a:t>
            </a:r>
            <a:r>
              <a:rPr lang="ko-KR" altLang="en-US" b="0" i="0" dirty="0">
                <a:effectLst/>
                <a:latin typeface="serif_l"/>
              </a:rPr>
              <a:t> 대기하는 곳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CECE9F-6EB5-A28C-5268-637BB88C7F6E}"/>
              </a:ext>
            </a:extLst>
          </p:cNvPr>
          <p:cNvSpPr txBox="1"/>
          <p:nvPr/>
        </p:nvSpPr>
        <p:spPr>
          <a:xfrm>
            <a:off x="88728" y="5343727"/>
            <a:ext cx="9076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i="0" dirty="0">
                <a:effectLst/>
                <a:latin typeface="gothic_m"/>
              </a:rPr>
              <a:t>태스크 큐</a:t>
            </a:r>
            <a:r>
              <a:rPr lang="en-US" altLang="ko-KR" b="0" i="0" dirty="0">
                <a:effectLst/>
                <a:latin typeface="serif_l"/>
              </a:rPr>
              <a:t>: </a:t>
            </a:r>
            <a:r>
              <a:rPr lang="ko-KR" altLang="en-US" b="0" i="0" dirty="0">
                <a:effectLst/>
                <a:latin typeface="serif_l"/>
              </a:rPr>
              <a:t>이벤트 발생 후</a:t>
            </a:r>
            <a:r>
              <a:rPr lang="en-US" altLang="ko-KR" b="0" i="0" dirty="0">
                <a:effectLst/>
                <a:latin typeface="serif_l"/>
              </a:rPr>
              <a:t>, </a:t>
            </a:r>
            <a:r>
              <a:rPr lang="ko-KR" altLang="en-US" b="0" i="0" dirty="0">
                <a:effectLst/>
                <a:latin typeface="serif_l"/>
              </a:rPr>
              <a:t>백그라운드에서는 태스크 큐로 타이머나 이벤트 </a:t>
            </a:r>
            <a:r>
              <a:rPr lang="ko-KR" altLang="en-US" b="0" i="0" dirty="0" err="1">
                <a:effectLst/>
                <a:latin typeface="serif_l"/>
              </a:rPr>
              <a:t>리스너의</a:t>
            </a:r>
            <a:r>
              <a:rPr lang="ko-KR" altLang="en-US" b="0" i="0" dirty="0">
                <a:effectLst/>
                <a:latin typeface="serif_l"/>
              </a:rPr>
              <a:t> </a:t>
            </a:r>
            <a:r>
              <a:rPr lang="ko-KR" altLang="en-US" b="0" i="0" dirty="0" err="1">
                <a:effectLst/>
                <a:latin typeface="serif_l"/>
              </a:rPr>
              <a:t>콜백</a:t>
            </a:r>
            <a:r>
              <a:rPr lang="ko-KR" altLang="en-US" b="0" i="0" dirty="0">
                <a:effectLst/>
                <a:latin typeface="serif_l"/>
              </a:rPr>
              <a:t> 함수를 보냄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8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59651-3632-C3D0-3058-32E771A1C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1307E-5927-4EA5-1DDB-BE2F0EF3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018"/>
            <a:ext cx="10515600" cy="463826"/>
          </a:xfrm>
        </p:spPr>
        <p:txBody>
          <a:bodyPr anchor="t">
            <a:normAutofit fontScale="90000"/>
          </a:bodyPr>
          <a:lstStyle/>
          <a:p>
            <a:r>
              <a:rPr lang="en-US" altLang="ko-KR" sz="2400" b="1" u="sng" dirty="0">
                <a:solidFill>
                  <a:schemeClr val="bg2">
                    <a:lumMod val="75000"/>
                  </a:schemeClr>
                </a:solidFill>
              </a:rPr>
              <a:t>Chapter 2. JavaScript </a:t>
            </a:r>
            <a:r>
              <a:rPr lang="ko-KR" altLang="en-US" sz="2400" b="1" u="sng" dirty="0">
                <a:solidFill>
                  <a:schemeClr val="bg2">
                    <a:lumMod val="75000"/>
                  </a:schemeClr>
                </a:solidFill>
              </a:rPr>
              <a:t>복습 </a:t>
            </a:r>
            <a:br>
              <a:rPr lang="en-US" altLang="ko-KR" sz="2400" b="1" dirty="0"/>
            </a:br>
            <a:endParaRPr lang="ko-KR" altLang="en-US" sz="24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AB8AE20-2667-DF18-5A5A-AC965A98FFE1}"/>
              </a:ext>
            </a:extLst>
          </p:cNvPr>
          <p:cNvCxnSpPr>
            <a:cxnSpLocks/>
          </p:cNvCxnSpPr>
          <p:nvPr/>
        </p:nvCxnSpPr>
        <p:spPr>
          <a:xfrm>
            <a:off x="2151839" y="569844"/>
            <a:ext cx="0" cy="618213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081D5F-EE8C-7F50-D0A8-AEF330574477}"/>
              </a:ext>
            </a:extLst>
          </p:cNvPr>
          <p:cNvSpPr txBox="1"/>
          <p:nvPr/>
        </p:nvSpPr>
        <p:spPr>
          <a:xfrm>
            <a:off x="656165" y="523690"/>
            <a:ext cx="286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ES2015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55084-B922-518E-385D-898028907061}"/>
              </a:ext>
            </a:extLst>
          </p:cNvPr>
          <p:cNvSpPr txBox="1"/>
          <p:nvPr/>
        </p:nvSpPr>
        <p:spPr>
          <a:xfrm>
            <a:off x="-367242" y="600635"/>
            <a:ext cx="245775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/>
              <a:t> </a:t>
            </a:r>
          </a:p>
          <a:p>
            <a:pPr algn="r"/>
            <a:r>
              <a:rPr lang="en-US" altLang="ko-KR" sz="1600" dirty="0"/>
              <a:t>var</a:t>
            </a:r>
          </a:p>
          <a:p>
            <a:pPr algn="r"/>
            <a:endParaRPr lang="en-US" altLang="ko-KR" dirty="0"/>
          </a:p>
          <a:p>
            <a:pPr algn="r"/>
            <a:r>
              <a:rPr lang="en-US" altLang="ko-KR" b="1" dirty="0"/>
              <a:t> </a:t>
            </a:r>
          </a:p>
          <a:p>
            <a:pPr algn="r"/>
            <a:r>
              <a:rPr lang="en-US" altLang="ko-KR" sz="1200" dirty="0"/>
              <a:t>‘</a:t>
            </a:r>
            <a:r>
              <a:rPr lang="ko-KR" altLang="en-US" sz="1200" dirty="0"/>
              <a:t>문자</a:t>
            </a:r>
            <a:r>
              <a:rPr lang="en-US" altLang="ko-KR" sz="1200" dirty="0"/>
              <a:t>’ + variable + ‘</a:t>
            </a:r>
            <a:r>
              <a:rPr lang="ko-KR" altLang="en-US" sz="1200" dirty="0"/>
              <a:t>문자</a:t>
            </a:r>
            <a:r>
              <a:rPr lang="en-US" altLang="ko-KR" sz="1200" dirty="0"/>
              <a:t>‘</a:t>
            </a:r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b="1" dirty="0"/>
              <a:t> </a:t>
            </a:r>
          </a:p>
          <a:p>
            <a:pPr algn="r"/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C5F81-BA14-F71A-A80E-78A916C457B6}"/>
              </a:ext>
            </a:extLst>
          </p:cNvPr>
          <p:cNvSpPr txBox="1"/>
          <p:nvPr/>
        </p:nvSpPr>
        <p:spPr>
          <a:xfrm>
            <a:off x="2229309" y="600635"/>
            <a:ext cx="828629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변수 선언</a:t>
            </a:r>
            <a:endParaRPr lang="en-US" altLang="ko-KR" dirty="0"/>
          </a:p>
          <a:p>
            <a:r>
              <a:rPr lang="en-US" altLang="ko-KR" sz="1600" dirty="0"/>
              <a:t>const, let + </a:t>
            </a:r>
            <a:r>
              <a:rPr lang="ko-KR" altLang="en-US" sz="1600" dirty="0"/>
              <a:t>블록 </a:t>
            </a:r>
            <a:r>
              <a:rPr lang="ko-KR" altLang="en-US" sz="1600" dirty="0" err="1"/>
              <a:t>스코프</a:t>
            </a:r>
            <a:endParaRPr lang="en-US" altLang="ko-KR" sz="1600" dirty="0"/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ko-KR" altLang="en-US" b="1" dirty="0"/>
              <a:t>문자열 표기</a:t>
            </a:r>
            <a:r>
              <a:rPr lang="en-US" altLang="ko-KR" b="1" dirty="0"/>
              <a:t> - ` </a:t>
            </a:r>
            <a:r>
              <a:rPr lang="en-US" altLang="ko-KR" dirty="0"/>
              <a:t>(backtick) </a:t>
            </a:r>
            <a:r>
              <a:rPr lang="ko-KR" altLang="en-US" dirty="0"/>
              <a:t>등장</a:t>
            </a:r>
            <a:endParaRPr lang="en-US" altLang="ko-KR" dirty="0"/>
          </a:p>
          <a:p>
            <a:r>
              <a:rPr lang="en-US" altLang="ko-KR" sz="1200" dirty="0"/>
              <a:t>    ` ‘</a:t>
            </a:r>
            <a:r>
              <a:rPr lang="ko-KR" altLang="en-US" sz="1200" dirty="0"/>
              <a:t>문자열 내부에 예쁘게 </a:t>
            </a:r>
            <a:r>
              <a:rPr lang="en-US" altLang="ko-KR" sz="1200" dirty="0"/>
              <a:t>${variable} </a:t>
            </a:r>
            <a:r>
              <a:rPr lang="ko-KR" altLang="en-US" sz="1200" dirty="0"/>
              <a:t>표기 가능</a:t>
            </a:r>
            <a:r>
              <a:rPr lang="en-US" altLang="ko-KR" sz="1200" dirty="0"/>
              <a:t>’ </a:t>
            </a:r>
            <a:r>
              <a:rPr lang="ko-KR" altLang="en-US" sz="1200" dirty="0"/>
              <a:t>따옴표도 </a:t>
            </a:r>
            <a:r>
              <a:rPr lang="en-US" altLang="ko-KR" sz="1200" dirty="0"/>
              <a:t>\escape</a:t>
            </a:r>
            <a:r>
              <a:rPr lang="ko-KR" altLang="en-US" sz="1200" dirty="0"/>
              <a:t>없이 사용 가능</a:t>
            </a:r>
            <a:r>
              <a:rPr lang="en-US" altLang="ko-KR" sz="1200" dirty="0"/>
              <a:t> `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객체 </a:t>
            </a:r>
            <a:r>
              <a:rPr lang="ko-KR" altLang="en-US" b="1" dirty="0" err="1"/>
              <a:t>리터럴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E4B8479-F91A-442C-B2D0-1BB5B478B657}"/>
              </a:ext>
            </a:extLst>
          </p:cNvPr>
          <p:cNvGrpSpPr/>
          <p:nvPr/>
        </p:nvGrpSpPr>
        <p:grpSpPr>
          <a:xfrm>
            <a:off x="123013" y="3062848"/>
            <a:ext cx="5352685" cy="2631490"/>
            <a:chOff x="1148814" y="3625875"/>
            <a:chExt cx="5352685" cy="263149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BC35ADF-8D60-4C95-A8CA-69DA0352138D}"/>
                </a:ext>
              </a:extLst>
            </p:cNvPr>
            <p:cNvGrpSpPr/>
            <p:nvPr/>
          </p:nvGrpSpPr>
          <p:grpSpPr>
            <a:xfrm>
              <a:off x="1148814" y="3625875"/>
              <a:ext cx="2385116" cy="2631490"/>
              <a:chOff x="-24750" y="3601808"/>
              <a:chExt cx="2385116" cy="263149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BFB7718-3AC4-444F-F7AA-E2FA63C09272}"/>
                  </a:ext>
                </a:extLst>
              </p:cNvPr>
              <p:cNvSpPr/>
              <p:nvPr/>
            </p:nvSpPr>
            <p:spPr>
              <a:xfrm>
                <a:off x="52721" y="4984990"/>
                <a:ext cx="1238198" cy="32211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B804416-D89B-BDD4-FB14-1BDED03D76F5}"/>
                  </a:ext>
                </a:extLst>
              </p:cNvPr>
              <p:cNvSpPr/>
              <p:nvPr/>
            </p:nvSpPr>
            <p:spPr>
              <a:xfrm>
                <a:off x="52721" y="4488248"/>
                <a:ext cx="1238198" cy="49674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9290F7-C652-52E6-05B3-849715459440}"/>
                  </a:ext>
                </a:extLst>
              </p:cNvPr>
              <p:cNvSpPr txBox="1"/>
              <p:nvPr/>
            </p:nvSpPr>
            <p:spPr>
              <a:xfrm>
                <a:off x="-24750" y="3601808"/>
                <a:ext cx="2385116" cy="2631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latinLnBrk="1">
                  <a:buNone/>
                </a:pPr>
                <a:r>
                  <a:rPr lang="en-US" altLang="ko-KR" sz="11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var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100" b="0" i="0" u="none" strike="noStrike" dirty="0" err="1">
                    <a:solidFill>
                      <a:srgbClr val="000000"/>
                    </a:solidFill>
                    <a:effectLst/>
                    <a:latin typeface="code"/>
                  </a:rPr>
                  <a:t>sayNode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1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=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1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function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() {</a:t>
                </a:r>
              </a:p>
              <a:p>
                <a:pPr algn="l" latinLnBrk="1">
                  <a:buNone/>
                </a:pP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  console.</a:t>
                </a:r>
                <a:r>
                  <a:rPr lang="en-US" altLang="ko-KR" sz="11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log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(</a:t>
                </a:r>
                <a:r>
                  <a:rPr lang="en-US" altLang="ko-KR" sz="1100" b="0" i="0" u="none" strike="noStrike" dirty="0">
                    <a:solidFill>
                      <a:srgbClr val="649D58"/>
                    </a:solidFill>
                    <a:effectLst/>
                    <a:latin typeface="code"/>
                  </a:rPr>
                  <a:t>'Node'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);</a:t>
                </a:r>
              </a:p>
              <a:p>
                <a:pPr algn="l" latinLnBrk="1">
                  <a:buNone/>
                </a:pP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};</a:t>
                </a:r>
              </a:p>
              <a:p>
                <a:pPr algn="l" latinLnBrk="1">
                  <a:buNone/>
                </a:pPr>
                <a:r>
                  <a:rPr lang="en-US" altLang="ko-KR" sz="11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var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 es </a:t>
                </a:r>
                <a:r>
                  <a:rPr lang="en-US" altLang="ko-KR" sz="11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=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100" b="0" i="0" u="none" strike="noStrike" dirty="0">
                    <a:solidFill>
                      <a:srgbClr val="649D58"/>
                    </a:solidFill>
                    <a:effectLst/>
                    <a:latin typeface="code"/>
                  </a:rPr>
                  <a:t>'ES'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;</a:t>
                </a:r>
              </a:p>
              <a:p>
                <a:pPr algn="l" latinLnBrk="1">
                  <a:buNone/>
                </a:pPr>
                <a:r>
                  <a:rPr lang="en-US" altLang="ko-KR" sz="11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var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100" b="0" i="0" dirty="0" err="1">
                    <a:solidFill>
                      <a:srgbClr val="000000"/>
                    </a:solidFill>
                    <a:effectLst/>
                    <a:latin typeface="code"/>
                  </a:rPr>
                  <a:t>oldObject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1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=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 {</a:t>
                </a:r>
              </a:p>
              <a:p>
                <a:pPr algn="l" latinLnBrk="1">
                  <a:buNone/>
                </a:pP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  </a:t>
                </a:r>
                <a:r>
                  <a:rPr lang="en-US" altLang="ko-KR" sz="1100" b="0" i="0" u="none" strike="noStrike" dirty="0" err="1">
                    <a:solidFill>
                      <a:srgbClr val="000000"/>
                    </a:solidFill>
                    <a:effectLst/>
                    <a:latin typeface="code"/>
                  </a:rPr>
                  <a:t>sayJS</a:t>
                </a:r>
                <a:r>
                  <a:rPr lang="en-US" altLang="ko-KR" sz="11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: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1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function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() {</a:t>
                </a:r>
              </a:p>
              <a:p>
                <a:pPr algn="l" latinLnBrk="1">
                  <a:buNone/>
                </a:pP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    console.</a:t>
                </a:r>
                <a:r>
                  <a:rPr lang="en-US" altLang="ko-KR" sz="11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log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(</a:t>
                </a:r>
                <a:r>
                  <a:rPr lang="en-US" altLang="ko-KR" sz="1100" b="0" i="0" u="none" strike="noStrike" dirty="0">
                    <a:solidFill>
                      <a:srgbClr val="649D58"/>
                    </a:solidFill>
                    <a:effectLst/>
                    <a:latin typeface="code"/>
                  </a:rPr>
                  <a:t>'JS'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);</a:t>
                </a:r>
              </a:p>
              <a:p>
                <a:pPr algn="l" latinLnBrk="1">
                  <a:buNone/>
                </a:pP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  },</a:t>
                </a:r>
              </a:p>
              <a:p>
                <a:pPr algn="l" latinLnBrk="1">
                  <a:buNone/>
                </a:pP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  </a:t>
                </a:r>
                <a:r>
                  <a:rPr lang="en-US" altLang="ko-KR" sz="1100" b="0" i="0" u="none" strike="noStrike" dirty="0" err="1">
                    <a:solidFill>
                      <a:srgbClr val="E85953"/>
                    </a:solidFill>
                    <a:effectLst/>
                    <a:latin typeface="code"/>
                  </a:rPr>
                  <a:t>sayNode</a:t>
                </a:r>
                <a:r>
                  <a:rPr lang="en-US" altLang="ko-KR" sz="11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: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100" b="0" i="0" dirty="0" err="1">
                    <a:solidFill>
                      <a:srgbClr val="000000"/>
                    </a:solidFill>
                    <a:effectLst/>
                    <a:latin typeface="code"/>
                  </a:rPr>
                  <a:t>sayNode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,</a:t>
                </a:r>
              </a:p>
              <a:p>
                <a:pPr algn="l" latinLnBrk="1">
                  <a:buNone/>
                </a:pP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};</a:t>
                </a:r>
              </a:p>
              <a:p>
                <a:pPr algn="l" latinLnBrk="1">
                  <a:buNone/>
                </a:pPr>
                <a:r>
                  <a:rPr lang="en-US" altLang="ko-KR" sz="1100" b="0" i="0" dirty="0" err="1">
                    <a:solidFill>
                      <a:srgbClr val="000000"/>
                    </a:solidFill>
                    <a:effectLst/>
                    <a:latin typeface="code"/>
                  </a:rPr>
                  <a:t>oldObject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[es </a:t>
                </a:r>
                <a:r>
                  <a:rPr lang="en-US" altLang="ko-KR" sz="11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+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100" b="0" i="0" u="none" strike="noStrike" dirty="0">
                    <a:solidFill>
                      <a:srgbClr val="9C6700"/>
                    </a:solidFill>
                    <a:effectLst/>
                    <a:latin typeface="code"/>
                  </a:rPr>
                  <a:t>6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] </a:t>
                </a:r>
                <a:r>
                  <a:rPr lang="en-US" altLang="ko-KR" sz="11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=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100" b="0" i="0" u="none" strike="noStrike" dirty="0">
                    <a:solidFill>
                      <a:srgbClr val="649D58"/>
                    </a:solidFill>
                    <a:effectLst/>
                    <a:latin typeface="code"/>
                  </a:rPr>
                  <a:t>'Fantastic'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;</a:t>
                </a:r>
              </a:p>
              <a:p>
                <a:pPr algn="l" latinLnBrk="1">
                  <a:buNone/>
                </a:pPr>
                <a:r>
                  <a:rPr lang="en-US" altLang="ko-KR" sz="1100" b="0" i="0" dirty="0" err="1">
                    <a:solidFill>
                      <a:srgbClr val="000000"/>
                    </a:solidFill>
                    <a:effectLst/>
                    <a:latin typeface="code"/>
                  </a:rPr>
                  <a:t>oldObject.</a:t>
                </a:r>
                <a:r>
                  <a:rPr lang="en-US" altLang="ko-KR" sz="1100" b="0" i="0" u="none" strike="noStrike" dirty="0" err="1">
                    <a:solidFill>
                      <a:srgbClr val="000000"/>
                    </a:solidFill>
                    <a:effectLst/>
                    <a:latin typeface="code"/>
                  </a:rPr>
                  <a:t>sayNode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(); </a:t>
                </a:r>
                <a:r>
                  <a:rPr lang="en-US" altLang="ko-KR" sz="1100" b="0" i="0" dirty="0">
                    <a:solidFill>
                      <a:srgbClr val="9FA0A6"/>
                    </a:solidFill>
                    <a:effectLst/>
                    <a:latin typeface="code"/>
                  </a:rPr>
                  <a:t>// Node</a:t>
                </a:r>
                <a:endParaRPr lang="en-US" altLang="ko-KR" sz="1100" b="0" i="0" dirty="0">
                  <a:solidFill>
                    <a:srgbClr val="000000"/>
                  </a:solidFill>
                  <a:effectLst/>
                  <a:latin typeface="code"/>
                </a:endParaRPr>
              </a:p>
              <a:p>
                <a:pPr algn="l" latinLnBrk="1">
                  <a:buNone/>
                </a:pPr>
                <a:r>
                  <a:rPr lang="en-US" altLang="ko-KR" sz="1100" b="0" i="0" dirty="0" err="1">
                    <a:solidFill>
                      <a:srgbClr val="000000"/>
                    </a:solidFill>
                    <a:effectLst/>
                    <a:latin typeface="code"/>
                  </a:rPr>
                  <a:t>oldObject.</a:t>
                </a:r>
                <a:r>
                  <a:rPr lang="en-US" altLang="ko-KR" sz="1100" b="0" i="0" u="none" strike="noStrike" dirty="0" err="1">
                    <a:solidFill>
                      <a:srgbClr val="000000"/>
                    </a:solidFill>
                    <a:effectLst/>
                    <a:latin typeface="code"/>
                  </a:rPr>
                  <a:t>sayJS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(); </a:t>
                </a:r>
                <a:r>
                  <a:rPr lang="en-US" altLang="ko-KR" sz="1100" b="0" i="0" dirty="0">
                    <a:solidFill>
                      <a:srgbClr val="9FA0A6"/>
                    </a:solidFill>
                    <a:effectLst/>
                    <a:latin typeface="code"/>
                  </a:rPr>
                  <a:t>// JS</a:t>
                </a:r>
                <a:endParaRPr lang="en-US" altLang="ko-KR" sz="1100" b="0" i="0" dirty="0">
                  <a:solidFill>
                    <a:srgbClr val="000000"/>
                  </a:solidFill>
                  <a:effectLst/>
                  <a:latin typeface="code"/>
                </a:endParaRPr>
              </a:p>
              <a:p>
                <a:pPr algn="l" latinLnBrk="1">
                  <a:buNone/>
                </a:pP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console.</a:t>
                </a:r>
                <a:r>
                  <a:rPr lang="en-US" altLang="ko-KR" sz="11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log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(oldObject.</a:t>
                </a:r>
                <a:r>
                  <a:rPr lang="en-US" altLang="ko-KR" sz="1100" b="0" i="0" u="none" strike="noStrike" dirty="0">
                    <a:solidFill>
                      <a:srgbClr val="9C6700"/>
                    </a:solidFill>
                    <a:effectLst/>
                    <a:latin typeface="code"/>
                  </a:rPr>
                  <a:t>ES6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code"/>
                  </a:rPr>
                  <a:t>); </a:t>
                </a:r>
                <a:r>
                  <a:rPr lang="en-US" altLang="ko-KR" sz="1100" b="0" i="0" dirty="0">
                    <a:solidFill>
                      <a:srgbClr val="9FA0A6"/>
                    </a:solidFill>
                    <a:effectLst/>
                    <a:latin typeface="code"/>
                  </a:rPr>
                  <a:t>// Fantastic</a:t>
                </a:r>
                <a:endParaRPr lang="en-US" altLang="ko-KR" sz="1100" b="0" i="0" dirty="0">
                  <a:solidFill>
                    <a:srgbClr val="000000"/>
                  </a:solidFill>
                  <a:effectLst/>
                  <a:latin typeface="code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7F9B07E-2AEB-5630-7C84-D79EBE3EC892}"/>
                </a:ext>
              </a:extLst>
            </p:cNvPr>
            <p:cNvGrpSpPr/>
            <p:nvPr/>
          </p:nvGrpSpPr>
          <p:grpSpPr>
            <a:xfrm>
              <a:off x="3229691" y="4125596"/>
              <a:ext cx="3271808" cy="1938992"/>
              <a:chOff x="2671792" y="3601808"/>
              <a:chExt cx="3271808" cy="193899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14AFDFB-FDD2-D453-FA78-EC439A4A3575}"/>
                  </a:ext>
                </a:extLst>
              </p:cNvPr>
              <p:cNvSpPr/>
              <p:nvPr/>
            </p:nvSpPr>
            <p:spPr>
              <a:xfrm>
                <a:off x="2814918" y="4374777"/>
                <a:ext cx="806823" cy="224118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4606271-935B-0276-6052-927C799C1370}"/>
                  </a:ext>
                </a:extLst>
              </p:cNvPr>
              <p:cNvSpPr/>
              <p:nvPr/>
            </p:nvSpPr>
            <p:spPr>
              <a:xfrm>
                <a:off x="2814918" y="3839215"/>
                <a:ext cx="1353670" cy="49674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63F3C8A-E4BB-1537-57A0-D8D9E1CDEE39}"/>
                  </a:ext>
                </a:extLst>
              </p:cNvPr>
              <p:cNvSpPr/>
              <p:nvPr/>
            </p:nvSpPr>
            <p:spPr>
              <a:xfrm>
                <a:off x="2814918" y="4598895"/>
                <a:ext cx="1434353" cy="224118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9290F7-C652-52E6-05B3-849715459440}"/>
                  </a:ext>
                </a:extLst>
              </p:cNvPr>
              <p:cNvSpPr txBox="1"/>
              <p:nvPr/>
            </p:nvSpPr>
            <p:spPr>
              <a:xfrm>
                <a:off x="2671792" y="3601808"/>
                <a:ext cx="3271808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/>
                  <a:t>const </a:t>
                </a:r>
                <a:r>
                  <a:rPr lang="en-US" altLang="ko-KR" sz="1200" dirty="0" err="1"/>
                  <a:t>newObject</a:t>
                </a:r>
                <a:r>
                  <a:rPr lang="en-US" altLang="ko-KR" sz="1200" dirty="0"/>
                  <a:t> = {</a:t>
                </a:r>
              </a:p>
              <a:p>
                <a:r>
                  <a:rPr lang="en-US" altLang="ko-KR" sz="1200" dirty="0"/>
                  <a:t>  </a:t>
                </a:r>
                <a:r>
                  <a:rPr lang="en-US" altLang="ko-KR" sz="1200" dirty="0" err="1"/>
                  <a:t>sayJS</a:t>
                </a:r>
                <a:r>
                  <a:rPr lang="en-US" altLang="ko-KR" sz="1200" dirty="0"/>
                  <a:t>() {</a:t>
                </a:r>
              </a:p>
              <a:p>
                <a:r>
                  <a:rPr lang="en-US" altLang="ko-KR" sz="1200" dirty="0"/>
                  <a:t>    console.log('JS');</a:t>
                </a:r>
              </a:p>
              <a:p>
                <a:r>
                  <a:rPr lang="en-US" altLang="ko-KR" sz="1200" dirty="0"/>
                  <a:t>  },</a:t>
                </a:r>
              </a:p>
              <a:p>
                <a:r>
                  <a:rPr lang="en-US" altLang="ko-KR" sz="1200" dirty="0"/>
                  <a:t>  </a:t>
                </a:r>
                <a:r>
                  <a:rPr lang="en-US" altLang="ko-KR" sz="1200" dirty="0" err="1"/>
                  <a:t>sayNode</a:t>
                </a:r>
                <a:r>
                  <a:rPr lang="en-US" altLang="ko-KR" sz="1200" dirty="0"/>
                  <a:t>,</a:t>
                </a:r>
              </a:p>
              <a:p>
                <a:r>
                  <a:rPr lang="en-US" altLang="ko-KR" sz="1200" dirty="0"/>
                  <a:t>  [es + 6]: 'Fantastic',</a:t>
                </a:r>
              </a:p>
              <a:p>
                <a:r>
                  <a:rPr lang="en-US" altLang="ko-KR" sz="1200" dirty="0"/>
                  <a:t>};</a:t>
                </a:r>
              </a:p>
              <a:p>
                <a:r>
                  <a:rPr lang="en-US" altLang="ko-KR" sz="1200" dirty="0" err="1"/>
                  <a:t>newObject.sayNode</a:t>
                </a:r>
                <a:r>
                  <a:rPr lang="en-US" altLang="ko-KR" sz="1200" dirty="0"/>
                  <a:t>(); // Node</a:t>
                </a:r>
              </a:p>
              <a:p>
                <a:r>
                  <a:rPr lang="en-US" altLang="ko-KR" sz="1200" dirty="0" err="1"/>
                  <a:t>newObject.sayJS</a:t>
                </a:r>
                <a:r>
                  <a:rPr lang="en-US" altLang="ko-KR" sz="1200" dirty="0"/>
                  <a:t>(); // JS</a:t>
                </a:r>
              </a:p>
              <a:p>
                <a:r>
                  <a:rPr lang="en-US" altLang="ko-KR" sz="1200" dirty="0"/>
                  <a:t>console.log(newObject.ES6); // Fantastic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002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0E697-2A3D-E263-7735-0F2FBF460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39E8E-C55A-2321-8F84-48E4948CA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018"/>
            <a:ext cx="10515600" cy="463826"/>
          </a:xfrm>
        </p:spPr>
        <p:txBody>
          <a:bodyPr anchor="t">
            <a:normAutofit fontScale="90000"/>
          </a:bodyPr>
          <a:lstStyle/>
          <a:p>
            <a:r>
              <a:rPr lang="en-US" altLang="ko-KR" sz="2400" b="1" u="sng" dirty="0">
                <a:solidFill>
                  <a:schemeClr val="bg2">
                    <a:lumMod val="75000"/>
                  </a:schemeClr>
                </a:solidFill>
              </a:rPr>
              <a:t>Chapter 2. JavaScript </a:t>
            </a:r>
            <a:r>
              <a:rPr lang="ko-KR" altLang="en-US" sz="2400" b="1" u="sng" dirty="0">
                <a:solidFill>
                  <a:schemeClr val="bg2">
                    <a:lumMod val="75000"/>
                  </a:schemeClr>
                </a:solidFill>
              </a:rPr>
              <a:t>복습 </a:t>
            </a:r>
            <a:br>
              <a:rPr lang="en-US" altLang="ko-KR" sz="2400" b="1" dirty="0"/>
            </a:b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44ECD9-E7DC-6279-B9CA-D9F0CB0D217C}"/>
              </a:ext>
            </a:extLst>
          </p:cNvPr>
          <p:cNvSpPr txBox="1"/>
          <p:nvPr/>
        </p:nvSpPr>
        <p:spPr>
          <a:xfrm>
            <a:off x="379783" y="552036"/>
            <a:ext cx="8363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클래스 문법 추가</a:t>
            </a:r>
            <a:endParaRPr lang="en-US" altLang="ko-KR" b="1" dirty="0"/>
          </a:p>
          <a:p>
            <a:r>
              <a:rPr lang="ko-KR" altLang="en-US" dirty="0"/>
              <a:t>기존 프로토타입 문법을 클래스 형식으로 표현 가능하도록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constructor, static ,</a:t>
            </a:r>
            <a:r>
              <a:rPr lang="ko-KR" altLang="en-US" dirty="0"/>
              <a:t>상속 키워드 </a:t>
            </a:r>
            <a:r>
              <a:rPr lang="en-US" altLang="ko-KR" dirty="0"/>
              <a:t>extends . . .</a:t>
            </a:r>
          </a:p>
          <a:p>
            <a:endParaRPr lang="en-US" altLang="ko-KR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A4F08EE-A636-28FB-9D9E-648CC41B8E50}"/>
              </a:ext>
            </a:extLst>
          </p:cNvPr>
          <p:cNvGrpSpPr/>
          <p:nvPr/>
        </p:nvGrpSpPr>
        <p:grpSpPr>
          <a:xfrm>
            <a:off x="2403971" y="1514805"/>
            <a:ext cx="7528828" cy="5447645"/>
            <a:chOff x="2765921" y="1170008"/>
            <a:chExt cx="7528828" cy="544764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105180-CB08-10D9-DCD3-9010397A1162}"/>
                </a:ext>
              </a:extLst>
            </p:cNvPr>
            <p:cNvSpPr txBox="1"/>
            <p:nvPr/>
          </p:nvSpPr>
          <p:spPr>
            <a:xfrm>
              <a:off x="6925236" y="1170008"/>
              <a:ext cx="3369513" cy="54476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>
                <a:buNone/>
              </a:pPr>
              <a:r>
                <a:rPr lang="en-US" altLang="ko-KR" sz="1200" b="0" i="0" u="none" strike="noStrike" dirty="0">
                  <a:solidFill>
                    <a:srgbClr val="000000"/>
                  </a:solidFill>
                  <a:effectLst/>
                  <a:latin typeface="code"/>
                </a:rPr>
                <a:t>class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</a:t>
              </a:r>
              <a:r>
                <a:rPr lang="en-US" altLang="ko-KR" sz="1200" b="0" i="0" u="none" strike="noStrike" dirty="0">
                  <a:solidFill>
                    <a:srgbClr val="000000"/>
                  </a:solidFill>
                  <a:effectLst/>
                  <a:latin typeface="code"/>
                </a:rPr>
                <a:t>Human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{</a:t>
              </a:r>
            </a:p>
            <a:p>
              <a:pPr algn="l" latinLnBrk="1">
                <a:buNone/>
              </a:pP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 </a:t>
              </a:r>
              <a:r>
                <a:rPr lang="en-US" altLang="ko-KR" sz="1200" b="0" i="0" u="none" strike="noStrike" dirty="0">
                  <a:solidFill>
                    <a:srgbClr val="000000"/>
                  </a:solidFill>
                  <a:effectLst/>
                  <a:latin typeface="code"/>
                </a:rPr>
                <a:t>constructor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(type </a:t>
              </a:r>
              <a:r>
                <a:rPr lang="en-US" altLang="ko-KR" sz="1200" b="0" i="0" u="none" strike="noStrike" dirty="0">
                  <a:solidFill>
                    <a:srgbClr val="000000"/>
                  </a:solidFill>
                  <a:effectLst/>
                  <a:latin typeface="code"/>
                </a:rPr>
                <a:t>=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</a:t>
              </a:r>
              <a:r>
                <a:rPr lang="en-US" altLang="ko-KR" sz="1200" b="0" i="0" u="none" strike="noStrike" dirty="0">
                  <a:solidFill>
                    <a:srgbClr val="649D58"/>
                  </a:solidFill>
                  <a:effectLst/>
                  <a:latin typeface="code"/>
                </a:rPr>
                <a:t>'human'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) {</a:t>
              </a:r>
            </a:p>
            <a:p>
              <a:pPr algn="l" latinLnBrk="1">
                <a:buNone/>
              </a:pP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   </a:t>
              </a:r>
              <a:r>
                <a:rPr lang="en-US" altLang="ko-KR" sz="1200" b="0" i="0" u="none" strike="noStrike" dirty="0" err="1">
                  <a:solidFill>
                    <a:srgbClr val="E85953"/>
                  </a:solidFill>
                  <a:effectLst/>
                  <a:latin typeface="code"/>
                </a:rPr>
                <a:t>this</a:t>
              </a:r>
              <a:r>
                <a:rPr lang="en-US" altLang="ko-KR" sz="1200" b="0" i="0" dirty="0" err="1">
                  <a:solidFill>
                    <a:srgbClr val="000000"/>
                  </a:solidFill>
                  <a:effectLst/>
                  <a:latin typeface="code"/>
                </a:rPr>
                <a:t>.</a:t>
              </a:r>
              <a:r>
                <a:rPr lang="en-US" altLang="ko-KR" sz="1200" b="0" i="0" u="none" strike="noStrike" dirty="0" err="1">
                  <a:solidFill>
                    <a:srgbClr val="E85953"/>
                  </a:solidFill>
                  <a:effectLst/>
                  <a:latin typeface="code"/>
                </a:rPr>
                <a:t>type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</a:t>
              </a:r>
              <a:r>
                <a:rPr lang="en-US" altLang="ko-KR" sz="1200" b="0" i="0" u="none" strike="noStrike" dirty="0">
                  <a:solidFill>
                    <a:srgbClr val="000000"/>
                  </a:solidFill>
                  <a:effectLst/>
                  <a:latin typeface="code"/>
                </a:rPr>
                <a:t>=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type;</a:t>
              </a:r>
            </a:p>
            <a:p>
              <a:pPr algn="l" latinLnBrk="1">
                <a:buNone/>
              </a:pP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 }</a:t>
              </a:r>
            </a:p>
            <a:p>
              <a:pPr algn="l" latinLnBrk="1">
                <a:buNone/>
              </a:pPr>
              <a:endParaRPr lang="en-US" altLang="ko-KR" sz="1200" b="0" i="0" dirty="0">
                <a:solidFill>
                  <a:srgbClr val="000000"/>
                </a:solidFill>
                <a:effectLst/>
                <a:latin typeface="code"/>
              </a:endParaRPr>
            </a:p>
            <a:p>
              <a:pPr algn="l" latinLnBrk="1">
                <a:buNone/>
              </a:pP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 </a:t>
              </a:r>
              <a:r>
                <a:rPr lang="en-US" altLang="ko-KR" sz="1200" b="0" i="0" u="none" strike="noStrike" dirty="0">
                  <a:solidFill>
                    <a:srgbClr val="000000"/>
                  </a:solidFill>
                  <a:effectLst/>
                  <a:latin typeface="code"/>
                </a:rPr>
                <a:t>static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</a:t>
              </a:r>
              <a:r>
                <a:rPr lang="en-US" altLang="ko-KR" sz="1200" b="0" i="0" u="none" strike="noStrike" dirty="0" err="1">
                  <a:solidFill>
                    <a:srgbClr val="000000"/>
                  </a:solidFill>
                  <a:effectLst/>
                  <a:latin typeface="code"/>
                </a:rPr>
                <a:t>isHuman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(human) {</a:t>
              </a:r>
            </a:p>
            <a:p>
              <a:pPr algn="l" latinLnBrk="1">
                <a:buNone/>
              </a:pP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   </a:t>
              </a:r>
              <a:r>
                <a:rPr lang="en-US" altLang="ko-KR" sz="1200" b="0" i="0" u="none" strike="noStrike" dirty="0">
                  <a:solidFill>
                    <a:srgbClr val="000000"/>
                  </a:solidFill>
                  <a:effectLst/>
                  <a:latin typeface="code"/>
                </a:rPr>
                <a:t>return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human </a:t>
              </a:r>
              <a:r>
                <a:rPr lang="en-US" altLang="ko-KR" sz="1200" b="0" i="0" u="none" strike="noStrike" dirty="0" err="1">
                  <a:solidFill>
                    <a:srgbClr val="000000"/>
                  </a:solidFill>
                  <a:effectLst/>
                  <a:latin typeface="code"/>
                </a:rPr>
                <a:t>instanceof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</a:t>
              </a:r>
              <a:r>
                <a:rPr lang="en-US" altLang="ko-KR" sz="1200" b="0" i="0" u="none" strike="noStrike" dirty="0">
                  <a:solidFill>
                    <a:srgbClr val="000000"/>
                  </a:solidFill>
                  <a:effectLst/>
                  <a:latin typeface="code"/>
                </a:rPr>
                <a:t>Human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;</a:t>
              </a:r>
            </a:p>
            <a:p>
              <a:pPr algn="l" latinLnBrk="1">
                <a:buNone/>
              </a:pP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 }</a:t>
              </a:r>
            </a:p>
            <a:p>
              <a:pPr algn="l" latinLnBrk="1">
                <a:buNone/>
              </a:pPr>
              <a:endParaRPr lang="en-US" altLang="ko-KR" sz="1200" b="0" i="0" dirty="0">
                <a:solidFill>
                  <a:srgbClr val="000000"/>
                </a:solidFill>
                <a:effectLst/>
                <a:latin typeface="code"/>
              </a:endParaRPr>
            </a:p>
            <a:p>
              <a:pPr algn="l" latinLnBrk="1">
                <a:buNone/>
              </a:pP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 </a:t>
              </a:r>
              <a:r>
                <a:rPr lang="en-US" altLang="ko-KR" sz="1200" b="0" i="0" u="none" strike="noStrike" dirty="0">
                  <a:solidFill>
                    <a:srgbClr val="000000"/>
                  </a:solidFill>
                  <a:effectLst/>
                  <a:latin typeface="code"/>
                </a:rPr>
                <a:t>breathe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() {</a:t>
              </a:r>
            </a:p>
            <a:p>
              <a:pPr algn="l" latinLnBrk="1">
                <a:buNone/>
              </a:pP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   </a:t>
              </a:r>
              <a:r>
                <a:rPr lang="en-US" altLang="ko-KR" sz="1200" b="0" i="0" u="none" strike="noStrike" dirty="0">
                  <a:solidFill>
                    <a:srgbClr val="000000"/>
                  </a:solidFill>
                  <a:effectLst/>
                  <a:latin typeface="code"/>
                </a:rPr>
                <a:t>alert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(</a:t>
              </a:r>
              <a:r>
                <a:rPr lang="en-US" altLang="ko-KR" sz="1200" b="0" i="0" u="none" strike="noStrike" dirty="0">
                  <a:solidFill>
                    <a:srgbClr val="649D58"/>
                  </a:solidFill>
                  <a:effectLst/>
                  <a:latin typeface="code"/>
                </a:rPr>
                <a:t>'h-a-a-a-m'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);</a:t>
              </a:r>
            </a:p>
            <a:p>
              <a:pPr algn="l" latinLnBrk="1">
                <a:buNone/>
              </a:pP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 }</a:t>
              </a:r>
            </a:p>
            <a:p>
              <a:pPr algn="l" latinLnBrk="1">
                <a:buNone/>
              </a:pP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}</a:t>
              </a:r>
            </a:p>
            <a:p>
              <a:pPr algn="l" latinLnBrk="1">
                <a:buNone/>
              </a:pPr>
              <a:endParaRPr lang="en-US" altLang="ko-KR" sz="1200" b="0" i="0" dirty="0">
                <a:solidFill>
                  <a:srgbClr val="000000"/>
                </a:solidFill>
                <a:effectLst/>
                <a:latin typeface="code"/>
              </a:endParaRPr>
            </a:p>
            <a:p>
              <a:pPr algn="l" latinLnBrk="1">
                <a:buNone/>
              </a:pPr>
              <a:r>
                <a:rPr lang="en-US" altLang="ko-KR" sz="1200" b="0" i="0" u="none" strike="noStrike" dirty="0">
                  <a:solidFill>
                    <a:srgbClr val="000000"/>
                  </a:solidFill>
                  <a:effectLst/>
                  <a:latin typeface="code"/>
                </a:rPr>
                <a:t>class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</a:t>
              </a:r>
              <a:r>
                <a:rPr lang="en-US" altLang="ko-KR" sz="1200" b="0" i="0" u="none" strike="noStrike" dirty="0">
                  <a:solidFill>
                    <a:srgbClr val="000000"/>
                  </a:solidFill>
                  <a:effectLst/>
                  <a:latin typeface="code"/>
                </a:rPr>
                <a:t>Zero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</a:t>
              </a:r>
              <a:r>
                <a:rPr lang="en-US" altLang="ko-KR" sz="1200" b="1" i="0" u="none" strike="noStrike" dirty="0">
                  <a:solidFill>
                    <a:srgbClr val="000000"/>
                  </a:solidFill>
                  <a:effectLst/>
                  <a:latin typeface="code"/>
                </a:rPr>
                <a:t>extends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</a:t>
              </a:r>
              <a:r>
                <a:rPr lang="en-US" altLang="ko-KR" sz="1200" b="0" i="0" u="none" strike="noStrike" dirty="0">
                  <a:solidFill>
                    <a:srgbClr val="000000"/>
                  </a:solidFill>
                  <a:effectLst/>
                  <a:latin typeface="code"/>
                </a:rPr>
                <a:t>Human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{</a:t>
              </a:r>
            </a:p>
            <a:p>
              <a:pPr algn="l" latinLnBrk="1">
                <a:buNone/>
              </a:pP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 </a:t>
              </a:r>
              <a:r>
                <a:rPr lang="en-US" altLang="ko-KR" sz="1200" b="0" i="0" u="none" strike="noStrike" dirty="0">
                  <a:solidFill>
                    <a:srgbClr val="000000"/>
                  </a:solidFill>
                  <a:effectLst/>
                  <a:latin typeface="code"/>
                </a:rPr>
                <a:t>constructor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(type, </a:t>
              </a:r>
              <a:r>
                <a:rPr lang="en-US" altLang="ko-KR" sz="1200" b="0" i="0" dirty="0" err="1">
                  <a:solidFill>
                    <a:srgbClr val="000000"/>
                  </a:solidFill>
                  <a:effectLst/>
                  <a:latin typeface="code"/>
                </a:rPr>
                <a:t>firstName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, </a:t>
              </a:r>
              <a:r>
                <a:rPr lang="en-US" altLang="ko-KR" sz="1200" b="0" i="0" dirty="0" err="1">
                  <a:solidFill>
                    <a:srgbClr val="000000"/>
                  </a:solidFill>
                  <a:effectLst/>
                  <a:latin typeface="code"/>
                </a:rPr>
                <a:t>lastName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) {</a:t>
              </a:r>
            </a:p>
            <a:p>
              <a:pPr algn="l" latinLnBrk="1">
                <a:buNone/>
              </a:pP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   </a:t>
              </a:r>
              <a:r>
                <a:rPr lang="en-US" altLang="ko-KR" sz="1200" b="0" i="0" u="none" strike="noStrike" dirty="0">
                  <a:solidFill>
                    <a:srgbClr val="E85953"/>
                  </a:solidFill>
                  <a:effectLst/>
                  <a:latin typeface="code"/>
                </a:rPr>
                <a:t>super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(type);</a:t>
              </a:r>
            </a:p>
            <a:p>
              <a:pPr algn="l" latinLnBrk="1">
                <a:buNone/>
              </a:pP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   </a:t>
              </a:r>
              <a:r>
                <a:rPr lang="en-US" altLang="ko-KR" sz="1200" b="0" i="0" u="none" strike="noStrike" dirty="0" err="1">
                  <a:solidFill>
                    <a:srgbClr val="E85953"/>
                  </a:solidFill>
                  <a:effectLst/>
                  <a:latin typeface="code"/>
                </a:rPr>
                <a:t>this</a:t>
              </a:r>
              <a:r>
                <a:rPr lang="en-US" altLang="ko-KR" sz="1200" b="0" i="0" dirty="0" err="1">
                  <a:solidFill>
                    <a:srgbClr val="000000"/>
                  </a:solidFill>
                  <a:effectLst/>
                  <a:latin typeface="code"/>
                </a:rPr>
                <a:t>.</a:t>
              </a:r>
              <a:r>
                <a:rPr lang="en-US" altLang="ko-KR" sz="1200" b="0" i="0" u="none" strike="noStrike" dirty="0" err="1">
                  <a:solidFill>
                    <a:srgbClr val="E85953"/>
                  </a:solidFill>
                  <a:effectLst/>
                  <a:latin typeface="code"/>
                </a:rPr>
                <a:t>firstName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</a:t>
              </a:r>
              <a:r>
                <a:rPr lang="en-US" altLang="ko-KR" sz="1200" b="0" i="0" u="none" strike="noStrike" dirty="0">
                  <a:solidFill>
                    <a:srgbClr val="000000"/>
                  </a:solidFill>
                  <a:effectLst/>
                  <a:latin typeface="code"/>
                </a:rPr>
                <a:t>=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</a:t>
              </a:r>
              <a:r>
                <a:rPr lang="en-US" altLang="ko-KR" sz="1200" b="0" i="0" dirty="0" err="1">
                  <a:solidFill>
                    <a:srgbClr val="000000"/>
                  </a:solidFill>
                  <a:effectLst/>
                  <a:latin typeface="code"/>
                </a:rPr>
                <a:t>firstName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;</a:t>
              </a:r>
            </a:p>
            <a:p>
              <a:pPr algn="l" latinLnBrk="1">
                <a:buNone/>
              </a:pP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   </a:t>
              </a:r>
              <a:r>
                <a:rPr lang="en-US" altLang="ko-KR" sz="1200" b="0" i="0" u="none" strike="noStrike" dirty="0" err="1">
                  <a:solidFill>
                    <a:srgbClr val="E85953"/>
                  </a:solidFill>
                  <a:effectLst/>
                  <a:latin typeface="code"/>
                </a:rPr>
                <a:t>this</a:t>
              </a:r>
              <a:r>
                <a:rPr lang="en-US" altLang="ko-KR" sz="1200" b="0" i="0" dirty="0" err="1">
                  <a:solidFill>
                    <a:srgbClr val="000000"/>
                  </a:solidFill>
                  <a:effectLst/>
                  <a:latin typeface="code"/>
                </a:rPr>
                <a:t>.</a:t>
              </a:r>
              <a:r>
                <a:rPr lang="en-US" altLang="ko-KR" sz="1200" b="0" i="0" u="none" strike="noStrike" dirty="0" err="1">
                  <a:solidFill>
                    <a:srgbClr val="E85953"/>
                  </a:solidFill>
                  <a:effectLst/>
                  <a:latin typeface="code"/>
                </a:rPr>
                <a:t>lastName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</a:t>
              </a:r>
              <a:r>
                <a:rPr lang="en-US" altLang="ko-KR" sz="1200" b="0" i="0" u="none" strike="noStrike" dirty="0">
                  <a:solidFill>
                    <a:srgbClr val="000000"/>
                  </a:solidFill>
                  <a:effectLst/>
                  <a:latin typeface="code"/>
                </a:rPr>
                <a:t>=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</a:t>
              </a:r>
              <a:r>
                <a:rPr lang="en-US" altLang="ko-KR" sz="1200" b="0" i="0" dirty="0" err="1">
                  <a:solidFill>
                    <a:srgbClr val="000000"/>
                  </a:solidFill>
                  <a:effectLst/>
                  <a:latin typeface="code"/>
                </a:rPr>
                <a:t>lastName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;</a:t>
              </a:r>
            </a:p>
            <a:p>
              <a:pPr algn="l" latinLnBrk="1">
                <a:buNone/>
              </a:pP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 }</a:t>
              </a:r>
            </a:p>
            <a:p>
              <a:pPr algn="l" latinLnBrk="1">
                <a:buNone/>
              </a:pPr>
              <a:endParaRPr lang="en-US" altLang="ko-KR" sz="1200" b="0" i="0" dirty="0">
                <a:solidFill>
                  <a:srgbClr val="000000"/>
                </a:solidFill>
                <a:effectLst/>
                <a:latin typeface="code"/>
              </a:endParaRPr>
            </a:p>
            <a:p>
              <a:pPr algn="l" latinLnBrk="1">
                <a:buNone/>
              </a:pP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 </a:t>
              </a:r>
              <a:r>
                <a:rPr lang="en-US" altLang="ko-KR" sz="1200" b="0" i="0" u="none" strike="noStrike" dirty="0" err="1">
                  <a:solidFill>
                    <a:srgbClr val="000000"/>
                  </a:solidFill>
                  <a:effectLst/>
                  <a:latin typeface="code"/>
                </a:rPr>
                <a:t>sayName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() {</a:t>
              </a:r>
            </a:p>
            <a:p>
              <a:pPr algn="l" latinLnBrk="1">
                <a:buNone/>
              </a:pP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   </a:t>
              </a:r>
              <a:r>
                <a:rPr lang="en-US" altLang="ko-KR" sz="1200" b="0" i="0" u="none" strike="noStrike" dirty="0" err="1">
                  <a:solidFill>
                    <a:srgbClr val="E85953"/>
                  </a:solidFill>
                  <a:effectLst/>
                  <a:latin typeface="code"/>
                </a:rPr>
                <a:t>super</a:t>
              </a:r>
              <a:r>
                <a:rPr lang="en-US" altLang="ko-KR" sz="1200" b="0" i="0" dirty="0" err="1">
                  <a:solidFill>
                    <a:srgbClr val="000000"/>
                  </a:solidFill>
                  <a:effectLst/>
                  <a:latin typeface="code"/>
                </a:rPr>
                <a:t>.</a:t>
              </a:r>
              <a:r>
                <a:rPr lang="en-US" altLang="ko-KR" sz="1200" b="0" i="0" u="none" strike="noStrike" dirty="0" err="1">
                  <a:solidFill>
                    <a:srgbClr val="000000"/>
                  </a:solidFill>
                  <a:effectLst/>
                  <a:latin typeface="code"/>
                </a:rPr>
                <a:t>breathe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();</a:t>
              </a:r>
            </a:p>
            <a:p>
              <a:pPr algn="l" latinLnBrk="1">
                <a:buNone/>
              </a:pP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   </a:t>
              </a:r>
              <a:r>
                <a:rPr lang="en-US" altLang="ko-KR" sz="1200" b="0" i="0" u="none" strike="noStrike" dirty="0">
                  <a:solidFill>
                    <a:srgbClr val="000000"/>
                  </a:solidFill>
                  <a:effectLst/>
                  <a:latin typeface="code"/>
                </a:rPr>
                <a:t>alert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(</a:t>
              </a:r>
              <a:r>
                <a:rPr lang="en-US" altLang="ko-KR" sz="1200" b="0" i="0" u="none" strike="noStrike" dirty="0">
                  <a:solidFill>
                    <a:srgbClr val="649D58"/>
                  </a:solidFill>
                  <a:effectLst/>
                  <a:latin typeface="code"/>
                </a:rPr>
                <a:t>`</a:t>
              </a:r>
              <a:r>
                <a:rPr lang="en-US" altLang="ko-KR" sz="1200" b="0" i="0" u="none" strike="noStrike" dirty="0">
                  <a:solidFill>
                    <a:srgbClr val="AF2E44"/>
                  </a:solidFill>
                  <a:effectLst/>
                  <a:latin typeface="code"/>
                </a:rPr>
                <a:t>${</a:t>
              </a:r>
              <a:r>
                <a:rPr lang="en-US" altLang="ko-KR" sz="1200" b="0" i="0" u="none" strike="noStrike" dirty="0" err="1">
                  <a:solidFill>
                    <a:srgbClr val="E85953"/>
                  </a:solidFill>
                  <a:effectLst/>
                  <a:latin typeface="code"/>
                </a:rPr>
                <a:t>this</a:t>
              </a:r>
              <a:r>
                <a:rPr lang="en-US" altLang="ko-KR" sz="1200" b="0" i="0" u="none" strike="noStrike" dirty="0" err="1">
                  <a:solidFill>
                    <a:srgbClr val="649D58"/>
                  </a:solidFill>
                  <a:effectLst/>
                  <a:latin typeface="code"/>
                </a:rPr>
                <a:t>.</a:t>
              </a:r>
              <a:r>
                <a:rPr lang="en-US" altLang="ko-KR" sz="1200" b="0" i="0" u="none" strike="noStrike" dirty="0" err="1">
                  <a:solidFill>
                    <a:srgbClr val="E85953"/>
                  </a:solidFill>
                  <a:effectLst/>
                  <a:latin typeface="code"/>
                </a:rPr>
                <a:t>firstName</a:t>
              </a:r>
              <a:r>
                <a:rPr lang="en-US" altLang="ko-KR" sz="1200" b="0" i="0" u="none" strike="noStrike" dirty="0">
                  <a:solidFill>
                    <a:srgbClr val="AF2E44"/>
                  </a:solidFill>
                  <a:effectLst/>
                  <a:latin typeface="code"/>
                </a:rPr>
                <a:t>}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</a:t>
              </a:r>
              <a:r>
                <a:rPr lang="en-US" altLang="ko-KR" sz="1200" b="0" i="0" u="none" strike="noStrike" dirty="0">
                  <a:solidFill>
                    <a:srgbClr val="AF2E44"/>
                  </a:solidFill>
                  <a:effectLst/>
                  <a:latin typeface="code"/>
                </a:rPr>
                <a:t>${</a:t>
              </a:r>
              <a:r>
                <a:rPr lang="en-US" altLang="ko-KR" sz="1200" b="0" i="0" u="none" strike="noStrike" dirty="0" err="1">
                  <a:solidFill>
                    <a:srgbClr val="E85953"/>
                  </a:solidFill>
                  <a:effectLst/>
                  <a:latin typeface="code"/>
                </a:rPr>
                <a:t>this</a:t>
              </a:r>
              <a:r>
                <a:rPr lang="en-US" altLang="ko-KR" sz="1200" b="0" i="0" u="none" strike="noStrike" dirty="0" err="1">
                  <a:solidFill>
                    <a:srgbClr val="649D58"/>
                  </a:solidFill>
                  <a:effectLst/>
                  <a:latin typeface="code"/>
                </a:rPr>
                <a:t>.</a:t>
              </a:r>
              <a:r>
                <a:rPr lang="en-US" altLang="ko-KR" sz="1200" b="0" i="0" u="none" strike="noStrike" dirty="0" err="1">
                  <a:solidFill>
                    <a:srgbClr val="E85953"/>
                  </a:solidFill>
                  <a:effectLst/>
                  <a:latin typeface="code"/>
                </a:rPr>
                <a:t>lastName</a:t>
              </a:r>
              <a:r>
                <a:rPr lang="en-US" altLang="ko-KR" sz="1200" b="0" i="0" u="none" strike="noStrike" dirty="0">
                  <a:solidFill>
                    <a:srgbClr val="AF2E44"/>
                  </a:solidFill>
                  <a:effectLst/>
                  <a:latin typeface="code"/>
                </a:rPr>
                <a:t>}</a:t>
              </a:r>
              <a:r>
                <a:rPr lang="en-US" altLang="ko-KR" sz="1200" b="0" i="0" u="none" strike="noStrike" dirty="0">
                  <a:solidFill>
                    <a:srgbClr val="649D58"/>
                  </a:solidFill>
                  <a:effectLst/>
                  <a:latin typeface="code"/>
                </a:rPr>
                <a:t>`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);</a:t>
              </a:r>
            </a:p>
            <a:p>
              <a:pPr algn="l" latinLnBrk="1">
                <a:buNone/>
              </a:pP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 }</a:t>
              </a:r>
            </a:p>
            <a:p>
              <a:pPr algn="l" latinLnBrk="1">
                <a:buNone/>
              </a:pP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}</a:t>
              </a:r>
            </a:p>
            <a:p>
              <a:pPr algn="l" latinLnBrk="1">
                <a:buNone/>
              </a:pPr>
              <a:endParaRPr lang="en-US" altLang="ko-KR" sz="1200" b="0" i="0" dirty="0">
                <a:solidFill>
                  <a:srgbClr val="000000"/>
                </a:solidFill>
                <a:effectLst/>
                <a:latin typeface="code"/>
              </a:endParaRPr>
            </a:p>
            <a:p>
              <a:pPr algn="l" latinLnBrk="1">
                <a:buNone/>
              </a:pPr>
              <a:r>
                <a:rPr lang="en-US" altLang="ko-KR" sz="1200" b="0" i="0" u="none" strike="noStrike" dirty="0">
                  <a:solidFill>
                    <a:srgbClr val="000000"/>
                  </a:solidFill>
                  <a:effectLst/>
                  <a:latin typeface="code"/>
                </a:rPr>
                <a:t>const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</a:t>
              </a:r>
              <a:r>
                <a:rPr lang="en-US" altLang="ko-KR" sz="1200" b="0" i="0" u="none" strike="noStrike" dirty="0" err="1">
                  <a:solidFill>
                    <a:srgbClr val="9C6700"/>
                  </a:solidFill>
                  <a:effectLst/>
                  <a:latin typeface="code"/>
                </a:rPr>
                <a:t>newZero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</a:t>
              </a:r>
              <a:r>
                <a:rPr lang="en-US" altLang="ko-KR" sz="1200" b="0" i="0" u="none" strike="noStrike" dirty="0">
                  <a:solidFill>
                    <a:srgbClr val="000000"/>
                  </a:solidFill>
                  <a:effectLst/>
                  <a:latin typeface="code"/>
                </a:rPr>
                <a:t>=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</a:t>
              </a:r>
              <a:r>
                <a:rPr lang="en-US" altLang="ko-KR" sz="1200" b="0" i="0" u="none" strike="noStrike" dirty="0">
                  <a:solidFill>
                    <a:srgbClr val="000000"/>
                  </a:solidFill>
                  <a:effectLst/>
                  <a:latin typeface="code"/>
                </a:rPr>
                <a:t>new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 </a:t>
              </a:r>
              <a:r>
                <a:rPr lang="en-US" altLang="ko-KR" sz="1200" b="0" i="0" u="none" strike="noStrike" dirty="0">
                  <a:solidFill>
                    <a:srgbClr val="000000"/>
                  </a:solidFill>
                  <a:effectLst/>
                  <a:latin typeface="code"/>
                </a:rPr>
                <a:t>Zero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(</a:t>
              </a:r>
              <a:r>
                <a:rPr lang="en-US" altLang="ko-KR" sz="1200" b="0" i="0" u="none" strike="noStrike" dirty="0">
                  <a:solidFill>
                    <a:srgbClr val="649D58"/>
                  </a:solidFill>
                  <a:effectLst/>
                  <a:latin typeface="code"/>
                </a:rPr>
                <a:t>'human'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, </a:t>
              </a:r>
              <a:r>
                <a:rPr lang="en-US" altLang="ko-KR" sz="1200" b="0" i="0" u="none" strike="noStrike" dirty="0">
                  <a:solidFill>
                    <a:srgbClr val="649D58"/>
                  </a:solidFill>
                  <a:effectLst/>
                  <a:latin typeface="code"/>
                </a:rPr>
                <a:t>'Zero'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, </a:t>
              </a:r>
              <a:r>
                <a:rPr lang="en-US" altLang="ko-KR" sz="1200" b="0" i="0" u="none" strike="noStrike" dirty="0">
                  <a:solidFill>
                    <a:srgbClr val="649D58"/>
                  </a:solidFill>
                  <a:effectLst/>
                  <a:latin typeface="code"/>
                </a:rPr>
                <a:t>'Cho'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);</a:t>
              </a:r>
            </a:p>
            <a:p>
              <a:pPr algn="l" latinLnBrk="1">
                <a:buNone/>
              </a:pPr>
              <a:r>
                <a:rPr lang="en-US" altLang="ko-KR" sz="1200" b="0" i="0" dirty="0" err="1">
                  <a:solidFill>
                    <a:srgbClr val="000000"/>
                  </a:solidFill>
                  <a:effectLst/>
                  <a:latin typeface="code"/>
                </a:rPr>
                <a:t>Human.</a:t>
              </a:r>
              <a:r>
                <a:rPr lang="en-US" altLang="ko-KR" sz="1200" b="0" i="0" u="none" strike="noStrike" dirty="0" err="1">
                  <a:solidFill>
                    <a:srgbClr val="000000"/>
                  </a:solidFill>
                  <a:effectLst/>
                  <a:latin typeface="code"/>
                </a:rPr>
                <a:t>isHuman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(</a:t>
              </a:r>
              <a:r>
                <a:rPr lang="en-US" altLang="ko-KR" sz="1200" b="0" i="0" dirty="0" err="1">
                  <a:solidFill>
                    <a:srgbClr val="000000"/>
                  </a:solidFill>
                  <a:effectLst/>
                  <a:latin typeface="code"/>
                </a:rPr>
                <a:t>newZero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code"/>
                </a:rPr>
                <a:t>); </a:t>
              </a:r>
              <a:r>
                <a:rPr lang="en-US" altLang="ko-KR" sz="1200" b="0" i="0" dirty="0">
                  <a:solidFill>
                    <a:srgbClr val="9FA0A6"/>
                  </a:solidFill>
                  <a:effectLst/>
                  <a:latin typeface="code"/>
                </a:rPr>
                <a:t>// true</a:t>
              </a:r>
              <a:endParaRPr lang="en-US" altLang="ko-KR" sz="1200" b="0" i="0" dirty="0">
                <a:solidFill>
                  <a:srgbClr val="000000"/>
                </a:solidFill>
                <a:effectLst/>
                <a:latin typeface="code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F3D8910-164E-A1F9-4A57-03199EE64972}"/>
                </a:ext>
              </a:extLst>
            </p:cNvPr>
            <p:cNvGrpSpPr/>
            <p:nvPr/>
          </p:nvGrpSpPr>
          <p:grpSpPr>
            <a:xfrm>
              <a:off x="2765921" y="1255060"/>
              <a:ext cx="7149045" cy="5078313"/>
              <a:chOff x="2765921" y="1255060"/>
              <a:chExt cx="7149045" cy="507831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444BC3-1D21-EEF4-5910-371F5F3A3DA7}"/>
                  </a:ext>
                </a:extLst>
              </p:cNvPr>
              <p:cNvSpPr txBox="1"/>
              <p:nvPr/>
            </p:nvSpPr>
            <p:spPr>
              <a:xfrm>
                <a:off x="2771370" y="1255060"/>
                <a:ext cx="4148417" cy="5078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latinLnBrk="1">
                  <a:buNone/>
                </a:pP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var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Human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=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function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(type) {</a:t>
                </a:r>
              </a:p>
              <a:p>
                <a:pPr algn="l" latinLnBrk="1">
                  <a:buNone/>
                </a:pP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 </a:t>
                </a:r>
                <a:r>
                  <a:rPr lang="en-US" altLang="ko-KR" sz="1200" b="0" i="0" u="none" strike="noStrike" dirty="0" err="1">
                    <a:solidFill>
                      <a:srgbClr val="E85953"/>
                    </a:solidFill>
                    <a:effectLst/>
                    <a:latin typeface="code"/>
                  </a:rPr>
                  <a:t>this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code"/>
                  </a:rPr>
                  <a:t>.</a:t>
                </a:r>
                <a:r>
                  <a:rPr lang="en-US" altLang="ko-KR" sz="1200" b="0" i="0" u="none" strike="noStrike" dirty="0" err="1">
                    <a:solidFill>
                      <a:srgbClr val="E85953"/>
                    </a:solidFill>
                    <a:effectLst/>
                    <a:latin typeface="code"/>
                  </a:rPr>
                  <a:t>type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=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type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||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200" b="0" i="0" u="none" strike="noStrike" dirty="0">
                    <a:solidFill>
                      <a:srgbClr val="649D58"/>
                    </a:solidFill>
                    <a:effectLst/>
                    <a:latin typeface="code"/>
                  </a:rPr>
                  <a:t>'human'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;</a:t>
                </a:r>
              </a:p>
              <a:p>
                <a:pPr algn="l" latinLnBrk="1">
                  <a:buNone/>
                </a:pP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};</a:t>
                </a:r>
              </a:p>
              <a:p>
                <a:pPr algn="l" latinLnBrk="1">
                  <a:buNone/>
                </a:pPr>
                <a:endParaRPr lang="en-US" altLang="ko-KR" sz="1200" b="0" i="0" dirty="0">
                  <a:solidFill>
                    <a:srgbClr val="000000"/>
                  </a:solidFill>
                  <a:effectLst/>
                  <a:latin typeface="code"/>
                </a:endParaRPr>
              </a:p>
              <a:p>
                <a:pPr algn="l" latinLnBrk="1">
                  <a:buNone/>
                </a:pP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code"/>
                  </a:rPr>
                  <a:t>Human.</a:t>
                </a:r>
                <a:r>
                  <a:rPr lang="en-US" altLang="ko-KR" sz="1200" b="0" i="0" u="none" strike="noStrike" dirty="0" err="1">
                    <a:solidFill>
                      <a:srgbClr val="000000"/>
                    </a:solidFill>
                    <a:effectLst/>
                    <a:latin typeface="code"/>
                  </a:rPr>
                  <a:t>isHuman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=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function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(human) {</a:t>
                </a:r>
              </a:p>
              <a:p>
                <a:pPr algn="l" latinLnBrk="1">
                  <a:buNone/>
                </a:pP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return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human </a:t>
                </a:r>
                <a:r>
                  <a:rPr lang="en-US" altLang="ko-KR" sz="1200" b="0" i="0" u="none" strike="noStrike" dirty="0" err="1">
                    <a:solidFill>
                      <a:srgbClr val="000000"/>
                    </a:solidFill>
                    <a:effectLst/>
                    <a:latin typeface="code"/>
                  </a:rPr>
                  <a:t>instanceof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Human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;</a:t>
                </a:r>
              </a:p>
              <a:p>
                <a:pPr algn="l" latinLnBrk="1">
                  <a:buNone/>
                </a:pP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}</a:t>
                </a:r>
              </a:p>
              <a:p>
                <a:pPr algn="l" latinLnBrk="1">
                  <a:buNone/>
                </a:pPr>
                <a:endParaRPr lang="en-US" altLang="ko-KR" sz="1200" b="0" i="0" dirty="0">
                  <a:solidFill>
                    <a:srgbClr val="000000"/>
                  </a:solidFill>
                  <a:effectLst/>
                  <a:latin typeface="code"/>
                </a:endParaRPr>
              </a:p>
              <a:p>
                <a:pPr algn="l" latinLnBrk="1">
                  <a:buNone/>
                </a:pPr>
                <a:r>
                  <a:rPr lang="en-US" altLang="ko-KR" sz="1200" b="0" i="0" u="none" strike="noStrike" dirty="0" err="1">
                    <a:solidFill>
                      <a:srgbClr val="000000"/>
                    </a:solidFill>
                    <a:effectLst/>
                    <a:latin typeface="code"/>
                  </a:rPr>
                  <a:t>Human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code"/>
                  </a:rPr>
                  <a:t>.</a:t>
                </a:r>
                <a:r>
                  <a:rPr lang="en-US" altLang="ko-KR" sz="1200" b="0" i="0" u="none" strike="noStrike" dirty="0" err="1">
                    <a:solidFill>
                      <a:srgbClr val="E85953"/>
                    </a:solidFill>
                    <a:effectLst/>
                    <a:latin typeface="code"/>
                  </a:rPr>
                  <a:t>prototype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code"/>
                  </a:rPr>
                  <a:t>.</a:t>
                </a:r>
                <a:r>
                  <a:rPr lang="en-US" altLang="ko-KR" sz="1200" b="0" i="0" u="none" strike="noStrike" dirty="0" err="1">
                    <a:solidFill>
                      <a:srgbClr val="000000"/>
                    </a:solidFill>
                    <a:effectLst/>
                    <a:latin typeface="code"/>
                  </a:rPr>
                  <a:t>breathe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=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function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() {</a:t>
                </a:r>
              </a:p>
              <a:p>
                <a:pPr algn="l" latinLnBrk="1">
                  <a:buNone/>
                </a:pP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alert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(</a:t>
                </a:r>
                <a:r>
                  <a:rPr lang="en-US" altLang="ko-KR" sz="1200" b="0" i="0" u="none" strike="noStrike" dirty="0">
                    <a:solidFill>
                      <a:srgbClr val="649D58"/>
                    </a:solidFill>
                    <a:effectLst/>
                    <a:latin typeface="code"/>
                  </a:rPr>
                  <a:t>'h-a-a-a-m'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);</a:t>
                </a:r>
              </a:p>
              <a:p>
                <a:pPr algn="l" latinLnBrk="1">
                  <a:buNone/>
                </a:pP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};</a:t>
                </a:r>
              </a:p>
              <a:p>
                <a:pPr algn="l" latinLnBrk="1">
                  <a:buNone/>
                </a:pPr>
                <a:endParaRPr lang="en-US" altLang="ko-KR" sz="1200" b="0" i="0" dirty="0">
                  <a:solidFill>
                    <a:srgbClr val="000000"/>
                  </a:solidFill>
                  <a:effectLst/>
                  <a:latin typeface="code"/>
                </a:endParaRPr>
              </a:p>
              <a:p>
                <a:pPr algn="l" latinLnBrk="1">
                  <a:buNone/>
                </a:pP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var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Zero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=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function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(type, 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code"/>
                  </a:rPr>
                  <a:t>firstName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, 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code"/>
                  </a:rPr>
                  <a:t>lastName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) {</a:t>
                </a:r>
              </a:p>
              <a:p>
                <a:pPr algn="l" latinLnBrk="1">
                  <a:buNone/>
                </a:pP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 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code"/>
                  </a:rPr>
                  <a:t>Human.</a:t>
                </a:r>
                <a:r>
                  <a:rPr lang="en-US" altLang="ko-KR" sz="1200" b="0" i="0" u="none" strike="noStrike" dirty="0" err="1">
                    <a:solidFill>
                      <a:srgbClr val="000000"/>
                    </a:solidFill>
                    <a:effectLst/>
                    <a:latin typeface="code"/>
                  </a:rPr>
                  <a:t>apply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(</a:t>
                </a:r>
                <a:r>
                  <a:rPr lang="en-US" altLang="ko-KR" sz="1200" b="0" i="0" u="none" strike="noStrike" dirty="0">
                    <a:solidFill>
                      <a:srgbClr val="E85953"/>
                    </a:solidFill>
                    <a:effectLst/>
                    <a:latin typeface="code"/>
                  </a:rPr>
                  <a:t>this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, </a:t>
                </a:r>
                <a:r>
                  <a:rPr lang="en-US" altLang="ko-KR" sz="1200" b="0" i="0" u="none" strike="noStrike" dirty="0">
                    <a:solidFill>
                      <a:srgbClr val="E85953"/>
                    </a:solidFill>
                    <a:effectLst/>
                    <a:latin typeface="code"/>
                  </a:rPr>
                  <a:t>arguments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);</a:t>
                </a:r>
              </a:p>
              <a:p>
                <a:pPr algn="l" latinLnBrk="1">
                  <a:buNone/>
                </a:pP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 </a:t>
                </a:r>
                <a:r>
                  <a:rPr lang="en-US" altLang="ko-KR" sz="1200" b="0" i="0" u="none" strike="noStrike" dirty="0" err="1">
                    <a:solidFill>
                      <a:srgbClr val="E85953"/>
                    </a:solidFill>
                    <a:effectLst/>
                    <a:latin typeface="code"/>
                  </a:rPr>
                  <a:t>this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code"/>
                  </a:rPr>
                  <a:t>.</a:t>
                </a:r>
                <a:r>
                  <a:rPr lang="en-US" altLang="ko-KR" sz="1200" b="0" i="0" u="none" strike="noStrike" dirty="0" err="1">
                    <a:solidFill>
                      <a:srgbClr val="E85953"/>
                    </a:solidFill>
                    <a:effectLst/>
                    <a:latin typeface="code"/>
                  </a:rPr>
                  <a:t>firstName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=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code"/>
                  </a:rPr>
                  <a:t>firstName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;</a:t>
                </a:r>
              </a:p>
              <a:p>
                <a:pPr algn="l" latinLnBrk="1">
                  <a:buNone/>
                </a:pP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 </a:t>
                </a:r>
                <a:r>
                  <a:rPr lang="en-US" altLang="ko-KR" sz="1200" b="0" i="0" u="none" strike="noStrike" dirty="0" err="1">
                    <a:solidFill>
                      <a:srgbClr val="E85953"/>
                    </a:solidFill>
                    <a:effectLst/>
                    <a:latin typeface="code"/>
                  </a:rPr>
                  <a:t>this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code"/>
                  </a:rPr>
                  <a:t>.</a:t>
                </a:r>
                <a:r>
                  <a:rPr lang="en-US" altLang="ko-KR" sz="1200" b="0" i="0" u="none" strike="noStrike" dirty="0" err="1">
                    <a:solidFill>
                      <a:srgbClr val="E85953"/>
                    </a:solidFill>
                    <a:effectLst/>
                    <a:latin typeface="code"/>
                  </a:rPr>
                  <a:t>lastName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=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code"/>
                  </a:rPr>
                  <a:t>lastName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;</a:t>
                </a:r>
              </a:p>
              <a:p>
                <a:pPr algn="l" latinLnBrk="1">
                  <a:buNone/>
                </a:pP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};</a:t>
                </a:r>
              </a:p>
              <a:p>
                <a:pPr algn="l" latinLnBrk="1">
                  <a:buNone/>
                </a:pPr>
                <a:endParaRPr lang="en-US" altLang="ko-KR" sz="1200" b="0" i="0" dirty="0">
                  <a:solidFill>
                    <a:srgbClr val="000000"/>
                  </a:solidFill>
                  <a:effectLst/>
                  <a:latin typeface="code"/>
                </a:endParaRPr>
              </a:p>
              <a:p>
                <a:pPr algn="l" latinLnBrk="1">
                  <a:buNone/>
                </a:pPr>
                <a:r>
                  <a:rPr lang="en-US" altLang="ko-KR" sz="1200" b="0" i="0" u="none" strike="noStrike" dirty="0" err="1">
                    <a:solidFill>
                      <a:srgbClr val="000000"/>
                    </a:solidFill>
                    <a:effectLst/>
                    <a:latin typeface="code"/>
                  </a:rPr>
                  <a:t>Zero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code"/>
                  </a:rPr>
                  <a:t>.</a:t>
                </a:r>
                <a:r>
                  <a:rPr lang="en-US" altLang="ko-KR" sz="1200" b="0" i="0" u="none" strike="noStrike" dirty="0" err="1">
                    <a:solidFill>
                      <a:srgbClr val="E85953"/>
                    </a:solidFill>
                    <a:effectLst/>
                    <a:latin typeface="code"/>
                  </a:rPr>
                  <a:t>prototype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=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code"/>
                  </a:rPr>
                  <a:t>Object.</a:t>
                </a:r>
                <a:r>
                  <a:rPr lang="en-US" altLang="ko-KR" sz="1200" b="0" i="0" u="none" strike="noStrike" dirty="0" err="1">
                    <a:solidFill>
                      <a:srgbClr val="000000"/>
                    </a:solidFill>
                    <a:effectLst/>
                    <a:latin typeface="code"/>
                  </a:rPr>
                  <a:t>create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(</a:t>
                </a:r>
                <a:r>
                  <a:rPr lang="en-US" altLang="ko-KR" sz="1200" b="0" i="0" u="none" strike="noStrike" dirty="0" err="1">
                    <a:solidFill>
                      <a:srgbClr val="000000"/>
                    </a:solidFill>
                    <a:effectLst/>
                    <a:latin typeface="code"/>
                  </a:rPr>
                  <a:t>Human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code"/>
                  </a:rPr>
                  <a:t>.</a:t>
                </a:r>
                <a:r>
                  <a:rPr lang="en-US" altLang="ko-KR" sz="1200" b="0" i="0" u="none" strike="noStrike" dirty="0" err="1">
                    <a:solidFill>
                      <a:srgbClr val="E85953"/>
                    </a:solidFill>
                    <a:effectLst/>
                    <a:latin typeface="code"/>
                  </a:rPr>
                  <a:t>prototype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);</a:t>
                </a:r>
              </a:p>
              <a:p>
                <a:pPr algn="l" latinLnBrk="1">
                  <a:buNone/>
                </a:pPr>
                <a:r>
                  <a:rPr lang="en-US" altLang="ko-KR" sz="1200" b="0" i="0" u="none" strike="noStrike" dirty="0" err="1">
                    <a:solidFill>
                      <a:srgbClr val="000000"/>
                    </a:solidFill>
                    <a:effectLst/>
                    <a:latin typeface="code"/>
                  </a:rPr>
                  <a:t>Zero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code"/>
                  </a:rPr>
                  <a:t>.</a:t>
                </a:r>
                <a:r>
                  <a:rPr lang="en-US" altLang="ko-KR" sz="1200" b="0" i="0" u="none" strike="noStrike" dirty="0" err="1">
                    <a:solidFill>
                      <a:srgbClr val="E85953"/>
                    </a:solidFill>
                    <a:effectLst/>
                    <a:latin typeface="code"/>
                  </a:rPr>
                  <a:t>prototype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code"/>
                  </a:rPr>
                  <a:t>.</a:t>
                </a:r>
                <a:r>
                  <a:rPr lang="en-US" altLang="ko-KR" sz="1200" b="0" i="0" u="none" strike="noStrike" dirty="0" err="1">
                    <a:solidFill>
                      <a:srgbClr val="E85953"/>
                    </a:solidFill>
                    <a:effectLst/>
                    <a:latin typeface="code"/>
                  </a:rPr>
                  <a:t>constructor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=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Zero; </a:t>
                </a:r>
                <a:r>
                  <a:rPr lang="en-US" altLang="ko-KR" sz="1200" b="0" i="0" dirty="0">
                    <a:solidFill>
                      <a:srgbClr val="9FA0A6"/>
                    </a:solidFill>
                    <a:effectLst/>
                    <a:latin typeface="code"/>
                  </a:rPr>
                  <a:t>// </a:t>
                </a:r>
                <a:r>
                  <a:rPr lang="ko-KR" altLang="en-US" sz="1200" b="0" i="0" dirty="0">
                    <a:solidFill>
                      <a:srgbClr val="9FA0A6"/>
                    </a:solidFill>
                    <a:effectLst/>
                    <a:latin typeface="code"/>
                  </a:rPr>
                  <a:t>상속하는 부분</a:t>
                </a:r>
                <a:endParaRPr lang="en-US" altLang="ko-KR" sz="1200" b="0" i="0" dirty="0">
                  <a:solidFill>
                    <a:srgbClr val="9FA0A6"/>
                  </a:solidFill>
                  <a:effectLst/>
                  <a:latin typeface="code"/>
                </a:endParaRPr>
              </a:p>
              <a:p>
                <a:pPr algn="l" latinLnBrk="1">
                  <a:buNone/>
                </a:pPr>
                <a:endParaRPr lang="ko-KR" altLang="en-US" sz="1200" b="0" i="0" dirty="0">
                  <a:solidFill>
                    <a:srgbClr val="000000"/>
                  </a:solidFill>
                  <a:effectLst/>
                  <a:latin typeface="code"/>
                </a:endParaRPr>
              </a:p>
              <a:p>
                <a:pPr algn="l" latinLnBrk="1">
                  <a:buNone/>
                </a:pPr>
                <a:r>
                  <a:rPr lang="en-US" altLang="ko-KR" sz="1200" b="0" i="0" u="none" strike="noStrike" dirty="0" err="1">
                    <a:solidFill>
                      <a:srgbClr val="000000"/>
                    </a:solidFill>
                    <a:effectLst/>
                    <a:latin typeface="code"/>
                  </a:rPr>
                  <a:t>Zero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code"/>
                  </a:rPr>
                  <a:t>.</a:t>
                </a:r>
                <a:r>
                  <a:rPr lang="en-US" altLang="ko-KR" sz="1200" b="0" i="0" u="none" strike="noStrike" dirty="0" err="1">
                    <a:solidFill>
                      <a:srgbClr val="E85953"/>
                    </a:solidFill>
                    <a:effectLst/>
                    <a:latin typeface="code"/>
                  </a:rPr>
                  <a:t>prototype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code"/>
                  </a:rPr>
                  <a:t>.</a:t>
                </a:r>
                <a:r>
                  <a:rPr lang="en-US" altLang="ko-KR" sz="1200" b="0" i="0" u="none" strike="noStrike" dirty="0" err="1">
                    <a:solidFill>
                      <a:srgbClr val="000000"/>
                    </a:solidFill>
                    <a:effectLst/>
                    <a:latin typeface="code"/>
                  </a:rPr>
                  <a:t>sayName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=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function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() {</a:t>
                </a:r>
              </a:p>
              <a:p>
                <a:pPr algn="l" latinLnBrk="1">
                  <a:buNone/>
                </a:pP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alert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(</a:t>
                </a:r>
                <a:r>
                  <a:rPr lang="en-US" altLang="ko-KR" sz="1200" b="0" i="0" u="none" strike="noStrike" dirty="0" err="1">
                    <a:solidFill>
                      <a:srgbClr val="E85953"/>
                    </a:solidFill>
                    <a:effectLst/>
                    <a:latin typeface="code"/>
                  </a:rPr>
                  <a:t>this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code"/>
                  </a:rPr>
                  <a:t>.</a:t>
                </a:r>
                <a:r>
                  <a:rPr lang="en-US" altLang="ko-KR" sz="1200" b="0" i="0" u="none" strike="noStrike" dirty="0" err="1">
                    <a:solidFill>
                      <a:srgbClr val="E85953"/>
                    </a:solidFill>
                    <a:effectLst/>
                    <a:latin typeface="code"/>
                  </a:rPr>
                  <a:t>firstName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+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200" b="0" i="0" u="none" strike="noStrike" dirty="0">
                    <a:solidFill>
                      <a:srgbClr val="649D58"/>
                    </a:solidFill>
                    <a:effectLst/>
                    <a:latin typeface="code"/>
                  </a:rPr>
                  <a:t>' '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+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200" b="0" i="0" u="none" strike="noStrike" dirty="0" err="1">
                    <a:solidFill>
                      <a:srgbClr val="E85953"/>
                    </a:solidFill>
                    <a:effectLst/>
                    <a:latin typeface="code"/>
                  </a:rPr>
                  <a:t>this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code"/>
                  </a:rPr>
                  <a:t>.</a:t>
                </a:r>
                <a:r>
                  <a:rPr lang="en-US" altLang="ko-KR" sz="1200" b="0" i="0" u="none" strike="noStrike" dirty="0" err="1">
                    <a:solidFill>
                      <a:srgbClr val="E85953"/>
                    </a:solidFill>
                    <a:effectLst/>
                    <a:latin typeface="code"/>
                  </a:rPr>
                  <a:t>lastName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);</a:t>
                </a:r>
              </a:p>
              <a:p>
                <a:pPr algn="l" latinLnBrk="1">
                  <a:buNone/>
                </a:pP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};</a:t>
                </a:r>
              </a:p>
              <a:p>
                <a:pPr algn="l" latinLnBrk="1">
                  <a:buNone/>
                </a:pPr>
                <a:endParaRPr lang="en-US" altLang="ko-KR" sz="1200" b="0" i="0" dirty="0">
                  <a:solidFill>
                    <a:srgbClr val="000000"/>
                  </a:solidFill>
                  <a:effectLst/>
                  <a:latin typeface="code"/>
                </a:endParaRPr>
              </a:p>
              <a:p>
                <a:pPr algn="l" latinLnBrk="1">
                  <a:buNone/>
                </a:pP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var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code"/>
                  </a:rPr>
                  <a:t>oldZero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=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new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code"/>
                  </a:rPr>
                  <a:t>Zero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(</a:t>
                </a:r>
                <a:r>
                  <a:rPr lang="en-US" altLang="ko-KR" sz="1200" b="0" i="0" u="none" strike="noStrike" dirty="0">
                    <a:solidFill>
                      <a:srgbClr val="649D58"/>
                    </a:solidFill>
                    <a:effectLst/>
                    <a:latin typeface="code"/>
                  </a:rPr>
                  <a:t>'human'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, </a:t>
                </a:r>
                <a:r>
                  <a:rPr lang="en-US" altLang="ko-KR" sz="1200" b="0" i="0" u="none" strike="noStrike" dirty="0">
                    <a:solidFill>
                      <a:srgbClr val="649D58"/>
                    </a:solidFill>
                    <a:effectLst/>
                    <a:latin typeface="code"/>
                  </a:rPr>
                  <a:t>'Zero'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, </a:t>
                </a:r>
                <a:r>
                  <a:rPr lang="en-US" altLang="ko-KR" sz="1200" b="0" i="0" u="none" strike="noStrike" dirty="0">
                    <a:solidFill>
                      <a:srgbClr val="649D58"/>
                    </a:solidFill>
                    <a:effectLst/>
                    <a:latin typeface="code"/>
                  </a:rPr>
                  <a:t>'Cho'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);</a:t>
                </a:r>
              </a:p>
              <a:p>
                <a:pPr algn="l" latinLnBrk="1">
                  <a:buNone/>
                </a:pP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code"/>
                  </a:rPr>
                  <a:t>Human.</a:t>
                </a:r>
                <a:r>
                  <a:rPr lang="en-US" altLang="ko-KR" sz="1200" b="0" i="0" u="none" strike="noStrike" dirty="0" err="1">
                    <a:solidFill>
                      <a:srgbClr val="000000"/>
                    </a:solidFill>
                    <a:effectLst/>
                    <a:latin typeface="code"/>
                  </a:rPr>
                  <a:t>isHuman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(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code"/>
                  </a:rPr>
                  <a:t>oldZero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code"/>
                  </a:rPr>
                  <a:t>); </a:t>
                </a:r>
                <a:r>
                  <a:rPr lang="en-US" altLang="ko-KR" sz="1200" b="0" i="0" dirty="0">
                    <a:solidFill>
                      <a:srgbClr val="9FA0A6"/>
                    </a:solidFill>
                    <a:effectLst/>
                    <a:latin typeface="code"/>
                  </a:rPr>
                  <a:t>// true</a:t>
                </a:r>
                <a:endParaRPr lang="en-US" altLang="ko-KR" sz="1200" b="0" i="0" dirty="0">
                  <a:solidFill>
                    <a:srgbClr val="000000"/>
                  </a:solidFill>
                  <a:effectLst/>
                  <a:latin typeface="code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FC03AFD-739C-A099-2A71-DE8E12903296}"/>
                  </a:ext>
                </a:extLst>
              </p:cNvPr>
              <p:cNvSpPr/>
              <p:nvPr/>
            </p:nvSpPr>
            <p:spPr>
              <a:xfrm>
                <a:off x="2771370" y="1255060"/>
                <a:ext cx="2140323" cy="679660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587FFF4-F66F-EE4A-5E2B-3DC8C4E3CE10}"/>
                  </a:ext>
                </a:extLst>
              </p:cNvPr>
              <p:cNvSpPr/>
              <p:nvPr/>
            </p:nvSpPr>
            <p:spPr>
              <a:xfrm>
                <a:off x="7030880" y="1452282"/>
                <a:ext cx="2034679" cy="504718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B32366E-5390-85CD-0535-63CC45860A60}"/>
                  </a:ext>
                </a:extLst>
              </p:cNvPr>
              <p:cNvSpPr/>
              <p:nvPr/>
            </p:nvSpPr>
            <p:spPr>
              <a:xfrm>
                <a:off x="2771370" y="2003969"/>
                <a:ext cx="2463052" cy="612069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8FB40D7-5D28-DB39-9131-54FC9B947C86}"/>
                  </a:ext>
                </a:extLst>
              </p:cNvPr>
              <p:cNvSpPr/>
              <p:nvPr/>
            </p:nvSpPr>
            <p:spPr>
              <a:xfrm>
                <a:off x="7030880" y="2101274"/>
                <a:ext cx="2463052" cy="612069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FF83FF7-1FBD-3EB3-0E5F-E351C96E3E22}"/>
                  </a:ext>
                </a:extLst>
              </p:cNvPr>
              <p:cNvSpPr/>
              <p:nvPr/>
            </p:nvSpPr>
            <p:spPr>
              <a:xfrm>
                <a:off x="2771370" y="2752878"/>
                <a:ext cx="2615452" cy="612069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1DB116B-257D-53B3-0511-F4478E038C9E}"/>
                  </a:ext>
                </a:extLst>
              </p:cNvPr>
              <p:cNvSpPr/>
              <p:nvPr/>
            </p:nvSpPr>
            <p:spPr>
              <a:xfrm>
                <a:off x="2771370" y="3501787"/>
                <a:ext cx="3068170" cy="960980"/>
              </a:xfrm>
              <a:prstGeom prst="rect">
                <a:avLst/>
              </a:prstGeom>
              <a:noFill/>
              <a:ln w="38100" cap="flat" cmpd="sng" algn="ctr">
                <a:solidFill>
                  <a:srgbClr val="9DC3E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8FBCC2F-ABA2-79C5-7605-73A53330B1E9}"/>
                  </a:ext>
                </a:extLst>
              </p:cNvPr>
              <p:cNvSpPr/>
              <p:nvPr/>
            </p:nvSpPr>
            <p:spPr>
              <a:xfrm>
                <a:off x="7003677" y="2857617"/>
                <a:ext cx="2463052" cy="571383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26035AE-9BE5-6F4D-CE36-4EB6E5F6110B}"/>
                  </a:ext>
                </a:extLst>
              </p:cNvPr>
              <p:cNvSpPr/>
              <p:nvPr/>
            </p:nvSpPr>
            <p:spPr>
              <a:xfrm>
                <a:off x="7003676" y="3949309"/>
                <a:ext cx="2696135" cy="936455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38FF3A8-F8C9-962C-B172-A93AE5280E9F}"/>
                  </a:ext>
                </a:extLst>
              </p:cNvPr>
              <p:cNvSpPr/>
              <p:nvPr/>
            </p:nvSpPr>
            <p:spPr>
              <a:xfrm>
                <a:off x="7003676" y="5010190"/>
                <a:ext cx="2830606" cy="789976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51F342A-C83B-E41F-CA05-75CE1E4FE478}"/>
                  </a:ext>
                </a:extLst>
              </p:cNvPr>
              <p:cNvSpPr/>
              <p:nvPr/>
            </p:nvSpPr>
            <p:spPr>
              <a:xfrm>
                <a:off x="2765921" y="4599607"/>
                <a:ext cx="3400522" cy="392078"/>
              </a:xfrm>
              <a:prstGeom prst="rect">
                <a:avLst/>
              </a:prstGeom>
              <a:noFill/>
              <a:ln w="381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68EEDFF-6356-2A98-7BA1-B7C55EFE6350}"/>
                  </a:ext>
                </a:extLst>
              </p:cNvPr>
              <p:cNvSpPr/>
              <p:nvPr/>
            </p:nvSpPr>
            <p:spPr>
              <a:xfrm>
                <a:off x="6914338" y="3754971"/>
                <a:ext cx="3000628" cy="2269311"/>
              </a:xfrm>
              <a:prstGeom prst="rect">
                <a:avLst/>
              </a:prstGeom>
              <a:noFill/>
              <a:ln w="381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2DB0CDF-457C-1E65-6441-1954E7CDFD92}"/>
                  </a:ext>
                </a:extLst>
              </p:cNvPr>
              <p:cNvSpPr/>
              <p:nvPr/>
            </p:nvSpPr>
            <p:spPr>
              <a:xfrm>
                <a:off x="6914338" y="1255060"/>
                <a:ext cx="3000628" cy="2375486"/>
              </a:xfrm>
              <a:prstGeom prst="rect">
                <a:avLst/>
              </a:prstGeom>
              <a:noFill/>
              <a:ln w="3810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29508EC-37AD-CE62-9125-F428564AFECC}"/>
                  </a:ext>
                </a:extLst>
              </p:cNvPr>
              <p:cNvSpPr/>
              <p:nvPr/>
            </p:nvSpPr>
            <p:spPr>
              <a:xfrm>
                <a:off x="2765921" y="5147983"/>
                <a:ext cx="2907463" cy="537881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606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8D8D1-0FDE-311E-8D0A-C34415C96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984D93-3844-EFEA-479D-133E68AC548B}"/>
              </a:ext>
            </a:extLst>
          </p:cNvPr>
          <p:cNvSpPr txBox="1"/>
          <p:nvPr/>
        </p:nvSpPr>
        <p:spPr>
          <a:xfrm>
            <a:off x="504266" y="1396670"/>
            <a:ext cx="613634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buNone/>
            </a:pP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code"/>
              </a:rPr>
              <a:t>const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 </a:t>
            </a:r>
            <a:r>
              <a:rPr lang="en-US" altLang="ko-KR" sz="1600" b="0" i="0" u="none" strike="noStrike" dirty="0">
                <a:solidFill>
                  <a:srgbClr val="9C6700"/>
                </a:solidFill>
                <a:effectLst/>
                <a:latin typeface="code"/>
              </a:rPr>
              <a:t>condition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code"/>
              </a:rPr>
              <a:t>=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 </a:t>
            </a:r>
            <a:r>
              <a:rPr lang="en-US" altLang="ko-KR" sz="1600" b="0" i="0" u="none" strike="noStrike" dirty="0">
                <a:solidFill>
                  <a:srgbClr val="9C6700"/>
                </a:solidFill>
                <a:effectLst/>
                <a:latin typeface="code"/>
              </a:rPr>
              <a:t>true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; </a:t>
            </a:r>
            <a:r>
              <a:rPr lang="en-US" altLang="ko-KR" sz="1600" b="0" i="0" dirty="0">
                <a:solidFill>
                  <a:srgbClr val="9FA0A6"/>
                </a:solidFill>
                <a:effectLst/>
                <a:latin typeface="code"/>
              </a:rPr>
              <a:t>// true</a:t>
            </a:r>
            <a:r>
              <a:rPr lang="ko-KR" altLang="en-US" sz="1600" b="0" i="0" dirty="0">
                <a:solidFill>
                  <a:srgbClr val="9FA0A6"/>
                </a:solidFill>
                <a:effectLst/>
                <a:latin typeface="code"/>
              </a:rPr>
              <a:t>이면 </a:t>
            </a:r>
            <a:r>
              <a:rPr lang="en-US" altLang="ko-KR" sz="1600" b="0" i="0" dirty="0">
                <a:solidFill>
                  <a:srgbClr val="9FA0A6"/>
                </a:solidFill>
                <a:effectLst/>
                <a:latin typeface="code"/>
              </a:rPr>
              <a:t>resolve, false</a:t>
            </a:r>
            <a:r>
              <a:rPr lang="ko-KR" altLang="en-US" sz="1600" b="0" i="0" dirty="0">
                <a:solidFill>
                  <a:srgbClr val="9FA0A6"/>
                </a:solidFill>
                <a:effectLst/>
                <a:latin typeface="code"/>
              </a:rPr>
              <a:t>이면 </a:t>
            </a:r>
            <a:r>
              <a:rPr lang="en-US" altLang="ko-KR" sz="1600" b="0" i="0" dirty="0">
                <a:solidFill>
                  <a:srgbClr val="9FA0A6"/>
                </a:solidFill>
                <a:effectLst/>
                <a:latin typeface="code"/>
              </a:rPr>
              <a:t>reject</a:t>
            </a:r>
            <a:endParaRPr lang="en-US" altLang="ko-KR" sz="1600" b="0" i="0" dirty="0">
              <a:solidFill>
                <a:srgbClr val="000000"/>
              </a:solidFill>
              <a:effectLst/>
              <a:latin typeface="code"/>
            </a:endParaRPr>
          </a:p>
          <a:p>
            <a:pPr algn="l" latinLnBrk="1">
              <a:buNone/>
            </a:pP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code"/>
              </a:rPr>
              <a:t>const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 </a:t>
            </a:r>
            <a:r>
              <a:rPr lang="en-US" altLang="ko-KR" sz="1600" b="0" i="0" u="none" strike="noStrike" dirty="0">
                <a:solidFill>
                  <a:srgbClr val="9C6700"/>
                </a:solidFill>
                <a:effectLst/>
                <a:latin typeface="code"/>
              </a:rPr>
              <a:t>promise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code"/>
              </a:rPr>
              <a:t>=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code"/>
              </a:rPr>
              <a:t>new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code"/>
              </a:rPr>
              <a:t>Promise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((resolve, reject)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code"/>
              </a:rPr>
              <a:t>=&gt;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 {</a:t>
            </a:r>
          </a:p>
          <a:p>
            <a:pPr algn="l" latinLnBrk="1">
              <a:buNone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 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code"/>
              </a:rPr>
              <a:t>if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 (condition) {</a:t>
            </a:r>
          </a:p>
          <a:p>
            <a:pPr algn="l" latinLnBrk="1">
              <a:buNone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   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code"/>
              </a:rPr>
              <a:t>resolve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(</a:t>
            </a:r>
            <a:r>
              <a:rPr lang="en-US" altLang="ko-KR" sz="1600" b="0" i="0" u="none" strike="noStrike" dirty="0">
                <a:solidFill>
                  <a:srgbClr val="649D58"/>
                </a:solidFill>
                <a:effectLst/>
                <a:latin typeface="code"/>
              </a:rPr>
              <a:t>'</a:t>
            </a:r>
            <a:r>
              <a:rPr lang="ko-KR" altLang="en-US" sz="1600" b="0" i="0" u="none" strike="noStrike" dirty="0">
                <a:solidFill>
                  <a:srgbClr val="649D58"/>
                </a:solidFill>
                <a:effectLst/>
                <a:latin typeface="code"/>
              </a:rPr>
              <a:t>성공</a:t>
            </a:r>
            <a:r>
              <a:rPr lang="en-US" altLang="ko-KR" sz="1600" b="0" i="0" u="none" strike="noStrike" dirty="0">
                <a:solidFill>
                  <a:srgbClr val="649D58"/>
                </a:solidFill>
                <a:effectLst/>
                <a:latin typeface="code"/>
              </a:rPr>
              <a:t>'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);</a:t>
            </a:r>
          </a:p>
          <a:p>
            <a:pPr algn="l" latinLnBrk="1">
              <a:buNone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  }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code"/>
              </a:rPr>
              <a:t>else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 {</a:t>
            </a:r>
          </a:p>
          <a:p>
            <a:pPr algn="l" latinLnBrk="1">
              <a:buNone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   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code"/>
              </a:rPr>
              <a:t>reject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(</a:t>
            </a:r>
            <a:r>
              <a:rPr lang="en-US" altLang="ko-KR" sz="1600" b="0" i="0" u="none" strike="noStrike" dirty="0">
                <a:solidFill>
                  <a:srgbClr val="649D58"/>
                </a:solidFill>
                <a:effectLst/>
                <a:latin typeface="code"/>
              </a:rPr>
              <a:t>'</a:t>
            </a:r>
            <a:r>
              <a:rPr lang="ko-KR" altLang="en-US" sz="1600" b="0" i="0" u="none" strike="noStrike" dirty="0">
                <a:solidFill>
                  <a:srgbClr val="649D58"/>
                </a:solidFill>
                <a:effectLst/>
                <a:latin typeface="code"/>
              </a:rPr>
              <a:t>실패</a:t>
            </a:r>
            <a:r>
              <a:rPr lang="en-US" altLang="ko-KR" sz="1600" b="0" i="0" u="none" strike="noStrike" dirty="0">
                <a:solidFill>
                  <a:srgbClr val="649D58"/>
                </a:solidFill>
                <a:effectLst/>
                <a:latin typeface="code"/>
              </a:rPr>
              <a:t>'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);</a:t>
            </a:r>
          </a:p>
          <a:p>
            <a:pPr algn="l" latinLnBrk="1">
              <a:buNone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  }</a:t>
            </a:r>
          </a:p>
          <a:p>
            <a:pPr algn="l" latinLnBrk="1">
              <a:buNone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});</a:t>
            </a:r>
          </a:p>
          <a:p>
            <a:pPr algn="l" latinLnBrk="1">
              <a:buNone/>
            </a:pPr>
            <a:r>
              <a:rPr lang="en-US" altLang="ko-KR" sz="1600" b="0" i="0" dirty="0">
                <a:solidFill>
                  <a:srgbClr val="9FA0A6"/>
                </a:solidFill>
                <a:effectLst/>
                <a:latin typeface="code"/>
              </a:rPr>
              <a:t>// </a:t>
            </a:r>
            <a:r>
              <a:rPr lang="ko-KR" altLang="en-US" sz="1600" b="0" i="0" dirty="0">
                <a:solidFill>
                  <a:srgbClr val="9FA0A6"/>
                </a:solidFill>
                <a:effectLst/>
                <a:latin typeface="code"/>
              </a:rPr>
              <a:t>다른 코드가 들어갈 수 있음</a:t>
            </a:r>
            <a:endParaRPr lang="ko-KR" altLang="en-US" sz="1600" b="0" i="0" dirty="0">
              <a:solidFill>
                <a:srgbClr val="000000"/>
              </a:solidFill>
              <a:effectLst/>
              <a:latin typeface="code"/>
            </a:endParaRPr>
          </a:p>
          <a:p>
            <a:pPr algn="l" latinLnBrk="1">
              <a:buNone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promise</a:t>
            </a:r>
          </a:p>
          <a:p>
            <a:pPr algn="l" latinLnBrk="1">
              <a:buNone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  .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code"/>
              </a:rPr>
              <a:t>then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((message)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code"/>
              </a:rPr>
              <a:t>=&gt;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 {</a:t>
            </a:r>
          </a:p>
          <a:p>
            <a:pPr algn="l" latinLnBrk="1">
              <a:buNone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    console.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code"/>
              </a:rPr>
              <a:t>log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(message); </a:t>
            </a:r>
            <a:r>
              <a:rPr lang="en-US" altLang="ko-KR" sz="1600" b="0" i="0" dirty="0">
                <a:solidFill>
                  <a:srgbClr val="9FA0A6"/>
                </a:solidFill>
                <a:effectLst/>
                <a:latin typeface="code"/>
              </a:rPr>
              <a:t>// </a:t>
            </a:r>
            <a:r>
              <a:rPr lang="ko-KR" altLang="en-US" sz="1600" b="0" i="0" dirty="0">
                <a:solidFill>
                  <a:srgbClr val="9FA0A6"/>
                </a:solidFill>
                <a:effectLst/>
                <a:latin typeface="code"/>
              </a:rPr>
              <a:t>성공</a:t>
            </a:r>
            <a:r>
              <a:rPr lang="en-US" altLang="ko-KR" sz="1600" b="0" i="0" dirty="0">
                <a:solidFill>
                  <a:srgbClr val="9FA0A6"/>
                </a:solidFill>
                <a:effectLst/>
                <a:latin typeface="code"/>
              </a:rPr>
              <a:t>(resolve)</a:t>
            </a:r>
            <a:r>
              <a:rPr lang="ko-KR" altLang="en-US" sz="1600" b="0" i="0" dirty="0">
                <a:solidFill>
                  <a:srgbClr val="9FA0A6"/>
                </a:solidFill>
                <a:effectLst/>
                <a:latin typeface="code"/>
              </a:rPr>
              <a:t>한 경우 실행</a:t>
            </a:r>
            <a:endParaRPr lang="ko-KR" altLang="en-US" sz="1600" b="0" i="0" dirty="0">
              <a:solidFill>
                <a:srgbClr val="000000"/>
              </a:solidFill>
              <a:effectLst/>
              <a:latin typeface="code"/>
            </a:endParaRPr>
          </a:p>
          <a:p>
            <a:pPr algn="l" latinLnBrk="1">
              <a:buNone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code"/>
              </a:rPr>
              <a:t> 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})</a:t>
            </a:r>
          </a:p>
          <a:p>
            <a:pPr algn="l" latinLnBrk="1">
              <a:buNone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  .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code"/>
              </a:rPr>
              <a:t>catch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((error)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code"/>
              </a:rPr>
              <a:t>=&gt;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 {</a:t>
            </a:r>
          </a:p>
          <a:p>
            <a:pPr algn="l" latinLnBrk="1">
              <a:buNone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   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code"/>
              </a:rPr>
              <a:t>console.</a:t>
            </a:r>
            <a:r>
              <a:rPr lang="en-US" altLang="ko-KR" sz="1600" b="0" i="0" u="none" strike="noStrike" dirty="0" err="1">
                <a:solidFill>
                  <a:srgbClr val="000000"/>
                </a:solidFill>
                <a:effectLst/>
                <a:latin typeface="code"/>
              </a:rPr>
              <a:t>error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(error); </a:t>
            </a:r>
            <a:r>
              <a:rPr lang="en-US" altLang="ko-KR" sz="1600" b="0" i="0" dirty="0">
                <a:solidFill>
                  <a:srgbClr val="9FA0A6"/>
                </a:solidFill>
                <a:effectLst/>
                <a:latin typeface="code"/>
              </a:rPr>
              <a:t>// </a:t>
            </a:r>
            <a:r>
              <a:rPr lang="ko-KR" altLang="en-US" sz="1600" b="0" i="0" dirty="0">
                <a:solidFill>
                  <a:srgbClr val="9FA0A6"/>
                </a:solidFill>
                <a:effectLst/>
                <a:latin typeface="code"/>
              </a:rPr>
              <a:t>실패</a:t>
            </a:r>
            <a:r>
              <a:rPr lang="en-US" altLang="ko-KR" sz="1600" b="0" i="0" dirty="0">
                <a:solidFill>
                  <a:srgbClr val="9FA0A6"/>
                </a:solidFill>
                <a:effectLst/>
                <a:latin typeface="code"/>
              </a:rPr>
              <a:t>(reject)</a:t>
            </a:r>
            <a:r>
              <a:rPr lang="ko-KR" altLang="en-US" sz="1600" b="0" i="0" dirty="0">
                <a:solidFill>
                  <a:srgbClr val="9FA0A6"/>
                </a:solidFill>
                <a:effectLst/>
                <a:latin typeface="code"/>
              </a:rPr>
              <a:t>한 경우 실행</a:t>
            </a:r>
            <a:endParaRPr lang="ko-KR" altLang="en-US" sz="1600" b="0" i="0" dirty="0">
              <a:solidFill>
                <a:srgbClr val="000000"/>
              </a:solidFill>
              <a:effectLst/>
              <a:latin typeface="code"/>
            </a:endParaRPr>
          </a:p>
          <a:p>
            <a:pPr algn="l" latinLnBrk="1">
              <a:buNone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code"/>
              </a:rPr>
              <a:t> 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})</a:t>
            </a:r>
          </a:p>
          <a:p>
            <a:pPr algn="l" latinLnBrk="1">
              <a:buNone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  .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code"/>
              </a:rPr>
              <a:t>finally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(()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code"/>
              </a:rPr>
              <a:t>=&gt;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 { </a:t>
            </a:r>
            <a:r>
              <a:rPr lang="en-US" altLang="ko-KR" sz="1600" b="0" i="0" dirty="0">
                <a:solidFill>
                  <a:srgbClr val="9FA0A6"/>
                </a:solidFill>
                <a:effectLst/>
                <a:latin typeface="code"/>
              </a:rPr>
              <a:t>// </a:t>
            </a:r>
            <a:r>
              <a:rPr lang="ko-KR" altLang="en-US" sz="1600" b="0" i="0" dirty="0">
                <a:solidFill>
                  <a:srgbClr val="9FA0A6"/>
                </a:solidFill>
                <a:effectLst/>
                <a:latin typeface="code"/>
              </a:rPr>
              <a:t>끝나고 무조건 실행</a:t>
            </a:r>
            <a:endParaRPr lang="ko-KR" altLang="en-US" sz="1600" b="0" i="0" dirty="0">
              <a:solidFill>
                <a:srgbClr val="000000"/>
              </a:solidFill>
              <a:effectLst/>
              <a:latin typeface="code"/>
            </a:endParaRPr>
          </a:p>
          <a:p>
            <a:pPr algn="l" latinLnBrk="1">
              <a:buNone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code"/>
              </a:rPr>
              <a:t>   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console.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code"/>
              </a:rPr>
              <a:t>log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(</a:t>
            </a:r>
            <a:r>
              <a:rPr lang="en-US" altLang="ko-KR" sz="1600" b="0" i="0" u="none" strike="noStrike" dirty="0">
                <a:solidFill>
                  <a:srgbClr val="649D58"/>
                </a:solidFill>
                <a:effectLst/>
                <a:latin typeface="code"/>
              </a:rPr>
              <a:t>'</a:t>
            </a:r>
            <a:r>
              <a:rPr lang="ko-KR" altLang="en-US" sz="1600" b="0" i="0" u="none" strike="noStrike" dirty="0">
                <a:solidFill>
                  <a:srgbClr val="649D58"/>
                </a:solidFill>
                <a:effectLst/>
                <a:latin typeface="code"/>
              </a:rPr>
              <a:t>무조건</a:t>
            </a:r>
            <a:r>
              <a:rPr lang="en-US" altLang="ko-KR" sz="1600" b="0" i="0" u="none" strike="noStrike" dirty="0">
                <a:solidFill>
                  <a:srgbClr val="649D58"/>
                </a:solidFill>
                <a:effectLst/>
                <a:latin typeface="code"/>
              </a:rPr>
              <a:t>'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);</a:t>
            </a:r>
          </a:p>
          <a:p>
            <a:pPr algn="l" latinLnBrk="1">
              <a:buNone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code"/>
              </a:rPr>
              <a:t>});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355B9A-E06E-55F1-8D07-3E0E7C9E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018"/>
            <a:ext cx="10515600" cy="463826"/>
          </a:xfrm>
        </p:spPr>
        <p:txBody>
          <a:bodyPr anchor="t">
            <a:normAutofit fontScale="90000"/>
          </a:bodyPr>
          <a:lstStyle/>
          <a:p>
            <a:r>
              <a:rPr lang="en-US" altLang="ko-KR" sz="2400" b="1" u="sng" dirty="0">
                <a:solidFill>
                  <a:schemeClr val="bg2">
                    <a:lumMod val="75000"/>
                  </a:schemeClr>
                </a:solidFill>
              </a:rPr>
              <a:t>Chapter 2. JavaScript </a:t>
            </a:r>
            <a:r>
              <a:rPr lang="ko-KR" altLang="en-US" sz="2400" b="1" u="sng" dirty="0">
                <a:solidFill>
                  <a:schemeClr val="bg2">
                    <a:lumMod val="75000"/>
                  </a:schemeClr>
                </a:solidFill>
              </a:rPr>
              <a:t>복습 </a:t>
            </a:r>
            <a:r>
              <a:rPr lang="en-US" altLang="ko-KR" sz="2400" b="1" u="sng" dirty="0">
                <a:solidFill>
                  <a:schemeClr val="bg2">
                    <a:lumMod val="75000"/>
                  </a:schemeClr>
                </a:solidFill>
              </a:rPr>
              <a:t>- </a:t>
            </a:r>
            <a:r>
              <a:rPr lang="ko-KR" altLang="en-US" sz="2400" b="1" u="sng" dirty="0">
                <a:solidFill>
                  <a:schemeClr val="bg2">
                    <a:lumMod val="75000"/>
                  </a:schemeClr>
                </a:solidFill>
              </a:rPr>
              <a:t>프로미스 </a:t>
            </a:r>
            <a:br>
              <a:rPr lang="en-US" altLang="ko-KR" sz="2400" b="1" dirty="0"/>
            </a:br>
            <a:endParaRPr lang="ko-KR" altLang="en-US" sz="2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FDE03-6FF5-AFE4-096F-5B0558564D25}"/>
              </a:ext>
            </a:extLst>
          </p:cNvPr>
          <p:cNvSpPr/>
          <p:nvPr/>
        </p:nvSpPr>
        <p:spPr>
          <a:xfrm>
            <a:off x="1936375" y="1667435"/>
            <a:ext cx="2465295" cy="3048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412C4-12FF-1A8C-83D3-C7C877CCAC02}"/>
              </a:ext>
            </a:extLst>
          </p:cNvPr>
          <p:cNvSpPr txBox="1"/>
          <p:nvPr/>
        </p:nvSpPr>
        <p:spPr>
          <a:xfrm>
            <a:off x="403721" y="569844"/>
            <a:ext cx="836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(Promise)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B89F8D-6BC5-F742-0F35-E11715497763}"/>
              </a:ext>
            </a:extLst>
          </p:cNvPr>
          <p:cNvSpPr/>
          <p:nvPr/>
        </p:nvSpPr>
        <p:spPr>
          <a:xfrm>
            <a:off x="703727" y="3841865"/>
            <a:ext cx="443755" cy="3048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136652-699E-9E9B-D521-E956E1226191}"/>
              </a:ext>
            </a:extLst>
          </p:cNvPr>
          <p:cNvSpPr/>
          <p:nvPr/>
        </p:nvSpPr>
        <p:spPr>
          <a:xfrm>
            <a:off x="703726" y="4604159"/>
            <a:ext cx="569262" cy="3048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DCE321-5FEA-6024-5B20-734B0B3DEE76}"/>
              </a:ext>
            </a:extLst>
          </p:cNvPr>
          <p:cNvSpPr/>
          <p:nvPr/>
        </p:nvSpPr>
        <p:spPr>
          <a:xfrm>
            <a:off x="703726" y="5308930"/>
            <a:ext cx="569262" cy="3048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D27829-902D-F677-552E-E082DD602C32}"/>
              </a:ext>
            </a:extLst>
          </p:cNvPr>
          <p:cNvSpPr txBox="1"/>
          <p:nvPr/>
        </p:nvSpPr>
        <p:spPr>
          <a:xfrm>
            <a:off x="1936375" y="561681"/>
            <a:ext cx="61363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실행은 바로 하되 결과값은 나중에 받는 객체</a:t>
            </a:r>
            <a:endParaRPr lang="en-US" altLang="ko-KR" b="0" i="0" dirty="0">
              <a:solidFill>
                <a:srgbClr val="424242"/>
              </a:solidFill>
              <a:effectLst/>
              <a:latin typeface="serif_l"/>
            </a:endParaRPr>
          </a:p>
          <a:p>
            <a:r>
              <a:rPr lang="en-US" altLang="ko-KR" dirty="0">
                <a:solidFill>
                  <a:srgbClr val="424242"/>
                </a:solidFill>
                <a:latin typeface="serif_l"/>
              </a:rPr>
              <a:t>New</a:t>
            </a:r>
            <a:r>
              <a:rPr lang="ko-KR" altLang="en-US" dirty="0">
                <a:solidFill>
                  <a:srgbClr val="424242"/>
                </a:solidFill>
                <a:latin typeface="serif_l"/>
              </a:rPr>
              <a:t> </a:t>
            </a:r>
            <a:r>
              <a:rPr lang="en-US" altLang="ko-KR" dirty="0">
                <a:solidFill>
                  <a:srgbClr val="424242"/>
                </a:solidFill>
                <a:latin typeface="serif_l"/>
              </a:rPr>
              <a:t>promise</a:t>
            </a:r>
            <a:r>
              <a:rPr lang="ko-KR" altLang="en-US" dirty="0">
                <a:solidFill>
                  <a:srgbClr val="424242"/>
                </a:solidFill>
                <a:latin typeface="serif_l"/>
              </a:rPr>
              <a:t> 바로 실행 </a:t>
            </a:r>
            <a:r>
              <a:rPr lang="en-US" altLang="ko-KR" dirty="0">
                <a:solidFill>
                  <a:srgbClr val="424242"/>
                </a:solidFill>
                <a:latin typeface="serif_l"/>
              </a:rPr>
              <a:t>, </a:t>
            </a:r>
            <a:r>
              <a:rPr lang="ko-KR" altLang="en-US" dirty="0">
                <a:solidFill>
                  <a:srgbClr val="424242"/>
                </a:solidFill>
                <a:latin typeface="serif_l"/>
              </a:rPr>
              <a:t>결과값은 </a:t>
            </a:r>
            <a:r>
              <a:rPr lang="en-US" altLang="ko-KR" dirty="0">
                <a:solidFill>
                  <a:srgbClr val="424242"/>
                </a:solidFill>
                <a:latin typeface="serif_l"/>
              </a:rPr>
              <a:t>then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7812B-02E4-3EEF-C579-04EA563551A0}"/>
              </a:ext>
            </a:extLst>
          </p:cNvPr>
          <p:cNvSpPr txBox="1"/>
          <p:nvPr/>
        </p:nvSpPr>
        <p:spPr>
          <a:xfrm>
            <a:off x="6256245" y="1396670"/>
            <a:ext cx="61363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buNone/>
            </a:pPr>
            <a:r>
              <a:rPr lang="en-US" altLang="ko-KR" b="0" i="0" dirty="0">
                <a:effectLst/>
                <a:latin typeface="code"/>
              </a:rPr>
              <a:t>promise</a:t>
            </a:r>
          </a:p>
          <a:p>
            <a:pPr algn="l" latinLnBrk="1">
              <a:buNone/>
            </a:pPr>
            <a:r>
              <a:rPr lang="en-US" altLang="ko-KR" b="0" i="0" dirty="0">
                <a:effectLst/>
                <a:latin typeface="code"/>
              </a:rPr>
              <a:t>  .</a:t>
            </a:r>
            <a:r>
              <a:rPr lang="en-US" altLang="ko-KR" b="0" i="0" u="none" strike="noStrike" dirty="0">
                <a:effectLst/>
                <a:latin typeface="code"/>
              </a:rPr>
              <a:t>then</a:t>
            </a:r>
            <a:r>
              <a:rPr lang="en-US" altLang="ko-KR" b="0" i="0" dirty="0">
                <a:effectLst/>
                <a:latin typeface="code"/>
              </a:rPr>
              <a:t>((message) </a:t>
            </a:r>
            <a:r>
              <a:rPr lang="en-US" altLang="ko-KR" b="0" i="0" u="none" strike="noStrike" dirty="0">
                <a:effectLst/>
                <a:latin typeface="code"/>
              </a:rPr>
              <a:t>=&gt;</a:t>
            </a:r>
            <a:r>
              <a:rPr lang="en-US" altLang="ko-KR" b="0" i="0" dirty="0">
                <a:effectLst/>
                <a:latin typeface="code"/>
              </a:rPr>
              <a:t> {});</a:t>
            </a:r>
            <a:endParaRPr lang="en-US" altLang="ko-KR" dirty="0">
              <a:latin typeface="code"/>
            </a:endParaRPr>
          </a:p>
          <a:p>
            <a:r>
              <a:rPr lang="en-US" altLang="ko-KR" dirty="0">
                <a:latin typeface="code"/>
              </a:rPr>
              <a:t>    return new Promise((resolve, reject) =&gt; {</a:t>
            </a:r>
          </a:p>
          <a:p>
            <a:r>
              <a:rPr lang="en-US" altLang="ko-KR" dirty="0">
                <a:latin typeface="code"/>
              </a:rPr>
              <a:t>      resolve(message); </a:t>
            </a:r>
            <a:endParaRPr lang="en-US" altLang="ko-KR" b="0" i="0" dirty="0">
              <a:effectLst/>
              <a:latin typeface="code"/>
            </a:endParaRPr>
          </a:p>
          <a:p>
            <a:pPr algn="l" latinLnBrk="1">
              <a:buNone/>
            </a:pPr>
            <a:r>
              <a:rPr lang="en-US" altLang="ko-KR" b="0" i="0" dirty="0">
                <a:effectLst/>
                <a:latin typeface="code"/>
              </a:rPr>
              <a:t>  })</a:t>
            </a:r>
          </a:p>
          <a:p>
            <a:pPr algn="l" latinLnBrk="1">
              <a:buNone/>
            </a:pPr>
            <a:r>
              <a:rPr lang="en-US" altLang="ko-KR" b="0" i="0" dirty="0">
                <a:effectLst/>
                <a:latin typeface="code"/>
              </a:rPr>
              <a:t>  .</a:t>
            </a:r>
            <a:r>
              <a:rPr lang="en-US" altLang="ko-KR" b="0" i="0" u="none" strike="noStrike" dirty="0">
                <a:effectLst/>
                <a:latin typeface="code"/>
              </a:rPr>
              <a:t>then</a:t>
            </a:r>
            <a:r>
              <a:rPr lang="en-US" altLang="ko-KR" b="0" i="0" dirty="0">
                <a:effectLst/>
                <a:latin typeface="code"/>
              </a:rPr>
              <a:t>((message2) </a:t>
            </a:r>
            <a:r>
              <a:rPr lang="en-US" altLang="ko-KR" b="0" i="0" u="none" strike="noStrike" dirty="0">
                <a:effectLst/>
                <a:latin typeface="code"/>
              </a:rPr>
              <a:t>=&gt;</a:t>
            </a:r>
            <a:r>
              <a:rPr lang="en-US" altLang="ko-KR" b="0" i="0" dirty="0">
                <a:effectLst/>
                <a:latin typeface="code"/>
              </a:rPr>
              <a:t> {</a:t>
            </a:r>
          </a:p>
          <a:p>
            <a:pPr algn="l" latinLnBrk="1">
              <a:buNone/>
            </a:pPr>
            <a:r>
              <a:rPr lang="en-US" altLang="ko-KR" b="0" i="0" dirty="0">
                <a:effectLst/>
                <a:latin typeface="code"/>
              </a:rPr>
              <a:t>    console.</a:t>
            </a:r>
            <a:r>
              <a:rPr lang="en-US" altLang="ko-KR" b="0" i="0" u="none" strike="noStrike" dirty="0">
                <a:effectLst/>
                <a:latin typeface="code"/>
              </a:rPr>
              <a:t>log</a:t>
            </a:r>
            <a:r>
              <a:rPr lang="en-US" altLang="ko-KR" b="0" i="0" dirty="0">
                <a:effectLst/>
                <a:latin typeface="code"/>
              </a:rPr>
              <a:t>(message2);</a:t>
            </a:r>
          </a:p>
          <a:p>
            <a:pPr algn="l" latinLnBrk="1">
              <a:buNone/>
            </a:pPr>
            <a:r>
              <a:rPr lang="en-US" altLang="ko-KR" b="0" i="0" dirty="0">
                <a:effectLst/>
                <a:latin typeface="code"/>
              </a:rPr>
              <a:t>    </a:t>
            </a:r>
            <a:r>
              <a:rPr lang="en-US" altLang="ko-KR" b="0" i="0" u="none" strike="noStrike" dirty="0">
                <a:effectLst/>
                <a:latin typeface="code"/>
              </a:rPr>
              <a:t>return new</a:t>
            </a:r>
            <a:r>
              <a:rPr lang="en-US" altLang="ko-KR" b="0" i="0" dirty="0">
                <a:effectLst/>
                <a:latin typeface="code"/>
              </a:rPr>
              <a:t> </a:t>
            </a:r>
            <a:r>
              <a:rPr lang="en-US" altLang="ko-KR" b="0" i="0" u="none" strike="noStrike" dirty="0">
                <a:effectLst/>
                <a:latin typeface="code"/>
              </a:rPr>
              <a:t>Promise</a:t>
            </a:r>
            <a:r>
              <a:rPr lang="en-US" altLang="ko-KR" b="0" i="0" dirty="0">
                <a:effectLst/>
                <a:latin typeface="code"/>
              </a:rPr>
              <a:t>((resolve, reject) </a:t>
            </a:r>
            <a:r>
              <a:rPr lang="en-US" altLang="ko-KR" b="0" i="0" u="none" strike="noStrike" dirty="0">
                <a:effectLst/>
                <a:latin typeface="code"/>
              </a:rPr>
              <a:t>=&gt;</a:t>
            </a:r>
            <a:r>
              <a:rPr lang="en-US" altLang="ko-KR" b="0" i="0" dirty="0">
                <a:effectLst/>
                <a:latin typeface="code"/>
              </a:rPr>
              <a:t> {</a:t>
            </a:r>
          </a:p>
          <a:p>
            <a:pPr algn="l" latinLnBrk="1">
              <a:buNone/>
            </a:pPr>
            <a:r>
              <a:rPr lang="en-US" altLang="ko-KR" b="0" i="0" dirty="0">
                <a:effectLst/>
                <a:latin typeface="code"/>
              </a:rPr>
              <a:t>      </a:t>
            </a:r>
            <a:r>
              <a:rPr lang="en-US" altLang="ko-KR" b="0" i="0" u="none" strike="noStrike" dirty="0">
                <a:effectLst/>
                <a:latin typeface="code"/>
              </a:rPr>
              <a:t>resolve</a:t>
            </a:r>
            <a:r>
              <a:rPr lang="en-US" altLang="ko-KR" b="0" i="0" dirty="0">
                <a:effectLst/>
                <a:latin typeface="code"/>
              </a:rPr>
              <a:t>(message2); });</a:t>
            </a:r>
          </a:p>
          <a:p>
            <a:pPr algn="l" latinLnBrk="1">
              <a:buNone/>
            </a:pPr>
            <a:r>
              <a:rPr lang="en-US" altLang="ko-KR" b="0" i="0" dirty="0">
                <a:effectLst/>
                <a:latin typeface="code"/>
              </a:rPr>
              <a:t>  })</a:t>
            </a:r>
          </a:p>
          <a:p>
            <a:pPr algn="l" latinLnBrk="1">
              <a:buNone/>
            </a:pPr>
            <a:r>
              <a:rPr lang="en-US" altLang="ko-KR" b="0" i="0" dirty="0">
                <a:effectLst/>
                <a:latin typeface="code"/>
              </a:rPr>
              <a:t>  .</a:t>
            </a:r>
            <a:r>
              <a:rPr lang="en-US" altLang="ko-KR" b="0" i="0" u="none" strike="noStrike" dirty="0">
                <a:effectLst/>
                <a:latin typeface="code"/>
              </a:rPr>
              <a:t>then</a:t>
            </a:r>
            <a:r>
              <a:rPr lang="en-US" altLang="ko-KR" b="0" i="0" dirty="0">
                <a:effectLst/>
                <a:latin typeface="code"/>
              </a:rPr>
              <a:t>((message3) </a:t>
            </a:r>
            <a:r>
              <a:rPr lang="en-US" altLang="ko-KR" b="0" i="0" u="none" strike="noStrike" dirty="0">
                <a:effectLst/>
                <a:latin typeface="code"/>
              </a:rPr>
              <a:t>=&gt;</a:t>
            </a:r>
            <a:r>
              <a:rPr lang="en-US" altLang="ko-KR" b="0" i="0" dirty="0">
                <a:effectLst/>
                <a:latin typeface="code"/>
              </a:rPr>
              <a:t> {</a:t>
            </a:r>
          </a:p>
          <a:p>
            <a:pPr algn="l" latinLnBrk="1">
              <a:buNone/>
            </a:pPr>
            <a:r>
              <a:rPr lang="en-US" altLang="ko-KR" b="0" i="0" dirty="0">
                <a:effectLst/>
                <a:latin typeface="code"/>
              </a:rPr>
              <a:t>    console.</a:t>
            </a:r>
            <a:r>
              <a:rPr lang="en-US" altLang="ko-KR" b="0" i="0" u="none" strike="noStrike" dirty="0">
                <a:effectLst/>
                <a:latin typeface="code"/>
              </a:rPr>
              <a:t>log</a:t>
            </a:r>
            <a:r>
              <a:rPr lang="en-US" altLang="ko-KR" b="0" i="0" dirty="0">
                <a:effectLst/>
                <a:latin typeface="code"/>
              </a:rPr>
              <a:t>(message3);</a:t>
            </a:r>
          </a:p>
          <a:p>
            <a:pPr algn="l" latinLnBrk="1">
              <a:buNone/>
            </a:pPr>
            <a:r>
              <a:rPr lang="en-US" altLang="ko-KR" b="0" i="0" dirty="0">
                <a:effectLst/>
                <a:latin typeface="code"/>
              </a:rPr>
              <a:t>  })</a:t>
            </a:r>
          </a:p>
          <a:p>
            <a:pPr algn="l" latinLnBrk="1">
              <a:buNone/>
            </a:pPr>
            <a:endParaRPr lang="en-US" altLang="ko-KR" b="0" i="0" dirty="0">
              <a:effectLst/>
              <a:latin typeface="code"/>
            </a:endParaRPr>
          </a:p>
          <a:p>
            <a:pPr algn="l" latinLnBrk="1">
              <a:buNone/>
            </a:pPr>
            <a:r>
              <a:rPr lang="en-US" altLang="ko-KR" b="0" i="0" dirty="0">
                <a:effectLst/>
                <a:latin typeface="code"/>
              </a:rPr>
              <a:t>  .</a:t>
            </a:r>
            <a:r>
              <a:rPr lang="en-US" altLang="ko-KR" b="0" i="0" u="none" strike="noStrike" dirty="0">
                <a:effectLst/>
                <a:latin typeface="code"/>
              </a:rPr>
              <a:t>catch</a:t>
            </a:r>
            <a:r>
              <a:rPr lang="en-US" altLang="ko-KR" b="0" i="0" dirty="0">
                <a:effectLst/>
                <a:latin typeface="code"/>
              </a:rPr>
              <a:t>((error) </a:t>
            </a:r>
            <a:r>
              <a:rPr lang="en-US" altLang="ko-KR" b="0" i="0" u="none" strike="noStrike" dirty="0">
                <a:effectLst/>
                <a:latin typeface="code"/>
              </a:rPr>
              <a:t>=&gt;</a:t>
            </a:r>
            <a:r>
              <a:rPr lang="en-US" altLang="ko-KR" b="0" i="0" dirty="0">
                <a:effectLst/>
                <a:latin typeface="code"/>
              </a:rPr>
              <a:t> {</a:t>
            </a:r>
          </a:p>
          <a:p>
            <a:pPr algn="l" latinLnBrk="1">
              <a:buNone/>
            </a:pPr>
            <a:r>
              <a:rPr lang="en-US" altLang="ko-KR" b="0" i="0" dirty="0">
                <a:effectLst/>
                <a:latin typeface="code"/>
              </a:rPr>
              <a:t>    </a:t>
            </a:r>
            <a:r>
              <a:rPr lang="en-US" altLang="ko-KR" b="0" i="0" dirty="0" err="1">
                <a:effectLst/>
                <a:latin typeface="code"/>
              </a:rPr>
              <a:t>console.</a:t>
            </a:r>
            <a:r>
              <a:rPr lang="en-US" altLang="ko-KR" b="0" i="0" u="none" strike="noStrike" dirty="0" err="1">
                <a:effectLst/>
                <a:latin typeface="code"/>
              </a:rPr>
              <a:t>error</a:t>
            </a:r>
            <a:r>
              <a:rPr lang="en-US" altLang="ko-KR" b="0" i="0" dirty="0">
                <a:effectLst/>
                <a:latin typeface="code"/>
              </a:rPr>
              <a:t>(error);</a:t>
            </a:r>
          </a:p>
          <a:p>
            <a:pPr algn="l" latinLnBrk="1">
              <a:buNone/>
            </a:pPr>
            <a:r>
              <a:rPr lang="en-US" altLang="ko-KR" b="0" i="0" dirty="0">
                <a:effectLst/>
                <a:latin typeface="code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473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1017</Words>
  <Application>Microsoft Office PowerPoint</Application>
  <PresentationFormat>와이드스크린</PresentationFormat>
  <Paragraphs>203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code</vt:lpstr>
      <vt:lpstr>gothic_m</vt:lpstr>
      <vt:lpstr>serif_l</vt:lpstr>
      <vt:lpstr>맑은 고딕</vt:lpstr>
      <vt:lpstr>Arial</vt:lpstr>
      <vt:lpstr>Office 테마</vt:lpstr>
      <vt:lpstr>Node.js 2팀  3주차 스터디 교재 1,2장</vt:lpstr>
      <vt:lpstr>Chapter 1. 노드 시작하기  </vt:lpstr>
      <vt:lpstr>Chapter 1.1 Node.js ? &amp; Runtime  </vt:lpstr>
      <vt:lpstr>Chapter 1.1 Node.js ? &amp; Runtime  </vt:lpstr>
      <vt:lpstr>Chapter 1.2 이벤트 기반(Event-driven) </vt:lpstr>
      <vt:lpstr>Chapter 2. JavaScript 복습  </vt:lpstr>
      <vt:lpstr>Chapter 2. JavaScript 복습  </vt:lpstr>
      <vt:lpstr>Chapter 2. JavaScript 복습 - 프로미스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Jihyun Lee</dc:creator>
  <cp:lastModifiedBy>Jihyun Lee</cp:lastModifiedBy>
  <cp:revision>3</cp:revision>
  <dcterms:created xsi:type="dcterms:W3CDTF">2025-09-30T05:40:20Z</dcterms:created>
  <dcterms:modified xsi:type="dcterms:W3CDTF">2025-10-07T04:51:58Z</dcterms:modified>
</cp:coreProperties>
</file>