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7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1416" r:id="rId3"/>
    <p:sldId id="1567" r:id="rId4"/>
    <p:sldId id="1531" r:id="rId5"/>
    <p:sldId id="1557" r:id="rId6"/>
    <p:sldId id="1533" r:id="rId7"/>
    <p:sldId id="1534" r:id="rId8"/>
    <p:sldId id="1561" r:id="rId9"/>
    <p:sldId id="1595" r:id="rId10"/>
    <p:sldId id="1537" r:id="rId11"/>
    <p:sldId id="1558" r:id="rId12"/>
    <p:sldId id="1562" r:id="rId13"/>
    <p:sldId id="1554" r:id="rId14"/>
    <p:sldId id="1580" r:id="rId15"/>
    <p:sldId id="1602" r:id="rId16"/>
    <p:sldId id="1601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辰卫" initials="Z" lastIdx="2" clrIdx="0"/>
  <p:cmAuthor id="2" name="Jason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0C2"/>
    <a:srgbClr val="333959"/>
    <a:srgbClr val="3D60F0"/>
    <a:srgbClr val="15A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9" autoAdjust="0"/>
    <p:restoredTop sz="94006" autoAdjust="0"/>
  </p:normalViewPr>
  <p:slideViewPr>
    <p:cSldViewPr snapToObjects="1">
      <p:cViewPr varScale="1">
        <p:scale>
          <a:sx n="138" d="100"/>
          <a:sy n="138" d="100"/>
        </p:scale>
        <p:origin x="1044" y="102"/>
      </p:cViewPr>
      <p:guideLst>
        <p:guide orient="horz" pos="1686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7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全体日安装及日活跃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日安装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m/d/yyyy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Sheet1!$B$210:$B$240</c:f>
              <c:numCache>
                <c:formatCode>General</c:formatCode>
                <c:ptCount val="31"/>
                <c:pt idx="0">
                  <c:v>17576</c:v>
                </c:pt>
                <c:pt idx="1">
                  <c:v>17594</c:v>
                </c:pt>
                <c:pt idx="2">
                  <c:v>17617</c:v>
                </c:pt>
                <c:pt idx="3">
                  <c:v>17657</c:v>
                </c:pt>
                <c:pt idx="4">
                  <c:v>17661</c:v>
                </c:pt>
                <c:pt idx="5">
                  <c:v>17663</c:v>
                </c:pt>
                <c:pt idx="6">
                  <c:v>17666</c:v>
                </c:pt>
                <c:pt idx="7">
                  <c:v>17672</c:v>
                </c:pt>
                <c:pt idx="8">
                  <c:v>17700</c:v>
                </c:pt>
                <c:pt idx="9">
                  <c:v>17685</c:v>
                </c:pt>
                <c:pt idx="10">
                  <c:v>17692</c:v>
                </c:pt>
                <c:pt idx="11">
                  <c:v>17627</c:v>
                </c:pt>
                <c:pt idx="12">
                  <c:v>17628</c:v>
                </c:pt>
                <c:pt idx="13">
                  <c:v>17646</c:v>
                </c:pt>
                <c:pt idx="14">
                  <c:v>17625</c:v>
                </c:pt>
                <c:pt idx="15">
                  <c:v>17628</c:v>
                </c:pt>
                <c:pt idx="16">
                  <c:v>17644</c:v>
                </c:pt>
                <c:pt idx="17">
                  <c:v>17650</c:v>
                </c:pt>
                <c:pt idx="18">
                  <c:v>17656</c:v>
                </c:pt>
                <c:pt idx="19">
                  <c:v>17710</c:v>
                </c:pt>
                <c:pt idx="20">
                  <c:v>17702</c:v>
                </c:pt>
                <c:pt idx="21">
                  <c:v>17769</c:v>
                </c:pt>
                <c:pt idx="22">
                  <c:v>17789</c:v>
                </c:pt>
                <c:pt idx="23">
                  <c:v>17825</c:v>
                </c:pt>
                <c:pt idx="24">
                  <c:v>17831</c:v>
                </c:pt>
                <c:pt idx="25">
                  <c:v>17864</c:v>
                </c:pt>
                <c:pt idx="26">
                  <c:v>17905</c:v>
                </c:pt>
                <c:pt idx="27">
                  <c:v>17993</c:v>
                </c:pt>
                <c:pt idx="28">
                  <c:v>18032</c:v>
                </c:pt>
                <c:pt idx="29">
                  <c:v>18084</c:v>
                </c:pt>
                <c:pt idx="30">
                  <c:v>18112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E-4E30-9D83-627DF1B55D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日活跃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m/d/yyyy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Sheet1!$C$210:$C$240</c:f>
              <c:numCache>
                <c:formatCode>General</c:formatCode>
                <c:ptCount val="31"/>
                <c:pt idx="0">
                  <c:v>13990</c:v>
                </c:pt>
                <c:pt idx="1">
                  <c:v>14566</c:v>
                </c:pt>
                <c:pt idx="2">
                  <c:v>14534</c:v>
                </c:pt>
                <c:pt idx="3">
                  <c:v>14046</c:v>
                </c:pt>
                <c:pt idx="4">
                  <c:v>13615</c:v>
                </c:pt>
                <c:pt idx="5">
                  <c:v>13495</c:v>
                </c:pt>
                <c:pt idx="6">
                  <c:v>13590</c:v>
                </c:pt>
                <c:pt idx="7">
                  <c:v>14234</c:v>
                </c:pt>
                <c:pt idx="8">
                  <c:v>14879</c:v>
                </c:pt>
                <c:pt idx="9">
                  <c:v>15108</c:v>
                </c:pt>
                <c:pt idx="10">
                  <c:v>15341</c:v>
                </c:pt>
                <c:pt idx="11">
                  <c:v>15657</c:v>
                </c:pt>
                <c:pt idx="12">
                  <c:v>15471</c:v>
                </c:pt>
                <c:pt idx="13">
                  <c:v>15247</c:v>
                </c:pt>
                <c:pt idx="14">
                  <c:v>14954</c:v>
                </c:pt>
                <c:pt idx="15">
                  <c:v>14862</c:v>
                </c:pt>
                <c:pt idx="16">
                  <c:v>14362</c:v>
                </c:pt>
                <c:pt idx="17">
                  <c:v>2172</c:v>
                </c:pt>
                <c:pt idx="18">
                  <c:v>11014</c:v>
                </c:pt>
                <c:pt idx="19">
                  <c:v>11574</c:v>
                </c:pt>
                <c:pt idx="20">
                  <c:v>11643</c:v>
                </c:pt>
                <c:pt idx="21">
                  <c:v>11873</c:v>
                </c:pt>
                <c:pt idx="22">
                  <c:v>12726</c:v>
                </c:pt>
                <c:pt idx="23">
                  <c:v>12960</c:v>
                </c:pt>
                <c:pt idx="24">
                  <c:v>14096</c:v>
                </c:pt>
                <c:pt idx="25">
                  <c:v>14046</c:v>
                </c:pt>
                <c:pt idx="26">
                  <c:v>13787</c:v>
                </c:pt>
                <c:pt idx="27">
                  <c:v>13894</c:v>
                </c:pt>
                <c:pt idx="28">
                  <c:v>14424</c:v>
                </c:pt>
                <c:pt idx="29">
                  <c:v>15056</c:v>
                </c:pt>
                <c:pt idx="30">
                  <c:v>15023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AE-4E30-9D83-627DF1B55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944612"/>
        <c:axId val="86982826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日活率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m/d/yyyy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Sheet1!$D$210:$D$240</c:f>
              <c:numCache>
                <c:formatCode>0%</c:formatCode>
                <c:ptCount val="31"/>
                <c:pt idx="0">
                  <c:v>0.8</c:v>
                </c:pt>
                <c:pt idx="1">
                  <c:v>0.83</c:v>
                </c:pt>
                <c:pt idx="2">
                  <c:v>0.82</c:v>
                </c:pt>
                <c:pt idx="3">
                  <c:v>0.8</c:v>
                </c:pt>
                <c:pt idx="4">
                  <c:v>0.77</c:v>
                </c:pt>
                <c:pt idx="5">
                  <c:v>0.76</c:v>
                </c:pt>
                <c:pt idx="6">
                  <c:v>0.77</c:v>
                </c:pt>
                <c:pt idx="7">
                  <c:v>0.81</c:v>
                </c:pt>
                <c:pt idx="8">
                  <c:v>0.84</c:v>
                </c:pt>
                <c:pt idx="9">
                  <c:v>0.85</c:v>
                </c:pt>
                <c:pt idx="10">
                  <c:v>0.87</c:v>
                </c:pt>
                <c:pt idx="11">
                  <c:v>0.89</c:v>
                </c:pt>
                <c:pt idx="12">
                  <c:v>0.88</c:v>
                </c:pt>
                <c:pt idx="13">
                  <c:v>0.86</c:v>
                </c:pt>
                <c:pt idx="14">
                  <c:v>0.85</c:v>
                </c:pt>
                <c:pt idx="15">
                  <c:v>0.84</c:v>
                </c:pt>
                <c:pt idx="16">
                  <c:v>0.81</c:v>
                </c:pt>
                <c:pt idx="17">
                  <c:v>0.12</c:v>
                </c:pt>
                <c:pt idx="18">
                  <c:v>0.62</c:v>
                </c:pt>
                <c:pt idx="19">
                  <c:v>0.65</c:v>
                </c:pt>
                <c:pt idx="20">
                  <c:v>0.66</c:v>
                </c:pt>
                <c:pt idx="21">
                  <c:v>0.67</c:v>
                </c:pt>
                <c:pt idx="22">
                  <c:v>0.72</c:v>
                </c:pt>
                <c:pt idx="23">
                  <c:v>0.73</c:v>
                </c:pt>
                <c:pt idx="24">
                  <c:v>0.79</c:v>
                </c:pt>
                <c:pt idx="25">
                  <c:v>0.79</c:v>
                </c:pt>
                <c:pt idx="26">
                  <c:v>0.77</c:v>
                </c:pt>
                <c:pt idx="27">
                  <c:v>0.77</c:v>
                </c:pt>
                <c:pt idx="28">
                  <c:v>0.8</c:v>
                </c:pt>
                <c:pt idx="29">
                  <c:v>0.83</c:v>
                </c:pt>
                <c:pt idx="30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AE-4E30-9D83-627DF1B55D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星期&amp;日活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m/d/yyyy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Sheet1!$E$210:$E$240</c:f>
              <c:numCache>
                <c:formatCode>0%</c:formatCode>
                <c:ptCount val="31"/>
                <c:pt idx="0">
                  <c:v>0.77670679993888048</c:v>
                </c:pt>
                <c:pt idx="1">
                  <c:v>0.79824376363886684</c:v>
                </c:pt>
                <c:pt idx="2">
                  <c:v>0.79587212944494068</c:v>
                </c:pt>
                <c:pt idx="3">
                  <c:v>0.76648973779701568</c:v>
                </c:pt>
                <c:pt idx="4">
                  <c:v>0.74944973340005627</c:v>
                </c:pt>
                <c:pt idx="5">
                  <c:v>0.74282686778802076</c:v>
                </c:pt>
                <c:pt idx="6">
                  <c:v>0.74631327624799737</c:v>
                </c:pt>
                <c:pt idx="7">
                  <c:v>0.77670679993888048</c:v>
                </c:pt>
                <c:pt idx="8">
                  <c:v>0.79824376363886684</c:v>
                </c:pt>
                <c:pt idx="9">
                  <c:v>0.79587212944494068</c:v>
                </c:pt>
                <c:pt idx="10">
                  <c:v>0.76648973779701568</c:v>
                </c:pt>
                <c:pt idx="11">
                  <c:v>0.74944973340005627</c:v>
                </c:pt>
                <c:pt idx="12">
                  <c:v>0.74282686778802076</c:v>
                </c:pt>
                <c:pt idx="13">
                  <c:v>0.74631327624799737</c:v>
                </c:pt>
                <c:pt idx="14">
                  <c:v>0.77670679993888048</c:v>
                </c:pt>
                <c:pt idx="15">
                  <c:v>0.79824376363886684</c:v>
                </c:pt>
                <c:pt idx="16">
                  <c:v>0.79587212944494068</c:v>
                </c:pt>
                <c:pt idx="24">
                  <c:v>0.76648973779701568</c:v>
                </c:pt>
                <c:pt idx="25">
                  <c:v>0.74944973340005627</c:v>
                </c:pt>
                <c:pt idx="26">
                  <c:v>0.74282686778802076</c:v>
                </c:pt>
                <c:pt idx="27">
                  <c:v>0.74631327624799737</c:v>
                </c:pt>
                <c:pt idx="28">
                  <c:v>0.77670679993888048</c:v>
                </c:pt>
                <c:pt idx="29">
                  <c:v>0.79824376363886684</c:v>
                </c:pt>
                <c:pt idx="30">
                  <c:v>0.79587212944494068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AE-4E30-9D83-627DF1B55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508540"/>
        <c:axId val="875449598"/>
      </c:lineChart>
      <c:dateAx>
        <c:axId val="985944612"/>
        <c:scaling>
          <c:orientation val="minMax"/>
        </c:scaling>
        <c:delete val="0"/>
        <c:axPos val="b"/>
        <c:numFmt formatCode="yyyy/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9828267"/>
        <c:crosses val="autoZero"/>
        <c:auto val="1"/>
        <c:lblOffset val="100"/>
        <c:baseTimeUnit val="days"/>
      </c:dateAx>
      <c:valAx>
        <c:axId val="8698282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5944612"/>
        <c:crosses val="autoZero"/>
        <c:crossBetween val="between"/>
      </c:valAx>
      <c:dateAx>
        <c:axId val="5255085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75449598"/>
        <c:crosses val="autoZero"/>
        <c:auto val="1"/>
        <c:lblOffset val="100"/>
        <c:baseTimeUnit val="days"/>
      </c:dateAx>
      <c:valAx>
        <c:axId val="875449598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50854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管理周级使用频次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percentStacked"/>
        <c:varyColors val="0"/>
        <c:ser>
          <c:idx val="7"/>
          <c:order val="0"/>
          <c:tx>
            <c:strRef>
              <c:f>Sheet1!$A$2</c:f>
              <c:strCache>
                <c:ptCount val="1"/>
                <c:pt idx="0">
                  <c:v>7天</c:v>
                </c:pt>
              </c:strCache>
            </c:strRef>
          </c:tx>
          <c:spPr>
            <a:solidFill>
              <a:srgbClr val="A3A0C2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Sheet1!$AG$2:$AQ$2</c:f>
              <c:numCache>
                <c:formatCode>General</c:formatCode>
                <c:ptCount val="11"/>
                <c:pt idx="0">
                  <c:v>139</c:v>
                </c:pt>
                <c:pt idx="1">
                  <c:v>136</c:v>
                </c:pt>
                <c:pt idx="2">
                  <c:v>150</c:v>
                </c:pt>
                <c:pt idx="3">
                  <c:v>176</c:v>
                </c:pt>
                <c:pt idx="4">
                  <c:v>137</c:v>
                </c:pt>
                <c:pt idx="5">
                  <c:v>139</c:v>
                </c:pt>
                <c:pt idx="6">
                  <c:v>124</c:v>
                </c:pt>
                <c:pt idx="7">
                  <c:v>160</c:v>
                </c:pt>
                <c:pt idx="8">
                  <c:v>202</c:v>
                </c:pt>
                <c:pt idx="9">
                  <c:v>11</c:v>
                </c:pt>
                <c:pt idx="10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4-4498-AECE-74631DE699A2}"/>
            </c:ext>
          </c:extLst>
        </c:ser>
        <c:ser>
          <c:idx val="6"/>
          <c:order val="1"/>
          <c:tx>
            <c:strRef>
              <c:f>Sheet1!$A$3</c:f>
              <c:strCache>
                <c:ptCount val="1"/>
                <c:pt idx="0">
                  <c:v>6天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Sheet1!$AG$3:$AQ$3</c:f>
              <c:numCache>
                <c:formatCode>General</c:formatCode>
                <c:ptCount val="11"/>
                <c:pt idx="0">
                  <c:v>111</c:v>
                </c:pt>
                <c:pt idx="1">
                  <c:v>99</c:v>
                </c:pt>
                <c:pt idx="2">
                  <c:v>90</c:v>
                </c:pt>
                <c:pt idx="3">
                  <c:v>134</c:v>
                </c:pt>
                <c:pt idx="4">
                  <c:v>87</c:v>
                </c:pt>
                <c:pt idx="5">
                  <c:v>104</c:v>
                </c:pt>
                <c:pt idx="6">
                  <c:v>108</c:v>
                </c:pt>
                <c:pt idx="7">
                  <c:v>121</c:v>
                </c:pt>
                <c:pt idx="8">
                  <c:v>124</c:v>
                </c:pt>
                <c:pt idx="9">
                  <c:v>69</c:v>
                </c:pt>
                <c:pt idx="10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4-4498-AECE-74631DE699A2}"/>
            </c:ext>
          </c:extLst>
        </c:ser>
        <c:ser>
          <c:idx val="5"/>
          <c:order val="2"/>
          <c:tx>
            <c:strRef>
              <c:f>Sheet1!$A$4</c:f>
              <c:strCache>
                <c:ptCount val="1"/>
                <c:pt idx="0">
                  <c:v>5天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Sheet1!$AG$4:$AQ$4</c:f>
              <c:numCache>
                <c:formatCode>General</c:formatCode>
                <c:ptCount val="11"/>
                <c:pt idx="0">
                  <c:v>127</c:v>
                </c:pt>
                <c:pt idx="1">
                  <c:v>110</c:v>
                </c:pt>
                <c:pt idx="2">
                  <c:v>112</c:v>
                </c:pt>
                <c:pt idx="3">
                  <c:v>160</c:v>
                </c:pt>
                <c:pt idx="4">
                  <c:v>122</c:v>
                </c:pt>
                <c:pt idx="5">
                  <c:v>101</c:v>
                </c:pt>
                <c:pt idx="6">
                  <c:v>120</c:v>
                </c:pt>
                <c:pt idx="7">
                  <c:v>160</c:v>
                </c:pt>
                <c:pt idx="8">
                  <c:v>145</c:v>
                </c:pt>
                <c:pt idx="9">
                  <c:v>95</c:v>
                </c:pt>
                <c:pt idx="10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24-4498-AECE-74631DE699A2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4天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Sheet1!$AG$5:$AQ$5</c:f>
              <c:numCache>
                <c:formatCode>General</c:formatCode>
                <c:ptCount val="11"/>
                <c:pt idx="0">
                  <c:v>144</c:v>
                </c:pt>
                <c:pt idx="1">
                  <c:v>136</c:v>
                </c:pt>
                <c:pt idx="2">
                  <c:v>147</c:v>
                </c:pt>
                <c:pt idx="3">
                  <c:v>172</c:v>
                </c:pt>
                <c:pt idx="4">
                  <c:v>140</c:v>
                </c:pt>
                <c:pt idx="5">
                  <c:v>142</c:v>
                </c:pt>
                <c:pt idx="6">
                  <c:v>137</c:v>
                </c:pt>
                <c:pt idx="7">
                  <c:v>157</c:v>
                </c:pt>
                <c:pt idx="8">
                  <c:v>185</c:v>
                </c:pt>
                <c:pt idx="9">
                  <c:v>126</c:v>
                </c:pt>
                <c:pt idx="10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24-4498-AECE-74631DE699A2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3天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Sheet1!$AG$6:$AQ$6</c:f>
              <c:numCache>
                <c:formatCode>General</c:formatCode>
                <c:ptCount val="11"/>
                <c:pt idx="0">
                  <c:v>202</c:v>
                </c:pt>
                <c:pt idx="1">
                  <c:v>159</c:v>
                </c:pt>
                <c:pt idx="2">
                  <c:v>173</c:v>
                </c:pt>
                <c:pt idx="3">
                  <c:v>179</c:v>
                </c:pt>
                <c:pt idx="4">
                  <c:v>182</c:v>
                </c:pt>
                <c:pt idx="5">
                  <c:v>144</c:v>
                </c:pt>
                <c:pt idx="6">
                  <c:v>146</c:v>
                </c:pt>
                <c:pt idx="7">
                  <c:v>173</c:v>
                </c:pt>
                <c:pt idx="8">
                  <c:v>188</c:v>
                </c:pt>
                <c:pt idx="9">
                  <c:v>159</c:v>
                </c:pt>
                <c:pt idx="1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24-4498-AECE-74631DE699A2}"/>
            </c:ext>
          </c:extLst>
        </c:ser>
        <c:ser>
          <c:idx val="2"/>
          <c:order val="5"/>
          <c:tx>
            <c:strRef>
              <c:f>Sheet1!$A$7</c:f>
              <c:strCache>
                <c:ptCount val="1"/>
                <c:pt idx="0">
                  <c:v>2天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Sheet1!$AG$7:$AQ$7</c:f>
              <c:numCache>
                <c:formatCode>General</c:formatCode>
                <c:ptCount val="11"/>
                <c:pt idx="0">
                  <c:v>204</c:v>
                </c:pt>
                <c:pt idx="1">
                  <c:v>193</c:v>
                </c:pt>
                <c:pt idx="2">
                  <c:v>177</c:v>
                </c:pt>
                <c:pt idx="3">
                  <c:v>169</c:v>
                </c:pt>
                <c:pt idx="4">
                  <c:v>195</c:v>
                </c:pt>
                <c:pt idx="5">
                  <c:v>210</c:v>
                </c:pt>
                <c:pt idx="6">
                  <c:v>214</c:v>
                </c:pt>
                <c:pt idx="7">
                  <c:v>198</c:v>
                </c:pt>
                <c:pt idx="8">
                  <c:v>195</c:v>
                </c:pt>
                <c:pt idx="9">
                  <c:v>229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24-4498-AECE-74631DE699A2}"/>
            </c:ext>
          </c:extLst>
        </c:ser>
        <c:ser>
          <c:idx val="1"/>
          <c:order val="6"/>
          <c:tx>
            <c:strRef>
              <c:f>Sheet1!$A$8</c:f>
              <c:strCache>
                <c:ptCount val="1"/>
                <c:pt idx="0">
                  <c:v>1天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Sheet1!$AG$8:$AQ$8</c:f>
              <c:numCache>
                <c:formatCode>General</c:formatCode>
                <c:ptCount val="11"/>
                <c:pt idx="0">
                  <c:v>303</c:v>
                </c:pt>
                <c:pt idx="1">
                  <c:v>283</c:v>
                </c:pt>
                <c:pt idx="2">
                  <c:v>245</c:v>
                </c:pt>
                <c:pt idx="3">
                  <c:v>216</c:v>
                </c:pt>
                <c:pt idx="4">
                  <c:v>274</c:v>
                </c:pt>
                <c:pt idx="5">
                  <c:v>289</c:v>
                </c:pt>
                <c:pt idx="6">
                  <c:v>302</c:v>
                </c:pt>
                <c:pt idx="7">
                  <c:v>243</c:v>
                </c:pt>
                <c:pt idx="8">
                  <c:v>192</c:v>
                </c:pt>
                <c:pt idx="9">
                  <c:v>305</c:v>
                </c:pt>
                <c:pt idx="10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24-4498-AECE-74631DE699A2}"/>
            </c:ext>
          </c:extLst>
        </c:ser>
        <c:ser>
          <c:idx val="0"/>
          <c:order val="7"/>
          <c:tx>
            <c:strRef>
              <c:f>Sheet1!$A$9</c:f>
              <c:strCache>
                <c:ptCount val="1"/>
                <c:pt idx="0">
                  <c:v>0天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Sheet1!$AG$9:$AQ$9</c:f>
              <c:numCache>
                <c:formatCode>General</c:formatCode>
                <c:ptCount val="11"/>
                <c:pt idx="0">
                  <c:v>473</c:v>
                </c:pt>
                <c:pt idx="1">
                  <c:v>476</c:v>
                </c:pt>
                <c:pt idx="2">
                  <c:v>496</c:v>
                </c:pt>
                <c:pt idx="3">
                  <c:v>374</c:v>
                </c:pt>
                <c:pt idx="4">
                  <c:v>458</c:v>
                </c:pt>
                <c:pt idx="5">
                  <c:v>482</c:v>
                </c:pt>
                <c:pt idx="6">
                  <c:v>479</c:v>
                </c:pt>
                <c:pt idx="7">
                  <c:v>431</c:v>
                </c:pt>
                <c:pt idx="8">
                  <c:v>410</c:v>
                </c:pt>
                <c:pt idx="9">
                  <c:v>658</c:v>
                </c:pt>
                <c:pt idx="10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24-4498-AECE-74631DE69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21709"/>
        <c:axId val="490154310"/>
      </c:areaChart>
      <c:catAx>
        <c:axId val="82032170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154310"/>
        <c:crosses val="autoZero"/>
        <c:auto val="1"/>
        <c:lblAlgn val="ctr"/>
        <c:lblOffset val="100"/>
        <c:noMultiLvlLbl val="1"/>
      </c:catAx>
      <c:valAx>
        <c:axId val="4901543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32170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店长日安装及日活跃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日安装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Sheet1!$B$210:$B$240</c:f>
              <c:numCache>
                <c:formatCode>General</c:formatCode>
                <c:ptCount val="31"/>
                <c:pt idx="0">
                  <c:v>7186</c:v>
                </c:pt>
                <c:pt idx="1">
                  <c:v>7190</c:v>
                </c:pt>
                <c:pt idx="2">
                  <c:v>7190</c:v>
                </c:pt>
                <c:pt idx="3">
                  <c:v>7217</c:v>
                </c:pt>
                <c:pt idx="4">
                  <c:v>7226</c:v>
                </c:pt>
                <c:pt idx="5">
                  <c:v>7233</c:v>
                </c:pt>
                <c:pt idx="6">
                  <c:v>7240</c:v>
                </c:pt>
                <c:pt idx="7">
                  <c:v>7243</c:v>
                </c:pt>
                <c:pt idx="8">
                  <c:v>7254</c:v>
                </c:pt>
                <c:pt idx="9">
                  <c:v>7256</c:v>
                </c:pt>
                <c:pt idx="10">
                  <c:v>7250</c:v>
                </c:pt>
                <c:pt idx="11">
                  <c:v>7229</c:v>
                </c:pt>
                <c:pt idx="12">
                  <c:v>7231</c:v>
                </c:pt>
                <c:pt idx="13">
                  <c:v>7234</c:v>
                </c:pt>
                <c:pt idx="14">
                  <c:v>7248</c:v>
                </c:pt>
                <c:pt idx="15">
                  <c:v>7251</c:v>
                </c:pt>
                <c:pt idx="16">
                  <c:v>7256</c:v>
                </c:pt>
                <c:pt idx="17">
                  <c:v>7262</c:v>
                </c:pt>
                <c:pt idx="18">
                  <c:v>7269</c:v>
                </c:pt>
                <c:pt idx="19">
                  <c:v>7286</c:v>
                </c:pt>
                <c:pt idx="20">
                  <c:v>7291</c:v>
                </c:pt>
                <c:pt idx="21">
                  <c:v>7313</c:v>
                </c:pt>
                <c:pt idx="22">
                  <c:v>7317</c:v>
                </c:pt>
                <c:pt idx="23">
                  <c:v>7349</c:v>
                </c:pt>
                <c:pt idx="24">
                  <c:v>7353</c:v>
                </c:pt>
                <c:pt idx="25">
                  <c:v>7357</c:v>
                </c:pt>
                <c:pt idx="26">
                  <c:v>7379</c:v>
                </c:pt>
                <c:pt idx="27">
                  <c:v>7417</c:v>
                </c:pt>
                <c:pt idx="28">
                  <c:v>7429</c:v>
                </c:pt>
                <c:pt idx="29">
                  <c:v>7452</c:v>
                </c:pt>
                <c:pt idx="30">
                  <c:v>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9-4A2E-9739-6175A49BB1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日活跃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Sheet1!$C$210:$C$240</c:f>
              <c:numCache>
                <c:formatCode>General</c:formatCode>
                <c:ptCount val="31"/>
                <c:pt idx="0">
                  <c:v>6130</c:v>
                </c:pt>
                <c:pt idx="1">
                  <c:v>6410</c:v>
                </c:pt>
                <c:pt idx="2">
                  <c:v>6430</c:v>
                </c:pt>
                <c:pt idx="3">
                  <c:v>6294</c:v>
                </c:pt>
                <c:pt idx="4">
                  <c:v>6081</c:v>
                </c:pt>
                <c:pt idx="5">
                  <c:v>6031</c:v>
                </c:pt>
                <c:pt idx="6">
                  <c:v>5963</c:v>
                </c:pt>
                <c:pt idx="7">
                  <c:v>6271</c:v>
                </c:pt>
                <c:pt idx="8">
                  <c:v>6570</c:v>
                </c:pt>
                <c:pt idx="9">
                  <c:v>6597</c:v>
                </c:pt>
                <c:pt idx="10">
                  <c:v>6689</c:v>
                </c:pt>
                <c:pt idx="11">
                  <c:v>6790</c:v>
                </c:pt>
                <c:pt idx="12">
                  <c:v>6737</c:v>
                </c:pt>
                <c:pt idx="13">
                  <c:v>6705</c:v>
                </c:pt>
                <c:pt idx="14">
                  <c:v>6612</c:v>
                </c:pt>
                <c:pt idx="15">
                  <c:v>6595</c:v>
                </c:pt>
                <c:pt idx="16">
                  <c:v>6406</c:v>
                </c:pt>
                <c:pt idx="17">
                  <c:v>881</c:v>
                </c:pt>
                <c:pt idx="18">
                  <c:v>5155</c:v>
                </c:pt>
                <c:pt idx="19">
                  <c:v>5288</c:v>
                </c:pt>
                <c:pt idx="20">
                  <c:v>5286</c:v>
                </c:pt>
                <c:pt idx="21">
                  <c:v>5329</c:v>
                </c:pt>
                <c:pt idx="22">
                  <c:v>5693</c:v>
                </c:pt>
                <c:pt idx="23">
                  <c:v>5862</c:v>
                </c:pt>
                <c:pt idx="24">
                  <c:v>6372</c:v>
                </c:pt>
                <c:pt idx="25">
                  <c:v>6261</c:v>
                </c:pt>
                <c:pt idx="26">
                  <c:v>6162</c:v>
                </c:pt>
                <c:pt idx="27">
                  <c:v>6192</c:v>
                </c:pt>
                <c:pt idx="28">
                  <c:v>6336</c:v>
                </c:pt>
                <c:pt idx="29">
                  <c:v>6699</c:v>
                </c:pt>
                <c:pt idx="30">
                  <c:v>6734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49-4A2E-9739-6175A49BB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944612"/>
        <c:axId val="86982826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日活率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Sheet1!$D$210:$D$240</c:f>
              <c:numCache>
                <c:formatCode>0%</c:formatCode>
                <c:ptCount val="31"/>
                <c:pt idx="0">
                  <c:v>0.85</c:v>
                </c:pt>
                <c:pt idx="1">
                  <c:v>0.89</c:v>
                </c:pt>
                <c:pt idx="2">
                  <c:v>0.89</c:v>
                </c:pt>
                <c:pt idx="3">
                  <c:v>0.87</c:v>
                </c:pt>
                <c:pt idx="4">
                  <c:v>0.84</c:v>
                </c:pt>
                <c:pt idx="5">
                  <c:v>0.83</c:v>
                </c:pt>
                <c:pt idx="6">
                  <c:v>0.82</c:v>
                </c:pt>
                <c:pt idx="7">
                  <c:v>0.87</c:v>
                </c:pt>
                <c:pt idx="8">
                  <c:v>0.91</c:v>
                </c:pt>
                <c:pt idx="9">
                  <c:v>0.91</c:v>
                </c:pt>
                <c:pt idx="10">
                  <c:v>0.92</c:v>
                </c:pt>
                <c:pt idx="11">
                  <c:v>0.94</c:v>
                </c:pt>
                <c:pt idx="12">
                  <c:v>0.93</c:v>
                </c:pt>
                <c:pt idx="13">
                  <c:v>0.93</c:v>
                </c:pt>
                <c:pt idx="14">
                  <c:v>0.91</c:v>
                </c:pt>
                <c:pt idx="15">
                  <c:v>0.91</c:v>
                </c:pt>
                <c:pt idx="16">
                  <c:v>0.88</c:v>
                </c:pt>
                <c:pt idx="17">
                  <c:v>0.12</c:v>
                </c:pt>
                <c:pt idx="18">
                  <c:v>0.71</c:v>
                </c:pt>
                <c:pt idx="19">
                  <c:v>0.73</c:v>
                </c:pt>
                <c:pt idx="20">
                  <c:v>0.73</c:v>
                </c:pt>
                <c:pt idx="21">
                  <c:v>0.73</c:v>
                </c:pt>
                <c:pt idx="22">
                  <c:v>0.78</c:v>
                </c:pt>
                <c:pt idx="23">
                  <c:v>0.8</c:v>
                </c:pt>
                <c:pt idx="24">
                  <c:v>0.87</c:v>
                </c:pt>
                <c:pt idx="25">
                  <c:v>0.85</c:v>
                </c:pt>
                <c:pt idx="26">
                  <c:v>0.84</c:v>
                </c:pt>
                <c:pt idx="27">
                  <c:v>0.83</c:v>
                </c:pt>
                <c:pt idx="28">
                  <c:v>0.85</c:v>
                </c:pt>
                <c:pt idx="29">
                  <c:v>0.9</c:v>
                </c:pt>
                <c:pt idx="30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49-4A2E-9739-6175A49BB1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星期&amp;日活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Sheet1!$E$210:$E$240</c:f>
              <c:numCache>
                <c:formatCode>0%</c:formatCode>
                <c:ptCount val="31"/>
                <c:pt idx="0">
                  <c:v>0.83656151691973901</c:v>
                </c:pt>
                <c:pt idx="1">
                  <c:v>0.86977245375336498</c:v>
                </c:pt>
                <c:pt idx="2">
                  <c:v>0.87044531553205695</c:v>
                </c:pt>
                <c:pt idx="3">
                  <c:v>0.84010903850639596</c:v>
                </c:pt>
                <c:pt idx="4">
                  <c:v>0.81812822815920705</c:v>
                </c:pt>
                <c:pt idx="5">
                  <c:v>0.80854026541871105</c:v>
                </c:pt>
                <c:pt idx="6">
                  <c:v>0.80613568989995499</c:v>
                </c:pt>
                <c:pt idx="7">
                  <c:v>0.83656151691973901</c:v>
                </c:pt>
                <c:pt idx="8">
                  <c:v>0.86977245375336498</c:v>
                </c:pt>
                <c:pt idx="9">
                  <c:v>0.87044531553205695</c:v>
                </c:pt>
                <c:pt idx="10">
                  <c:v>0.84010903850639596</c:v>
                </c:pt>
                <c:pt idx="11">
                  <c:v>0.81812822815920705</c:v>
                </c:pt>
                <c:pt idx="12">
                  <c:v>0.80854026541871105</c:v>
                </c:pt>
                <c:pt idx="13">
                  <c:v>0.80613568989995499</c:v>
                </c:pt>
                <c:pt idx="14">
                  <c:v>0.83656151691973901</c:v>
                </c:pt>
                <c:pt idx="15">
                  <c:v>0.86977245375336498</c:v>
                </c:pt>
                <c:pt idx="16">
                  <c:v>0.87044531553205695</c:v>
                </c:pt>
                <c:pt idx="24">
                  <c:v>0.84010903850639596</c:v>
                </c:pt>
                <c:pt idx="25">
                  <c:v>0.81812822815920705</c:v>
                </c:pt>
                <c:pt idx="26">
                  <c:v>0.80854026541871105</c:v>
                </c:pt>
                <c:pt idx="27">
                  <c:v>0.80613568989995499</c:v>
                </c:pt>
                <c:pt idx="28">
                  <c:v>0.83656151691973901</c:v>
                </c:pt>
                <c:pt idx="29">
                  <c:v>0.86977245375336498</c:v>
                </c:pt>
                <c:pt idx="30">
                  <c:v>0.87044531553205695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49-4A2E-9739-6175A49BB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508540"/>
        <c:axId val="875449598"/>
      </c:lineChart>
      <c:dateAx>
        <c:axId val="985944612"/>
        <c:scaling>
          <c:orientation val="minMax"/>
        </c:scaling>
        <c:delete val="0"/>
        <c:axPos val="b"/>
        <c:numFmt formatCode="yyyy/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9828267"/>
        <c:crosses val="autoZero"/>
        <c:auto val="1"/>
        <c:lblOffset val="100"/>
        <c:baseTimeUnit val="days"/>
      </c:dateAx>
      <c:valAx>
        <c:axId val="8698282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5944612"/>
        <c:crosses val="autoZero"/>
        <c:crossBetween val="between"/>
      </c:valAx>
      <c:dateAx>
        <c:axId val="525508540"/>
        <c:scaling>
          <c:orientation val="minMax"/>
        </c:scaling>
        <c:delete val="1"/>
        <c:axPos val="b"/>
        <c:numFmt formatCode="yyyy/m/d" sourceLinked="1"/>
        <c:majorTickMark val="out"/>
        <c:minorTickMark val="none"/>
        <c:tickLblPos val="nextTo"/>
        <c:crossAx val="875449598"/>
        <c:crosses val="autoZero"/>
        <c:auto val="1"/>
        <c:lblOffset val="100"/>
        <c:baseTimeUnit val="days"/>
      </c:dateAx>
      <c:valAx>
        <c:axId val="875449598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50854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各地区轻应用使用情况（店长）</a:t>
            </a:r>
          </a:p>
        </c:rich>
      </c:tx>
      <c:layout>
        <c:manualLayout>
          <c:xMode val="edge"/>
          <c:yMode val="edge"/>
          <c:x val="0.18023394640412899"/>
          <c:y val="4.4729387207395298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434513129995099"/>
          <c:y val="6.1831997094612103E-2"/>
          <c:w val="0.79014842603164204"/>
          <c:h val="0.74090909090909096"/>
        </c:manualLayout>
      </c:layout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华北一区</c:v>
                </c:pt>
              </c:strCache>
            </c:strRef>
          </c:tx>
          <c:spPr>
            <a:solidFill>
              <a:srgbClr val="A3A0C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0.63</c:v>
                </c:pt>
                <c:pt idx="1">
                  <c:v>0.46</c:v>
                </c:pt>
                <c:pt idx="2">
                  <c:v>0.46</c:v>
                </c:pt>
                <c:pt idx="3">
                  <c:v>0.38</c:v>
                </c:pt>
                <c:pt idx="4">
                  <c:v>0.32</c:v>
                </c:pt>
                <c:pt idx="5">
                  <c:v>0.24</c:v>
                </c:pt>
                <c:pt idx="6">
                  <c:v>0.15</c:v>
                </c:pt>
                <c:pt idx="7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F-4637-B6ED-58658B32B4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华北二区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0.59</c:v>
                </c:pt>
                <c:pt idx="1">
                  <c:v>0.6</c:v>
                </c:pt>
                <c:pt idx="2">
                  <c:v>0.49</c:v>
                </c:pt>
                <c:pt idx="3">
                  <c:v>0.36</c:v>
                </c:pt>
                <c:pt idx="4">
                  <c:v>0.55000000000000004</c:v>
                </c:pt>
                <c:pt idx="5">
                  <c:v>0.28000000000000003</c:v>
                </c:pt>
                <c:pt idx="6">
                  <c:v>0.13</c:v>
                </c:pt>
                <c:pt idx="7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FF-4637-B6ED-58658B32B4D0}"/>
            </c:ext>
          </c:extLst>
        </c:ser>
        <c:ser>
          <c:idx val="11"/>
          <c:order val="2"/>
          <c:tx>
            <c:strRef>
              <c:f>Sheet1!$L$1</c:f>
              <c:strCache>
                <c:ptCount val="1"/>
                <c:pt idx="0">
                  <c:v>云贵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Sheet1!$L$2:$L$9</c:f>
              <c:numCache>
                <c:formatCode>0%</c:formatCode>
                <c:ptCount val="8"/>
                <c:pt idx="0">
                  <c:v>0.48</c:v>
                </c:pt>
                <c:pt idx="1">
                  <c:v>0.36</c:v>
                </c:pt>
                <c:pt idx="2">
                  <c:v>0.24</c:v>
                </c:pt>
                <c:pt idx="3">
                  <c:v>0.3</c:v>
                </c:pt>
                <c:pt idx="4">
                  <c:v>0.23</c:v>
                </c:pt>
                <c:pt idx="5">
                  <c:v>0.18</c:v>
                </c:pt>
                <c:pt idx="6">
                  <c:v>0.08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FF-4637-B6ED-58658B32B4D0}"/>
            </c:ext>
          </c:extLst>
        </c:ser>
        <c:ser>
          <c:idx val="9"/>
          <c:order val="3"/>
          <c:tx>
            <c:strRef>
              <c:f>Sheet1!$J$1</c:f>
              <c:strCache>
                <c:ptCount val="1"/>
                <c:pt idx="0">
                  <c:v>西北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Sheet1!$J$2:$J$9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0.31</c:v>
                </c:pt>
                <c:pt idx="2">
                  <c:v>0.23</c:v>
                </c:pt>
                <c:pt idx="3">
                  <c:v>0.22</c:v>
                </c:pt>
                <c:pt idx="4">
                  <c:v>0.21</c:v>
                </c:pt>
                <c:pt idx="5">
                  <c:v>0.13</c:v>
                </c:pt>
                <c:pt idx="6">
                  <c:v>0.1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FF-4637-B6ED-58658B32B4D0}"/>
            </c:ext>
          </c:extLst>
        </c:ser>
        <c:ser>
          <c:idx val="10"/>
          <c:order val="4"/>
          <c:tx>
            <c:strRef>
              <c:f>Sheet1!$K$1</c:f>
              <c:strCache>
                <c:ptCount val="1"/>
                <c:pt idx="0">
                  <c:v>西南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Sheet1!$K$2:$K$9</c:f>
              <c:numCache>
                <c:formatCode>0%</c:formatCode>
                <c:ptCount val="8"/>
                <c:pt idx="0">
                  <c:v>0.38</c:v>
                </c:pt>
                <c:pt idx="1">
                  <c:v>0.32</c:v>
                </c:pt>
                <c:pt idx="2">
                  <c:v>0.19</c:v>
                </c:pt>
                <c:pt idx="3">
                  <c:v>0.16</c:v>
                </c:pt>
                <c:pt idx="4">
                  <c:v>0.19</c:v>
                </c:pt>
                <c:pt idx="5">
                  <c:v>0.12</c:v>
                </c:pt>
                <c:pt idx="6">
                  <c:v>0.08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FF-4637-B6ED-58658B32B4D0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鲁豫东北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Sheet1!$H$2:$H$9</c:f>
              <c:numCache>
                <c:formatCode>0%</c:formatCode>
                <c:ptCount val="8"/>
                <c:pt idx="0">
                  <c:v>0.46</c:v>
                </c:pt>
                <c:pt idx="1">
                  <c:v>0.33</c:v>
                </c:pt>
                <c:pt idx="2">
                  <c:v>0.18</c:v>
                </c:pt>
                <c:pt idx="3">
                  <c:v>0.21</c:v>
                </c:pt>
                <c:pt idx="4">
                  <c:v>0.13</c:v>
                </c:pt>
                <c:pt idx="5">
                  <c:v>0.13</c:v>
                </c:pt>
                <c:pt idx="6">
                  <c:v>0.09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FF-4637-B6ED-58658B32B4D0}"/>
            </c:ext>
          </c:extLst>
        </c:ser>
        <c:ser>
          <c:idx val="4"/>
          <c:order val="6"/>
          <c:tx>
            <c:strRef>
              <c:f>Sheet1!$F$1</c:f>
              <c:strCache>
                <c:ptCount val="1"/>
                <c:pt idx="0">
                  <c:v>华南一区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0.27</c:v>
                </c:pt>
                <c:pt idx="1">
                  <c:v>0.26</c:v>
                </c:pt>
                <c:pt idx="2">
                  <c:v>0.19</c:v>
                </c:pt>
                <c:pt idx="3">
                  <c:v>0.18</c:v>
                </c:pt>
                <c:pt idx="4">
                  <c:v>0.1</c:v>
                </c:pt>
                <c:pt idx="5">
                  <c:v>0.1</c:v>
                </c:pt>
                <c:pt idx="6">
                  <c:v>0.11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FF-4637-B6ED-58658B32B4D0}"/>
            </c:ext>
          </c:extLst>
        </c:ser>
        <c:ser>
          <c:idx val="0"/>
          <c:order val="7"/>
          <c:tx>
            <c:strRef>
              <c:f>Sheet1!$B$1</c:f>
              <c:strCache>
                <c:ptCount val="1"/>
                <c:pt idx="0">
                  <c:v>沪浙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0.43</c:v>
                </c:pt>
                <c:pt idx="1">
                  <c:v>0.36</c:v>
                </c:pt>
                <c:pt idx="2">
                  <c:v>0.25</c:v>
                </c:pt>
                <c:pt idx="3">
                  <c:v>0.22</c:v>
                </c:pt>
                <c:pt idx="4">
                  <c:v>0.27</c:v>
                </c:pt>
                <c:pt idx="5">
                  <c:v>0.22</c:v>
                </c:pt>
                <c:pt idx="6">
                  <c:v>0.25</c:v>
                </c:pt>
                <c:pt idx="7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FF-4637-B6ED-58658B32B4D0}"/>
            </c:ext>
          </c:extLst>
        </c:ser>
        <c:ser>
          <c:idx val="5"/>
          <c:order val="8"/>
          <c:tx>
            <c:strRef>
              <c:f>Sheet1!$G$1</c:f>
              <c:strCache>
                <c:ptCount val="1"/>
                <c:pt idx="0">
                  <c:v>华中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Sheet1!$G$2:$G$9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0.28000000000000003</c:v>
                </c:pt>
                <c:pt idx="2">
                  <c:v>0.19</c:v>
                </c:pt>
                <c:pt idx="3">
                  <c:v>0.16</c:v>
                </c:pt>
                <c:pt idx="4">
                  <c:v>0.12</c:v>
                </c:pt>
                <c:pt idx="5">
                  <c:v>0.11</c:v>
                </c:pt>
                <c:pt idx="6">
                  <c:v>0.06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FF-4637-B6ED-58658B32B4D0}"/>
            </c:ext>
          </c:extLst>
        </c:ser>
        <c:ser>
          <c:idx val="3"/>
          <c:order val="9"/>
          <c:tx>
            <c:strRef>
              <c:f>Sheet1!$E$1</c:f>
              <c:strCache>
                <c:ptCount val="1"/>
                <c:pt idx="0">
                  <c:v>华南二区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0.34</c:v>
                </c:pt>
                <c:pt idx="2">
                  <c:v>0.19</c:v>
                </c:pt>
                <c:pt idx="3">
                  <c:v>0.2</c:v>
                </c:pt>
                <c:pt idx="4">
                  <c:v>0.18</c:v>
                </c:pt>
                <c:pt idx="5">
                  <c:v>0.11</c:v>
                </c:pt>
                <c:pt idx="6">
                  <c:v>0.08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3FF-4637-B6ED-58658B32B4D0}"/>
            </c:ext>
          </c:extLst>
        </c:ser>
        <c:ser>
          <c:idx val="7"/>
          <c:order val="10"/>
          <c:tx>
            <c:strRef>
              <c:f>Sheet1!$I$1</c:f>
              <c:strCache>
                <c:ptCount val="1"/>
                <c:pt idx="0">
                  <c:v>苏皖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店铺排行</c:v>
                </c:pt>
                <c:pt idx="1">
                  <c:v>实时数据</c:v>
                </c:pt>
                <c:pt idx="2">
                  <c:v>销售总概</c:v>
                </c:pt>
                <c:pt idx="3">
                  <c:v>店员分析</c:v>
                </c:pt>
                <c:pt idx="4">
                  <c:v>单品分析</c:v>
                </c:pt>
                <c:pt idx="5">
                  <c:v>品类分析</c:v>
                </c:pt>
                <c:pt idx="6">
                  <c:v>店长报告</c:v>
                </c:pt>
                <c:pt idx="7">
                  <c:v>店铺信息</c:v>
                </c:pt>
              </c:strCache>
            </c:strRef>
          </c:cat>
          <c:val>
            <c:numRef>
              <c:f>Sheet1!$I$2:$I$9</c:f>
              <c:numCache>
                <c:formatCode>0%</c:formatCode>
                <c:ptCount val="8"/>
                <c:pt idx="0">
                  <c:v>0.34</c:v>
                </c:pt>
                <c:pt idx="1">
                  <c:v>0.2</c:v>
                </c:pt>
                <c:pt idx="2">
                  <c:v>0.09</c:v>
                </c:pt>
                <c:pt idx="3">
                  <c:v>0.11</c:v>
                </c:pt>
                <c:pt idx="4">
                  <c:v>0.06</c:v>
                </c:pt>
                <c:pt idx="5">
                  <c:v>7.0000000000000007E-2</c:v>
                </c:pt>
                <c:pt idx="6">
                  <c:v>0.04</c:v>
                </c:pt>
                <c:pt idx="7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3FF-4637-B6ED-58658B32B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6913036"/>
        <c:axId val="575306412"/>
        <c:extLst>
          <c:ext xmlns:c15="http://schemas.microsoft.com/office/drawing/2012/chart" uri="{02D57815-91ED-43cb-92C2-25804820EDAC}">
            <c15:filteredBarSeries>
              <c15:ser>
                <c:idx val="8"/>
                <c:order val="1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店铺排行</c:v>
                      </c:pt>
                      <c:pt idx="1">
                        <c:v>实时数据</c:v>
                      </c:pt>
                      <c:pt idx="2">
                        <c:v>销售总概</c:v>
                      </c:pt>
                      <c:pt idx="3">
                        <c:v>店员分析</c:v>
                      </c:pt>
                      <c:pt idx="4">
                        <c:v>单品分析</c:v>
                      </c:pt>
                      <c:pt idx="5">
                        <c:v>品类分析</c:v>
                      </c:pt>
                      <c:pt idx="6">
                        <c:v>店长报告</c:v>
                      </c:pt>
                      <c:pt idx="7">
                        <c:v>店铺信息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B-43FF-4637-B6ED-58658B32B4D0}"/>
                  </c:ext>
                </c:extLst>
              </c15:ser>
            </c15:filteredBarSeries>
          </c:ext>
        </c:extLst>
      </c:barChart>
      <c:catAx>
        <c:axId val="8269130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306412"/>
        <c:crosses val="autoZero"/>
        <c:auto val="1"/>
        <c:lblAlgn val="ctr"/>
        <c:lblOffset val="100"/>
        <c:noMultiLvlLbl val="0"/>
      </c:catAx>
      <c:valAx>
        <c:axId val="5753064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69130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店长周级使用频次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percentStacked"/>
        <c:varyColors val="0"/>
        <c:ser>
          <c:idx val="7"/>
          <c:order val="0"/>
          <c:tx>
            <c:strRef>
              <c:f>Sheet1!$A$2</c:f>
              <c:strCache>
                <c:ptCount val="1"/>
                <c:pt idx="0">
                  <c:v>7天</c:v>
                </c:pt>
              </c:strCache>
            </c:strRef>
          </c:tx>
          <c:spPr>
            <a:solidFill>
              <a:srgbClr val="A3A0C2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Sheet1!$AG$2:$AQ$2</c:f>
              <c:numCache>
                <c:formatCode>General</c:formatCode>
                <c:ptCount val="11"/>
                <c:pt idx="0">
                  <c:v>4062</c:v>
                </c:pt>
                <c:pt idx="1">
                  <c:v>3571</c:v>
                </c:pt>
                <c:pt idx="2">
                  <c:v>3770</c:v>
                </c:pt>
                <c:pt idx="3">
                  <c:v>4131</c:v>
                </c:pt>
                <c:pt idx="4">
                  <c:v>3943</c:v>
                </c:pt>
                <c:pt idx="5">
                  <c:v>4095</c:v>
                </c:pt>
                <c:pt idx="6">
                  <c:v>3701</c:v>
                </c:pt>
                <c:pt idx="7">
                  <c:v>4084</c:v>
                </c:pt>
                <c:pt idx="8">
                  <c:v>5709</c:v>
                </c:pt>
                <c:pt idx="9">
                  <c:v>439</c:v>
                </c:pt>
                <c:pt idx="10">
                  <c:v>4149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8-4515-A08F-8F28DA4A2FF5}"/>
            </c:ext>
          </c:extLst>
        </c:ser>
        <c:ser>
          <c:idx val="6"/>
          <c:order val="1"/>
          <c:tx>
            <c:strRef>
              <c:f>Sheet1!$A$3</c:f>
              <c:strCache>
                <c:ptCount val="1"/>
                <c:pt idx="0">
                  <c:v>6天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Sheet1!$AG$3:$AQ$3</c:f>
              <c:numCache>
                <c:formatCode>General</c:formatCode>
                <c:ptCount val="11"/>
                <c:pt idx="0">
                  <c:v>1638</c:v>
                </c:pt>
                <c:pt idx="1">
                  <c:v>1615</c:v>
                </c:pt>
                <c:pt idx="2">
                  <c:v>1539</c:v>
                </c:pt>
                <c:pt idx="3">
                  <c:v>1520</c:v>
                </c:pt>
                <c:pt idx="4">
                  <c:v>1699</c:v>
                </c:pt>
                <c:pt idx="5">
                  <c:v>1747</c:v>
                </c:pt>
                <c:pt idx="6">
                  <c:v>1828</c:v>
                </c:pt>
                <c:pt idx="7">
                  <c:v>1769</c:v>
                </c:pt>
                <c:pt idx="8">
                  <c:v>745</c:v>
                </c:pt>
                <c:pt idx="9">
                  <c:v>2116</c:v>
                </c:pt>
                <c:pt idx="10">
                  <c:v>1884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B8-4515-A08F-8F28DA4A2FF5}"/>
            </c:ext>
          </c:extLst>
        </c:ser>
        <c:ser>
          <c:idx val="5"/>
          <c:order val="2"/>
          <c:tx>
            <c:strRef>
              <c:f>Sheet1!$A$4</c:f>
              <c:strCache>
                <c:ptCount val="1"/>
                <c:pt idx="0">
                  <c:v>5天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Sheet1!$AG$4:$AQ$4</c:f>
              <c:numCache>
                <c:formatCode>General</c:formatCode>
                <c:ptCount val="11"/>
                <c:pt idx="0">
                  <c:v>579</c:v>
                </c:pt>
                <c:pt idx="1">
                  <c:v>603</c:v>
                </c:pt>
                <c:pt idx="2">
                  <c:v>595</c:v>
                </c:pt>
                <c:pt idx="3">
                  <c:v>465</c:v>
                </c:pt>
                <c:pt idx="4">
                  <c:v>549</c:v>
                </c:pt>
                <c:pt idx="5">
                  <c:v>518</c:v>
                </c:pt>
                <c:pt idx="6">
                  <c:v>673</c:v>
                </c:pt>
                <c:pt idx="7">
                  <c:v>620</c:v>
                </c:pt>
                <c:pt idx="8">
                  <c:v>240</c:v>
                </c:pt>
                <c:pt idx="9">
                  <c:v>1975</c:v>
                </c:pt>
                <c:pt idx="10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B8-4515-A08F-8F28DA4A2FF5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4天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Sheet1!$AG$5:$AQ$5</c:f>
              <c:numCache>
                <c:formatCode>General</c:formatCode>
                <c:ptCount val="11"/>
                <c:pt idx="0">
                  <c:v>283</c:v>
                </c:pt>
                <c:pt idx="1">
                  <c:v>332</c:v>
                </c:pt>
                <c:pt idx="2">
                  <c:v>289</c:v>
                </c:pt>
                <c:pt idx="3">
                  <c:v>224</c:v>
                </c:pt>
                <c:pt idx="4">
                  <c:v>270</c:v>
                </c:pt>
                <c:pt idx="5">
                  <c:v>236</c:v>
                </c:pt>
                <c:pt idx="6">
                  <c:v>328</c:v>
                </c:pt>
                <c:pt idx="7">
                  <c:v>239</c:v>
                </c:pt>
                <c:pt idx="8">
                  <c:v>131</c:v>
                </c:pt>
                <c:pt idx="9">
                  <c:v>1294</c:v>
                </c:pt>
                <c:pt idx="10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B8-4515-A08F-8F28DA4A2FF5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3天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Sheet1!$AG$6:$AQ$6</c:f>
              <c:numCache>
                <c:formatCode>General</c:formatCode>
                <c:ptCount val="11"/>
                <c:pt idx="0">
                  <c:v>187</c:v>
                </c:pt>
                <c:pt idx="1">
                  <c:v>252</c:v>
                </c:pt>
                <c:pt idx="2">
                  <c:v>221</c:v>
                </c:pt>
                <c:pt idx="3">
                  <c:v>122</c:v>
                </c:pt>
                <c:pt idx="4">
                  <c:v>159</c:v>
                </c:pt>
                <c:pt idx="5">
                  <c:v>118</c:v>
                </c:pt>
                <c:pt idx="6">
                  <c:v>169</c:v>
                </c:pt>
                <c:pt idx="7">
                  <c:v>124</c:v>
                </c:pt>
                <c:pt idx="8">
                  <c:v>85</c:v>
                </c:pt>
                <c:pt idx="9">
                  <c:v>680</c:v>
                </c:pt>
                <c:pt idx="1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B8-4515-A08F-8F28DA4A2FF5}"/>
            </c:ext>
          </c:extLst>
        </c:ser>
        <c:ser>
          <c:idx val="2"/>
          <c:order val="5"/>
          <c:tx>
            <c:strRef>
              <c:f>Sheet1!$A$7</c:f>
              <c:strCache>
                <c:ptCount val="1"/>
                <c:pt idx="0">
                  <c:v>2天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Sheet1!$AG$7:$AQ$7</c:f>
              <c:numCache>
                <c:formatCode>General</c:formatCode>
                <c:ptCount val="11"/>
                <c:pt idx="0">
                  <c:v>142</c:v>
                </c:pt>
                <c:pt idx="1">
                  <c:v>163</c:v>
                </c:pt>
                <c:pt idx="2">
                  <c:v>113</c:v>
                </c:pt>
                <c:pt idx="3">
                  <c:v>116</c:v>
                </c:pt>
                <c:pt idx="4">
                  <c:v>122</c:v>
                </c:pt>
                <c:pt idx="5">
                  <c:v>96</c:v>
                </c:pt>
                <c:pt idx="6">
                  <c:v>122</c:v>
                </c:pt>
                <c:pt idx="7">
                  <c:v>95</c:v>
                </c:pt>
                <c:pt idx="8">
                  <c:v>81</c:v>
                </c:pt>
                <c:pt idx="9">
                  <c:v>320</c:v>
                </c:pt>
                <c:pt idx="1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B8-4515-A08F-8F28DA4A2FF5}"/>
            </c:ext>
          </c:extLst>
        </c:ser>
        <c:ser>
          <c:idx val="0"/>
          <c:order val="6"/>
          <c:tx>
            <c:strRef>
              <c:f>Sheet1!$A$8</c:f>
              <c:strCache>
                <c:ptCount val="1"/>
                <c:pt idx="0">
                  <c:v>1天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Sheet1!$AG$8:$AQ$8</c:f>
              <c:numCache>
                <c:formatCode>General</c:formatCode>
                <c:ptCount val="11"/>
                <c:pt idx="0">
                  <c:v>142</c:v>
                </c:pt>
                <c:pt idx="1">
                  <c:v>147</c:v>
                </c:pt>
                <c:pt idx="2">
                  <c:v>119</c:v>
                </c:pt>
                <c:pt idx="3">
                  <c:v>123</c:v>
                </c:pt>
                <c:pt idx="4">
                  <c:v>126</c:v>
                </c:pt>
                <c:pt idx="5">
                  <c:v>112</c:v>
                </c:pt>
                <c:pt idx="6">
                  <c:v>108</c:v>
                </c:pt>
                <c:pt idx="7">
                  <c:v>124</c:v>
                </c:pt>
                <c:pt idx="8">
                  <c:v>92</c:v>
                </c:pt>
                <c:pt idx="9">
                  <c:v>201</c:v>
                </c:pt>
                <c:pt idx="1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B8-4515-A08F-8F28DA4A2FF5}"/>
            </c:ext>
          </c:extLst>
        </c:ser>
        <c:ser>
          <c:idx val="1"/>
          <c:order val="7"/>
          <c:tx>
            <c:strRef>
              <c:f>Sheet1!$A$9</c:f>
              <c:strCache>
                <c:ptCount val="1"/>
                <c:pt idx="0">
                  <c:v>0天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Sheet1!$AG$1:$AQ$1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Sheet1!$AG$9:$AQ$9</c:f>
              <c:numCache>
                <c:formatCode>General</c:formatCode>
                <c:ptCount val="11"/>
                <c:pt idx="0">
                  <c:v>239</c:v>
                </c:pt>
                <c:pt idx="1">
                  <c:v>258</c:v>
                </c:pt>
                <c:pt idx="2">
                  <c:v>257</c:v>
                </c:pt>
                <c:pt idx="3">
                  <c:v>185</c:v>
                </c:pt>
                <c:pt idx="4">
                  <c:v>224</c:v>
                </c:pt>
                <c:pt idx="5">
                  <c:v>223</c:v>
                </c:pt>
                <c:pt idx="6">
                  <c:v>261</c:v>
                </c:pt>
                <c:pt idx="7">
                  <c:v>201</c:v>
                </c:pt>
                <c:pt idx="8">
                  <c:v>173</c:v>
                </c:pt>
                <c:pt idx="9">
                  <c:v>324</c:v>
                </c:pt>
                <c:pt idx="10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EB8-4515-A08F-8F28DA4A2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21709"/>
        <c:axId val="490154310"/>
      </c:areaChart>
      <c:catAx>
        <c:axId val="82032170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154310"/>
        <c:crosses val="autoZero"/>
        <c:auto val="1"/>
        <c:lblAlgn val="ctr"/>
        <c:lblOffset val="100"/>
        <c:noMultiLvlLbl val="1"/>
      </c:catAx>
      <c:valAx>
        <c:axId val="4901543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32170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店员日安装及日活跃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日安装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Sheet1!$B$210:$B$240</c:f>
              <c:numCache>
                <c:formatCode>General</c:formatCode>
                <c:ptCount val="31"/>
                <c:pt idx="0">
                  <c:v>8760</c:v>
                </c:pt>
                <c:pt idx="1">
                  <c:v>8774</c:v>
                </c:pt>
                <c:pt idx="2">
                  <c:v>8797</c:v>
                </c:pt>
                <c:pt idx="3">
                  <c:v>8809</c:v>
                </c:pt>
                <c:pt idx="4">
                  <c:v>8800</c:v>
                </c:pt>
                <c:pt idx="5">
                  <c:v>8794</c:v>
                </c:pt>
                <c:pt idx="6">
                  <c:v>8788</c:v>
                </c:pt>
                <c:pt idx="7">
                  <c:v>8789</c:v>
                </c:pt>
                <c:pt idx="8">
                  <c:v>8806</c:v>
                </c:pt>
                <c:pt idx="9">
                  <c:v>8786</c:v>
                </c:pt>
                <c:pt idx="10">
                  <c:v>8801</c:v>
                </c:pt>
                <c:pt idx="11">
                  <c:v>8757</c:v>
                </c:pt>
                <c:pt idx="12">
                  <c:v>8756</c:v>
                </c:pt>
                <c:pt idx="13">
                  <c:v>8771</c:v>
                </c:pt>
                <c:pt idx="14">
                  <c:v>8737</c:v>
                </c:pt>
                <c:pt idx="15">
                  <c:v>8737</c:v>
                </c:pt>
                <c:pt idx="16">
                  <c:v>8747</c:v>
                </c:pt>
                <c:pt idx="17">
                  <c:v>8747</c:v>
                </c:pt>
                <c:pt idx="18">
                  <c:v>8743</c:v>
                </c:pt>
                <c:pt idx="19">
                  <c:v>8777</c:v>
                </c:pt>
                <c:pt idx="20">
                  <c:v>8764</c:v>
                </c:pt>
                <c:pt idx="21">
                  <c:v>8805</c:v>
                </c:pt>
                <c:pt idx="22">
                  <c:v>8820</c:v>
                </c:pt>
                <c:pt idx="23">
                  <c:v>8824</c:v>
                </c:pt>
                <c:pt idx="24">
                  <c:v>8823</c:v>
                </c:pt>
                <c:pt idx="25">
                  <c:v>8845</c:v>
                </c:pt>
                <c:pt idx="26">
                  <c:v>8862</c:v>
                </c:pt>
                <c:pt idx="27">
                  <c:v>8912</c:v>
                </c:pt>
                <c:pt idx="28">
                  <c:v>8936</c:v>
                </c:pt>
                <c:pt idx="29">
                  <c:v>8964</c:v>
                </c:pt>
                <c:pt idx="30">
                  <c:v>8979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7-4124-BDDA-F99E55EAB3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日活跃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Sheet1!$C$210:$C$240</c:f>
              <c:numCache>
                <c:formatCode>General</c:formatCode>
                <c:ptCount val="31"/>
                <c:pt idx="0">
                  <c:v>7281</c:v>
                </c:pt>
                <c:pt idx="1">
                  <c:v>7633</c:v>
                </c:pt>
                <c:pt idx="2">
                  <c:v>7604</c:v>
                </c:pt>
                <c:pt idx="3">
                  <c:v>7155</c:v>
                </c:pt>
                <c:pt idx="4">
                  <c:v>6970</c:v>
                </c:pt>
                <c:pt idx="5">
                  <c:v>6870</c:v>
                </c:pt>
                <c:pt idx="6">
                  <c:v>7015</c:v>
                </c:pt>
                <c:pt idx="7">
                  <c:v>7321</c:v>
                </c:pt>
                <c:pt idx="8">
                  <c:v>7676</c:v>
                </c:pt>
                <c:pt idx="9">
                  <c:v>7732</c:v>
                </c:pt>
                <c:pt idx="10">
                  <c:v>7737</c:v>
                </c:pt>
                <c:pt idx="11">
                  <c:v>7918</c:v>
                </c:pt>
                <c:pt idx="12">
                  <c:v>7943</c:v>
                </c:pt>
                <c:pt idx="13">
                  <c:v>7898</c:v>
                </c:pt>
                <c:pt idx="14">
                  <c:v>7778</c:v>
                </c:pt>
                <c:pt idx="15">
                  <c:v>7793</c:v>
                </c:pt>
                <c:pt idx="16">
                  <c:v>7524</c:v>
                </c:pt>
                <c:pt idx="17">
                  <c:v>1238</c:v>
                </c:pt>
                <c:pt idx="18">
                  <c:v>5388</c:v>
                </c:pt>
                <c:pt idx="19">
                  <c:v>5832</c:v>
                </c:pt>
                <c:pt idx="20">
                  <c:v>5909</c:v>
                </c:pt>
                <c:pt idx="21">
                  <c:v>6060</c:v>
                </c:pt>
                <c:pt idx="22">
                  <c:v>6588</c:v>
                </c:pt>
                <c:pt idx="23">
                  <c:v>6748</c:v>
                </c:pt>
                <c:pt idx="24">
                  <c:v>7111</c:v>
                </c:pt>
                <c:pt idx="25">
                  <c:v>7146</c:v>
                </c:pt>
                <c:pt idx="26">
                  <c:v>7032</c:v>
                </c:pt>
                <c:pt idx="27">
                  <c:v>7085</c:v>
                </c:pt>
                <c:pt idx="28">
                  <c:v>7448</c:v>
                </c:pt>
                <c:pt idx="29">
                  <c:v>7783</c:v>
                </c:pt>
                <c:pt idx="30">
                  <c:v>7775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7-4124-BDDA-F99E55EAB3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944612"/>
        <c:axId val="86982826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日活率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Sheet1!$D$210:$D$240</c:f>
              <c:numCache>
                <c:formatCode>0%</c:formatCode>
                <c:ptCount val="31"/>
                <c:pt idx="0">
                  <c:v>0.83</c:v>
                </c:pt>
                <c:pt idx="1">
                  <c:v>0.87</c:v>
                </c:pt>
                <c:pt idx="2">
                  <c:v>0.86</c:v>
                </c:pt>
                <c:pt idx="3">
                  <c:v>0.81</c:v>
                </c:pt>
                <c:pt idx="4">
                  <c:v>0.79</c:v>
                </c:pt>
                <c:pt idx="5">
                  <c:v>0.78</c:v>
                </c:pt>
                <c:pt idx="6">
                  <c:v>0.8</c:v>
                </c:pt>
                <c:pt idx="7">
                  <c:v>0.83</c:v>
                </c:pt>
                <c:pt idx="8">
                  <c:v>0.87</c:v>
                </c:pt>
                <c:pt idx="9">
                  <c:v>0.88</c:v>
                </c:pt>
                <c:pt idx="10">
                  <c:v>0.88</c:v>
                </c:pt>
                <c:pt idx="11">
                  <c:v>0.9</c:v>
                </c:pt>
                <c:pt idx="12">
                  <c:v>0.91</c:v>
                </c:pt>
                <c:pt idx="13">
                  <c:v>0.9</c:v>
                </c:pt>
                <c:pt idx="14">
                  <c:v>0.89</c:v>
                </c:pt>
                <c:pt idx="15">
                  <c:v>0.89</c:v>
                </c:pt>
                <c:pt idx="16">
                  <c:v>0.86</c:v>
                </c:pt>
                <c:pt idx="17">
                  <c:v>0.14000000000000001</c:v>
                </c:pt>
                <c:pt idx="18">
                  <c:v>0.62</c:v>
                </c:pt>
                <c:pt idx="19">
                  <c:v>0.66</c:v>
                </c:pt>
                <c:pt idx="20">
                  <c:v>0.67</c:v>
                </c:pt>
                <c:pt idx="21">
                  <c:v>0.69</c:v>
                </c:pt>
                <c:pt idx="22">
                  <c:v>0.75</c:v>
                </c:pt>
                <c:pt idx="23">
                  <c:v>0.76</c:v>
                </c:pt>
                <c:pt idx="24">
                  <c:v>0.81</c:v>
                </c:pt>
                <c:pt idx="25">
                  <c:v>0.81</c:v>
                </c:pt>
                <c:pt idx="26">
                  <c:v>0.79</c:v>
                </c:pt>
                <c:pt idx="27">
                  <c:v>0.79</c:v>
                </c:pt>
                <c:pt idx="28">
                  <c:v>0.83</c:v>
                </c:pt>
                <c:pt idx="29">
                  <c:v>0.87</c:v>
                </c:pt>
                <c:pt idx="30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37-4124-BDDA-F99E55EAB3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星期&amp;日活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Sheet1!$E$210:$E$240</c:f>
              <c:numCache>
                <c:formatCode>0%</c:formatCode>
                <c:ptCount val="31"/>
                <c:pt idx="0">
                  <c:v>0.81882948923351495</c:v>
                </c:pt>
                <c:pt idx="1">
                  <c:v>0.85071448905610703</c:v>
                </c:pt>
                <c:pt idx="2">
                  <c:v>0.84614482743318797</c:v>
                </c:pt>
                <c:pt idx="3">
                  <c:v>0.78770757807840297</c:v>
                </c:pt>
                <c:pt idx="4">
                  <c:v>0.779010852826305</c:v>
                </c:pt>
                <c:pt idx="5">
                  <c:v>0.77626274132655404</c:v>
                </c:pt>
                <c:pt idx="6">
                  <c:v>0.78390417374814703</c:v>
                </c:pt>
                <c:pt idx="7">
                  <c:v>0.81882948923351495</c:v>
                </c:pt>
                <c:pt idx="8">
                  <c:v>0.85071448905610703</c:v>
                </c:pt>
                <c:pt idx="9">
                  <c:v>0.84614482743318797</c:v>
                </c:pt>
                <c:pt idx="10">
                  <c:v>0.78770757807840297</c:v>
                </c:pt>
                <c:pt idx="11">
                  <c:v>0.779010852826305</c:v>
                </c:pt>
                <c:pt idx="12">
                  <c:v>0.77626274132655404</c:v>
                </c:pt>
                <c:pt idx="13">
                  <c:v>0.78390417374814703</c:v>
                </c:pt>
                <c:pt idx="14">
                  <c:v>0.81882948923351495</c:v>
                </c:pt>
                <c:pt idx="15">
                  <c:v>0.85071448905610703</c:v>
                </c:pt>
                <c:pt idx="16">
                  <c:v>0.84614482743318797</c:v>
                </c:pt>
                <c:pt idx="24">
                  <c:v>0.78770757807840297</c:v>
                </c:pt>
                <c:pt idx="25">
                  <c:v>0.779010852826305</c:v>
                </c:pt>
                <c:pt idx="26">
                  <c:v>0.77626274132655404</c:v>
                </c:pt>
                <c:pt idx="27">
                  <c:v>0.78390417374814703</c:v>
                </c:pt>
                <c:pt idx="28">
                  <c:v>0.81882948923351495</c:v>
                </c:pt>
                <c:pt idx="29">
                  <c:v>0.85071448905610703</c:v>
                </c:pt>
                <c:pt idx="30">
                  <c:v>0.84614482743318797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37-4124-BDDA-F99E55EAB3F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星期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Sheet1!$F$210:$F$240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37-4124-BDDA-F99E55EAB3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508540"/>
        <c:axId val="875449598"/>
      </c:lineChart>
      <c:dateAx>
        <c:axId val="985944612"/>
        <c:scaling>
          <c:orientation val="minMax"/>
        </c:scaling>
        <c:delete val="0"/>
        <c:axPos val="b"/>
        <c:numFmt formatCode="yyyy/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9828267"/>
        <c:crosses val="autoZero"/>
        <c:auto val="1"/>
        <c:lblOffset val="100"/>
        <c:baseTimeUnit val="days"/>
      </c:dateAx>
      <c:valAx>
        <c:axId val="8698282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5944612"/>
        <c:crosses val="autoZero"/>
        <c:crossBetween val="between"/>
      </c:valAx>
      <c:dateAx>
        <c:axId val="525508540"/>
        <c:scaling>
          <c:orientation val="minMax"/>
        </c:scaling>
        <c:delete val="1"/>
        <c:axPos val="b"/>
        <c:numFmt formatCode="yyyy/m/d" sourceLinked="1"/>
        <c:majorTickMark val="out"/>
        <c:minorTickMark val="none"/>
        <c:tickLblPos val="nextTo"/>
        <c:crossAx val="875449598"/>
        <c:crosses val="autoZero"/>
        <c:auto val="1"/>
        <c:lblOffset val="100"/>
        <c:baseTimeUnit val="days"/>
      </c:dateAx>
      <c:valAx>
        <c:axId val="875449598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50854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各地区轻应用使用情况（店员）</a:t>
            </a:r>
          </a:p>
        </c:rich>
      </c:tx>
      <c:layout>
        <c:manualLayout>
          <c:xMode val="edge"/>
          <c:yMode val="edge"/>
          <c:x val="0.18023394640412899"/>
          <c:y val="4.4729387207395298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434513129995099"/>
          <c:y val="6.0840495678181498E-2"/>
          <c:w val="0.79014842603164204"/>
          <c:h val="0.740909090909090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华北二区</c:v>
                </c:pt>
              </c:strCache>
            </c:strRef>
          </c:tx>
          <c:spPr>
            <a:solidFill>
              <a:srgbClr val="A3A0C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0.6</c:v>
                </c:pt>
                <c:pt idx="1">
                  <c:v>0.39</c:v>
                </c:pt>
                <c:pt idx="2">
                  <c:v>0.21</c:v>
                </c:pt>
                <c:pt idx="3">
                  <c:v>0.35</c:v>
                </c:pt>
                <c:pt idx="4">
                  <c:v>0.09</c:v>
                </c:pt>
                <c:pt idx="5">
                  <c:v>0.06</c:v>
                </c:pt>
                <c:pt idx="6">
                  <c:v>0.01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8-4AAD-BC47-867FE3FB3131}"/>
            </c:ext>
          </c:extLst>
        </c:ser>
        <c:ser>
          <c:idx val="4"/>
          <c:order val="1"/>
          <c:tx>
            <c:strRef>
              <c:f>Sheet1!$D$1</c:f>
              <c:strCache>
                <c:ptCount val="1"/>
                <c:pt idx="0">
                  <c:v>华北一区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0.53</c:v>
                </c:pt>
                <c:pt idx="1">
                  <c:v>0.36</c:v>
                </c:pt>
                <c:pt idx="2">
                  <c:v>0.18</c:v>
                </c:pt>
                <c:pt idx="3">
                  <c:v>0.21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0.01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A8-4AAD-BC47-867FE3FB3131}"/>
            </c:ext>
          </c:extLst>
        </c:ser>
        <c:ser>
          <c:idx val="7"/>
          <c:order val="2"/>
          <c:tx>
            <c:strRef>
              <c:f>Sheet1!$J$1</c:f>
              <c:strCache>
                <c:ptCount val="1"/>
                <c:pt idx="0">
                  <c:v>西北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Sheet1!$J$2:$J$9</c:f>
              <c:numCache>
                <c:formatCode>0%</c:formatCode>
                <c:ptCount val="8"/>
                <c:pt idx="0">
                  <c:v>0.43</c:v>
                </c:pt>
                <c:pt idx="1">
                  <c:v>0.32</c:v>
                </c:pt>
                <c:pt idx="2">
                  <c:v>0.19</c:v>
                </c:pt>
                <c:pt idx="3">
                  <c:v>0.28000000000000003</c:v>
                </c:pt>
                <c:pt idx="4">
                  <c:v>0.05</c:v>
                </c:pt>
                <c:pt idx="5">
                  <c:v>0.04</c:v>
                </c:pt>
                <c:pt idx="6">
                  <c:v>0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A8-4AAD-BC47-867FE3FB3131}"/>
            </c:ext>
          </c:extLst>
        </c:ser>
        <c:ser>
          <c:idx val="2"/>
          <c:order val="3"/>
          <c:tx>
            <c:strRef>
              <c:f>Sheet1!$B$1</c:f>
              <c:strCache>
                <c:ptCount val="1"/>
                <c:pt idx="0">
                  <c:v>沪浙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0.18</c:v>
                </c:pt>
                <c:pt idx="2">
                  <c:v>0.18</c:v>
                </c:pt>
                <c:pt idx="3">
                  <c:v>0.09</c:v>
                </c:pt>
                <c:pt idx="4">
                  <c:v>0.06</c:v>
                </c:pt>
                <c:pt idx="5">
                  <c:v>0.06</c:v>
                </c:pt>
                <c:pt idx="6">
                  <c:v>0.01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A8-4AAD-BC47-867FE3FB3131}"/>
            </c:ext>
          </c:extLst>
        </c:ser>
        <c:ser>
          <c:idx val="1"/>
          <c:order val="4"/>
          <c:tx>
            <c:strRef>
              <c:f>Sheet1!$E$1</c:f>
              <c:strCache>
                <c:ptCount val="1"/>
                <c:pt idx="0">
                  <c:v>华南二区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0.37</c:v>
                </c:pt>
                <c:pt idx="1">
                  <c:v>0.25</c:v>
                </c:pt>
                <c:pt idx="2">
                  <c:v>0.14000000000000001</c:v>
                </c:pt>
                <c:pt idx="3">
                  <c:v>0.06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A8-4AAD-BC47-867FE3FB3131}"/>
            </c:ext>
          </c:extLst>
        </c:ser>
        <c:ser>
          <c:idx val="6"/>
          <c:order val="5"/>
          <c:tx>
            <c:strRef>
              <c:f>Sheet1!$F$1</c:f>
              <c:strCache>
                <c:ptCount val="1"/>
                <c:pt idx="0">
                  <c:v>华南一区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0.19</c:v>
                </c:pt>
                <c:pt idx="2">
                  <c:v>0.11</c:v>
                </c:pt>
                <c:pt idx="3">
                  <c:v>0.02</c:v>
                </c:pt>
                <c:pt idx="4">
                  <c:v>0.03</c:v>
                </c:pt>
                <c:pt idx="5">
                  <c:v>0.02</c:v>
                </c:pt>
                <c:pt idx="6">
                  <c:v>0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A8-4AAD-BC47-867FE3FB3131}"/>
            </c:ext>
          </c:extLst>
        </c:ser>
        <c:ser>
          <c:idx val="3"/>
          <c:order val="6"/>
          <c:tx>
            <c:strRef>
              <c:f>Sheet1!$G$1</c:f>
              <c:strCache>
                <c:ptCount val="1"/>
                <c:pt idx="0">
                  <c:v>华中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Sheet1!$G$2:$G$9</c:f>
              <c:numCache>
                <c:formatCode>0%</c:formatCode>
                <c:ptCount val="8"/>
                <c:pt idx="0">
                  <c:v>0.4</c:v>
                </c:pt>
                <c:pt idx="1">
                  <c:v>0.3</c:v>
                </c:pt>
                <c:pt idx="2">
                  <c:v>0.16</c:v>
                </c:pt>
                <c:pt idx="3">
                  <c:v>0.11</c:v>
                </c:pt>
                <c:pt idx="4">
                  <c:v>0.05</c:v>
                </c:pt>
                <c:pt idx="5">
                  <c:v>7.0000000000000007E-2</c:v>
                </c:pt>
                <c:pt idx="6">
                  <c:v>0.01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A8-4AAD-BC47-867FE3FB3131}"/>
            </c:ext>
          </c:extLst>
        </c:ser>
        <c:ser>
          <c:idx val="8"/>
          <c:order val="7"/>
          <c:tx>
            <c:strRef>
              <c:f>Sheet1!$H$1</c:f>
              <c:strCache>
                <c:ptCount val="1"/>
                <c:pt idx="0">
                  <c:v>鲁豫东北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Sheet1!$H$2:$H$9</c:f>
              <c:numCache>
                <c:formatCode>0%</c:formatCode>
                <c:ptCount val="8"/>
                <c:pt idx="0">
                  <c:v>0.37</c:v>
                </c:pt>
                <c:pt idx="1">
                  <c:v>0.25</c:v>
                </c:pt>
                <c:pt idx="2">
                  <c:v>0.16</c:v>
                </c:pt>
                <c:pt idx="3">
                  <c:v>7.0000000000000007E-2</c:v>
                </c:pt>
                <c:pt idx="4">
                  <c:v>0.04</c:v>
                </c:pt>
                <c:pt idx="5">
                  <c:v>0.04</c:v>
                </c:pt>
                <c:pt idx="6">
                  <c:v>0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A8-4AAD-BC47-867FE3FB3131}"/>
            </c:ext>
          </c:extLst>
        </c:ser>
        <c:ser>
          <c:idx val="5"/>
          <c:order val="8"/>
          <c:tx>
            <c:strRef>
              <c:f>Sheet1!$I$1</c:f>
              <c:strCache>
                <c:ptCount val="1"/>
                <c:pt idx="0">
                  <c:v>苏皖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Sheet1!$I$2:$I$9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0.21</c:v>
                </c:pt>
                <c:pt idx="2">
                  <c:v>0.16</c:v>
                </c:pt>
                <c:pt idx="3">
                  <c:v>0.06</c:v>
                </c:pt>
                <c:pt idx="4">
                  <c:v>0.05</c:v>
                </c:pt>
                <c:pt idx="5">
                  <c:v>0.06</c:v>
                </c:pt>
                <c:pt idx="6">
                  <c:v>0.01</c:v>
                </c:pt>
                <c:pt idx="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A8-4AAD-BC47-867FE3FB313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西南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Sheet1!$K$2:$K$9</c:f>
              <c:numCache>
                <c:formatCode>0%</c:formatCode>
                <c:ptCount val="8"/>
                <c:pt idx="0">
                  <c:v>0.28999999999999998</c:v>
                </c:pt>
                <c:pt idx="1">
                  <c:v>0.17</c:v>
                </c:pt>
                <c:pt idx="2">
                  <c:v>0.12</c:v>
                </c:pt>
                <c:pt idx="3">
                  <c:v>0.1</c:v>
                </c:pt>
                <c:pt idx="4">
                  <c:v>0.03</c:v>
                </c:pt>
                <c:pt idx="5">
                  <c:v>0.03</c:v>
                </c:pt>
                <c:pt idx="6">
                  <c:v>0.02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A8-4AAD-BC47-867FE3FB3131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云贵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实时数据</c:v>
                </c:pt>
                <c:pt idx="1">
                  <c:v>店员分析</c:v>
                </c:pt>
                <c:pt idx="2">
                  <c:v>销售总概</c:v>
                </c:pt>
                <c:pt idx="3">
                  <c:v>单品分析</c:v>
                </c:pt>
                <c:pt idx="4">
                  <c:v>品类分析</c:v>
                </c:pt>
                <c:pt idx="5">
                  <c:v>数据收集</c:v>
                </c:pt>
                <c:pt idx="6">
                  <c:v>店铺排行</c:v>
                </c:pt>
                <c:pt idx="7">
                  <c:v>店铺信息</c:v>
                </c:pt>
              </c:strCache>
            </c:strRef>
          </c:cat>
          <c:val>
            <c:numRef>
              <c:f>Sheet1!$L$2:$L$9</c:f>
              <c:numCache>
                <c:formatCode>0%</c:formatCode>
                <c:ptCount val="8"/>
                <c:pt idx="0">
                  <c:v>0.28000000000000003</c:v>
                </c:pt>
                <c:pt idx="1">
                  <c:v>0.26</c:v>
                </c:pt>
                <c:pt idx="2">
                  <c:v>0.14000000000000001</c:v>
                </c:pt>
                <c:pt idx="3">
                  <c:v>0.15</c:v>
                </c:pt>
                <c:pt idx="4">
                  <c:v>0.05</c:v>
                </c:pt>
                <c:pt idx="5">
                  <c:v>0.03</c:v>
                </c:pt>
                <c:pt idx="6">
                  <c:v>0.02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A8-4AAD-BC47-867FE3FB3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6913036"/>
        <c:axId val="575306412"/>
      </c:barChart>
      <c:catAx>
        <c:axId val="8269130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306412"/>
        <c:crosses val="autoZero"/>
        <c:auto val="1"/>
        <c:lblAlgn val="ctr"/>
        <c:lblOffset val="100"/>
        <c:noMultiLvlLbl val="0"/>
      </c:catAx>
      <c:valAx>
        <c:axId val="5753064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69130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店员周级使用频次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percentStacked"/>
        <c:varyColors val="0"/>
        <c:ser>
          <c:idx val="7"/>
          <c:order val="0"/>
          <c:tx>
            <c:strRef>
              <c:f>Sheet1!$A$3</c:f>
              <c:strCache>
                <c:ptCount val="1"/>
                <c:pt idx="0">
                  <c:v>7天</c:v>
                </c:pt>
              </c:strCache>
            </c:strRef>
          </c:tx>
          <c:spPr>
            <a:solidFill>
              <a:srgbClr val="A3A0C2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Sheet1!$AG$3:$AQ$3</c:f>
              <c:numCache>
                <c:formatCode>General</c:formatCode>
                <c:ptCount val="11"/>
                <c:pt idx="0">
                  <c:v>3332</c:v>
                </c:pt>
                <c:pt idx="1">
                  <c:v>3858</c:v>
                </c:pt>
                <c:pt idx="2">
                  <c:v>3935</c:v>
                </c:pt>
                <c:pt idx="3">
                  <c:v>4057</c:v>
                </c:pt>
                <c:pt idx="4">
                  <c:v>3787</c:v>
                </c:pt>
                <c:pt idx="5">
                  <c:v>4124</c:v>
                </c:pt>
                <c:pt idx="6">
                  <c:v>3633</c:v>
                </c:pt>
                <c:pt idx="7">
                  <c:v>4056</c:v>
                </c:pt>
                <c:pt idx="8">
                  <c:v>6432</c:v>
                </c:pt>
                <c:pt idx="9">
                  <c:v>420</c:v>
                </c:pt>
                <c:pt idx="10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2-48E6-A71A-1296DA4C2C5B}"/>
            </c:ext>
          </c:extLst>
        </c:ser>
        <c:ser>
          <c:idx val="6"/>
          <c:order val="1"/>
          <c:tx>
            <c:strRef>
              <c:f>Sheet1!$A$4</c:f>
              <c:strCache>
                <c:ptCount val="1"/>
                <c:pt idx="0">
                  <c:v>6天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Sheet1!$AG$4:$AQ$4</c:f>
              <c:numCache>
                <c:formatCode>General</c:formatCode>
                <c:ptCount val="11"/>
                <c:pt idx="0">
                  <c:v>1842</c:v>
                </c:pt>
                <c:pt idx="1">
                  <c:v>2508</c:v>
                </c:pt>
                <c:pt idx="2">
                  <c:v>2351</c:v>
                </c:pt>
                <c:pt idx="3">
                  <c:v>2364</c:v>
                </c:pt>
                <c:pt idx="4">
                  <c:v>2521</c:v>
                </c:pt>
                <c:pt idx="5">
                  <c:v>2572</c:v>
                </c:pt>
                <c:pt idx="6">
                  <c:v>2755</c:v>
                </c:pt>
                <c:pt idx="7">
                  <c:v>2661</c:v>
                </c:pt>
                <c:pt idx="8">
                  <c:v>1024</c:v>
                </c:pt>
                <c:pt idx="9">
                  <c:v>1905</c:v>
                </c:pt>
                <c:pt idx="10">
                  <c:v>2703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2-48E6-A71A-1296DA4C2C5B}"/>
            </c:ext>
          </c:extLst>
        </c:ser>
        <c:ser>
          <c:idx val="5"/>
          <c:order val="2"/>
          <c:tx>
            <c:strRef>
              <c:f>Sheet1!$A$5</c:f>
              <c:strCache>
                <c:ptCount val="1"/>
                <c:pt idx="0">
                  <c:v>5天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Sheet1!$AG$5:$AQ$5</c:f>
              <c:numCache>
                <c:formatCode>General</c:formatCode>
                <c:ptCount val="11"/>
                <c:pt idx="0">
                  <c:v>527</c:v>
                </c:pt>
                <c:pt idx="1">
                  <c:v>765</c:v>
                </c:pt>
                <c:pt idx="2">
                  <c:v>726</c:v>
                </c:pt>
                <c:pt idx="3">
                  <c:v>741</c:v>
                </c:pt>
                <c:pt idx="4">
                  <c:v>712</c:v>
                </c:pt>
                <c:pt idx="5">
                  <c:v>690</c:v>
                </c:pt>
                <c:pt idx="6">
                  <c:v>928</c:v>
                </c:pt>
                <c:pt idx="7">
                  <c:v>801</c:v>
                </c:pt>
                <c:pt idx="8">
                  <c:v>375</c:v>
                </c:pt>
                <c:pt idx="9">
                  <c:v>2382</c:v>
                </c:pt>
                <c:pt idx="10">
                  <c:v>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12-48E6-A71A-1296DA4C2C5B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4天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Sheet1!$AG$6:$AQ$6</c:f>
              <c:numCache>
                <c:formatCode>General</c:formatCode>
                <c:ptCount val="11"/>
                <c:pt idx="0">
                  <c:v>303</c:v>
                </c:pt>
                <c:pt idx="1">
                  <c:v>413</c:v>
                </c:pt>
                <c:pt idx="2">
                  <c:v>373</c:v>
                </c:pt>
                <c:pt idx="3">
                  <c:v>344</c:v>
                </c:pt>
                <c:pt idx="4">
                  <c:v>402</c:v>
                </c:pt>
                <c:pt idx="5">
                  <c:v>366</c:v>
                </c:pt>
                <c:pt idx="6">
                  <c:v>457</c:v>
                </c:pt>
                <c:pt idx="7">
                  <c:v>343</c:v>
                </c:pt>
                <c:pt idx="8">
                  <c:v>226</c:v>
                </c:pt>
                <c:pt idx="9">
                  <c:v>1786</c:v>
                </c:pt>
                <c:pt idx="1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12-48E6-A71A-1296DA4C2C5B}"/>
            </c:ext>
          </c:extLst>
        </c:ser>
        <c:ser>
          <c:idx val="3"/>
          <c:order val="4"/>
          <c:tx>
            <c:strRef>
              <c:f>Sheet1!$A$7</c:f>
              <c:strCache>
                <c:ptCount val="1"/>
                <c:pt idx="0">
                  <c:v>3天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Sheet1!$AG$7:$AQ$7</c:f>
              <c:numCache>
                <c:formatCode>General</c:formatCode>
                <c:ptCount val="11"/>
                <c:pt idx="0">
                  <c:v>189</c:v>
                </c:pt>
                <c:pt idx="1">
                  <c:v>277</c:v>
                </c:pt>
                <c:pt idx="2">
                  <c:v>255</c:v>
                </c:pt>
                <c:pt idx="3">
                  <c:v>206</c:v>
                </c:pt>
                <c:pt idx="4">
                  <c:v>240</c:v>
                </c:pt>
                <c:pt idx="5">
                  <c:v>195</c:v>
                </c:pt>
                <c:pt idx="6">
                  <c:v>241</c:v>
                </c:pt>
                <c:pt idx="7">
                  <c:v>204</c:v>
                </c:pt>
                <c:pt idx="8">
                  <c:v>124</c:v>
                </c:pt>
                <c:pt idx="9">
                  <c:v>1061</c:v>
                </c:pt>
                <c:pt idx="10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12-48E6-A71A-1296DA4C2C5B}"/>
            </c:ext>
          </c:extLst>
        </c:ser>
        <c:ser>
          <c:idx val="2"/>
          <c:order val="5"/>
          <c:tx>
            <c:strRef>
              <c:f>Sheet1!$A$8</c:f>
              <c:strCache>
                <c:ptCount val="1"/>
                <c:pt idx="0">
                  <c:v>2天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Sheet1!$AG$8:$AQ$8</c:f>
              <c:numCache>
                <c:formatCode>General</c:formatCode>
                <c:ptCount val="11"/>
                <c:pt idx="0">
                  <c:v>134</c:v>
                </c:pt>
                <c:pt idx="1">
                  <c:v>175</c:v>
                </c:pt>
                <c:pt idx="2">
                  <c:v>147</c:v>
                </c:pt>
                <c:pt idx="3">
                  <c:v>172</c:v>
                </c:pt>
                <c:pt idx="4">
                  <c:v>162</c:v>
                </c:pt>
                <c:pt idx="5">
                  <c:v>136</c:v>
                </c:pt>
                <c:pt idx="6">
                  <c:v>151</c:v>
                </c:pt>
                <c:pt idx="7">
                  <c:v>144</c:v>
                </c:pt>
                <c:pt idx="8">
                  <c:v>117</c:v>
                </c:pt>
                <c:pt idx="9">
                  <c:v>505</c:v>
                </c:pt>
                <c:pt idx="10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12-48E6-A71A-1296DA4C2C5B}"/>
            </c:ext>
          </c:extLst>
        </c:ser>
        <c:ser>
          <c:idx val="1"/>
          <c:order val="6"/>
          <c:tx>
            <c:strRef>
              <c:f>Sheet1!$A$9</c:f>
              <c:strCache>
                <c:ptCount val="1"/>
                <c:pt idx="0">
                  <c:v>1天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Sheet1!$AG$9:$AQ$9</c:f>
              <c:numCache>
                <c:formatCode>General</c:formatCode>
                <c:ptCount val="11"/>
                <c:pt idx="0">
                  <c:v>127</c:v>
                </c:pt>
                <c:pt idx="1">
                  <c:v>167</c:v>
                </c:pt>
                <c:pt idx="2">
                  <c:v>165</c:v>
                </c:pt>
                <c:pt idx="3">
                  <c:v>151</c:v>
                </c:pt>
                <c:pt idx="4">
                  <c:v>180</c:v>
                </c:pt>
                <c:pt idx="5">
                  <c:v>148</c:v>
                </c:pt>
                <c:pt idx="6">
                  <c:v>150</c:v>
                </c:pt>
                <c:pt idx="7">
                  <c:v>133</c:v>
                </c:pt>
                <c:pt idx="8">
                  <c:v>113</c:v>
                </c:pt>
                <c:pt idx="9">
                  <c:v>275</c:v>
                </c:pt>
                <c:pt idx="10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12-48E6-A71A-1296DA4C2C5B}"/>
            </c:ext>
          </c:extLst>
        </c:ser>
        <c:ser>
          <c:idx val="0"/>
          <c:order val="7"/>
          <c:tx>
            <c:strRef>
              <c:f>Sheet1!$A$10</c:f>
              <c:strCache>
                <c:ptCount val="1"/>
                <c:pt idx="0">
                  <c:v>0天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Sheet1!$AG$2:$AQ$2</c:f>
              <c:strCache>
                <c:ptCount val="11"/>
                <c:pt idx="0">
                  <c:v>2019W32</c:v>
                </c:pt>
                <c:pt idx="1">
                  <c:v>2019W33</c:v>
                </c:pt>
                <c:pt idx="2">
                  <c:v>2019W34</c:v>
                </c:pt>
                <c:pt idx="3">
                  <c:v>2019W35</c:v>
                </c:pt>
                <c:pt idx="4">
                  <c:v>2019W36</c:v>
                </c:pt>
                <c:pt idx="5">
                  <c:v>2019W37</c:v>
                </c:pt>
                <c:pt idx="6">
                  <c:v>2019W38</c:v>
                </c:pt>
                <c:pt idx="7">
                  <c:v>2019W39</c:v>
                </c:pt>
                <c:pt idx="8">
                  <c:v>2019W40</c:v>
                </c:pt>
                <c:pt idx="9">
                  <c:v>2019W41</c:v>
                </c:pt>
                <c:pt idx="10">
                  <c:v>2019W42</c:v>
                </c:pt>
              </c:strCache>
            </c:strRef>
          </c:cat>
          <c:val>
            <c:numRef>
              <c:f>Sheet1!$AG$10:$AQ$10</c:f>
              <c:numCache>
                <c:formatCode>General</c:formatCode>
                <c:ptCount val="11"/>
                <c:pt idx="0">
                  <c:v>399</c:v>
                </c:pt>
                <c:pt idx="1">
                  <c:v>499</c:v>
                </c:pt>
                <c:pt idx="2">
                  <c:v>531</c:v>
                </c:pt>
                <c:pt idx="3">
                  <c:v>446</c:v>
                </c:pt>
                <c:pt idx="4">
                  <c:v>453</c:v>
                </c:pt>
                <c:pt idx="5">
                  <c:v>444</c:v>
                </c:pt>
                <c:pt idx="6">
                  <c:v>482</c:v>
                </c:pt>
                <c:pt idx="7">
                  <c:v>444</c:v>
                </c:pt>
                <c:pt idx="8">
                  <c:v>336</c:v>
                </c:pt>
                <c:pt idx="9">
                  <c:v>490</c:v>
                </c:pt>
                <c:pt idx="10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112-48E6-A71A-1296DA4C2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21709"/>
        <c:axId val="490154310"/>
      </c:areaChart>
      <c:catAx>
        <c:axId val="82032170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154310"/>
        <c:crosses val="autoZero"/>
        <c:auto val="1"/>
        <c:lblAlgn val="ctr"/>
        <c:lblOffset val="100"/>
        <c:noMultiLvlLbl val="1"/>
      </c:catAx>
      <c:valAx>
        <c:axId val="4901543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32170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管理日安装及日活跃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Sheet1!$B$210:$B$240</c:f>
              <c:numCache>
                <c:formatCode>General</c:formatCode>
                <c:ptCount val="31"/>
                <c:pt idx="0">
                  <c:v>1630</c:v>
                </c:pt>
                <c:pt idx="1">
                  <c:v>1630</c:v>
                </c:pt>
                <c:pt idx="2">
                  <c:v>1630</c:v>
                </c:pt>
                <c:pt idx="3">
                  <c:v>1631</c:v>
                </c:pt>
                <c:pt idx="4">
                  <c:v>1635</c:v>
                </c:pt>
                <c:pt idx="5">
                  <c:v>1636</c:v>
                </c:pt>
                <c:pt idx="6">
                  <c:v>1638</c:v>
                </c:pt>
                <c:pt idx="7">
                  <c:v>1640</c:v>
                </c:pt>
                <c:pt idx="8">
                  <c:v>1640</c:v>
                </c:pt>
                <c:pt idx="9">
                  <c:v>1643</c:v>
                </c:pt>
                <c:pt idx="10">
                  <c:v>1641</c:v>
                </c:pt>
                <c:pt idx="11">
                  <c:v>1641</c:v>
                </c:pt>
                <c:pt idx="12">
                  <c:v>1641</c:v>
                </c:pt>
                <c:pt idx="13">
                  <c:v>1641</c:v>
                </c:pt>
                <c:pt idx="14">
                  <c:v>1640</c:v>
                </c:pt>
                <c:pt idx="15">
                  <c:v>1640</c:v>
                </c:pt>
                <c:pt idx="16">
                  <c:v>1641</c:v>
                </c:pt>
                <c:pt idx="17">
                  <c:v>1641</c:v>
                </c:pt>
                <c:pt idx="18">
                  <c:v>1644</c:v>
                </c:pt>
                <c:pt idx="19">
                  <c:v>1647</c:v>
                </c:pt>
                <c:pt idx="20">
                  <c:v>1647</c:v>
                </c:pt>
                <c:pt idx="21">
                  <c:v>1651</c:v>
                </c:pt>
                <c:pt idx="22">
                  <c:v>1652</c:v>
                </c:pt>
                <c:pt idx="23">
                  <c:v>1652</c:v>
                </c:pt>
                <c:pt idx="24">
                  <c:v>1655</c:v>
                </c:pt>
                <c:pt idx="25">
                  <c:v>1662</c:v>
                </c:pt>
                <c:pt idx="26">
                  <c:v>1664</c:v>
                </c:pt>
                <c:pt idx="27">
                  <c:v>1664</c:v>
                </c:pt>
                <c:pt idx="28">
                  <c:v>1667</c:v>
                </c:pt>
                <c:pt idx="29">
                  <c:v>1668</c:v>
                </c:pt>
                <c:pt idx="30">
                  <c:v>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A-4AE4-927A-BB94317BC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日活跃人数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Sheet1!$C$210:$C$240</c:f>
              <c:numCache>
                <c:formatCode>General</c:formatCode>
                <c:ptCount val="31"/>
                <c:pt idx="0">
                  <c:v>579</c:v>
                </c:pt>
                <c:pt idx="1">
                  <c:v>523</c:v>
                </c:pt>
                <c:pt idx="2">
                  <c:v>500</c:v>
                </c:pt>
                <c:pt idx="3">
                  <c:v>597</c:v>
                </c:pt>
                <c:pt idx="4">
                  <c:v>564</c:v>
                </c:pt>
                <c:pt idx="5">
                  <c:v>594</c:v>
                </c:pt>
                <c:pt idx="6">
                  <c:v>612</c:v>
                </c:pt>
                <c:pt idx="7">
                  <c:v>642</c:v>
                </c:pt>
                <c:pt idx="8">
                  <c:v>633</c:v>
                </c:pt>
                <c:pt idx="9">
                  <c:v>779</c:v>
                </c:pt>
                <c:pt idx="10">
                  <c:v>915</c:v>
                </c:pt>
                <c:pt idx="11">
                  <c:v>949</c:v>
                </c:pt>
                <c:pt idx="12">
                  <c:v>791</c:v>
                </c:pt>
                <c:pt idx="13">
                  <c:v>644</c:v>
                </c:pt>
                <c:pt idx="14">
                  <c:v>564</c:v>
                </c:pt>
                <c:pt idx="15">
                  <c:v>474</c:v>
                </c:pt>
                <c:pt idx="16">
                  <c:v>432</c:v>
                </c:pt>
                <c:pt idx="17">
                  <c:v>53</c:v>
                </c:pt>
                <c:pt idx="18">
                  <c:v>471</c:v>
                </c:pt>
                <c:pt idx="19">
                  <c:v>454</c:v>
                </c:pt>
                <c:pt idx="20">
                  <c:v>448</c:v>
                </c:pt>
                <c:pt idx="21">
                  <c:v>484</c:v>
                </c:pt>
                <c:pt idx="22">
                  <c:v>445</c:v>
                </c:pt>
                <c:pt idx="23">
                  <c:v>350</c:v>
                </c:pt>
                <c:pt idx="24">
                  <c:v>613</c:v>
                </c:pt>
                <c:pt idx="25">
                  <c:v>639</c:v>
                </c:pt>
                <c:pt idx="26">
                  <c:v>593</c:v>
                </c:pt>
                <c:pt idx="27">
                  <c:v>617</c:v>
                </c:pt>
                <c:pt idx="28">
                  <c:v>640</c:v>
                </c:pt>
                <c:pt idx="29">
                  <c:v>574</c:v>
                </c:pt>
                <c:pt idx="3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EA-4AE4-927A-BB94317BC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944612"/>
        <c:axId val="86982826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日活跃率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Sheet1!$D$210:$D$240</c:f>
              <c:numCache>
                <c:formatCode>0%</c:formatCode>
                <c:ptCount val="31"/>
                <c:pt idx="0">
                  <c:v>0.36</c:v>
                </c:pt>
                <c:pt idx="1">
                  <c:v>0.32</c:v>
                </c:pt>
                <c:pt idx="2">
                  <c:v>0.31</c:v>
                </c:pt>
                <c:pt idx="3">
                  <c:v>0.37</c:v>
                </c:pt>
                <c:pt idx="4">
                  <c:v>0.34</c:v>
                </c:pt>
                <c:pt idx="5">
                  <c:v>0.36</c:v>
                </c:pt>
                <c:pt idx="6">
                  <c:v>0.37</c:v>
                </c:pt>
                <c:pt idx="7">
                  <c:v>0.39</c:v>
                </c:pt>
                <c:pt idx="8">
                  <c:v>0.39</c:v>
                </c:pt>
                <c:pt idx="9">
                  <c:v>0.47</c:v>
                </c:pt>
                <c:pt idx="10">
                  <c:v>0.56000000000000005</c:v>
                </c:pt>
                <c:pt idx="11">
                  <c:v>0.57999999999999996</c:v>
                </c:pt>
                <c:pt idx="12">
                  <c:v>0.48</c:v>
                </c:pt>
                <c:pt idx="13">
                  <c:v>0.39</c:v>
                </c:pt>
                <c:pt idx="14">
                  <c:v>0.34</c:v>
                </c:pt>
                <c:pt idx="15">
                  <c:v>0.28999999999999998</c:v>
                </c:pt>
                <c:pt idx="16">
                  <c:v>0.26</c:v>
                </c:pt>
                <c:pt idx="17">
                  <c:v>0.03</c:v>
                </c:pt>
                <c:pt idx="18">
                  <c:v>0.28999999999999998</c:v>
                </c:pt>
                <c:pt idx="19">
                  <c:v>0.28000000000000003</c:v>
                </c:pt>
                <c:pt idx="20">
                  <c:v>0.27</c:v>
                </c:pt>
                <c:pt idx="21">
                  <c:v>0.28999999999999998</c:v>
                </c:pt>
                <c:pt idx="22">
                  <c:v>0.27</c:v>
                </c:pt>
                <c:pt idx="23">
                  <c:v>0.21</c:v>
                </c:pt>
                <c:pt idx="24">
                  <c:v>0.37</c:v>
                </c:pt>
                <c:pt idx="25">
                  <c:v>0.38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0.34</c:v>
                </c:pt>
                <c:pt idx="30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EA-4AE4-927A-BB94317BC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星期&amp;日活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Sheet1!$A$210:$A$240</c:f>
              <c:numCache>
                <c:formatCode>yyyy/m/d</c:formatCode>
                <c:ptCount val="31"/>
                <c:pt idx="0">
                  <c:v>43728</c:v>
                </c:pt>
                <c:pt idx="1">
                  <c:v>43729</c:v>
                </c:pt>
                <c:pt idx="2">
                  <c:v>43730</c:v>
                </c:pt>
                <c:pt idx="3">
                  <c:v>43731</c:v>
                </c:pt>
                <c:pt idx="4">
                  <c:v>43732</c:v>
                </c:pt>
                <c:pt idx="5">
                  <c:v>43733</c:v>
                </c:pt>
                <c:pt idx="6">
                  <c:v>43734</c:v>
                </c:pt>
                <c:pt idx="7">
                  <c:v>43735</c:v>
                </c:pt>
                <c:pt idx="8">
                  <c:v>43736</c:v>
                </c:pt>
                <c:pt idx="9">
                  <c:v>43737</c:v>
                </c:pt>
                <c:pt idx="10">
                  <c:v>43738</c:v>
                </c:pt>
                <c:pt idx="11">
                  <c:v>43739</c:v>
                </c:pt>
                <c:pt idx="12">
                  <c:v>43740</c:v>
                </c:pt>
                <c:pt idx="13">
                  <c:v>43741</c:v>
                </c:pt>
                <c:pt idx="14">
                  <c:v>43742</c:v>
                </c:pt>
                <c:pt idx="15">
                  <c:v>43743</c:v>
                </c:pt>
                <c:pt idx="16">
                  <c:v>43744</c:v>
                </c:pt>
                <c:pt idx="17">
                  <c:v>43745</c:v>
                </c:pt>
                <c:pt idx="18">
                  <c:v>43746</c:v>
                </c:pt>
                <c:pt idx="19">
                  <c:v>43747</c:v>
                </c:pt>
                <c:pt idx="20">
                  <c:v>43748</c:v>
                </c:pt>
                <c:pt idx="21">
                  <c:v>43749</c:v>
                </c:pt>
                <c:pt idx="22">
                  <c:v>43750</c:v>
                </c:pt>
                <c:pt idx="23">
                  <c:v>43751</c:v>
                </c:pt>
                <c:pt idx="24">
                  <c:v>43752</c:v>
                </c:pt>
                <c:pt idx="25">
                  <c:v>43753</c:v>
                </c:pt>
                <c:pt idx="26">
                  <c:v>43754</c:v>
                </c:pt>
                <c:pt idx="27">
                  <c:v>43755</c:v>
                </c:pt>
                <c:pt idx="28">
                  <c:v>43756</c:v>
                </c:pt>
                <c:pt idx="29">
                  <c:v>43757</c:v>
                </c:pt>
                <c:pt idx="30">
                  <c:v>43758</c:v>
                </c:pt>
              </c:numCache>
            </c:numRef>
          </c:cat>
          <c:val>
            <c:numRef>
              <c:f>Sheet1!$E$210:$E$240</c:f>
              <c:numCache>
                <c:formatCode>0%</c:formatCode>
                <c:ptCount val="31"/>
                <c:pt idx="0">
                  <c:v>0.35927028702981001</c:v>
                </c:pt>
                <c:pt idx="1">
                  <c:v>0.30648574303465098</c:v>
                </c:pt>
                <c:pt idx="2">
                  <c:v>0.29090165146901498</c:v>
                </c:pt>
                <c:pt idx="3">
                  <c:v>0.370846416865312</c:v>
                </c:pt>
                <c:pt idx="4">
                  <c:v>0.35652758672177598</c:v>
                </c:pt>
                <c:pt idx="5">
                  <c:v>0.34805254031338201</c:v>
                </c:pt>
                <c:pt idx="6">
                  <c:v>0.35090680444247502</c:v>
                </c:pt>
                <c:pt idx="7">
                  <c:v>0.35927028702981001</c:v>
                </c:pt>
                <c:pt idx="8">
                  <c:v>0.30648574303465098</c:v>
                </c:pt>
                <c:pt idx="9">
                  <c:v>0.29090165146901498</c:v>
                </c:pt>
                <c:pt idx="10">
                  <c:v>0.370846416865312</c:v>
                </c:pt>
                <c:pt idx="11">
                  <c:v>0.35652758672177598</c:v>
                </c:pt>
                <c:pt idx="12">
                  <c:v>0.34805254031338201</c:v>
                </c:pt>
                <c:pt idx="13">
                  <c:v>0.35090680444247502</c:v>
                </c:pt>
                <c:pt idx="14">
                  <c:v>0.35927028702981001</c:v>
                </c:pt>
                <c:pt idx="15">
                  <c:v>0.30648574303465098</c:v>
                </c:pt>
                <c:pt idx="16">
                  <c:v>0.29090165146901498</c:v>
                </c:pt>
                <c:pt idx="24">
                  <c:v>0.370846416865312</c:v>
                </c:pt>
                <c:pt idx="25">
                  <c:v>0.35652758672177598</c:v>
                </c:pt>
                <c:pt idx="26">
                  <c:v>0.34805254031338201</c:v>
                </c:pt>
                <c:pt idx="27">
                  <c:v>0.35090680444247502</c:v>
                </c:pt>
                <c:pt idx="28">
                  <c:v>0.35927028702981001</c:v>
                </c:pt>
                <c:pt idx="29">
                  <c:v>0.30648574303465098</c:v>
                </c:pt>
                <c:pt idx="30">
                  <c:v>0.29090165146901498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EA-4AE4-927A-BB94317BC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508540"/>
        <c:axId val="875449598"/>
      </c:lineChart>
      <c:dateAx>
        <c:axId val="985944612"/>
        <c:scaling>
          <c:orientation val="minMax"/>
        </c:scaling>
        <c:delete val="0"/>
        <c:axPos val="b"/>
        <c:numFmt formatCode="yyyy/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9828267"/>
        <c:crosses val="autoZero"/>
        <c:auto val="1"/>
        <c:lblOffset val="100"/>
        <c:baseTimeUnit val="days"/>
      </c:dateAx>
      <c:valAx>
        <c:axId val="8698282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5944612"/>
        <c:crosses val="autoZero"/>
        <c:crossBetween val="between"/>
      </c:valAx>
      <c:dateAx>
        <c:axId val="525508540"/>
        <c:scaling>
          <c:orientation val="minMax"/>
        </c:scaling>
        <c:delete val="1"/>
        <c:axPos val="b"/>
        <c:numFmt formatCode="yyyy/m/d" sourceLinked="1"/>
        <c:majorTickMark val="out"/>
        <c:minorTickMark val="none"/>
        <c:tickLblPos val="nextTo"/>
        <c:crossAx val="875449598"/>
        <c:crosses val="autoZero"/>
        <c:auto val="1"/>
        <c:lblOffset val="100"/>
        <c:baseTimeUnit val="days"/>
      </c:dateAx>
      <c:valAx>
        <c:axId val="875449598"/>
        <c:scaling>
          <c:orientation val="minMax"/>
          <c:max val="1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50854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各地区轻应用使用情况（管理）</a:t>
            </a:r>
          </a:p>
        </c:rich>
      </c:tx>
      <c:layout>
        <c:manualLayout>
          <c:xMode val="edge"/>
          <c:yMode val="edge"/>
          <c:x val="0.18023394640412899"/>
          <c:y val="4.4729387207395298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434513129995099"/>
          <c:y val="6.1831997094612103E-2"/>
          <c:w val="0.79014842603164204"/>
          <c:h val="0.74090909090909096"/>
        </c:manualLayout>
      </c:layout>
      <c:barChart>
        <c:barDir val="bar"/>
        <c:grouping val="stacked"/>
        <c:varyColors val="0"/>
        <c:ser>
          <c:idx val="6"/>
          <c:order val="0"/>
          <c:tx>
            <c:strRef>
              <c:f>Sheet1!$C$1</c:f>
              <c:strCache>
                <c:ptCount val="1"/>
                <c:pt idx="0">
                  <c:v>华北二区</c:v>
                </c:pt>
              </c:strCache>
            </c:strRef>
          </c:tx>
          <c:spPr>
            <a:solidFill>
              <a:srgbClr val="A3A0C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0.57999999999999996</c:v>
                </c:pt>
                <c:pt idx="1">
                  <c:v>0.38</c:v>
                </c:pt>
                <c:pt idx="2">
                  <c:v>0.65</c:v>
                </c:pt>
                <c:pt idx="3">
                  <c:v>0.48</c:v>
                </c:pt>
                <c:pt idx="4">
                  <c:v>0.36</c:v>
                </c:pt>
                <c:pt idx="5">
                  <c:v>0.2</c:v>
                </c:pt>
                <c:pt idx="6">
                  <c:v>0.1</c:v>
                </c:pt>
                <c:pt idx="7">
                  <c:v>0.06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C-42C7-88A2-440E51D5ACD2}"/>
            </c:ext>
          </c:extLst>
        </c:ser>
        <c:ser>
          <c:idx val="10"/>
          <c:order val="1"/>
          <c:tx>
            <c:strRef>
              <c:f>Sheet1!$D$1</c:f>
              <c:strCache>
                <c:ptCount val="1"/>
                <c:pt idx="0">
                  <c:v>华北一区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0.36</c:v>
                </c:pt>
                <c:pt idx="1">
                  <c:v>0.31</c:v>
                </c:pt>
                <c:pt idx="2">
                  <c:v>0.34</c:v>
                </c:pt>
                <c:pt idx="3">
                  <c:v>0.18</c:v>
                </c:pt>
                <c:pt idx="4">
                  <c:v>0.23</c:v>
                </c:pt>
                <c:pt idx="5">
                  <c:v>0.2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0.1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C-42C7-88A2-440E51D5ACD2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华南二区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</c:v>
                </c:pt>
                <c:pt idx="1">
                  <c:v>0.42</c:v>
                </c:pt>
                <c:pt idx="2">
                  <c:v>0.25</c:v>
                </c:pt>
                <c:pt idx="3">
                  <c:v>0.25</c:v>
                </c:pt>
                <c:pt idx="4">
                  <c:v>0.21</c:v>
                </c:pt>
                <c:pt idx="5">
                  <c:v>0.12</c:v>
                </c:pt>
                <c:pt idx="6">
                  <c:v>0.11</c:v>
                </c:pt>
                <c:pt idx="7">
                  <c:v>0.09</c:v>
                </c:pt>
                <c:pt idx="8">
                  <c:v>0.03</c:v>
                </c:pt>
                <c:pt idx="9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C-42C7-88A2-440E51D5ACD2}"/>
            </c:ext>
          </c:extLst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西北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0.33</c:v>
                </c:pt>
                <c:pt idx="1">
                  <c:v>0.33</c:v>
                </c:pt>
                <c:pt idx="2">
                  <c:v>0.23</c:v>
                </c:pt>
                <c:pt idx="3">
                  <c:v>0.34</c:v>
                </c:pt>
                <c:pt idx="4">
                  <c:v>0.19</c:v>
                </c:pt>
                <c:pt idx="5">
                  <c:v>0.1</c:v>
                </c:pt>
                <c:pt idx="6">
                  <c:v>0.09</c:v>
                </c:pt>
                <c:pt idx="7">
                  <c:v>0.14000000000000001</c:v>
                </c:pt>
                <c:pt idx="8">
                  <c:v>0.05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C-42C7-88A2-440E51D5ACD2}"/>
            </c:ext>
          </c:extLst>
        </c:ser>
        <c:ser>
          <c:idx val="9"/>
          <c:order val="4"/>
          <c:tx>
            <c:strRef>
              <c:f>Sheet1!$M$1</c:f>
              <c:strCache>
                <c:ptCount val="1"/>
                <c:pt idx="0">
                  <c:v>云贵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Sheet1!$M$2:$M$11</c:f>
              <c:numCache>
                <c:formatCode>0%</c:formatCode>
                <c:ptCount val="10"/>
                <c:pt idx="0">
                  <c:v>0.39</c:v>
                </c:pt>
                <c:pt idx="1">
                  <c:v>0.24</c:v>
                </c:pt>
                <c:pt idx="2">
                  <c:v>0.25</c:v>
                </c:pt>
                <c:pt idx="3">
                  <c:v>0.2</c:v>
                </c:pt>
                <c:pt idx="4">
                  <c:v>0.17</c:v>
                </c:pt>
                <c:pt idx="5">
                  <c:v>0.08</c:v>
                </c:pt>
                <c:pt idx="6">
                  <c:v>0.1</c:v>
                </c:pt>
                <c:pt idx="7">
                  <c:v>0.02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FC-42C7-88A2-440E51D5ACD2}"/>
            </c:ext>
          </c:extLst>
        </c:ser>
        <c:ser>
          <c:idx val="1"/>
          <c:order val="5"/>
          <c:tx>
            <c:strRef>
              <c:f>Sheet1!$B$1</c:f>
              <c:strCache>
                <c:ptCount val="1"/>
                <c:pt idx="0">
                  <c:v>沪浙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0.35</c:v>
                </c:pt>
                <c:pt idx="1">
                  <c:v>0.25</c:v>
                </c:pt>
                <c:pt idx="2">
                  <c:v>0.25</c:v>
                </c:pt>
                <c:pt idx="3">
                  <c:v>0.32</c:v>
                </c:pt>
                <c:pt idx="4">
                  <c:v>0.18</c:v>
                </c:pt>
                <c:pt idx="5">
                  <c:v>0.12</c:v>
                </c:pt>
                <c:pt idx="6">
                  <c:v>0.2</c:v>
                </c:pt>
                <c:pt idx="7">
                  <c:v>0.12</c:v>
                </c:pt>
                <c:pt idx="8">
                  <c:v>0.09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FC-42C7-88A2-440E51D5ACD2}"/>
            </c:ext>
          </c:extLst>
        </c:ser>
        <c:ser>
          <c:idx val="4"/>
          <c:order val="6"/>
          <c:tx>
            <c:strRef>
              <c:f>Sheet1!$H$1</c:f>
              <c:strCache>
                <c:ptCount val="1"/>
                <c:pt idx="0">
                  <c:v>鲁豫东北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0.2</c:v>
                </c:pt>
                <c:pt idx="1">
                  <c:v>0.15</c:v>
                </c:pt>
                <c:pt idx="2">
                  <c:v>0.14000000000000001</c:v>
                </c:pt>
                <c:pt idx="3">
                  <c:v>0.17</c:v>
                </c:pt>
                <c:pt idx="4">
                  <c:v>0.12</c:v>
                </c:pt>
                <c:pt idx="5">
                  <c:v>0.1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FC-42C7-88A2-440E51D5ACD2}"/>
            </c:ext>
          </c:extLst>
        </c:ser>
        <c:ser>
          <c:idx val="0"/>
          <c:order val="7"/>
          <c:tx>
            <c:strRef>
              <c:f>Sheet1!$J$1</c:f>
              <c:strCache>
                <c:ptCount val="1"/>
                <c:pt idx="0">
                  <c:v>体育总部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0.25</c:v>
                </c:pt>
                <c:pt idx="1">
                  <c:v>0.2</c:v>
                </c:pt>
                <c:pt idx="2">
                  <c:v>0.2</c:v>
                </c:pt>
                <c:pt idx="3">
                  <c:v>0.13</c:v>
                </c:pt>
                <c:pt idx="4">
                  <c:v>0.1</c:v>
                </c:pt>
                <c:pt idx="5">
                  <c:v>0.08</c:v>
                </c:pt>
                <c:pt idx="6">
                  <c:v>0.05</c:v>
                </c:pt>
                <c:pt idx="7">
                  <c:v>0.08</c:v>
                </c:pt>
                <c:pt idx="8">
                  <c:v>7.0000000000000007E-2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DFC-42C7-88A2-440E51D5ACD2}"/>
            </c:ext>
          </c:extLst>
        </c:ser>
        <c:ser>
          <c:idx val="11"/>
          <c:order val="8"/>
          <c:tx>
            <c:strRef>
              <c:f>Sheet1!$F$1</c:f>
              <c:strCache>
                <c:ptCount val="1"/>
                <c:pt idx="0">
                  <c:v>华南一区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0.24</c:v>
                </c:pt>
                <c:pt idx="1">
                  <c:v>0.24</c:v>
                </c:pt>
                <c:pt idx="2">
                  <c:v>0.13</c:v>
                </c:pt>
                <c:pt idx="3">
                  <c:v>0.26</c:v>
                </c:pt>
                <c:pt idx="4">
                  <c:v>0.11</c:v>
                </c:pt>
                <c:pt idx="5">
                  <c:v>0.15</c:v>
                </c:pt>
                <c:pt idx="6">
                  <c:v>0.13</c:v>
                </c:pt>
                <c:pt idx="7">
                  <c:v>0.02</c:v>
                </c:pt>
                <c:pt idx="8">
                  <c:v>0.01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FC-42C7-88A2-440E51D5ACD2}"/>
            </c:ext>
          </c:extLst>
        </c:ser>
        <c:ser>
          <c:idx val="7"/>
          <c:order val="9"/>
          <c:tx>
            <c:strRef>
              <c:f>Sheet1!$L$1</c:f>
              <c:strCache>
                <c:ptCount val="1"/>
                <c:pt idx="0">
                  <c:v>西南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Sheet1!$L$2:$L$11</c:f>
              <c:numCache>
                <c:formatCode>0%</c:formatCode>
                <c:ptCount val="10"/>
                <c:pt idx="0">
                  <c:v>0.35</c:v>
                </c:pt>
                <c:pt idx="1">
                  <c:v>0.21</c:v>
                </c:pt>
                <c:pt idx="2">
                  <c:v>0.19</c:v>
                </c:pt>
                <c:pt idx="3">
                  <c:v>0.17</c:v>
                </c:pt>
                <c:pt idx="4">
                  <c:v>0.2</c:v>
                </c:pt>
                <c:pt idx="5">
                  <c:v>0.14000000000000001</c:v>
                </c:pt>
                <c:pt idx="6">
                  <c:v>0.08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DFC-42C7-88A2-440E51D5ACD2}"/>
            </c:ext>
          </c:extLst>
        </c:ser>
        <c:ser>
          <c:idx val="5"/>
          <c:order val="10"/>
          <c:tx>
            <c:strRef>
              <c:f>Sheet1!$G$1</c:f>
              <c:strCache>
                <c:ptCount val="1"/>
                <c:pt idx="0">
                  <c:v>华中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>
                  <c:v>0.15</c:v>
                </c:pt>
                <c:pt idx="1">
                  <c:v>0.15</c:v>
                </c:pt>
                <c:pt idx="2">
                  <c:v>0.13</c:v>
                </c:pt>
                <c:pt idx="3">
                  <c:v>0.13</c:v>
                </c:pt>
                <c:pt idx="4">
                  <c:v>0.1</c:v>
                </c:pt>
                <c:pt idx="5">
                  <c:v>0.09</c:v>
                </c:pt>
                <c:pt idx="6">
                  <c:v>0.16</c:v>
                </c:pt>
                <c:pt idx="7">
                  <c:v>0.09</c:v>
                </c:pt>
                <c:pt idx="8">
                  <c:v>0.05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FC-42C7-88A2-440E51D5ACD2}"/>
            </c:ext>
          </c:extLst>
        </c:ser>
        <c:ser>
          <c:idx val="8"/>
          <c:order val="11"/>
          <c:tx>
            <c:strRef>
              <c:f>Sheet1!$I$1</c:f>
              <c:strCache>
                <c:ptCount val="1"/>
                <c:pt idx="0">
                  <c:v>苏皖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销售总概</c:v>
                </c:pt>
                <c:pt idx="1">
                  <c:v>实时数据</c:v>
                </c:pt>
                <c:pt idx="2">
                  <c:v>单品分析</c:v>
                </c:pt>
                <c:pt idx="3">
                  <c:v>店铺排行</c:v>
                </c:pt>
                <c:pt idx="4">
                  <c:v>品类分析</c:v>
                </c:pt>
                <c:pt idx="5">
                  <c:v>店员分析</c:v>
                </c:pt>
                <c:pt idx="6">
                  <c:v>店长报告</c:v>
                </c:pt>
                <c:pt idx="7">
                  <c:v>岗位管理</c:v>
                </c:pt>
                <c:pt idx="8">
                  <c:v>店铺信息</c:v>
                </c:pt>
                <c:pt idx="9">
                  <c:v>特殊时段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0.12</c:v>
                </c:pt>
                <c:pt idx="1">
                  <c:v>0.14000000000000001</c:v>
                </c:pt>
                <c:pt idx="2">
                  <c:v>0.08</c:v>
                </c:pt>
                <c:pt idx="3">
                  <c:v>0.16</c:v>
                </c:pt>
                <c:pt idx="4">
                  <c:v>0.06</c:v>
                </c:pt>
                <c:pt idx="5">
                  <c:v>0.06</c:v>
                </c:pt>
                <c:pt idx="6">
                  <c:v>0.04</c:v>
                </c:pt>
                <c:pt idx="7">
                  <c:v>0.11</c:v>
                </c:pt>
                <c:pt idx="8">
                  <c:v>0.05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DFC-42C7-88A2-440E51D5A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6913036"/>
        <c:axId val="575306412"/>
      </c:barChart>
      <c:catAx>
        <c:axId val="8269130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306412"/>
        <c:crosses val="autoZero"/>
        <c:auto val="1"/>
        <c:lblAlgn val="ctr"/>
        <c:lblOffset val="100"/>
        <c:noMultiLvlLbl val="0"/>
      </c:catAx>
      <c:valAx>
        <c:axId val="5753064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69130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CB4DC-B4AA-462E-81CD-A81CAB4368B5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E295-6C7D-4B5E-9317-A2CA5B316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D78C1-BAAC-47B6-8125-FB4E3F4C6781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5E03F-6D16-436A-BB85-3C11BE3EF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51920" y="4371950"/>
            <a:ext cx="1656184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51920" y="4371950"/>
            <a:ext cx="1656184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2BEE456-2175-0A4A-9060-38DAD0427F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DC599AE-6CEF-B047-A8A5-095201F8EB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 bwMode="auto">
          <a:xfrm>
            <a:off x="3275856" y="1851670"/>
            <a:ext cx="28083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大</a:t>
            </a:r>
            <a:r>
              <a:rPr kumimoji="1" lang="zh-CN" altLang="en-US" sz="4000" b="1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算（运动）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1220" y="2713990"/>
            <a:ext cx="25374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  <a:sym typeface="+mn-ea"/>
              </a:rPr>
              <a:t>  2019.10.14-2019.10.20</a:t>
            </a:r>
            <a:endParaRPr kumimoji="1" lang="zh-CN" altLang="en-US" sz="2000" dirty="0" smtClean="0">
              <a:solidFill>
                <a:srgbClr val="1C9AB8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 bwMode="auto">
          <a:xfrm>
            <a:off x="107506" y="123479"/>
            <a:ext cx="5594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各地区轻应用使用情况（管理）</a:t>
            </a:r>
            <a:endParaRPr kumimoji="1" lang="zh-CN" altLang="en-US" sz="1995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6860" y="590550"/>
          <a:ext cx="4888230" cy="3119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轻应用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鲁豫东北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体总</a:t>
                      </a: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销售总概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实时数据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单品分析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店铺排行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品类分析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店员分析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店长报告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岗位管理</a:t>
                      </a:r>
                      <a:endParaRPr lang="zh-CN" altLang="en-US" sz="8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店铺信息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特殊时段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9070" y="3698875"/>
            <a:ext cx="5504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数据为各地区各轻应用情况，轻应用活跃率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地区使用人数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地区安装数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销售总概、店铺排行、单品分析功能使用较好</a:t>
            </a:r>
            <a:endParaRPr kumimoji="1" lang="zh-CN" altLang="en-US" sz="12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图：右图纵轴按轻应用使用降序，横轴按地区使用情况降序，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轻应用活跃率总和为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800%</a:t>
            </a:r>
            <a:endParaRPr kumimoji="1" lang="en-US" altLang="zh-CN" sz="12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5384165" y="590550"/>
          <a:ext cx="3656965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8457" y="4069239"/>
            <a:ext cx="7573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该数据为管理版数据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本周周使用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7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天的人数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161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人，占总人数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10%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，同比上升</a:t>
            </a:r>
            <a:r>
              <a:rPr kumimoji="1" lang="en-US" altLang="zh-CN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X%</a:t>
            </a:r>
          </a:p>
        </p:txBody>
      </p:sp>
      <p:sp>
        <p:nvSpPr>
          <p:cNvPr id="9" name="文本框 5"/>
          <p:cNvSpPr txBox="1"/>
          <p:nvPr/>
        </p:nvSpPr>
        <p:spPr bwMode="auto">
          <a:xfrm>
            <a:off x="107506" y="123479"/>
            <a:ext cx="4575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使用频次分析（管理）</a:t>
            </a:r>
            <a:endParaRPr kumimoji="1" lang="zh-CN" altLang="en-US" sz="1995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439420" y="522605"/>
          <a:ext cx="8449945" cy="366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-260985" y="123190"/>
            <a:ext cx="2616835" cy="518160"/>
          </a:xfrm>
          <a:prstGeom prst="round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/>
          <p:nvPr/>
        </p:nvSpPr>
        <p:spPr bwMode="auto">
          <a:xfrm>
            <a:off x="35749" y="195233"/>
            <a:ext cx="2245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运营进展及问题反馈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560" y="354330"/>
            <a:ext cx="8082280" cy="347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lvl="1" defTabSz="685800">
              <a:lnSpc>
                <a:spcPct val="150000"/>
              </a:lnSpc>
            </a:pPr>
            <a:r>
              <a:rPr kumimoji="1" lang="zh-CN" altLang="en-US" sz="135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运营进展：</a:t>
            </a:r>
            <a:endParaRPr lang="zh-CN" altLang="en-US" sz="1100" dirty="0" smtClean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557530" lvl="2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大算君及各个大区群答疑解惑</a:t>
            </a:r>
          </a:p>
          <a:p>
            <a:pPr marL="557530" lvl="2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导购宝项目沟通</a:t>
            </a:r>
          </a:p>
          <a:p>
            <a:pPr marL="557530" lvl="2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100" dirty="0" smtClean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342900" lvl="2" indent="0" defTabSz="6858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本周运营工作：</a:t>
            </a:r>
          </a:p>
          <a:p>
            <a:pPr marL="557530" lvl="2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店长周报使用攻略</a:t>
            </a:r>
          </a:p>
          <a:p>
            <a:pPr marL="557530" lvl="2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各个轻应用是如何串联的</a:t>
            </a: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针对岗位管理问题：</a:t>
            </a:r>
          </a:p>
          <a:p>
            <a:pPr marL="342900" lvl="1" indent="0" defTabSz="6858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	</a:t>
            </a:r>
            <a: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多品岗位管理：①考虑下放各个地区，需要教营运切换多品场景赋权②整理并刷上多品岗位</a:t>
            </a:r>
            <a:r>
              <a:rPr kumimoji="1" lang="en-US" altLang="zh-CN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功能点，进行测试</a:t>
            </a:r>
            <a:b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</a:br>
            <a:r>
              <a:rPr kumimoji="1" lang="en-US" altLang="zh-CN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	</a:t>
            </a:r>
            <a: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小程序问题还需要详细讨论权限反证方案、自助绑定小程序创作权限等方案③</a:t>
            </a:r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小程序创作管理、内容装作权限机制</a:t>
            </a:r>
            <a:endParaRPr kumimoji="1" lang="zh-CN" altLang="en-US" sz="110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342900" lvl="1" indent="0" defTabSz="6858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	</a:t>
            </a:r>
            <a: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新开店铺同步时间缩短问题、新开店铺初始化岗位问题</a:t>
            </a:r>
          </a:p>
          <a:p>
            <a:pPr marL="342900" lvl="1" indent="0" defTabSz="6858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1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560" y="3643630"/>
            <a:ext cx="8455025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lvl="1" defTabSz="685800">
              <a:lnSpc>
                <a:spcPct val="150000"/>
              </a:lnSpc>
            </a:pPr>
            <a:r>
              <a:rPr kumimoji="1" lang="zh-CN" altLang="en-US" sz="135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问题反馈</a:t>
            </a:r>
            <a:r>
              <a:rPr kumimoji="1" lang="en-US" altLang="zh-CN" sz="135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&amp;</a:t>
            </a:r>
            <a:r>
              <a:rPr kumimoji="1" lang="zh-CN" altLang="en-US" sz="135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材料：</a:t>
            </a:r>
            <a:endParaRPr kumimoji="1" lang="en-US" sz="105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本周店长周报未产出</a:t>
            </a:r>
            <a:r>
              <a:rPr kumimoji="1" lang="en-US" altLang="zh-CN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——</a:t>
            </a: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已解决</a:t>
            </a: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新入职用户反馈用户不存在问题</a:t>
            </a:r>
            <a:r>
              <a:rPr kumimoji="1" lang="en-US" altLang="zh-CN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——ehr</a:t>
            </a: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同步问题</a:t>
            </a:r>
            <a:r>
              <a:rPr kumimoji="1" lang="en-US" altLang="zh-CN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——</a:t>
            </a: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需要再</a:t>
            </a:r>
            <a:r>
              <a:rPr kumimoji="1" lang="en-US" altLang="zh-CN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ehr</a:t>
            </a: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系统重新保存多次发送请求</a:t>
            </a: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店铺排行展示逻辑问题</a:t>
            </a:r>
            <a:r>
              <a:rPr kumimoji="1" lang="en-US" altLang="zh-CN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——10</a:t>
            </a: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月</a:t>
            </a:r>
            <a:r>
              <a:rPr kumimoji="1" lang="en-US" altLang="zh-CN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24</a:t>
            </a:r>
            <a:r>
              <a:rPr kumimoji="1" lang="zh-CN" altLang="en-US" sz="105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日解决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-260985" y="123190"/>
            <a:ext cx="2883535" cy="518160"/>
          </a:xfrm>
          <a:prstGeom prst="round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/>
          <p:nvPr/>
        </p:nvSpPr>
        <p:spPr bwMode="auto">
          <a:xfrm>
            <a:off x="118934" y="198408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大算岗位管理推广计划</a:t>
            </a:r>
          </a:p>
        </p:txBody>
      </p:sp>
      <p:sp>
        <p:nvSpPr>
          <p:cNvPr id="2" name="矩形 1"/>
          <p:cNvSpPr/>
          <p:nvPr/>
        </p:nvSpPr>
        <p:spPr>
          <a:xfrm>
            <a:off x="395605" y="641350"/>
            <a:ext cx="76200" cy="4518660"/>
          </a:xfrm>
          <a:prstGeom prst="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2425" y="998855"/>
            <a:ext cx="3002915" cy="552450"/>
            <a:chOff x="555" y="1573"/>
            <a:chExt cx="4729" cy="870"/>
          </a:xfrm>
        </p:grpSpPr>
        <p:sp>
          <p:nvSpPr>
            <p:cNvPr id="6" name="椭圆 5"/>
            <p:cNvSpPr/>
            <p:nvPr/>
          </p:nvSpPr>
          <p:spPr>
            <a:xfrm>
              <a:off x="555" y="1750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2" y="1573"/>
              <a:ext cx="4512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19.05.23  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唐山店长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店员刷岗位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轻应用入口</a:t>
              </a:r>
            </a:p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推广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101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2425" y="1699895"/>
            <a:ext cx="1731645" cy="552450"/>
            <a:chOff x="555" y="2740"/>
            <a:chExt cx="2727" cy="870"/>
          </a:xfrm>
        </p:grpSpPr>
        <p:sp>
          <p:nvSpPr>
            <p:cNvPr id="10" name="椭圆 9"/>
            <p:cNvSpPr/>
            <p:nvPr/>
          </p:nvSpPr>
          <p:spPr>
            <a:xfrm>
              <a:off x="555" y="2917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2" y="2740"/>
              <a:ext cx="2511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19.06.05 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河北北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+32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位主管</a:t>
              </a:r>
            </a:p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推广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244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2425" y="2400935"/>
            <a:ext cx="1274445" cy="553085"/>
            <a:chOff x="555" y="5558"/>
            <a:chExt cx="2007" cy="871"/>
          </a:xfrm>
        </p:grpSpPr>
        <p:sp>
          <p:nvSpPr>
            <p:cNvPr id="12" name="椭圆 11"/>
            <p:cNvSpPr/>
            <p:nvPr/>
          </p:nvSpPr>
          <p:spPr>
            <a:xfrm>
              <a:off x="555" y="5730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2" y="5558"/>
              <a:ext cx="1790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19.06.24 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华北一区</a:t>
              </a:r>
            </a:p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推广</a:t>
              </a:r>
              <a:r>
                <a:rPr kumimoji="1" 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2000+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2425" y="3102610"/>
            <a:ext cx="1898650" cy="553085"/>
            <a:chOff x="555" y="6628"/>
            <a:chExt cx="2990" cy="871"/>
          </a:xfrm>
        </p:grpSpPr>
        <p:sp>
          <p:nvSpPr>
            <p:cNvPr id="14" name="椭圆 13"/>
            <p:cNvSpPr/>
            <p:nvPr/>
          </p:nvSpPr>
          <p:spPr>
            <a:xfrm>
              <a:off x="555" y="6800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2" y="6628"/>
              <a:ext cx="2773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19.07.03  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华北一区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华北二区</a:t>
              </a:r>
            </a:p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推广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4500+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2425" y="3804285"/>
            <a:ext cx="1052195" cy="553085"/>
            <a:chOff x="555" y="6628"/>
            <a:chExt cx="1657" cy="871"/>
          </a:xfrm>
        </p:grpSpPr>
        <p:sp>
          <p:nvSpPr>
            <p:cNvPr id="16" name="椭圆 15"/>
            <p:cNvSpPr/>
            <p:nvPr/>
          </p:nvSpPr>
          <p:spPr>
            <a:xfrm>
              <a:off x="555" y="6800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2" y="6628"/>
              <a:ext cx="1440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19.07.09  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华中</a:t>
              </a:r>
            </a:p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推广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5500+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2425" y="4505960"/>
            <a:ext cx="1771650" cy="553085"/>
            <a:chOff x="555" y="6628"/>
            <a:chExt cx="2790" cy="871"/>
          </a:xfrm>
        </p:grpSpPr>
        <p:sp>
          <p:nvSpPr>
            <p:cNvPr id="24" name="椭圆 23"/>
            <p:cNvSpPr/>
            <p:nvPr/>
          </p:nvSpPr>
          <p:spPr>
            <a:xfrm>
              <a:off x="555" y="6800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2" y="6628"/>
              <a:ext cx="2573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19.07.16  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鲁豫东北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+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小程序</a:t>
              </a:r>
            </a:p>
            <a:p>
              <a:pPr indent="0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推广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5673</a:t>
              </a:r>
              <a:r>
                <a:rPr kumimoji="1" lang="zh-CN" altLang="en-US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39285" y="3336925"/>
            <a:ext cx="201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【岗位管理】推广使用情况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355340" y="3374390"/>
            <a:ext cx="5065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0" defTabSz="68580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sz="100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岗位（业务决定）权限（资讯决定）</a:t>
            </a:r>
            <a:r>
              <a:rPr kumimoji="1" lang="en-US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kumimoji="1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人员权限（总部决定）</a:t>
            </a: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岗位</a:t>
            </a:r>
            <a:r>
              <a:rPr kumimoji="1" lang="en-US" altLang="zh-CN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kumimoji="1" lang="zh-CN" altLang="en-US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权限问题还需要和大区业务</a:t>
            </a:r>
            <a:r>
              <a:rPr kumimoji="1" lang="en-US" altLang="zh-CN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kumimoji="1" lang="zh-CN" altLang="en-US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资讯去细聊，看是否各大区有差异性，让资讯去定义权限，让业务去定义岗位</a:t>
            </a: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具体的权限不限于现有的数据模块，可包含岗位职能范围</a:t>
            </a:r>
          </a:p>
          <a:p>
            <a:pPr marL="557530" lvl="1" indent="-21463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片区的概念：片区下的店铺如何维护店铺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72790" y="766445"/>
          <a:ext cx="5446395" cy="2077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1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0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91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0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537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时间</a:t>
                      </a: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角色</a:t>
                      </a: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鲁豫东北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体总</a:t>
                      </a:r>
                    </a:p>
                  </a:txBody>
                  <a:tcPr marL="71755" marR="71755" marT="127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上周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华文楷体" panose="02010600040101010101" pitchFamily="2" charset="-122"/>
                          <a:sym typeface="+mn-ea"/>
                        </a:rPr>
                        <a:t>店长</a:t>
                      </a:r>
                      <a:endParaRPr lang="zh-CN" altLang="en-US" sz="800" b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华文楷体" panose="02010600040101010101" pitchFamily="2" charset="-122"/>
                          <a:sym typeface="+mn-ea"/>
                        </a:rPr>
                        <a:t>管理</a:t>
                      </a:r>
                      <a:endParaRPr lang="zh-CN" altLang="en-US" sz="800" b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本周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华文楷体" panose="02010600040101010101" pitchFamily="2" charset="-122"/>
                          <a:sym typeface="+mn-ea"/>
                        </a:rPr>
                        <a:t>店长</a:t>
                      </a:r>
                      <a:endParaRPr lang="zh-CN" altLang="en-US" sz="800" b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华文楷体" panose="02010600040101010101" pitchFamily="2" charset="-122"/>
                          <a:sym typeface="+mn-ea"/>
                        </a:rPr>
                        <a:t>管理</a:t>
                      </a:r>
                      <a:endParaRPr lang="zh-CN" altLang="en-US" sz="800" b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51705" y="31178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岗位管理使用情况统计表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-260985" y="123190"/>
            <a:ext cx="3024505" cy="518160"/>
          </a:xfrm>
          <a:prstGeom prst="round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"/>
          <p:cNvSpPr txBox="1"/>
          <p:nvPr/>
        </p:nvSpPr>
        <p:spPr bwMode="auto">
          <a:xfrm>
            <a:off x="35749" y="195233"/>
            <a:ext cx="270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  <a:sym typeface="+mn-ea"/>
              </a:rPr>
              <a:t>大算运营推广现状及计划</a:t>
            </a:r>
          </a:p>
        </p:txBody>
      </p:sp>
      <p:sp>
        <p:nvSpPr>
          <p:cNvPr id="3" name="矩形 2"/>
          <p:cNvSpPr/>
          <p:nvPr/>
        </p:nvSpPr>
        <p:spPr>
          <a:xfrm>
            <a:off x="395605" y="641350"/>
            <a:ext cx="76200" cy="4518660"/>
          </a:xfrm>
          <a:prstGeom prst="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52425" y="640080"/>
            <a:ext cx="2460625" cy="321310"/>
            <a:chOff x="555" y="2138"/>
            <a:chExt cx="3875" cy="506"/>
          </a:xfrm>
        </p:grpSpPr>
        <p:sp>
          <p:nvSpPr>
            <p:cNvPr id="6" name="椭圆 5"/>
            <p:cNvSpPr/>
            <p:nvPr/>
          </p:nvSpPr>
          <p:spPr>
            <a:xfrm>
              <a:off x="555" y="2315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72" y="2138"/>
              <a:ext cx="3658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2018年4月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 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完成云贵地区店长版的推广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2425" y="1117600"/>
            <a:ext cx="2426335" cy="321310"/>
            <a:chOff x="555" y="2740"/>
            <a:chExt cx="3821" cy="506"/>
          </a:xfrm>
        </p:grpSpPr>
        <p:sp>
          <p:nvSpPr>
            <p:cNvPr id="10" name="椭圆 9"/>
            <p:cNvSpPr/>
            <p:nvPr/>
          </p:nvSpPr>
          <p:spPr>
            <a:xfrm>
              <a:off x="555" y="2917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2" y="2740"/>
              <a:ext cx="3604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2018年5月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 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唐山</a:t>
              </a:r>
              <a:r>
                <a:rPr lang="en-US" altLang="zh-CN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&amp;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北京大店店员版推广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2425" y="1595120"/>
            <a:ext cx="1952625" cy="321310"/>
            <a:chOff x="555" y="3750"/>
            <a:chExt cx="3075" cy="506"/>
          </a:xfrm>
        </p:grpSpPr>
        <p:sp>
          <p:nvSpPr>
            <p:cNvPr id="12" name="椭圆 11"/>
            <p:cNvSpPr/>
            <p:nvPr/>
          </p:nvSpPr>
          <p:spPr>
            <a:xfrm>
              <a:off x="555" y="3922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2" y="3750"/>
              <a:ext cx="2858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2018年6月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 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秦皇岛店员版推广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2425" y="2072640"/>
            <a:ext cx="2079625" cy="321310"/>
            <a:chOff x="555" y="4820"/>
            <a:chExt cx="3275" cy="506"/>
          </a:xfrm>
        </p:grpSpPr>
        <p:sp>
          <p:nvSpPr>
            <p:cNvPr id="14" name="椭圆 13"/>
            <p:cNvSpPr/>
            <p:nvPr/>
          </p:nvSpPr>
          <p:spPr>
            <a:xfrm>
              <a:off x="555" y="4992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2" y="4820"/>
              <a:ext cx="3058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2018年7月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 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云贵地区店长版推广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2425" y="2550160"/>
            <a:ext cx="2841625" cy="321310"/>
            <a:chOff x="555" y="5938"/>
            <a:chExt cx="4475" cy="506"/>
          </a:xfrm>
        </p:grpSpPr>
        <p:sp>
          <p:nvSpPr>
            <p:cNvPr id="18" name="椭圆 17"/>
            <p:cNvSpPr/>
            <p:nvPr/>
          </p:nvSpPr>
          <p:spPr>
            <a:xfrm>
              <a:off x="555" y="6110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2" y="5938"/>
              <a:ext cx="4258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2018年8月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 </a:t>
              </a:r>
              <a:r>
                <a:rPr lang="zh-CN" altLang="en-US" sz="10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西北、华中、西南地区店长版推广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2425" y="3027680"/>
            <a:ext cx="2107565" cy="321310"/>
            <a:chOff x="555" y="6464"/>
            <a:chExt cx="3319" cy="506"/>
          </a:xfrm>
        </p:grpSpPr>
        <p:sp>
          <p:nvSpPr>
            <p:cNvPr id="7" name="文本框 6"/>
            <p:cNvSpPr txBox="1"/>
            <p:nvPr/>
          </p:nvSpPr>
          <p:spPr>
            <a:xfrm>
              <a:off x="772" y="6464"/>
              <a:ext cx="3102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2018年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10</a:t>
              </a: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月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鲁豫地区店长版推广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5" y="6637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2425" y="3507105"/>
            <a:ext cx="2861945" cy="321945"/>
            <a:chOff x="555" y="6464"/>
            <a:chExt cx="4507" cy="507"/>
          </a:xfrm>
        </p:grpSpPr>
        <p:sp>
          <p:nvSpPr>
            <p:cNvPr id="26" name="文本框 25"/>
            <p:cNvSpPr txBox="1"/>
            <p:nvPr/>
          </p:nvSpPr>
          <p:spPr>
            <a:xfrm>
              <a:off x="772" y="6464"/>
              <a:ext cx="4290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9</a:t>
              </a: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年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1</a:t>
              </a: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月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3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日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河北北地区主管版推广（</a:t>
              </a:r>
              <a:r>
                <a:rPr lang="en-US" altLang="zh-CN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37</a:t>
              </a:r>
              <a:r>
                <a:rPr lang="zh-CN" altLang="en-US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人）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55" y="6637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2425" y="4029075"/>
            <a:ext cx="2879090" cy="321945"/>
            <a:chOff x="555" y="6464"/>
            <a:chExt cx="4534" cy="507"/>
          </a:xfrm>
        </p:grpSpPr>
        <p:sp>
          <p:nvSpPr>
            <p:cNvPr id="29" name="文本框 28"/>
            <p:cNvSpPr txBox="1"/>
            <p:nvPr/>
          </p:nvSpPr>
          <p:spPr>
            <a:xfrm>
              <a:off x="772" y="6464"/>
              <a:ext cx="4317" cy="5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indent="0" algn="l" defTabSz="68516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201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9</a:t>
              </a: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年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4</a:t>
              </a:r>
              <a:r>
                <a:rPr 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月</a:t>
              </a:r>
              <a:r>
                <a:rPr lang="en-US" altLang="is-I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22</a:t>
              </a:r>
              <a:r>
                <a:rPr lang="zh-CN" altLang="en-US" sz="100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日</a:t>
              </a:r>
              <a:r>
                <a:rPr kumimoji="1" lang="en-US" altLang="zh-CN" sz="10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 </a:t>
              </a:r>
              <a:r>
                <a:rPr lang="zh-CN" altLang="en-US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北京地区主管版推广（</a:t>
              </a:r>
              <a:r>
                <a:rPr lang="en-US" altLang="zh-CN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+42</a:t>
              </a:r>
              <a:r>
                <a:rPr lang="zh-CN" altLang="en-US" sz="1000" dirty="0">
                  <a:solidFill>
                    <a:srgbClr val="00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人）</a:t>
              </a:r>
              <a:endPara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55" y="6637"/>
              <a:ext cx="256" cy="2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388360" y="474980"/>
          <a:ext cx="5633720" cy="444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日期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user_id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姓名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店铺排行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品类分析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实时数据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销售总概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单品分析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平均值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2019/10/14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110193414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单孟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81109927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王丽波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41046544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刘海侠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2019/10/15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131091890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贠明月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120442042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宋晨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120368701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王墨菊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1.4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sym typeface="+mn-ea"/>
                        </a:rPr>
                        <a:t>2019/10/16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131091890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贠明月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120442042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宋晨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120368701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王墨菊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21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sym typeface="+mn-ea"/>
                        </a:rPr>
                        <a:t>2019/10/17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161258529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候胜凯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160622901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宋科伟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131091890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贠明月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9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sym typeface="+mn-ea"/>
                        </a:rPr>
                        <a:t>2019/10/18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120442042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宋晨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120368701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王墨菊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4.4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120237818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黄晓霞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21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sym typeface="+mn-ea"/>
                        </a:rPr>
                        <a:t>2019/10/19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131091890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贠明月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120442042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宋晨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120368701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王墨菊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685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sym typeface="+mn-ea"/>
                        </a:rPr>
                        <a:t>2019/10/20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131091890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贠明月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6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120442042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宋晨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1.6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120368701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王墨菊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0.4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93005" y="168275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大算主管版河北北试点使用情况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-260985" y="123190"/>
            <a:ext cx="2282190" cy="518160"/>
          </a:xfrm>
          <a:prstGeom prst="round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/>
          <p:nvPr/>
        </p:nvSpPr>
        <p:spPr bwMode="auto">
          <a:xfrm>
            <a:off x="118934" y="198408"/>
            <a:ext cx="1824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大算</a:t>
            </a:r>
            <a:r>
              <a:rPr kumimoji="1" lang="en-US" altLang="zh-CN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4.0</a:t>
            </a:r>
            <a:r>
              <a:rPr kumimoji="1"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推广情况</a:t>
            </a:r>
          </a:p>
        </p:txBody>
      </p:sp>
      <p:sp>
        <p:nvSpPr>
          <p:cNvPr id="2" name="矩形 1"/>
          <p:cNvSpPr/>
          <p:nvPr/>
        </p:nvSpPr>
        <p:spPr>
          <a:xfrm>
            <a:off x="395605" y="641350"/>
            <a:ext cx="76200" cy="4518660"/>
          </a:xfrm>
          <a:prstGeom prst="rect">
            <a:avLst/>
          </a:prstGeom>
          <a:solidFill>
            <a:srgbClr val="A3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2425" y="1111250"/>
            <a:ext cx="162560" cy="1625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0220" y="998855"/>
            <a:ext cx="184848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19.03.06  32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位主管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+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保定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+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沧州</a:t>
            </a:r>
          </a:p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更新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75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人；推广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205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人；占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37%</a:t>
            </a:r>
          </a:p>
        </p:txBody>
      </p:sp>
      <p:sp>
        <p:nvSpPr>
          <p:cNvPr id="10" name="椭圆 9"/>
          <p:cNvSpPr/>
          <p:nvPr/>
        </p:nvSpPr>
        <p:spPr>
          <a:xfrm>
            <a:off x="352425" y="1852295"/>
            <a:ext cx="162560" cy="1625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0220" y="1739900"/>
            <a:ext cx="19081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19.03.10  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保定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+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沧州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+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邯郸</a:t>
            </a:r>
          </a:p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更新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146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人；推广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397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人；占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37%</a:t>
            </a:r>
          </a:p>
        </p:txBody>
      </p:sp>
      <p:sp>
        <p:nvSpPr>
          <p:cNvPr id="12" name="椭圆 11"/>
          <p:cNvSpPr/>
          <p:nvPr/>
        </p:nvSpPr>
        <p:spPr>
          <a:xfrm>
            <a:off x="352425" y="2490470"/>
            <a:ext cx="162560" cy="1625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0220" y="2381250"/>
            <a:ext cx="196786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19.03.14  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华北一区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+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华北二区</a:t>
            </a:r>
          </a:p>
          <a:p>
            <a:pPr indent="0" algn="l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更新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664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人；推广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4468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人；占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15%</a:t>
            </a:r>
          </a:p>
        </p:txBody>
      </p:sp>
      <p:sp>
        <p:nvSpPr>
          <p:cNvPr id="14" name="椭圆 13"/>
          <p:cNvSpPr/>
          <p:nvPr/>
        </p:nvSpPr>
        <p:spPr>
          <a:xfrm>
            <a:off x="352425" y="3169920"/>
            <a:ext cx="162560" cy="1625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0220" y="3060700"/>
            <a:ext cx="196786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19.03.14  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华北一区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+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华北二区</a:t>
            </a:r>
          </a:p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更新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664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人；推广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4468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人；占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15%</a:t>
            </a:r>
          </a:p>
        </p:txBody>
      </p:sp>
      <p:sp>
        <p:nvSpPr>
          <p:cNvPr id="18" name="椭圆 17"/>
          <p:cNvSpPr/>
          <p:nvPr/>
        </p:nvSpPr>
        <p:spPr>
          <a:xfrm>
            <a:off x="352425" y="3879850"/>
            <a:ext cx="162560" cy="1625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0220" y="3770630"/>
            <a:ext cx="208724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19.04.10  4.0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以下强更计划开始</a:t>
            </a:r>
          </a:p>
          <a:p>
            <a:pPr indent="0" algn="l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更新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5265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人；推广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41377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人；占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13%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0220" y="4463415"/>
            <a:ext cx="182372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19.04.23  4.0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以下强更（全国）</a:t>
            </a:r>
          </a:p>
          <a:p>
            <a:pPr indent="0" algn="l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推广</a:t>
            </a:r>
            <a:r>
              <a:rPr kumimoji="1" lang="en-US" altLang="zh-CN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51027</a:t>
            </a:r>
            <a:r>
              <a:rPr kumimoji="1" lang="zh-CN" altLang="en-US" sz="1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</a:t>
            </a:r>
            <a:endParaRPr kumimoji="1" lang="en-US" altLang="zh-CN" sz="10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52425" y="4573270"/>
            <a:ext cx="162560" cy="1625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45" y="641350"/>
            <a:ext cx="5560060" cy="421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1770" y="4048125"/>
            <a:ext cx="89179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该数据为全体人员数据，图为日安装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&amp;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日活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全体人员周活跃率为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94%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，日活跃率 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= 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日活人数 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 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日安装人数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03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月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14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日</a:t>
            </a:r>
            <a:r>
              <a:rPr kumimoji="1" 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-04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月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23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日，4.0更新率完毕，</a:t>
            </a:r>
            <a:r>
              <a:rPr kumimoji="1" lang="en-US" altLang="zh-CN" sz="1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41</a:t>
            </a:r>
            <a:r>
              <a:rPr kumimoji="1" lang="zh-CN" altLang="en-US" sz="1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周日志服务器故障，该周活跃率比往日低，不计入平均活跃值计算（黄色折线为平均值）</a:t>
            </a:r>
          </a:p>
        </p:txBody>
      </p:sp>
      <p:sp>
        <p:nvSpPr>
          <p:cNvPr id="14" name="文本框 5"/>
          <p:cNvSpPr txBox="1"/>
          <p:nvPr/>
        </p:nvSpPr>
        <p:spPr bwMode="auto">
          <a:xfrm>
            <a:off x="107504" y="123479"/>
            <a:ext cx="4575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周</a:t>
            </a:r>
            <a:r>
              <a:rPr kumimoji="1" lang="zh-CN" altLang="en-US" sz="1995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安装及活跃（整体）</a:t>
            </a:r>
            <a:endParaRPr kumimoji="1" lang="zh-CN" altLang="en-US" sz="2000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260" y="495935"/>
          <a:ext cx="3823970" cy="3552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地区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周安装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安装新增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周活跃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周活跃率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平均日活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1076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体总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2330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2280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2146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84%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1839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1744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81%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656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605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76%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1097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70%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80%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78%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77%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鲁豫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3912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总计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18112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16971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80%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237102021"/>
              </p:ext>
            </p:extLst>
          </p:nvPr>
        </p:nvGraphicFramePr>
        <p:xfrm>
          <a:off x="3996055" y="620395"/>
          <a:ext cx="5046345" cy="339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9390" y="4155440"/>
            <a:ext cx="6628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该数据为店长版数据，图横坐标按各地区活跃率降序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店长版周活跃率为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97%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同比上升</a:t>
            </a:r>
            <a:r>
              <a:rPr kumimoji="1" lang="en-US" altLang="zh-CN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1%</a:t>
            </a:r>
          </a:p>
        </p:txBody>
      </p:sp>
      <p:sp>
        <p:nvSpPr>
          <p:cNvPr id="14" name="文本框 5"/>
          <p:cNvSpPr txBox="1"/>
          <p:nvPr/>
        </p:nvSpPr>
        <p:spPr bwMode="auto">
          <a:xfrm>
            <a:off x="107505" y="123479"/>
            <a:ext cx="4575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周安装及活跃（店长）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4028440" y="632460"/>
          <a:ext cx="5046345" cy="332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260" y="495935"/>
          <a:ext cx="3823970" cy="3552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地区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周安装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安装新增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周活跃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周活跃率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平均日活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1076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体总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2330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2280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2146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1839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1744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656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605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1097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鲁豫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3912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总计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18112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16971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7315" y="3555365"/>
            <a:ext cx="5504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数据为各地区各轻应用情况，轻应用活跃率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地区使用人数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地区安装数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店铺排行、实时数据、</a:t>
            </a:r>
            <a:r>
              <a:rPr kumimoji="1" lang="zh-CN" altLang="en-US" sz="1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单品分析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功能使用较好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图：右图纵轴按轻应用使用降序，横轴按地区使用情况降序，轻应用活跃率总和为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800%</a:t>
            </a:r>
            <a:endParaRPr kumimoji="1" lang="en-US" altLang="zh-CN" sz="12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5"/>
          <p:cNvSpPr txBox="1"/>
          <p:nvPr/>
        </p:nvSpPr>
        <p:spPr bwMode="auto">
          <a:xfrm>
            <a:off x="107506" y="123479"/>
            <a:ext cx="5594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各地区轻应用使用情况（店长）</a:t>
            </a:r>
            <a:endParaRPr kumimoji="1" lang="zh-CN" altLang="en-US" sz="1995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990" y="590550"/>
          <a:ext cx="5001895" cy="29984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轻应用</a:t>
                      </a: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鲁豫东北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店铺排行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实时数据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销售总概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店员分析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单品分析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品类分析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店长报告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店铺信息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岗位管理</a:t>
                      </a:r>
                      <a:endParaRPr lang="zh-CN" altLang="en-US" sz="8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目标管理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084257422"/>
              </p:ext>
            </p:extLst>
          </p:nvPr>
        </p:nvGraphicFramePr>
        <p:xfrm>
          <a:off x="5401945" y="590550"/>
          <a:ext cx="3656965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87191" y="4068353"/>
            <a:ext cx="7482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该数据为店长版周级使用数据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本周周使用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7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天的人数共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4149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人，占总人数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56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%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，比上周下降</a:t>
            </a:r>
            <a:r>
              <a:rPr kumimoji="1" lang="en-US" altLang="zh-CN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X%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9" name="文本框 5"/>
          <p:cNvSpPr txBox="1"/>
          <p:nvPr/>
        </p:nvSpPr>
        <p:spPr bwMode="auto">
          <a:xfrm>
            <a:off x="107506" y="123479"/>
            <a:ext cx="4608954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使用频次分析</a:t>
            </a:r>
            <a:r>
              <a:rPr kumimoji="1" lang="zh-CN" altLang="en-US" sz="1995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  <a:sym typeface="+mn-ea"/>
              </a:rPr>
              <a:t>（店长）</a:t>
            </a:r>
            <a:endParaRPr kumimoji="1" lang="en-US" altLang="zh-CN" sz="2000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28625" y="523240"/>
          <a:ext cx="8449945" cy="366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1455" y="4097020"/>
            <a:ext cx="654431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该数据为店员版数据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18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年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9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月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13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日全国店长已开通店员管理功能，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店员版周活跃率为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96%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，同比持平</a:t>
            </a:r>
          </a:p>
        </p:txBody>
      </p:sp>
      <p:sp>
        <p:nvSpPr>
          <p:cNvPr id="7" name="文本框 5"/>
          <p:cNvSpPr txBox="1"/>
          <p:nvPr/>
        </p:nvSpPr>
        <p:spPr bwMode="auto">
          <a:xfrm>
            <a:off x="107505" y="123479"/>
            <a:ext cx="4575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周安装与活跃（店员）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3974465" y="562610"/>
          <a:ext cx="5112385" cy="315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260" y="495935"/>
          <a:ext cx="3823970" cy="3552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地区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周安装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安装新增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周活跃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周活跃率</a:t>
                      </a:r>
                      <a:endParaRPr lang="zh-CN" altLang="en-US" sz="8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平均日活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44145" marR="144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1076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体总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1321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2330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2164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2280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2146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1839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1744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656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605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1097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1037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1301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鲁豫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3912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3618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总计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18112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16971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 bwMode="auto">
          <a:xfrm>
            <a:off x="107506" y="123479"/>
            <a:ext cx="5594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各地区轻应用使用情况（店员）</a:t>
            </a:r>
            <a:endParaRPr kumimoji="1" lang="zh-CN" altLang="en-US" sz="1995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9870" y="590550"/>
          <a:ext cx="4895850" cy="3108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轻应用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鲁豫东北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71755" marR="71755" marT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实时数据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店员分析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销售总概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单品分析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品类分析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数据收集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店铺排行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店铺信息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315" y="3698875"/>
            <a:ext cx="59328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数据为各地区各轻应用情况，轻应用活跃率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地区使用人数</a:t>
            </a:r>
            <a:r>
              <a:rPr kumimoji="1" lang="en-US" altLang="zh-CN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地区安装数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实时数据、店员分析、单品分析功能使用较好，</a:t>
            </a:r>
            <a:r>
              <a:rPr kumimoji="1" lang="zh-CN" altLang="en-US" sz="1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月初、月末销售总概超</a:t>
            </a:r>
          </a:p>
          <a:p>
            <a:pPr indent="0" defTabSz="68516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sz="1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过实时数据的使用活跃率</a:t>
            </a:r>
            <a:endParaRPr kumimoji="1" lang="zh-CN" altLang="en-US" sz="12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图：右图纵轴按轻应用使用降序，横轴按地区使用情况降序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2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5401945" y="590550"/>
          <a:ext cx="3656965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 bwMode="auto">
          <a:xfrm>
            <a:off x="107506" y="123479"/>
            <a:ext cx="4575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</a:rPr>
              <a:t>使用频次分析</a:t>
            </a:r>
            <a:r>
              <a:rPr kumimoji="1" lang="zh-CN" altLang="en-US" sz="1995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微软雅黑" panose="020B0503020204020204" charset="-122"/>
                <a:sym typeface="+mn-ea"/>
              </a:rPr>
              <a:t>（店员）</a:t>
            </a:r>
            <a:endParaRPr kumimoji="1" lang="en-US" altLang="zh-CN" sz="2000" b="1" dirty="0">
              <a:solidFill>
                <a:srgbClr val="ED7D31">
                  <a:lumMod val="7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048" y="4087019"/>
            <a:ext cx="7573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该数据为店员版数据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本周周使用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7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天的人数共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4020</a:t>
            </a: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人，占总人数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45%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，同比下降</a:t>
            </a:r>
            <a:r>
              <a:rPr kumimoji="1" lang="en-US" altLang="zh-CN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X%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463550" y="521970"/>
          <a:ext cx="8449945" cy="366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1775" y="4072255"/>
            <a:ext cx="70300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165"/>
            <a:r>
              <a:rPr kumimoji="1" lang="zh-CN" altLang="en-US" sz="1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数据分析：</a:t>
            </a:r>
            <a:endParaRPr kumimoji="1" lang="en-US" altLang="zh-CN" sz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该数据为管理版数据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管理版周活跃率为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71</a:t>
            </a:r>
            <a:r>
              <a:rPr kumimoji="1"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%</a:t>
            </a: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，同比上升</a:t>
            </a:r>
            <a:r>
              <a:rPr kumimoji="1" lang="en-US" altLang="zh-CN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11%</a:t>
            </a:r>
          </a:p>
          <a:p>
            <a:pPr marL="214630" indent="-214630" defTabSz="6851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月初、月末日活跃率比平日上涨</a:t>
            </a:r>
            <a:r>
              <a:rPr kumimoji="1" lang="en-US" altLang="zh-CN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12%-18%</a:t>
            </a:r>
          </a:p>
        </p:txBody>
      </p:sp>
      <p:sp>
        <p:nvSpPr>
          <p:cNvPr id="14" name="文本框 5"/>
          <p:cNvSpPr txBox="1"/>
          <p:nvPr/>
        </p:nvSpPr>
        <p:spPr bwMode="auto">
          <a:xfrm>
            <a:off x="107506" y="123479"/>
            <a:ext cx="4575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本周运营数据 </a:t>
            </a:r>
            <a:r>
              <a:rPr kumimoji="1" lang="en-US" altLang="zh-CN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kumimoji="1" lang="zh-CN" altLang="en-US" sz="2000" b="1" dirty="0">
                <a:solidFill>
                  <a:srgbClr val="ED7D31">
                    <a:lumMod val="7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周安装及活跃（管理）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0020" y="608330"/>
          <a:ext cx="3356610" cy="33997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地区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周安装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安装新增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周活跃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周活跃率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平均日活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云贵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体总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华中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华南一区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150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华南二区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87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沪浙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130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92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苏皖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102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122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西南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68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鲁豫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426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250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59%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24%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总计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1668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1176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71%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华文楷体" panose="02010600040101010101" pitchFamily="2" charset="-122"/>
                        </a:rPr>
                        <a:t>36%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华文楷体" panose="0201060004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3715385" y="679450"/>
          <a:ext cx="5318125" cy="340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d31d3-fba1-4a0c-84a9-efb6e9077979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50d422-d89b-4338-a885-c1e4dee55f1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d31d3-fba1-4a0c-84a9-efb6e907797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af74b72-9073-4a57-bff1-f8522fc1e40a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d31d3-fba1-4a0c-84a9-efb6e9077979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1433f8-a8aa-45bb-986a-679da765660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66b8c4-5281-472a-a342-c1627be5863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82c517-d550-42bb-8e44-07dc87e93bd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55e5c20-b6f3-41d1-87e3-ea73795131c6}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>
            <a:solidFill>
              <a:srgbClr val="1C9AB8"/>
            </a:solidFill>
            <a:latin typeface="华文楷体" panose="02010600040101010101" pitchFamily="2" charset="-122"/>
            <a:ea typeface="华文楷体" panose="02010600040101010101" pitchFamily="2" charset="-122"/>
            <a:cs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2678</Words>
  <Application>Microsoft Office PowerPoint</Application>
  <PresentationFormat>全屏显示(16:9)</PresentationFormat>
  <Paragraphs>1088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Shao, Cherie Qingye</dc:creator>
  <cp:lastModifiedBy>Administrator</cp:lastModifiedBy>
  <cp:revision>3686</cp:revision>
  <cp:lastPrinted>2018-10-28T07:49:00Z</cp:lastPrinted>
  <dcterms:created xsi:type="dcterms:W3CDTF">2017-03-02T08:38:00Z</dcterms:created>
  <dcterms:modified xsi:type="dcterms:W3CDTF">2022-06-18T06:48:48Z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13</vt:lpwstr>
  </property>
</Properties>
</file>