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2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6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3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1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0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EF9E0-7014-48A4-92A0-7B897C290D04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A52F-335C-40DA-B989-D79EBBE79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6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AromaDsouza/Clustering-and-Fitting.gi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6B3F-34A0-92D8-8CC6-27CEC90D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0"/>
            <a:ext cx="21214080" cy="2133600"/>
          </a:xfrm>
        </p:spPr>
        <p:txBody>
          <a:bodyPr>
            <a:noAutofit/>
          </a:bodyPr>
          <a:lstStyle/>
          <a:p>
            <a:pPr algn="ctr"/>
            <a:r>
              <a:rPr lang="en-IN" sz="11300" b="1" u="sng" dirty="0"/>
              <a:t>Analysing the growth of GDP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9EA71-0D87-00E7-7FDF-26AFD06E5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74409"/>
            <a:ext cx="15727679" cy="40729354"/>
          </a:xfrm>
        </p:spPr>
        <p:txBody>
          <a:bodyPr>
            <a:normAutofit fontScale="25000" lnSpcReduction="20000"/>
          </a:bodyPr>
          <a:lstStyle/>
          <a:p>
            <a:pPr marL="1513743" marR="834816" lvl="1" indent="0" algn="ctr">
              <a:lnSpc>
                <a:spcPct val="120000"/>
              </a:lnSpc>
              <a:spcBef>
                <a:spcPts val="2712"/>
              </a:spcBef>
              <a:buNone/>
            </a:pPr>
            <a:r>
              <a:rPr lang="en-US" sz="22675" b="1" u="sng" spc="298" dirty="0">
                <a:latin typeface="Arial"/>
                <a:cs typeface="Arial"/>
              </a:rPr>
              <a:t>Introduction</a:t>
            </a:r>
          </a:p>
          <a:p>
            <a:pPr marR="834816" algn="just">
              <a:lnSpc>
                <a:spcPct val="120000"/>
              </a:lnSpc>
              <a:spcBef>
                <a:spcPts val="2712"/>
              </a:spcBef>
            </a:pPr>
            <a:endParaRPr lang="en-US" sz="12800" u="sng" dirty="0">
              <a:latin typeface="Arial"/>
              <a:cs typeface="Arial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z="16000" spc="-11" dirty="0">
                <a:latin typeface="Lucida Sans Unicode"/>
                <a:cs typeface="Lucida Sans Unicode"/>
              </a:rPr>
              <a:t>Annual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refers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43" dirty="0">
                <a:latin typeface="Lucida Sans Unicode"/>
                <a:cs typeface="Lucida Sans Unicode"/>
              </a:rPr>
              <a:t>percentage </a:t>
            </a:r>
            <a:r>
              <a:rPr lang="en-US" sz="16000" spc="32" dirty="0">
                <a:latin typeface="Lucida Sans Unicode"/>
                <a:cs typeface="Lucida Sans Unicode"/>
              </a:rPr>
              <a:t>increase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32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country's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Gross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Domestic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Product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(GDP)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from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one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year to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-85" dirty="0">
                <a:latin typeface="Lucida Sans Unicode"/>
                <a:cs typeface="Lucida Sans Unicode"/>
              </a:rPr>
              <a:t>next.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11" dirty="0">
                <a:latin typeface="Lucida Sans Unicode"/>
                <a:cs typeface="Lucida Sans Unicode"/>
              </a:rPr>
              <a:t>measure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value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21" dirty="0">
                <a:latin typeface="Lucida Sans Unicode"/>
                <a:cs typeface="Lucida Sans Unicode"/>
              </a:rPr>
              <a:t>all </a:t>
            </a:r>
            <a:r>
              <a:rPr lang="en-US" sz="16000" spc="-43" dirty="0">
                <a:latin typeface="Lucida Sans Unicode"/>
                <a:cs typeface="Lucida Sans Unicode"/>
              </a:rPr>
              <a:t>goods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53" dirty="0">
                <a:latin typeface="Lucida Sans Unicode"/>
                <a:cs typeface="Lucida Sans Unicode"/>
              </a:rPr>
              <a:t>services </a:t>
            </a:r>
            <a:r>
              <a:rPr lang="en-US" sz="16000" spc="64" dirty="0">
                <a:latin typeface="Lucida Sans Unicode"/>
                <a:cs typeface="Lucida Sans Unicode"/>
              </a:rPr>
              <a:t>produced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-53" dirty="0">
                <a:latin typeface="Lucida Sans Unicode"/>
                <a:cs typeface="Lucida Sans Unicode"/>
              </a:rPr>
              <a:t>during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43" dirty="0">
                <a:latin typeface="Lucida Sans Unicode"/>
                <a:cs typeface="Lucida Sans Unicode"/>
              </a:rPr>
              <a:t>specific </a:t>
            </a:r>
            <a:r>
              <a:rPr lang="en-US" sz="16000" spc="64" dirty="0">
                <a:latin typeface="Lucida Sans Unicode"/>
                <a:cs typeface="Lucida Sans Unicode"/>
              </a:rPr>
              <a:t>p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d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f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43" dirty="0">
                <a:latin typeface="Lucida Sans Unicode"/>
                <a:cs typeface="Lucida Sans Unicode"/>
              </a:rPr>
              <a:t>m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-202" dirty="0">
                <a:latin typeface="Lucida Sans Unicode"/>
                <a:cs typeface="Lucida Sans Unicode"/>
              </a:rPr>
              <a:t>,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1" dirty="0">
                <a:latin typeface="Lucida Sans Unicode"/>
                <a:cs typeface="Lucida Sans Unicode"/>
              </a:rPr>
              <a:t>ll</a:t>
            </a:r>
            <a:r>
              <a:rPr lang="en-US" sz="16000" spc="202" dirty="0">
                <a:latin typeface="Lucida Sans Unicode"/>
                <a:cs typeface="Lucida Sans Unicode"/>
              </a:rPr>
              <a:t>y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191" dirty="0">
                <a:latin typeface="Lucida Sans Unicode"/>
                <a:cs typeface="Lucida Sans Unicode"/>
              </a:rPr>
              <a:t>y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-213" dirty="0">
                <a:latin typeface="Lucida Sans Unicode"/>
                <a:cs typeface="Lucida Sans Unicode"/>
              </a:rPr>
              <a:t>.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A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p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23" dirty="0">
                <a:latin typeface="Lucida Sans Unicode"/>
                <a:cs typeface="Lucida Sans Unicode"/>
              </a:rPr>
              <a:t>v</a:t>
            </a:r>
            <a:r>
              <a:rPr lang="en-US" sz="16000" spc="85" dirty="0">
                <a:latin typeface="Lucida Sans Unicode"/>
                <a:cs typeface="Lucida Sans Unicode"/>
              </a:rPr>
              <a:t>e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G</a:t>
            </a:r>
            <a:r>
              <a:rPr lang="en-US" sz="16000" spc="53" dirty="0">
                <a:latin typeface="Lucida Sans Unicode"/>
                <a:cs typeface="Lucida Sans Unicode"/>
              </a:rPr>
              <a:t>D</a:t>
            </a:r>
            <a:r>
              <a:rPr lang="en-US" sz="16000" spc="415" dirty="0">
                <a:latin typeface="Lucida Sans Unicode"/>
                <a:cs typeface="Lucida Sans Unicode"/>
              </a:rPr>
              <a:t>P</a:t>
            </a:r>
            <a:r>
              <a:rPr lang="en-US" sz="16000" spc="-287" dirty="0">
                <a:latin typeface="Lucida Sans Unicode"/>
                <a:cs typeface="Lucida Sans Unicode"/>
              </a:rPr>
              <a:t> g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74" dirty="0">
                <a:latin typeface="Lucida Sans Unicode"/>
                <a:cs typeface="Lucida Sans Unicode"/>
              </a:rPr>
              <a:t>w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h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64" dirty="0">
                <a:latin typeface="Lucida Sans Unicode"/>
                <a:cs typeface="Lucida Sans Unicode"/>
              </a:rPr>
              <a:t>e </a:t>
            </a:r>
            <a:r>
              <a:rPr lang="en-US" sz="16000" spc="32" dirty="0">
                <a:latin typeface="Lucida Sans Unicode"/>
                <a:cs typeface="Lucida Sans Unicode"/>
              </a:rPr>
              <a:t>indicates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economy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-85" dirty="0">
                <a:latin typeface="Lucida Sans Unicode"/>
                <a:cs typeface="Lucida Sans Unicode"/>
              </a:rPr>
              <a:t>expanding, </a:t>
            </a:r>
            <a:r>
              <a:rPr lang="en-US" sz="16000" spc="11" dirty="0">
                <a:latin typeface="Lucida Sans Unicode"/>
                <a:cs typeface="Lucida Sans Unicode"/>
              </a:rPr>
              <a:t>while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negative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74" dirty="0">
                <a:latin typeface="Lucida Sans Unicode"/>
                <a:cs typeface="Lucida Sans Unicode"/>
              </a:rPr>
              <a:t>rate </a:t>
            </a:r>
            <a:r>
              <a:rPr lang="en-US" sz="16000" spc="32" dirty="0">
                <a:latin typeface="Lucida Sans Unicode"/>
                <a:cs typeface="Lucida Sans Unicode"/>
              </a:rPr>
              <a:t>indicates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74" dirty="0">
                <a:latin typeface="Lucida Sans Unicode"/>
                <a:cs typeface="Lucida Sans Unicode"/>
              </a:rPr>
              <a:t>the </a:t>
            </a:r>
            <a:r>
              <a:rPr lang="en-US" sz="16000" spc="64" dirty="0">
                <a:latin typeface="Lucida Sans Unicode"/>
                <a:cs typeface="Lucida Sans Unicode"/>
              </a:rPr>
              <a:t>economy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11" dirty="0">
                <a:latin typeface="Lucida Sans Unicode"/>
                <a:cs typeface="Lucida Sans Unicode"/>
              </a:rPr>
              <a:t>contracting. </a:t>
            </a: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en-US" sz="16000" spc="53" dirty="0">
                <a:latin typeface="Lucida Sans Unicode"/>
                <a:cs typeface="Lucida Sans Unicode"/>
              </a:rPr>
              <a:t>It's worth </a:t>
            </a:r>
            <a:r>
              <a:rPr lang="en-US" sz="16000" spc="-32" dirty="0">
                <a:latin typeface="Lucida Sans Unicode"/>
                <a:cs typeface="Lucida Sans Unicode"/>
              </a:rPr>
              <a:t>noting </a:t>
            </a:r>
            <a:r>
              <a:rPr lang="en-US" sz="16000" spc="85" dirty="0">
                <a:latin typeface="Lucida Sans Unicode"/>
                <a:cs typeface="Lucida Sans Unicode"/>
              </a:rPr>
              <a:t>that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74" dirty="0">
                <a:latin typeface="Lucida Sans Unicode"/>
                <a:cs typeface="Lucida Sans Unicode"/>
              </a:rPr>
              <a:t>can </a:t>
            </a:r>
            <a:r>
              <a:rPr lang="en-US" sz="16000" spc="117" dirty="0">
                <a:latin typeface="Lucida Sans Unicode"/>
                <a:cs typeface="Lucida Sans Unicode"/>
              </a:rPr>
              <a:t>vary </a:t>
            </a:r>
            <a:r>
              <a:rPr lang="en-US" sz="16000" dirty="0">
                <a:latin typeface="Lucida Sans Unicode"/>
                <a:cs typeface="Lucida Sans Unicode"/>
              </a:rPr>
              <a:t>significantly </a:t>
            </a:r>
            <a:r>
              <a:rPr lang="en-US" sz="16000" spc="21" dirty="0">
                <a:latin typeface="Lucida Sans Unicode"/>
                <a:cs typeface="Lucida Sans Unicode"/>
              </a:rPr>
              <a:t>from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74" dirty="0">
                <a:latin typeface="Lucida Sans Unicode"/>
                <a:cs typeface="Lucida Sans Unicode"/>
              </a:rPr>
              <a:t>country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74" dirty="0">
                <a:latin typeface="Lucida Sans Unicode"/>
                <a:cs typeface="Lucida Sans Unicode"/>
              </a:rPr>
              <a:t>can </a:t>
            </a:r>
            <a:r>
              <a:rPr lang="en-US" sz="16000" spc="11" dirty="0">
                <a:latin typeface="Lucida Sans Unicode"/>
                <a:cs typeface="Lucida Sans Unicode"/>
              </a:rPr>
              <a:t>also </a:t>
            </a:r>
            <a:r>
              <a:rPr lang="en-US" sz="16000" spc="74" dirty="0">
                <a:latin typeface="Lucida Sans Unicode"/>
                <a:cs typeface="Lucida Sans Unicode"/>
              </a:rPr>
              <a:t>be </a:t>
            </a:r>
            <a:r>
              <a:rPr lang="en-US" sz="16000" spc="85" dirty="0">
                <a:latin typeface="Lucida Sans Unicode"/>
                <a:cs typeface="Lucida Sans Unicode"/>
              </a:rPr>
              <a:t>affected </a:t>
            </a:r>
            <a:r>
              <a:rPr lang="en-US" sz="16000" spc="128" dirty="0">
                <a:latin typeface="Lucida Sans Unicode"/>
                <a:cs typeface="Lucida Sans Unicode"/>
              </a:rPr>
              <a:t>by </a:t>
            </a:r>
            <a:r>
              <a:rPr lang="en-US" sz="16000" spc="-43" dirty="0">
                <a:latin typeface="Lucida Sans Unicode"/>
                <a:cs typeface="Lucida Sans Unicode"/>
              </a:rPr>
              <a:t>short-term </a:t>
            </a:r>
            <a:r>
              <a:rPr lang="en-US" sz="16000" spc="32" dirty="0">
                <a:latin typeface="Lucida Sans Unicode"/>
                <a:cs typeface="Lucida Sans Unicode"/>
              </a:rPr>
              <a:t>and </a:t>
            </a:r>
            <a:r>
              <a:rPr lang="en-US" sz="16000" spc="-96" dirty="0">
                <a:latin typeface="Lucida Sans Unicode"/>
                <a:cs typeface="Lucida Sans Unicode"/>
              </a:rPr>
              <a:t>long-term </a:t>
            </a:r>
            <a:r>
              <a:rPr lang="en-US" sz="16000" spc="43" dirty="0">
                <a:latin typeface="Lucida Sans Unicode"/>
                <a:cs typeface="Lucida Sans Unicode"/>
              </a:rPr>
              <a:t>economic </a:t>
            </a:r>
            <a:r>
              <a:rPr lang="en-US" sz="16000" spc="64" dirty="0">
                <a:latin typeface="Lucida Sans Unicode"/>
                <a:cs typeface="Lucida Sans Unicode"/>
              </a:rPr>
              <a:t>f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149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32" dirty="0">
                <a:latin typeface="Lucida Sans Unicode"/>
                <a:cs typeface="Lucida Sans Unicode"/>
              </a:rPr>
              <a:t>u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h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181" dirty="0">
                <a:latin typeface="Lucida Sans Unicode"/>
                <a:cs typeface="Lucida Sans Unicode"/>
              </a:rPr>
              <a:t>c</a:t>
            </a:r>
            <a:r>
              <a:rPr lang="en-US" sz="16000" spc="74" dirty="0">
                <a:latin typeface="Lucida Sans Unicode"/>
                <a:cs typeface="Lucida Sans Unicode"/>
              </a:rPr>
              <a:t>e</a:t>
            </a:r>
            <a:r>
              <a:rPr lang="en-US" sz="16000" spc="-43" dirty="0">
                <a:latin typeface="Lucida Sans Unicode"/>
                <a:cs typeface="Lucida Sans Unicode"/>
              </a:rPr>
              <a:t>ss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-32" dirty="0">
                <a:latin typeface="Lucida Sans Unicode"/>
                <a:cs typeface="Lucida Sans Unicode"/>
              </a:rPr>
              <a:t>s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</a:t>
            </a:r>
            <a:r>
              <a:rPr lang="en-US" sz="16000" dirty="0">
                <a:latin typeface="Lucida Sans Unicode"/>
                <a:cs typeface="Lucida Sans Unicode"/>
              </a:rPr>
              <a:t>n</a:t>
            </a:r>
            <a:r>
              <a:rPr lang="en-US" sz="16000" spc="74" dirty="0">
                <a:latin typeface="Lucida Sans Unicode"/>
                <a:cs typeface="Lucida Sans Unicode"/>
              </a:rPr>
              <a:t>d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b</a:t>
            </a:r>
            <a:r>
              <a:rPr lang="en-US" sz="16000" spc="21" dirty="0">
                <a:latin typeface="Lucida Sans Unicode"/>
                <a:cs typeface="Lucida Sans Unicode"/>
              </a:rPr>
              <a:t>oo</a:t>
            </a:r>
            <a:r>
              <a:rPr lang="en-US" sz="16000" spc="-43" dirty="0">
                <a:latin typeface="Lucida Sans Unicode"/>
                <a:cs typeface="Lucida Sans Unicode"/>
              </a:rPr>
              <a:t>ms</a:t>
            </a:r>
            <a:r>
              <a:rPr lang="en-US" sz="16000" spc="-213" dirty="0">
                <a:latin typeface="Lucida Sans Unicode"/>
                <a:cs typeface="Lucida Sans Unicode"/>
              </a:rPr>
              <a:t>.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98" dirty="0">
                <a:latin typeface="Lucida Sans Unicode"/>
                <a:cs typeface="Lucida Sans Unicode"/>
              </a:rPr>
              <a:t>S</a:t>
            </a:r>
            <a:r>
              <a:rPr lang="en-US" sz="16000" spc="21" dirty="0">
                <a:latin typeface="Lucida Sans Unicode"/>
                <a:cs typeface="Lucida Sans Unicode"/>
              </a:rPr>
              <a:t>o</a:t>
            </a:r>
            <a:r>
              <a:rPr lang="en-US" sz="16000" spc="-43" dirty="0">
                <a:latin typeface="Lucida Sans Unicode"/>
                <a:cs typeface="Lucida Sans Unicode"/>
              </a:rPr>
              <a:t>m</a:t>
            </a:r>
            <a:r>
              <a:rPr lang="en-US" sz="16000" spc="64" dirty="0">
                <a:latin typeface="Lucida Sans Unicode"/>
                <a:cs typeface="Lucida Sans Unicode"/>
              </a:rPr>
              <a:t>e </a:t>
            </a:r>
            <a:r>
              <a:rPr lang="en-US" sz="16000" spc="32" dirty="0">
                <a:latin typeface="Lucida Sans Unicode"/>
                <a:cs typeface="Lucida Sans Unicode"/>
              </a:rPr>
              <a:t>countries </a:t>
            </a:r>
            <a:r>
              <a:rPr lang="en-US" sz="16000" spc="64" dirty="0">
                <a:latin typeface="Lucida Sans Unicode"/>
                <a:cs typeface="Lucida Sans Unicode"/>
              </a:rPr>
              <a:t>may </a:t>
            </a:r>
            <a:r>
              <a:rPr lang="en-US" sz="16000" spc="85" dirty="0">
                <a:latin typeface="Lucida Sans Unicode"/>
                <a:cs typeface="Lucida Sans Unicode"/>
              </a:rPr>
              <a:t>have </a:t>
            </a:r>
            <a:r>
              <a:rPr lang="en-US" sz="16000" spc="-43" dirty="0">
                <a:latin typeface="Lucida Sans Unicode"/>
                <a:cs typeface="Lucida Sans Unicode"/>
              </a:rPr>
              <a:t>higher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rates due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32" dirty="0">
                <a:latin typeface="Lucida Sans Unicode"/>
                <a:cs typeface="Lucida Sans Unicode"/>
              </a:rPr>
              <a:t>a </a:t>
            </a:r>
            <a:r>
              <a:rPr lang="en-US" sz="16000" spc="85" dirty="0">
                <a:latin typeface="Lucida Sans Unicode"/>
                <a:cs typeface="Lucida Sans Unicode"/>
              </a:rPr>
              <a:t>variety </a:t>
            </a:r>
            <a:r>
              <a:rPr lang="en-US" sz="16000" spc="53" dirty="0">
                <a:latin typeface="Lucida Sans Unicode"/>
                <a:cs typeface="Lucida Sans Unicode"/>
              </a:rPr>
              <a:t>of </a:t>
            </a:r>
            <a:r>
              <a:rPr lang="en-US" sz="16000" spc="11" dirty="0">
                <a:latin typeface="Lucida Sans Unicode"/>
                <a:cs typeface="Lucida Sans Unicode"/>
              </a:rPr>
              <a:t>reasons </a:t>
            </a:r>
            <a:r>
              <a:rPr lang="en-US" sz="16000" spc="32" dirty="0">
                <a:latin typeface="Lucida Sans Unicode"/>
                <a:cs typeface="Lucida Sans Unicode"/>
              </a:rPr>
              <a:t>such </a:t>
            </a:r>
            <a:r>
              <a:rPr lang="en-US" sz="16000" dirty="0">
                <a:latin typeface="Lucida Sans Unicode"/>
                <a:cs typeface="Lucida Sans Unicode"/>
              </a:rPr>
              <a:t>as </a:t>
            </a:r>
            <a:r>
              <a:rPr lang="en-US" sz="16000" spc="43" dirty="0">
                <a:latin typeface="Lucida Sans Unicode"/>
                <a:cs typeface="Lucida Sans Unicode"/>
              </a:rPr>
              <a:t>resource abundance </a:t>
            </a:r>
            <a:r>
              <a:rPr lang="en-US" sz="16000" spc="32" dirty="0">
                <a:latin typeface="Lucida Sans Unicode"/>
                <a:cs typeface="Lucida Sans Unicode"/>
              </a:rPr>
              <a:t>or </a:t>
            </a:r>
            <a:r>
              <a:rPr lang="en-US" sz="16000" spc="64" dirty="0">
                <a:latin typeface="Lucida Sans Unicode"/>
                <a:cs typeface="Lucida Sans Unicode"/>
              </a:rPr>
              <a:t>favorable </a:t>
            </a:r>
            <a:r>
              <a:rPr lang="en-US" sz="16000" spc="21" dirty="0">
                <a:latin typeface="Lucida Sans Unicode"/>
                <a:cs typeface="Lucida Sans Unicode"/>
              </a:rPr>
              <a:t>government </a:t>
            </a:r>
            <a:r>
              <a:rPr lang="en-US" sz="16000" spc="-11" dirty="0">
                <a:latin typeface="Lucida Sans Unicode"/>
                <a:cs typeface="Lucida Sans Unicode"/>
              </a:rPr>
              <a:t>policies, </a:t>
            </a:r>
            <a:r>
              <a:rPr lang="en-US" sz="16000" spc="11" dirty="0">
                <a:latin typeface="Lucida Sans Unicode"/>
                <a:cs typeface="Lucida Sans Unicode"/>
              </a:rPr>
              <a:t>while </a:t>
            </a:r>
            <a:r>
              <a:rPr lang="en-US" sz="16000" spc="43" dirty="0">
                <a:latin typeface="Lucida Sans Unicode"/>
                <a:cs typeface="Lucida Sans Unicode"/>
              </a:rPr>
              <a:t>others </a:t>
            </a:r>
            <a:r>
              <a:rPr lang="en-US" sz="16000" spc="64" dirty="0">
                <a:latin typeface="Lucida Sans Unicode"/>
                <a:cs typeface="Lucida Sans Unicode"/>
              </a:rPr>
              <a:t>may </a:t>
            </a:r>
            <a:r>
              <a:rPr lang="en-US" sz="16000" spc="85" dirty="0">
                <a:latin typeface="Lucida Sans Unicode"/>
                <a:cs typeface="Lucida Sans Unicode"/>
              </a:rPr>
              <a:t>have </a:t>
            </a:r>
            <a:r>
              <a:rPr lang="en-US" sz="16000" spc="43" dirty="0">
                <a:latin typeface="Lucida Sans Unicode"/>
                <a:cs typeface="Lucida Sans Unicode"/>
              </a:rPr>
              <a:t>lower </a:t>
            </a:r>
            <a:r>
              <a:rPr lang="en-US" sz="16000" spc="181" dirty="0">
                <a:latin typeface="Lucida Sans Unicode"/>
                <a:cs typeface="Lucida Sans Unicode"/>
              </a:rPr>
              <a:t>GDP </a:t>
            </a:r>
            <a:r>
              <a:rPr lang="en-US" sz="16000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rates due </a:t>
            </a:r>
            <a:r>
              <a:rPr lang="en-US" sz="16000" spc="85" dirty="0">
                <a:latin typeface="Lucida Sans Unicode"/>
                <a:cs typeface="Lucida Sans Unicode"/>
              </a:rPr>
              <a:t>to </a:t>
            </a:r>
            <a:r>
              <a:rPr lang="en-US" sz="16000" spc="32" dirty="0">
                <a:latin typeface="Lucida Sans Unicode"/>
                <a:cs typeface="Lucida Sans Unicode"/>
              </a:rPr>
              <a:t>political </a:t>
            </a:r>
            <a:r>
              <a:rPr lang="en-US" sz="16000" dirty="0">
                <a:latin typeface="Lucida Sans Unicode"/>
                <a:cs typeface="Lucida Sans Unicode"/>
              </a:rPr>
              <a:t>instability, </a:t>
            </a:r>
            <a:r>
              <a:rPr lang="en-US" sz="16000" spc="32" dirty="0">
                <a:latin typeface="Lucida Sans Unicode"/>
                <a:cs typeface="Lucida Sans Unicode"/>
              </a:rPr>
              <a:t>poor </a:t>
            </a:r>
            <a:r>
              <a:rPr lang="en-US" sz="16000" spc="21" dirty="0">
                <a:latin typeface="Lucida Sans Unicode"/>
                <a:cs typeface="Lucida Sans Unicode"/>
              </a:rPr>
              <a:t>infrastructure,</a:t>
            </a:r>
            <a:r>
              <a:rPr lang="en-US" sz="16000" spc="-298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or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other</a:t>
            </a:r>
            <a:r>
              <a:rPr lang="en-US" sz="16000" spc="-28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factors.</a:t>
            </a:r>
          </a:p>
          <a:p>
            <a:pPr marL="27017" marR="10807" indent="0" algn="just">
              <a:lnSpc>
                <a:spcPct val="120000"/>
              </a:lnSpc>
              <a:spcBef>
                <a:spcPts val="425"/>
              </a:spcBef>
              <a:buNone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endParaRPr lang="en-US" sz="15000" b="1" u="sng" spc="106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313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313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4000" b="1" u="sng" spc="319" dirty="0">
              <a:latin typeface="Arial"/>
              <a:cs typeface="Arial"/>
            </a:endParaRPr>
          </a:p>
          <a:p>
            <a:pPr marL="0" marR="733504" indent="0" algn="ctr">
              <a:spcBef>
                <a:spcPts val="2925"/>
              </a:spcBef>
              <a:buNone/>
            </a:pPr>
            <a:endParaRPr lang="en-US" sz="20000" u="sng" dirty="0">
              <a:latin typeface="Arial"/>
              <a:cs typeface="Arial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</a:pPr>
            <a:r>
              <a:rPr lang="en-US" sz="16000" spc="-191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55" dirty="0">
                <a:latin typeface="Lucida Sans Unicode"/>
                <a:cs typeface="Lucida Sans Unicode"/>
              </a:rPr>
              <a:t>W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72" dirty="0">
                <a:latin typeface="Lucida Sans Unicode"/>
                <a:cs typeface="Lucida Sans Unicode"/>
              </a:rPr>
              <a:t>B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98" dirty="0">
                <a:latin typeface="Lucida Sans Unicode"/>
                <a:cs typeface="Lucida Sans Unicode"/>
              </a:rPr>
              <a:t>k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70" dirty="0">
                <a:latin typeface="Lucida Sans Unicode"/>
                <a:cs typeface="Lucida Sans Unicode"/>
              </a:rPr>
              <a:t>v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f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74" dirty="0">
                <a:latin typeface="Lucida Sans Unicode"/>
                <a:cs typeface="Lucida Sans Unicode"/>
              </a:rPr>
              <a:t>m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43" dirty="0">
                <a:latin typeface="Lucida Sans Unicode"/>
                <a:cs typeface="Lucida Sans Unicode"/>
              </a:rPr>
              <a:t>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 </a:t>
            </a:r>
            <a:r>
              <a:rPr lang="en-US" sz="16000" spc="-11" dirty="0">
                <a:latin typeface="Lucida Sans Unicode"/>
                <a:cs typeface="Lucida Sans Unicode"/>
              </a:rPr>
              <a:t>this poster. </a:t>
            </a:r>
            <a:r>
              <a:rPr lang="en-US" sz="16000" spc="-191" dirty="0">
                <a:latin typeface="Lucida Sans Unicode"/>
                <a:cs typeface="Lucida Sans Unicode"/>
              </a:rPr>
              <a:t>The data is obtained in CSV format. </a:t>
            </a:r>
            <a:r>
              <a:rPr lang="en-US" sz="16000" spc="11" dirty="0">
                <a:latin typeface="Lucida Sans Unicode"/>
                <a:cs typeface="Lucida Sans Unicode"/>
              </a:rPr>
              <a:t>295 countries and regions are represented from 1960 to 2020, however, only the period from 1995 to 2020 is included in this poster.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en-US" sz="16000" spc="64" dirty="0">
                <a:latin typeface="Lucida Sans Unicode"/>
                <a:cs typeface="Lucida Sans Unicode"/>
              </a:rPr>
              <a:t>Only a few countries lack data and therefore are not considered. Following that, the data is integrated with another dataset that lists the continents and subregions for each country. </a:t>
            </a:r>
            <a:r>
              <a:rPr lang="en-US" sz="16000" spc="-85" dirty="0">
                <a:latin typeface="Lucida Sans Unicode"/>
                <a:cs typeface="Lucida Sans Unicode"/>
              </a:rPr>
              <a:t>This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information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makes </a:t>
            </a:r>
            <a:r>
              <a:rPr lang="en-US" sz="16000" spc="11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simple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understand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countries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belong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on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continents 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32" dirty="0">
                <a:latin typeface="Lucida Sans Unicode"/>
                <a:cs typeface="Lucida Sans Unicode"/>
              </a:rPr>
              <a:t>b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96" dirty="0">
                <a:latin typeface="Lucida Sans Unicode"/>
                <a:cs typeface="Lucida Sans Unicode"/>
              </a:rPr>
              <a:t>i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191" dirty="0">
                <a:latin typeface="Lucida Sans Unicode"/>
                <a:cs typeface="Lucida Sans Unicode"/>
              </a:rPr>
              <a:t>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r>
              <a:rPr lang="en-US" sz="16000" spc="-5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dataset </a:t>
            </a:r>
            <a:r>
              <a:rPr lang="en-US" sz="16000" spc="-21" dirty="0">
                <a:latin typeface="Lucida Sans Unicode"/>
                <a:cs typeface="Lucida Sans Unicode"/>
              </a:rPr>
              <a:t>shows the change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-21" dirty="0">
                <a:latin typeface="Lucida Sans Unicode"/>
                <a:cs typeface="Lucida Sans Unicode"/>
              </a:rPr>
              <a:t>Annual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growth </a:t>
            </a:r>
            <a:r>
              <a:rPr lang="en-US" sz="16000" spc="21" dirty="0">
                <a:latin typeface="Lucida Sans Unicode"/>
                <a:cs typeface="Lucida Sans Unicode"/>
              </a:rPr>
              <a:t>refers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11" dirty="0">
                <a:latin typeface="Lucida Sans Unicode"/>
                <a:cs typeface="Lucida Sans Unicode"/>
              </a:rPr>
              <a:t>percentage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increase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country's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Gross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Domestic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Product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(GDP)</a:t>
            </a:r>
            <a:r>
              <a:rPr lang="en-US" sz="16000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f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64" dirty="0">
                <a:latin typeface="Lucida Sans Unicode"/>
                <a:cs typeface="Lucida Sans Unicode"/>
              </a:rPr>
              <a:t>m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y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21" dirty="0">
                <a:latin typeface="Lucida Sans Unicode"/>
                <a:cs typeface="Lucida Sans Unicode"/>
              </a:rPr>
              <a:t>r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 next.</a:t>
            </a:r>
          </a:p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endParaRPr lang="en-US" sz="15000" b="1" u="sng" spc="106" dirty="0">
              <a:latin typeface="Arial"/>
              <a:cs typeface="Arial"/>
            </a:endParaRP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24000" b="1" u="sng" spc="53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endParaRPr lang="en-US" sz="24000" b="1" u="sng" spc="5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</a:pP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is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one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best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methods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identifying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patterns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trends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74" dirty="0">
                <a:latin typeface="Lucida Sans Unicode"/>
                <a:cs typeface="Lucida Sans Unicode"/>
              </a:rPr>
              <a:t>GDP's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annual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growth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rate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over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32" dirty="0">
                <a:latin typeface="Lucida Sans Unicode"/>
                <a:cs typeface="Lucida Sans Unicode"/>
              </a:rPr>
              <a:t>time.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this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case,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data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were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fitted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85" dirty="0" err="1">
                <a:latin typeface="Lucida Sans Unicode"/>
                <a:cs typeface="Lucida Sans Unicode"/>
              </a:rPr>
              <a:t>K</a:t>
            </a:r>
            <a:r>
              <a:rPr lang="en-US" sz="16000" spc="138" dirty="0" err="1">
                <a:latin typeface="Lucida Sans Unicode"/>
                <a:cs typeface="Lucida Sans Unicode"/>
              </a:rPr>
              <a:t>M</a:t>
            </a:r>
            <a:r>
              <a:rPr lang="en-US" sz="16000" spc="43" dirty="0" err="1">
                <a:latin typeface="Lucida Sans Unicode"/>
                <a:cs typeface="Lucida Sans Unicode"/>
              </a:rPr>
              <a:t>e</a:t>
            </a:r>
            <a:r>
              <a:rPr lang="en-US" sz="16000" dirty="0" err="1">
                <a:latin typeface="Lucida Sans Unicode"/>
                <a:cs typeface="Lucida Sans Unicode"/>
              </a:rPr>
              <a:t>a</a:t>
            </a:r>
            <a:r>
              <a:rPr lang="en-US" sz="16000" spc="-11" dirty="0" err="1">
                <a:latin typeface="Lucida Sans Unicode"/>
                <a:cs typeface="Lucida Sans Unicode"/>
              </a:rPr>
              <a:t>n</a:t>
            </a:r>
            <a:r>
              <a:rPr lang="en-US" sz="16000" spc="-43" dirty="0" err="1">
                <a:latin typeface="Lucida Sans Unicode"/>
                <a:cs typeface="Lucida Sans Unicode"/>
              </a:rPr>
              <a:t>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43" dirty="0">
                <a:latin typeface="Lucida Sans Unicode"/>
                <a:cs typeface="Lucida Sans Unicode"/>
              </a:rPr>
              <a:t>g </a:t>
            </a:r>
            <a:r>
              <a:rPr lang="en-US" sz="16000" spc="-64" dirty="0">
                <a:latin typeface="Lucida Sans Unicode"/>
                <a:cs typeface="Lucida Sans Unicode"/>
              </a:rPr>
              <a:t>m</a:t>
            </a:r>
            <a:r>
              <a:rPr lang="en-US" sz="16000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w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dirty="0">
                <a:latin typeface="Lucida Sans Unicode"/>
                <a:cs typeface="Lucida Sans Unicode"/>
              </a:rPr>
              <a:t>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q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81" dirty="0">
                <a:latin typeface="Lucida Sans Unicode"/>
                <a:cs typeface="Lucida Sans Unicode"/>
              </a:rPr>
              <a:t>3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dirty="0">
                <a:latin typeface="Lucida Sans Unicode"/>
                <a:cs typeface="Lucida Sans Unicode"/>
              </a:rPr>
              <a:t>l</a:t>
            </a:r>
            <a:r>
              <a:rPr lang="en-US" sz="16000" spc="-43" dirty="0">
                <a:latin typeface="Lucida Sans Unicode"/>
                <a:cs typeface="Lucida Sans Unicode"/>
              </a:rPr>
              <a:t>u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06" dirty="0">
                <a:latin typeface="Lucida Sans Unicode"/>
                <a:cs typeface="Lucida Sans Unicode"/>
              </a:rPr>
              <a:t>t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181" dirty="0">
                <a:latin typeface="Lucida Sans Unicode"/>
                <a:cs typeface="Lucida Sans Unicode"/>
              </a:rPr>
              <a:t>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81" dirty="0">
                <a:latin typeface="Lucida Sans Unicode"/>
                <a:cs typeface="Lucida Sans Unicode"/>
              </a:rPr>
              <a:t>T</a:t>
            </a:r>
            <a:r>
              <a:rPr lang="en-US" sz="16000" spc="-11" dirty="0">
                <a:latin typeface="Lucida Sans Unicode"/>
                <a:cs typeface="Lucida Sans Unicode"/>
              </a:rPr>
              <a:t>h</a:t>
            </a:r>
            <a:r>
              <a:rPr lang="en-US" sz="16000" spc="43" dirty="0">
                <a:latin typeface="Lucida Sans Unicode"/>
                <a:cs typeface="Lucida Sans Unicode"/>
              </a:rPr>
              <a:t>e retrieved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labels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estimated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centers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are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done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next. </a:t>
            </a:r>
            <a:r>
              <a:rPr lang="en-US" sz="16000" spc="-43" dirty="0">
                <a:latin typeface="Lucida Sans Unicode"/>
                <a:cs typeface="Lucida Sans Unicode"/>
              </a:rPr>
              <a:t>The </a:t>
            </a:r>
            <a:r>
              <a:rPr lang="en-US" sz="16000" spc="11" dirty="0">
                <a:latin typeface="Lucida Sans Unicode"/>
                <a:cs typeface="Lucida Sans Unicode"/>
              </a:rPr>
              <a:t>silhouette </a:t>
            </a:r>
            <a:r>
              <a:rPr lang="en-US" sz="16000" spc="32" dirty="0">
                <a:latin typeface="Lucida Sans Unicode"/>
                <a:cs typeface="Lucida Sans Unicode"/>
              </a:rPr>
              <a:t>score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32" dirty="0">
                <a:latin typeface="Lucida Sans Unicode"/>
                <a:cs typeface="Lucida Sans Unicode"/>
              </a:rPr>
              <a:t>then </a:t>
            </a:r>
            <a:r>
              <a:rPr lang="en-US" sz="16000" dirty="0">
                <a:latin typeface="Lucida Sans Unicode"/>
                <a:cs typeface="Lucida Sans Unicode"/>
              </a:rPr>
              <a:t>used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21" dirty="0">
                <a:latin typeface="Lucida Sans Unicode"/>
                <a:cs typeface="Lucida Sans Unicode"/>
              </a:rPr>
              <a:t>assess </a:t>
            </a:r>
            <a:r>
              <a:rPr lang="en-US" sz="16000" spc="11" dirty="0">
                <a:latin typeface="Lucida Sans Unicode"/>
                <a:cs typeface="Lucida Sans Unicode"/>
              </a:rPr>
              <a:t>how </a:t>
            </a:r>
            <a:r>
              <a:rPr lang="en-US" sz="16000" spc="21" dirty="0">
                <a:latin typeface="Lucida Sans Unicode"/>
                <a:cs typeface="Lucida Sans Unicode"/>
              </a:rPr>
              <a:t>well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-11" dirty="0">
                <a:latin typeface="Lucida Sans Unicode"/>
                <a:cs typeface="Lucida Sans Unicode"/>
              </a:rPr>
              <a:t>clustering </a:t>
            </a:r>
            <a:r>
              <a:rPr lang="en-US" sz="16000" dirty="0">
                <a:latin typeface="Lucida Sans Unicode"/>
                <a:cs typeface="Lucida Sans Unicode"/>
              </a:rPr>
              <a:t>performed. </a:t>
            </a:r>
            <a:r>
              <a:rPr lang="en-US" sz="16000" spc="-64" dirty="0">
                <a:latin typeface="Lucida Sans Unicode"/>
                <a:cs typeface="Lucida Sans Unicode"/>
              </a:rPr>
              <a:t>A </a:t>
            </a:r>
            <a:r>
              <a:rPr lang="en-US" sz="16000" spc="32" dirty="0">
                <a:latin typeface="Lucida Sans Unicode"/>
                <a:cs typeface="Lucida Sans Unicode"/>
              </a:rPr>
              <a:t>score of </a:t>
            </a:r>
            <a:r>
              <a:rPr lang="en-US" sz="16000" spc="-340" dirty="0">
                <a:latin typeface="Lucida Sans Unicode"/>
                <a:cs typeface="Lucida Sans Unicode"/>
              </a:rPr>
              <a:t>1 </a:t>
            </a:r>
            <a:r>
              <a:rPr lang="en-US" sz="16000" spc="32" dirty="0">
                <a:latin typeface="Lucida Sans Unicode"/>
                <a:cs typeface="Lucida Sans Unicode"/>
              </a:rPr>
              <a:t>denotes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32" dirty="0">
                <a:latin typeface="Lucida Sans Unicode"/>
                <a:cs typeface="Lucida Sans Unicode"/>
              </a:rPr>
              <a:t>favorable cluster </a:t>
            </a:r>
            <a:r>
              <a:rPr lang="en-US" sz="16000" spc="11" dirty="0">
                <a:latin typeface="Lucida Sans Unicode"/>
                <a:cs typeface="Lucida Sans Unicode"/>
              </a:rPr>
              <a:t>structure, whereas a </a:t>
            </a:r>
            <a:r>
              <a:rPr lang="en-US" sz="16000" spc="32" dirty="0">
                <a:latin typeface="Lucida Sans Unicode"/>
                <a:cs typeface="Lucida Sans Unicode"/>
              </a:rPr>
              <a:t>score of </a:t>
            </a:r>
            <a:r>
              <a:rPr lang="en-US" sz="16000" spc="-521" dirty="0">
                <a:latin typeface="Lucida Sans Unicode"/>
                <a:cs typeface="Lucida Sans Unicode"/>
              </a:rPr>
              <a:t>-1 </a:t>
            </a:r>
            <a:r>
              <a:rPr lang="en-US" sz="16000" spc="32" dirty="0">
                <a:latin typeface="Lucida Sans Unicode"/>
                <a:cs typeface="Lucida Sans Unicode"/>
              </a:rPr>
              <a:t>denotes </a:t>
            </a:r>
            <a:r>
              <a:rPr lang="en-US" sz="16000" dirty="0">
                <a:latin typeface="Lucida Sans Unicode"/>
                <a:cs typeface="Lucida Sans Unicode"/>
              </a:rPr>
              <a:t>an </a:t>
            </a:r>
            <a:r>
              <a:rPr lang="en-US" sz="16000" spc="21" dirty="0">
                <a:latin typeface="Lucida Sans Unicode"/>
                <a:cs typeface="Lucida Sans Unicode"/>
              </a:rPr>
              <a:t>unfavorable </a:t>
            </a:r>
            <a:r>
              <a:rPr lang="en-US" sz="16000" spc="-32" dirty="0">
                <a:latin typeface="Lucida Sans Unicode"/>
                <a:cs typeface="Lucida Sans Unicode"/>
              </a:rPr>
              <a:t>one. </a:t>
            </a:r>
            <a:r>
              <a:rPr lang="en-US" sz="16000" spc="-4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score </a:t>
            </a:r>
            <a:r>
              <a:rPr lang="en-US" sz="16000" spc="21" dirty="0">
                <a:latin typeface="Lucida Sans Unicode"/>
                <a:cs typeface="Lucida Sans Unicode"/>
              </a:rPr>
              <a:t>for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silhouette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ranges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521" dirty="0">
                <a:latin typeface="Lucida Sans Unicode"/>
                <a:cs typeface="Lucida Sans Unicode"/>
              </a:rPr>
              <a:t>-1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266" dirty="0">
                <a:latin typeface="Lucida Sans Unicode"/>
                <a:cs typeface="Lucida Sans Unicode"/>
              </a:rPr>
              <a:t>1.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Each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dot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shows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how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much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Annual </a:t>
            </a:r>
            <a:r>
              <a:rPr lang="en-US" sz="16000" spc="-11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has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changed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overall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comparison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previous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year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2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each </a:t>
            </a:r>
            <a:r>
              <a:rPr lang="en-US" sz="16000" spc="21" dirty="0">
                <a:latin typeface="Lucida Sans Unicode"/>
                <a:cs typeface="Lucida Sans Unicode"/>
              </a:rPr>
              <a:t>country.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Each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cluster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is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represented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96" dirty="0">
                <a:latin typeface="Lucida Sans Unicode"/>
                <a:cs typeface="Lucida Sans Unicode"/>
              </a:rPr>
              <a:t>by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colored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dot.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black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point </a:t>
            </a:r>
            <a:r>
              <a:rPr lang="en-US" sz="16000" spc="21" dirty="0">
                <a:latin typeface="Lucida Sans Unicode"/>
                <a:cs typeface="Lucida Sans Unicode"/>
              </a:rPr>
              <a:t>represents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centroid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cluster.</a:t>
            </a: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  <a:p>
            <a:pPr marL="598517" marR="10807" indent="-571500" algn="just">
              <a:lnSpc>
                <a:spcPct val="120000"/>
              </a:lnSpc>
              <a:spcBef>
                <a:spcPts val="425"/>
              </a:spcBef>
              <a:buFont typeface="Arial" panose="020B0604020202020204" pitchFamily="34" charset="0"/>
              <a:buChar char="•"/>
            </a:pPr>
            <a:endParaRPr lang="en-US" sz="9600" spc="21" dirty="0">
              <a:latin typeface="Lucida Sans Unicode"/>
              <a:cs typeface="Lucida Sans Unicode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36E74C-AF50-EA88-4504-BE1ADA3B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27679" y="18867337"/>
            <a:ext cx="14264641" cy="23936426"/>
          </a:xfrm>
        </p:spPr>
        <p:txBody>
          <a:bodyPr>
            <a:normAutofit fontScale="25000" lnSpcReduction="20000"/>
          </a:bodyPr>
          <a:lstStyle/>
          <a:p>
            <a:pPr marL="27017" marR="10807" indent="0" algn="ctr">
              <a:lnSpc>
                <a:spcPct val="120000"/>
              </a:lnSpc>
              <a:spcBef>
                <a:spcPts val="425"/>
              </a:spcBef>
              <a:buNone/>
            </a:pPr>
            <a:r>
              <a:rPr lang="en-US" sz="24000" b="1" u="sng" spc="106" dirty="0">
                <a:latin typeface="Arial"/>
                <a:cs typeface="Arial"/>
              </a:rPr>
              <a:t>Trend</a:t>
            </a:r>
            <a:r>
              <a:rPr lang="en-US" sz="24000" b="1" u="sng" spc="-308" dirty="0">
                <a:latin typeface="Arial"/>
                <a:cs typeface="Arial"/>
              </a:rPr>
              <a:t> </a:t>
            </a:r>
            <a:r>
              <a:rPr lang="en-US" sz="24000" b="1" u="sng" spc="-64" dirty="0">
                <a:latin typeface="Arial"/>
                <a:cs typeface="Arial"/>
              </a:rPr>
              <a:t>Analysis</a:t>
            </a:r>
          </a:p>
          <a:p>
            <a:pPr marL="27017" marR="10807" indent="0" algn="just">
              <a:lnSpc>
                <a:spcPct val="120000"/>
              </a:lnSpc>
              <a:spcBef>
                <a:spcPts val="425"/>
              </a:spcBef>
              <a:buNone/>
            </a:pPr>
            <a:endParaRPr lang="en-US" sz="30000" u="sng" dirty="0">
              <a:latin typeface="Arial"/>
              <a:cs typeface="Arial"/>
            </a:endParaRPr>
          </a:p>
          <a:p>
            <a:pPr marL="653804" marR="78348" algn="just">
              <a:lnSpc>
                <a:spcPct val="120000"/>
              </a:lnSpc>
              <a:spcBef>
                <a:spcPts val="425"/>
              </a:spcBef>
            </a:pPr>
            <a:r>
              <a:rPr lang="en-US" sz="16000" spc="-53" dirty="0">
                <a:latin typeface="Lucida Sans Unicode"/>
                <a:cs typeface="Lucida Sans Unicode"/>
              </a:rPr>
              <a:t>The </a:t>
            </a:r>
            <a:r>
              <a:rPr lang="en-US" sz="16000" spc="-11" dirty="0">
                <a:latin typeface="Lucida Sans Unicode"/>
                <a:cs typeface="Lucida Sans Unicode"/>
              </a:rPr>
              <a:t>amount </a:t>
            </a:r>
            <a:r>
              <a:rPr lang="en-US" sz="16000" spc="21" dirty="0">
                <a:latin typeface="Lucida Sans Unicode"/>
                <a:cs typeface="Lucida Sans Unicode"/>
              </a:rPr>
              <a:t>of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change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-11" dirty="0">
                <a:latin typeface="Lucida Sans Unicode"/>
                <a:cs typeface="Lucida Sans Unicode"/>
              </a:rPr>
              <a:t>comparison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11" dirty="0">
                <a:latin typeface="Lucida Sans Unicode"/>
                <a:cs typeface="Lucida Sans Unicode"/>
              </a:rPr>
              <a:t>prior </a:t>
            </a:r>
            <a:r>
              <a:rPr lang="en-US" sz="16000" spc="32" dirty="0">
                <a:latin typeface="Lucida Sans Unicode"/>
                <a:cs typeface="Lucida Sans Unicode"/>
              </a:rPr>
              <a:t>years </a:t>
            </a:r>
            <a:r>
              <a:rPr lang="en-US" sz="16000" spc="-21" dirty="0">
                <a:latin typeface="Lucida Sans Unicode"/>
                <a:cs typeface="Lucida Sans Unicode"/>
              </a:rPr>
              <a:t>has </a:t>
            </a:r>
            <a:r>
              <a:rPr lang="en-US" sz="16000" spc="43" dirty="0">
                <a:latin typeface="Lucida Sans Unicode"/>
                <a:cs typeface="Lucida Sans Unicode"/>
              </a:rPr>
              <a:t>fluctuated </a:t>
            </a:r>
            <a:r>
              <a:rPr lang="en-US" sz="16000" spc="-21" dirty="0">
                <a:latin typeface="Lucida Sans Unicode"/>
                <a:cs typeface="Lucida Sans Unicode"/>
              </a:rPr>
              <a:t>throughout </a:t>
            </a:r>
            <a:r>
              <a:rPr lang="en-US" sz="16000" dirty="0">
                <a:latin typeface="Lucida Sans Unicode"/>
                <a:cs typeface="Lucida Sans Unicode"/>
              </a:rPr>
              <a:t>time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11" dirty="0">
                <a:latin typeface="Lucida Sans Unicode"/>
                <a:cs typeface="Lucida Sans Unicode"/>
              </a:rPr>
              <a:t>all </a:t>
            </a:r>
            <a:r>
              <a:rPr lang="en-US" sz="16000" spc="43" dirty="0">
                <a:latin typeface="Lucida Sans Unicode"/>
                <a:cs typeface="Lucida Sans Unicode"/>
              </a:rPr>
              <a:t>three </a:t>
            </a:r>
            <a:r>
              <a:rPr lang="en-US" sz="16000" spc="-11" dirty="0">
                <a:latin typeface="Lucida Sans Unicode"/>
                <a:cs typeface="Lucida Sans Unicode"/>
              </a:rPr>
              <a:t>countries, </a:t>
            </a:r>
            <a:r>
              <a:rPr lang="en-US" sz="16000" spc="-32" dirty="0">
                <a:latin typeface="Lucida Sans Unicode"/>
                <a:cs typeface="Lucida Sans Unicode"/>
              </a:rPr>
              <a:t>increasing </a:t>
            </a:r>
            <a:r>
              <a:rPr lang="en-US" sz="16000" spc="11" dirty="0">
                <a:latin typeface="Lucida Sans Unicode"/>
                <a:cs typeface="Lucida Sans Unicode"/>
              </a:rPr>
              <a:t>and 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H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70" dirty="0">
                <a:latin typeface="Lucida Sans Unicode"/>
                <a:cs typeface="Lucida Sans Unicode"/>
              </a:rPr>
              <a:t>v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191" dirty="0">
                <a:latin typeface="Lucida Sans Unicode"/>
                <a:cs typeface="Lucida Sans Unicode"/>
              </a:rPr>
              <a:t>,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1" dirty="0">
                <a:latin typeface="Lucida Sans Unicode"/>
                <a:cs typeface="Lucida Sans Unicode"/>
              </a:rPr>
              <a:t>ar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28" dirty="0">
                <a:latin typeface="Lucida Sans Unicode"/>
                <a:cs typeface="Lucida Sans Unicode"/>
              </a:rPr>
              <a:t>U</a:t>
            </a:r>
            <a:r>
              <a:rPr lang="en-US" sz="16000" spc="243" dirty="0">
                <a:latin typeface="Lucida Sans Unicode"/>
                <a:cs typeface="Lucida Sans Unicode"/>
              </a:rPr>
              <a:t>S</a:t>
            </a:r>
            <a:r>
              <a:rPr lang="en-US" sz="16000" spc="-85" dirty="0">
                <a:latin typeface="Lucida Sans Unicode"/>
                <a:cs typeface="Lucida Sans Unicode"/>
              </a:rPr>
              <a:t>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28" dirty="0">
                <a:latin typeface="Lucida Sans Unicode"/>
                <a:cs typeface="Lucida Sans Unicode"/>
              </a:rPr>
              <a:t>U</a:t>
            </a:r>
            <a:r>
              <a:rPr lang="en-US" sz="16000" spc="-64" dirty="0">
                <a:latin typeface="Lucida Sans Unicode"/>
                <a:cs typeface="Lucida Sans Unicode"/>
              </a:rPr>
              <a:t>K </a:t>
            </a:r>
            <a:r>
              <a:rPr lang="en-US" sz="16000" spc="-11" dirty="0">
                <a:latin typeface="Lucida Sans Unicode"/>
                <a:cs typeface="Lucida Sans Unicode"/>
              </a:rPr>
              <a:t>experienced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-32" dirty="0">
                <a:latin typeface="Lucida Sans Unicode"/>
                <a:cs typeface="Lucida Sans Unicode"/>
              </a:rPr>
              <a:t>significant </a:t>
            </a:r>
            <a:r>
              <a:rPr lang="en-US" sz="16000" spc="11" dirty="0">
                <a:latin typeface="Lucida Sans Unicode"/>
                <a:cs typeface="Lucida Sans Unicode"/>
              </a:rPr>
              <a:t>deflation </a:t>
            </a:r>
            <a:r>
              <a:rPr lang="en-US" sz="16000" spc="-53" dirty="0">
                <a:latin typeface="Lucida Sans Unicode"/>
                <a:cs typeface="Lucida Sans Unicode"/>
              </a:rPr>
              <a:t>in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21" dirty="0">
                <a:latin typeface="Lucida Sans Unicode"/>
                <a:cs typeface="Lucida Sans Unicode"/>
              </a:rPr>
              <a:t>growth </a:t>
            </a:r>
            <a:r>
              <a:rPr lang="en-US" sz="16000" spc="43" dirty="0">
                <a:latin typeface="Lucida Sans Unicode"/>
                <a:cs typeface="Lucida Sans Unicode"/>
              </a:rPr>
              <a:t>between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32" dirty="0">
                <a:latin typeface="Lucida Sans Unicode"/>
                <a:cs typeface="Lucida Sans Unicode"/>
              </a:rPr>
              <a:t>years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2008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2020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as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result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of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unnatural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events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that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resulted</a:t>
            </a:r>
            <a:r>
              <a:rPr lang="en-US" sz="16000" spc="-110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11" dirty="0">
                <a:latin typeface="Lucida Sans Unicode"/>
                <a:cs typeface="Lucida Sans Unicode"/>
              </a:rPr>
              <a:t>lla</a:t>
            </a:r>
            <a:r>
              <a:rPr lang="en-US" sz="16000" spc="21" dirty="0">
                <a:latin typeface="Lucida Sans Unicode"/>
                <a:cs typeface="Lucida Sans Unicode"/>
              </a:rPr>
              <a:t>p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53" dirty="0">
                <a:latin typeface="Lucida Sans Unicode"/>
                <a:cs typeface="Lucida Sans Unicode"/>
              </a:rPr>
              <a:t>f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-53" dirty="0">
                <a:latin typeface="Lucida Sans Unicode"/>
                <a:cs typeface="Lucida Sans Unicode"/>
              </a:rPr>
              <a:t>u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149" dirty="0">
                <a:latin typeface="Lucida Sans Unicode"/>
                <a:cs typeface="Lucida Sans Unicode"/>
              </a:rPr>
              <a:t>y</a:t>
            </a:r>
            <a:r>
              <a:rPr lang="en-US" sz="16000" spc="43" dirty="0">
                <a:latin typeface="Lucida Sans Unicode"/>
                <a:cs typeface="Lucida Sans Unicode"/>
              </a:rPr>
              <a:t>'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G</a:t>
            </a:r>
            <a:r>
              <a:rPr lang="en-US" sz="16000" spc="11" dirty="0">
                <a:latin typeface="Lucida Sans Unicode"/>
                <a:cs typeface="Lucida Sans Unicode"/>
              </a:rPr>
              <a:t>D</a:t>
            </a:r>
            <a:r>
              <a:rPr lang="en-US" sz="16000" spc="330" dirty="0">
                <a:latin typeface="Lucida Sans Unicode"/>
                <a:cs typeface="Lucida Sans Unicode"/>
              </a:rPr>
              <a:t>P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C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1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G</a:t>
            </a:r>
            <a:r>
              <a:rPr lang="en-US" sz="16000" spc="11" dirty="0">
                <a:latin typeface="Lucida Sans Unicode"/>
                <a:cs typeface="Lucida Sans Unicode"/>
              </a:rPr>
              <a:t>D</a:t>
            </a:r>
            <a:r>
              <a:rPr lang="en-US" sz="16000" spc="340" dirty="0">
                <a:latin typeface="Lucida Sans Unicode"/>
                <a:cs typeface="Lucida Sans Unicode"/>
              </a:rPr>
              <a:t>P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617" dirty="0">
                <a:latin typeface="Lucida Sans Unicode"/>
                <a:cs typeface="Lucida Sans Unicode"/>
              </a:rPr>
              <a:t>%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43" dirty="0">
                <a:latin typeface="Lucida Sans Unicode"/>
                <a:cs typeface="Lucida Sans Unicode"/>
              </a:rPr>
              <a:t>s s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53" dirty="0">
                <a:latin typeface="Lucida Sans Unicode"/>
                <a:cs typeface="Lucida Sans Unicode"/>
              </a:rPr>
              <a:t>f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149" dirty="0">
                <a:latin typeface="Lucida Sans Unicode"/>
                <a:cs typeface="Lucida Sans Unicode"/>
              </a:rPr>
              <a:t>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149" dirty="0">
                <a:latin typeface="Lucida Sans Unicode"/>
                <a:cs typeface="Lucida Sans Unicode"/>
              </a:rPr>
              <a:t>c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32" dirty="0">
                <a:latin typeface="Lucida Sans Unicode"/>
                <a:cs typeface="Lucida Sans Unicode"/>
              </a:rPr>
              <a:t>d</a:t>
            </a:r>
            <a:r>
              <a:rPr lang="en-US" sz="16000" spc="-202" dirty="0">
                <a:latin typeface="Lucida Sans Unicode"/>
                <a:cs typeface="Lucida Sans Unicode"/>
              </a:rPr>
              <a:t>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I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53" dirty="0">
                <a:latin typeface="Lucida Sans Unicode"/>
                <a:cs typeface="Lucida Sans Unicode"/>
              </a:rPr>
              <a:t>u</a:t>
            </a:r>
            <a:r>
              <a:rPr lang="en-US" sz="16000" spc="11" dirty="0">
                <a:latin typeface="Lucida Sans Unicode"/>
                <a:cs typeface="Lucida Sans Unicode"/>
              </a:rPr>
              <a:t>r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g</a:t>
            </a:r>
            <a:r>
              <a:rPr lang="en-US" sz="16000" dirty="0">
                <a:latin typeface="Lucida Sans Unicode"/>
                <a:cs typeface="Lucida Sans Unicode"/>
              </a:rPr>
              <a:t>a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181" dirty="0">
                <a:latin typeface="Lucida Sans Unicode"/>
                <a:cs typeface="Lucida Sans Unicode"/>
              </a:rPr>
              <a:t>v</a:t>
            </a:r>
            <a:r>
              <a:rPr lang="en-US" sz="16000" spc="43" dirty="0">
                <a:latin typeface="Lucida Sans Unicode"/>
                <a:cs typeface="Lucida Sans Unicode"/>
              </a:rPr>
              <a:t>e</a:t>
            </a:r>
            <a:r>
              <a:rPr lang="en-US" sz="16000" spc="-191" dirty="0">
                <a:latin typeface="Lucida Sans Unicode"/>
                <a:cs typeface="Lucida Sans Unicode"/>
              </a:rPr>
              <a:t>,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11" dirty="0">
                <a:latin typeface="Lucida Sans Unicode"/>
                <a:cs typeface="Lucida Sans Unicode"/>
              </a:rPr>
              <a:t>l</a:t>
            </a:r>
            <a:r>
              <a:rPr lang="en-US" sz="16000" spc="-11" dirty="0">
                <a:latin typeface="Lucida Sans Unicode"/>
                <a:cs typeface="Lucida Sans Unicode"/>
              </a:rPr>
              <a:t>o</a:t>
            </a:r>
            <a:r>
              <a:rPr lang="en-US" sz="16000" spc="32" dirty="0">
                <a:latin typeface="Lucida Sans Unicode"/>
                <a:cs typeface="Lucida Sans Unicode"/>
              </a:rPr>
              <a:t>w</a:t>
            </a:r>
            <a:r>
              <a:rPr lang="en-US" sz="16000" spc="-85" dirty="0">
                <a:latin typeface="Lucida Sans Unicode"/>
                <a:cs typeface="Lucida Sans Unicode"/>
              </a:rPr>
              <a:t>i</a:t>
            </a:r>
            <a:r>
              <a:rPr lang="en-US" sz="16000" spc="-21" dirty="0">
                <a:latin typeface="Lucida Sans Unicode"/>
                <a:cs typeface="Lucida Sans Unicode"/>
              </a:rPr>
              <a:t>n</a:t>
            </a:r>
            <a:r>
              <a:rPr lang="en-US" sz="16000" spc="-266" dirty="0">
                <a:latin typeface="Lucida Sans Unicode"/>
                <a:cs typeface="Lucida Sans Unicode"/>
              </a:rPr>
              <a:t>g </a:t>
            </a:r>
            <a:r>
              <a:rPr lang="en-US" sz="16000" spc="117" dirty="0">
                <a:latin typeface="Lucida Sans Unicode"/>
                <a:cs typeface="Lucida Sans Unicode"/>
              </a:rPr>
              <a:t>t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53" dirty="0">
                <a:latin typeface="Lucida Sans Unicode"/>
                <a:cs typeface="Lucida Sans Unicode"/>
              </a:rPr>
              <a:t>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s</a:t>
            </a:r>
            <a:r>
              <a:rPr lang="en-US" sz="16000" spc="-21" dirty="0">
                <a:latin typeface="Lucida Sans Unicode"/>
                <a:cs typeface="Lucida Sans Unicode"/>
              </a:rPr>
              <a:t>h</a:t>
            </a:r>
            <a:r>
              <a:rPr lang="en-US" sz="16000" spc="11" dirty="0">
                <a:latin typeface="Lucida Sans Unicode"/>
                <a:cs typeface="Lucida Sans Unicode"/>
              </a:rPr>
              <a:t>ar</a:t>
            </a:r>
            <a:r>
              <a:rPr lang="en-US" sz="16000" spc="21" dirty="0">
                <a:latin typeface="Lucida Sans Unicode"/>
                <a:cs typeface="Lucida Sans Unicode"/>
              </a:rPr>
              <a:t>p </a:t>
            </a:r>
            <a:r>
              <a:rPr lang="en-US" sz="16000" spc="32" dirty="0">
                <a:latin typeface="Lucida Sans Unicode"/>
                <a:cs typeface="Lucida Sans Unicode"/>
              </a:rPr>
              <a:t>decrease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in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yearly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GDP.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653804" marR="10807" algn="just">
              <a:lnSpc>
                <a:spcPct val="120000"/>
              </a:lnSpc>
            </a:pPr>
            <a:r>
              <a:rPr lang="en-US" sz="16000" spc="21" dirty="0">
                <a:latin typeface="Lucida Sans Unicode"/>
                <a:cs typeface="Lucida Sans Unicode"/>
              </a:rPr>
              <a:t>However,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India’s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growth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fluctuates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constantly,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maintaining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balanced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rate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of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expansion.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74" dirty="0">
                <a:latin typeface="Lucida Sans Unicode"/>
                <a:cs typeface="Lucida Sans Unicode"/>
              </a:rPr>
              <a:t>is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evident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that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change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17" dirty="0">
                <a:latin typeface="Lucida Sans Unicode"/>
                <a:cs typeface="Lucida Sans Unicode"/>
              </a:rPr>
              <a:t>% </a:t>
            </a:r>
            <a:r>
              <a:rPr lang="en-US" sz="16000" spc="21" dirty="0">
                <a:latin typeface="Lucida Sans Unicode"/>
                <a:cs typeface="Lucida Sans Unicode"/>
              </a:rPr>
              <a:t>for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India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in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2020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will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drastically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decrease.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It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went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to</a:t>
            </a:r>
            <a:r>
              <a:rPr lang="en-US" sz="16000" spc="-255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negative a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rate </a:t>
            </a:r>
            <a:r>
              <a:rPr lang="en-US" sz="16000" spc="11" dirty="0">
                <a:latin typeface="Lucida Sans Unicode"/>
                <a:cs typeface="Lucida Sans Unicode"/>
              </a:rPr>
              <a:t>which</a:t>
            </a:r>
            <a:r>
              <a:rPr lang="en-US" sz="16000" spc="-277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decreased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annual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66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growth.</a:t>
            </a:r>
            <a:endParaRPr lang="en-US" sz="16000" dirty="0">
              <a:latin typeface="Lucida Sans Unicode"/>
              <a:cs typeface="Lucida Sans Unicode"/>
            </a:endParaRPr>
          </a:p>
          <a:p>
            <a:pPr marL="135084" marR="672716" indent="0" algn="just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9600" spc="53" dirty="0">
                <a:latin typeface="Lucida Sans Unicode"/>
                <a:cs typeface="Lucida Sans Unicode"/>
              </a:rPr>
              <a:t>                      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r>
              <a:rPr lang="en-US" sz="9600" spc="53" dirty="0">
                <a:latin typeface="Lucida Sans Unicode"/>
                <a:cs typeface="Lucida Sans Unicode"/>
              </a:rPr>
              <a:t> </a:t>
            </a:r>
            <a:r>
              <a:rPr lang="en-US" sz="24000" b="1" u="sng" spc="43" dirty="0">
                <a:latin typeface="Arial"/>
                <a:cs typeface="Arial"/>
              </a:rPr>
              <a:t>Conclusion</a:t>
            </a:r>
          </a:p>
          <a:p>
            <a:pPr marL="135084" marR="672716" indent="0" algn="ctr">
              <a:lnSpc>
                <a:spcPct val="120000"/>
              </a:lnSpc>
              <a:spcBef>
                <a:spcPts val="511"/>
              </a:spcBef>
              <a:buNone/>
            </a:pPr>
            <a:endParaRPr lang="en-US" sz="14400" u="sng" dirty="0">
              <a:latin typeface="Arial"/>
              <a:cs typeface="Arial"/>
            </a:endParaRPr>
          </a:p>
          <a:p>
            <a:pPr marL="722697" marR="109418" algn="just">
              <a:lnSpc>
                <a:spcPct val="120000"/>
              </a:lnSpc>
              <a:spcBef>
                <a:spcPts val="479"/>
              </a:spcBef>
            </a:pPr>
            <a:r>
              <a:rPr lang="en-US" sz="16000" spc="-4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percentage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rise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nation's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Gross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Domestic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Product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74" dirty="0">
                <a:latin typeface="Lucida Sans Unicode"/>
                <a:cs typeface="Lucida Sans Unicode"/>
              </a:rPr>
              <a:t>(GDP)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 </a:t>
            </a:r>
            <a:r>
              <a:rPr lang="en-US" sz="16000" spc="11" dirty="0">
                <a:latin typeface="Lucida Sans Unicode"/>
                <a:cs typeface="Lucida Sans Unicode"/>
              </a:rPr>
              <a:t>one </a:t>
            </a:r>
            <a:r>
              <a:rPr lang="en-US" sz="16000" spc="53" dirty="0">
                <a:latin typeface="Lucida Sans Unicode"/>
                <a:cs typeface="Lucida Sans Unicode"/>
              </a:rPr>
              <a:t>year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53" dirty="0">
                <a:latin typeface="Lucida Sans Unicode"/>
                <a:cs typeface="Lucida Sans Unicode"/>
              </a:rPr>
              <a:t>the </a:t>
            </a:r>
            <a:r>
              <a:rPr lang="en-US" sz="16000" spc="-64" dirty="0">
                <a:latin typeface="Lucida Sans Unicode"/>
                <a:cs typeface="Lucida Sans Unicode"/>
              </a:rPr>
              <a:t>next is </a:t>
            </a:r>
            <a:r>
              <a:rPr lang="en-US" sz="16000" spc="32" dirty="0">
                <a:latin typeface="Lucida Sans Unicode"/>
                <a:cs typeface="Lucida Sans Unicode"/>
              </a:rPr>
              <a:t>referred </a:t>
            </a:r>
            <a:r>
              <a:rPr lang="en-US" sz="16000" spc="64" dirty="0">
                <a:latin typeface="Lucida Sans Unicode"/>
                <a:cs typeface="Lucida Sans Unicode"/>
              </a:rPr>
              <a:t>to </a:t>
            </a:r>
            <a:r>
              <a:rPr lang="en-US" sz="16000" spc="-21" dirty="0">
                <a:latin typeface="Lucida Sans Unicode"/>
                <a:cs typeface="Lucida Sans Unicode"/>
              </a:rPr>
              <a:t>as </a:t>
            </a:r>
            <a:r>
              <a:rPr lang="en-US" sz="16000" spc="-11" dirty="0">
                <a:latin typeface="Lucida Sans Unicode"/>
                <a:cs typeface="Lucida Sans Unicode"/>
              </a:rPr>
              <a:t>annual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43" dirty="0">
                <a:latin typeface="Lucida Sans Unicode"/>
                <a:cs typeface="Lucida Sans Unicode"/>
              </a:rPr>
              <a:t>growth.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-64" dirty="0">
                <a:latin typeface="Lucida Sans Unicode"/>
                <a:cs typeface="Lucida Sans Unicode"/>
              </a:rPr>
              <a:t>is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measurement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total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value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53" dirty="0">
                <a:latin typeface="Lucida Sans Unicode"/>
                <a:cs typeface="Lucida Sans Unicode"/>
              </a:rPr>
              <a:t>goods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services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produced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 </a:t>
            </a:r>
            <a:r>
              <a:rPr lang="en-US" sz="16000" spc="21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nation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64" dirty="0">
                <a:latin typeface="Lucida Sans Unicode"/>
                <a:cs typeface="Lucida Sans Unicode"/>
              </a:rPr>
              <a:t>over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given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time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21" dirty="0">
                <a:latin typeface="Lucida Sans Unicode"/>
                <a:cs typeface="Lucida Sans Unicode"/>
              </a:rPr>
              <a:t>period,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often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year.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74">
                <a:latin typeface="Lucida Sans Unicode"/>
                <a:cs typeface="Lucida Sans Unicode"/>
              </a:rPr>
              <a:t>The economy expands when the GDP growth rate is positive, while the economy contracts when it is negative.</a:t>
            </a:r>
            <a:r>
              <a:rPr lang="en-US" sz="16000" spc="-243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all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three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countries,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change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from </a:t>
            </a:r>
            <a:r>
              <a:rPr lang="en-US" sz="16000" spc="11" dirty="0">
                <a:latin typeface="Lucida Sans Unicode"/>
                <a:cs typeface="Lucida Sans Unicode"/>
              </a:rPr>
              <a:t>earlier </a:t>
            </a:r>
            <a:r>
              <a:rPr lang="en-US" sz="16000" spc="32" dirty="0">
                <a:latin typeface="Lucida Sans Unicode"/>
                <a:cs typeface="Lucida Sans Unicode"/>
              </a:rPr>
              <a:t>years </a:t>
            </a:r>
            <a:r>
              <a:rPr lang="en-US" sz="16000" spc="-21" dirty="0">
                <a:latin typeface="Lucida Sans Unicode"/>
                <a:cs typeface="Lucida Sans Unicode"/>
              </a:rPr>
              <a:t>has </a:t>
            </a:r>
            <a:r>
              <a:rPr lang="en-US" sz="16000" spc="43" dirty="0">
                <a:latin typeface="Lucida Sans Unicode"/>
                <a:cs typeface="Lucida Sans Unicode"/>
              </a:rPr>
              <a:t>fluctuated </a:t>
            </a:r>
            <a:r>
              <a:rPr lang="en-US" sz="16000" spc="64" dirty="0">
                <a:latin typeface="Lucida Sans Unicode"/>
                <a:cs typeface="Lucida Sans Unicode"/>
              </a:rPr>
              <a:t>over </a:t>
            </a:r>
            <a:r>
              <a:rPr lang="en-US" sz="16000" spc="-32" dirty="0">
                <a:latin typeface="Lucida Sans Unicode"/>
                <a:cs typeface="Lucida Sans Unicode"/>
              </a:rPr>
              <a:t>time, </a:t>
            </a:r>
            <a:r>
              <a:rPr lang="en-US" sz="16000" spc="43" dirty="0">
                <a:latin typeface="Lucida Sans Unicode"/>
                <a:cs typeface="Lucida Sans Unicode"/>
              </a:rPr>
              <a:t>but </a:t>
            </a:r>
            <a:r>
              <a:rPr lang="en-US" sz="16000" spc="-11" dirty="0">
                <a:latin typeface="Lucida Sans Unicode"/>
                <a:cs typeface="Lucida Sans Unicode"/>
              </a:rPr>
              <a:t>significantly </a:t>
            </a:r>
            <a:r>
              <a:rPr lang="en-US" sz="16000" spc="-43" dirty="0">
                <a:latin typeface="Lucida Sans Unicode"/>
                <a:cs typeface="Lucida Sans Unicode"/>
              </a:rPr>
              <a:t>in </a:t>
            </a:r>
            <a:r>
              <a:rPr lang="en-US" sz="16000" spc="53" dirty="0">
                <a:latin typeface="Lucida Sans Unicode"/>
                <a:cs typeface="Lucida Sans Unicode"/>
              </a:rPr>
              <a:t>the year </a:t>
            </a:r>
            <a:r>
              <a:rPr lang="en-US" sz="16000" spc="6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2020,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85" dirty="0">
                <a:latin typeface="Lucida Sans Unicode"/>
                <a:cs typeface="Lucida Sans Unicode"/>
              </a:rPr>
              <a:t>every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country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saw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huge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21" dirty="0">
                <a:latin typeface="Lucida Sans Unicode"/>
                <a:cs typeface="Lucida Sans Unicode"/>
              </a:rPr>
              <a:t>economic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dirty="0">
                <a:latin typeface="Lucida Sans Unicode"/>
                <a:cs typeface="Lucida Sans Unicode"/>
              </a:rPr>
              <a:t>collapse.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terms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of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38" dirty="0">
                <a:latin typeface="Lucida Sans Unicode"/>
                <a:cs typeface="Lucida Sans Unicode"/>
              </a:rPr>
              <a:t>GDP </a:t>
            </a:r>
            <a:r>
              <a:rPr lang="en-US" sz="16000" spc="149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growth,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UK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and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53" dirty="0">
                <a:latin typeface="Lucida Sans Unicode"/>
                <a:cs typeface="Lucida Sans Unicode"/>
              </a:rPr>
              <a:t>the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06" dirty="0">
                <a:latin typeface="Lucida Sans Unicode"/>
                <a:cs typeface="Lucida Sans Unicode"/>
              </a:rPr>
              <a:t>USA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11" dirty="0">
                <a:latin typeface="Lucida Sans Unicode"/>
                <a:cs typeface="Lucida Sans Unicode"/>
              </a:rPr>
              <a:t>experienced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11" dirty="0">
                <a:latin typeface="Lucida Sans Unicode"/>
                <a:cs typeface="Lucida Sans Unicode"/>
              </a:rPr>
              <a:t>a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43" dirty="0">
                <a:latin typeface="Lucida Sans Unicode"/>
                <a:cs typeface="Lucida Sans Unicode"/>
              </a:rPr>
              <a:t>severe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32" dirty="0">
                <a:latin typeface="Lucida Sans Unicode"/>
                <a:cs typeface="Lucida Sans Unicode"/>
              </a:rPr>
              <a:t>reaction</a:t>
            </a:r>
            <a:r>
              <a:rPr lang="en-US" sz="16000" spc="-234" dirty="0">
                <a:latin typeface="Lucida Sans Unicode"/>
                <a:cs typeface="Lucida Sans Unicode"/>
              </a:rPr>
              <a:t> </a:t>
            </a:r>
            <a:r>
              <a:rPr lang="en-US" sz="16000" spc="-43" dirty="0">
                <a:latin typeface="Lucida Sans Unicode"/>
                <a:cs typeface="Lucida Sans Unicode"/>
              </a:rPr>
              <a:t>in</a:t>
            </a:r>
            <a:r>
              <a:rPr lang="en-US" sz="16000" spc="-243" dirty="0">
                <a:latin typeface="Lucida Sans Unicode"/>
                <a:cs typeface="Lucida Sans Unicode"/>
              </a:rPr>
              <a:t> </a:t>
            </a:r>
            <a:r>
              <a:rPr lang="en-US" sz="16000" spc="-64" dirty="0">
                <a:latin typeface="Lucida Sans Unicode"/>
                <a:cs typeface="Lucida Sans Unicode"/>
              </a:rPr>
              <a:t>2002.</a:t>
            </a: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endParaRPr lang="en-US" sz="16000" dirty="0">
              <a:latin typeface="Lucida Sans Unicode"/>
              <a:cs typeface="Lucida Sans Unicode"/>
            </a:endParaRP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r>
              <a:rPr lang="en-US" sz="16000" b="1" u="sng" spc="53" dirty="0">
                <a:latin typeface="Lucida Sans Unicode"/>
                <a:cs typeface="Lucida Sans Unicode"/>
              </a:rPr>
              <a:t> GitHub link:</a:t>
            </a:r>
          </a:p>
          <a:p>
            <a:pPr marL="0" marR="109418" indent="0" algn="just">
              <a:lnSpc>
                <a:spcPct val="120000"/>
              </a:lnSpc>
              <a:spcBef>
                <a:spcPts val="479"/>
              </a:spcBef>
              <a:buNone/>
            </a:pPr>
            <a:r>
              <a:rPr lang="en-US" sz="12800" b="1" u="sng" spc="53" dirty="0">
                <a:latin typeface="Lucida Sans Unicode"/>
                <a:cs typeface="Lucida Sans Unicode"/>
                <a:hlinkClick r:id="rId2"/>
              </a:rPr>
              <a:t>https://github.com/AromaDsouza/Clustering-and-Fitting.git</a:t>
            </a:r>
            <a:endParaRPr lang="en-US" sz="12800" b="1" u="sng" spc="53" dirty="0">
              <a:latin typeface="Lucida Sans Unicode"/>
              <a:cs typeface="Lucida Sans Unicode"/>
            </a:endParaRPr>
          </a:p>
          <a:p>
            <a:pPr marL="706584" marR="672716" indent="-571500" algn="just">
              <a:lnSpc>
                <a:spcPct val="120000"/>
              </a:lnSpc>
              <a:spcBef>
                <a:spcPts val="511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F4F89-1152-1643-2149-4430DAC8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80" y="2133600"/>
            <a:ext cx="6614159" cy="5077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DE1E44-4DB2-4C86-0E53-6B3E07CB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60" y="2133600"/>
            <a:ext cx="6492238" cy="5130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CE71A-3124-5F3F-F388-F52DDFADD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279" y="8052134"/>
            <a:ext cx="6614160" cy="5111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86A5AF-EE63-D64C-9B82-3FA8A9698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360" y="7992643"/>
            <a:ext cx="6551284" cy="5129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B47D6D-EFA1-26C1-8A1C-34378261F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941" y="13737009"/>
            <a:ext cx="6732460" cy="4724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DEE957-A4BE-5928-B1F5-950F6A2D0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526" y="13737009"/>
            <a:ext cx="6500360" cy="46894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05FCED-FF28-EA7D-FE5B-0D85238EF4D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6720" r="5166" b="6514"/>
          <a:stretch/>
        </p:blipFill>
        <p:spPr>
          <a:xfrm>
            <a:off x="2987040" y="13163923"/>
            <a:ext cx="10454639" cy="910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1047</TotalTime>
  <Words>693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Unicode</vt:lpstr>
      <vt:lpstr>Office Theme</vt:lpstr>
      <vt:lpstr>Analysing the growth of GDP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aromadsouza8@outlook.com</dc:creator>
  <cp:lastModifiedBy>aromadsouza8@outlook.com</cp:lastModifiedBy>
  <cp:revision>6</cp:revision>
  <dcterms:created xsi:type="dcterms:W3CDTF">2023-01-19T13:39:13Z</dcterms:created>
  <dcterms:modified xsi:type="dcterms:W3CDTF">2023-01-20T10:32:13Z</dcterms:modified>
</cp:coreProperties>
</file>