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68" r:id="rId5"/>
    <p:sldId id="269" r:id="rId6"/>
    <p:sldId id="259" r:id="rId7"/>
    <p:sldId id="260" r:id="rId8"/>
    <p:sldId id="261" r:id="rId9"/>
    <p:sldId id="270" r:id="rId10"/>
    <p:sldId id="262" r:id="rId11"/>
    <p:sldId id="263" r:id="rId12"/>
    <p:sldId id="266" r:id="rId13"/>
    <p:sldId id="275" r:id="rId14"/>
    <p:sldId id="264" r:id="rId15"/>
    <p:sldId id="274" r:id="rId16"/>
    <p:sldId id="271" r:id="rId17"/>
    <p:sldId id="272" r:id="rId18"/>
    <p:sldId id="273" r:id="rId19"/>
    <p:sldId id="267" r:id="rId20"/>
  </p:sldIdLst>
  <p:sldSz cx="18288000" cy="10287000"/>
  <p:notesSz cx="6858000" cy="9144000"/>
  <p:embeddedFontLst>
    <p:embeddedFont>
      <p:font typeface="Aharoni" panose="02010803020104030203" pitchFamily="2" charset="-79"/>
      <p:bold r:id="rId22"/>
    </p:embeddedFont>
    <p:embeddedFont>
      <p:font typeface="Calibri" panose="020F0502020204030204" pitchFamily="34" charset="0"/>
      <p:regular r:id="rId23"/>
      <p:bold r:id="rId24"/>
      <p:italic r:id="rId25"/>
      <p:boldItalic r:id="rId26"/>
    </p:embeddedFont>
    <p:embeddedFont>
      <p:font typeface="Muli Bold" panose="020B0604020202020204" charset="0"/>
      <p:regular r:id="rId27"/>
    </p:embeddedFont>
    <p:embeddedFont>
      <p:font typeface="Muli Bold Bold" panose="020B0604020202020204" charset="0"/>
      <p:regular r:id="rId28"/>
    </p:embeddedFont>
    <p:embeddedFont>
      <p:font typeface="Muli Regular" panose="020B0604020202020204" charset="0"/>
      <p:regular r:id="rId29"/>
    </p:embeddedFont>
    <p:embeddedFont>
      <p:font typeface="Muli Regular Bold"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71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767C7B-8733-462F-BD9D-89482A0F74E1}" type="datetimeFigureOut">
              <a:rPr lang="en-IN" smtClean="0"/>
              <a:t>18-04-2023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6E7EC1-E409-455F-9B11-D95E5567D7A5}" type="slidenum">
              <a:rPr lang="en-IN" smtClean="0"/>
              <a:t>‹#›</a:t>
            </a:fld>
            <a:endParaRPr lang="en-IN"/>
          </a:p>
        </p:txBody>
      </p:sp>
    </p:spTree>
    <p:extLst>
      <p:ext uri="{BB962C8B-B14F-4D97-AF65-F5344CB8AC3E}">
        <p14:creationId xmlns:p14="http://schemas.microsoft.com/office/powerpoint/2010/main" val="3515115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6E7EC1-E409-455F-9B11-D95E5567D7A5}" type="slidenum">
              <a:rPr lang="en-IN" smtClean="0"/>
              <a:t>11</a:t>
            </a:fld>
            <a:endParaRPr lang="en-IN"/>
          </a:p>
        </p:txBody>
      </p:sp>
    </p:spTree>
    <p:extLst>
      <p:ext uri="{BB962C8B-B14F-4D97-AF65-F5344CB8AC3E}">
        <p14:creationId xmlns:p14="http://schemas.microsoft.com/office/powerpoint/2010/main" val="2526525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AromaSinha/Exam-time-table-schedul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F1F2"/>
        </a:solidFill>
        <a:effectLst/>
      </p:bgPr>
    </p:bg>
    <p:spTree>
      <p:nvGrpSpPr>
        <p:cNvPr id="1" name=""/>
        <p:cNvGrpSpPr/>
        <p:nvPr/>
      </p:nvGrpSpPr>
      <p:grpSpPr>
        <a:xfrm>
          <a:off x="0" y="0"/>
          <a:ext cx="0" cy="0"/>
          <a:chOff x="0" y="0"/>
          <a:chExt cx="0" cy="0"/>
        </a:xfrm>
      </p:grpSpPr>
      <p:sp>
        <p:nvSpPr>
          <p:cNvPr id="10" name="TextBox 10"/>
          <p:cNvSpPr txBox="1"/>
          <p:nvPr/>
        </p:nvSpPr>
        <p:spPr>
          <a:xfrm>
            <a:off x="3352800" y="3390900"/>
            <a:ext cx="17865640" cy="1215717"/>
          </a:xfrm>
          <a:prstGeom prst="rect">
            <a:avLst/>
          </a:prstGeom>
        </p:spPr>
        <p:txBody>
          <a:bodyPr wrap="square" lIns="0" tIns="0" rIns="0" bIns="0" rtlCol="0" anchor="t">
            <a:spAutoFit/>
          </a:bodyPr>
          <a:lstStyle/>
          <a:p>
            <a:pPr>
              <a:lnSpc>
                <a:spcPts val="9990"/>
              </a:lnSpc>
            </a:pPr>
            <a:r>
              <a:rPr lang="en-US" sz="6600" spc="-179" dirty="0">
                <a:latin typeface="Aharoni" panose="02010803020104030203" pitchFamily="2" charset="-79"/>
                <a:cs typeface="Aharoni" panose="02010803020104030203" pitchFamily="2" charset="-79"/>
              </a:rPr>
              <a:t>EXAM TIME TABLE SCHEDULER</a:t>
            </a:r>
          </a:p>
        </p:txBody>
      </p:sp>
      <p:sp>
        <p:nvSpPr>
          <p:cNvPr id="11" name="TextBox 11">
            <a:extLst>
              <a:ext uri="{FF2B5EF4-FFF2-40B4-BE49-F238E27FC236}">
                <a16:creationId xmlns:a16="http://schemas.microsoft.com/office/drawing/2014/main" id="{4B6C56AF-A039-ABB5-348E-DB27F5AF7F20}"/>
              </a:ext>
            </a:extLst>
          </p:cNvPr>
          <p:cNvSpPr txBox="1"/>
          <p:nvPr/>
        </p:nvSpPr>
        <p:spPr>
          <a:xfrm>
            <a:off x="5689906" y="5120148"/>
            <a:ext cx="6908188" cy="4055406"/>
          </a:xfrm>
          <a:prstGeom prst="rect">
            <a:avLst/>
          </a:prstGeom>
        </p:spPr>
        <p:txBody>
          <a:bodyPr wrap="square" lIns="0" tIns="0" rIns="0" bIns="0" rtlCol="0" anchor="t">
            <a:spAutoFit/>
          </a:bodyPr>
          <a:lstStyle/>
          <a:p>
            <a:pPr algn="ctr">
              <a:lnSpc>
                <a:spcPts val="4623"/>
              </a:lnSpc>
            </a:pPr>
            <a:r>
              <a:rPr lang="en-US" sz="2400" b="1" dirty="0">
                <a:solidFill>
                  <a:srgbClr val="203850"/>
                </a:solidFill>
                <a:latin typeface="Muli Regular Bold"/>
              </a:rPr>
              <a:t>Members:</a:t>
            </a:r>
          </a:p>
          <a:p>
            <a:pPr algn="ctr">
              <a:lnSpc>
                <a:spcPts val="4623"/>
              </a:lnSpc>
            </a:pPr>
            <a:r>
              <a:rPr lang="en-US" sz="2400" dirty="0">
                <a:solidFill>
                  <a:srgbClr val="203850"/>
                </a:solidFill>
                <a:latin typeface="Muli Regular Bold"/>
              </a:rPr>
              <a:t>Sonali </a:t>
            </a:r>
            <a:r>
              <a:rPr lang="en-US" sz="2400" dirty="0" err="1">
                <a:solidFill>
                  <a:srgbClr val="203850"/>
                </a:solidFill>
                <a:latin typeface="Muli Regular Bold"/>
              </a:rPr>
              <a:t>Rasal</a:t>
            </a:r>
            <a:r>
              <a:rPr lang="en-US" sz="2400" dirty="0">
                <a:solidFill>
                  <a:srgbClr val="203850"/>
                </a:solidFill>
                <a:latin typeface="Muli Regular Bold"/>
              </a:rPr>
              <a:t> - 02</a:t>
            </a:r>
          </a:p>
          <a:p>
            <a:pPr algn="ctr">
              <a:lnSpc>
                <a:spcPts val="4623"/>
              </a:lnSpc>
            </a:pPr>
            <a:r>
              <a:rPr lang="en-US" sz="2400" dirty="0">
                <a:solidFill>
                  <a:srgbClr val="203850"/>
                </a:solidFill>
                <a:latin typeface="Muli Regular Bold"/>
              </a:rPr>
              <a:t>Pranjal Singh - 24</a:t>
            </a:r>
          </a:p>
          <a:p>
            <a:pPr algn="ctr">
              <a:lnSpc>
                <a:spcPts val="4623"/>
              </a:lnSpc>
            </a:pPr>
            <a:r>
              <a:rPr lang="en-US" sz="2400" dirty="0">
                <a:solidFill>
                  <a:srgbClr val="203850"/>
                </a:solidFill>
                <a:latin typeface="Muli Regular Bold"/>
              </a:rPr>
              <a:t>Aroma Sinha  - 30</a:t>
            </a:r>
          </a:p>
          <a:p>
            <a:pPr algn="ctr">
              <a:lnSpc>
                <a:spcPts val="4623"/>
              </a:lnSpc>
            </a:pPr>
            <a:endParaRPr lang="en-US" sz="2400" dirty="0">
              <a:solidFill>
                <a:srgbClr val="203850"/>
              </a:solidFill>
              <a:latin typeface="Muli Regular Bold"/>
            </a:endParaRPr>
          </a:p>
          <a:p>
            <a:pPr algn="ctr">
              <a:lnSpc>
                <a:spcPts val="4623"/>
              </a:lnSpc>
            </a:pPr>
            <a:r>
              <a:rPr lang="en-US" sz="2400" b="1" dirty="0">
                <a:solidFill>
                  <a:srgbClr val="203850"/>
                </a:solidFill>
                <a:latin typeface="Muli Regular Bold"/>
              </a:rPr>
              <a:t>GUIDE:</a:t>
            </a:r>
          </a:p>
          <a:p>
            <a:pPr algn="ctr">
              <a:lnSpc>
                <a:spcPts val="4623"/>
              </a:lnSpc>
            </a:pPr>
            <a:r>
              <a:rPr lang="en-US" sz="2400" dirty="0">
                <a:solidFill>
                  <a:srgbClr val="203850"/>
                </a:solidFill>
                <a:latin typeface="Muli Regular Bold"/>
              </a:rPr>
              <a:t>Ms. Nikki Modi</a:t>
            </a:r>
          </a:p>
        </p:txBody>
      </p:sp>
      <p:pic>
        <p:nvPicPr>
          <p:cNvPr id="12" name="Picture 2">
            <a:extLst>
              <a:ext uri="{FF2B5EF4-FFF2-40B4-BE49-F238E27FC236}">
                <a16:creationId xmlns:a16="http://schemas.microsoft.com/office/drawing/2014/main" id="{D0980193-F5E1-D7FE-4D21-81019FF8EF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57651"/>
            <a:ext cx="17449800" cy="22493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F1F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540619"/>
            <a:ext cx="5050676" cy="4647119"/>
            <a:chOff x="0" y="0"/>
            <a:chExt cx="1842500" cy="1695282"/>
          </a:xfrm>
        </p:grpSpPr>
        <p:sp>
          <p:nvSpPr>
            <p:cNvPr id="3" name="Freeform 3"/>
            <p:cNvSpPr/>
            <p:nvPr/>
          </p:nvSpPr>
          <p:spPr>
            <a:xfrm>
              <a:off x="0" y="0"/>
              <a:ext cx="1842500" cy="1695282"/>
            </a:xfrm>
            <a:custGeom>
              <a:avLst/>
              <a:gdLst/>
              <a:ahLst/>
              <a:cxnLst/>
              <a:rect l="l" t="t" r="r" b="b"/>
              <a:pathLst>
                <a:path w="1842500" h="1695282">
                  <a:moveTo>
                    <a:pt x="1718040" y="1695282"/>
                  </a:moveTo>
                  <a:lnTo>
                    <a:pt x="124460" y="1695282"/>
                  </a:lnTo>
                  <a:cubicBezTo>
                    <a:pt x="55880" y="1695282"/>
                    <a:pt x="0" y="1639401"/>
                    <a:pt x="0" y="1570822"/>
                  </a:cubicBezTo>
                  <a:lnTo>
                    <a:pt x="0" y="124460"/>
                  </a:lnTo>
                  <a:cubicBezTo>
                    <a:pt x="0" y="55880"/>
                    <a:pt x="55880" y="0"/>
                    <a:pt x="124460" y="0"/>
                  </a:cubicBezTo>
                  <a:lnTo>
                    <a:pt x="1718040" y="0"/>
                  </a:lnTo>
                  <a:cubicBezTo>
                    <a:pt x="1786620" y="0"/>
                    <a:pt x="1842500" y="55880"/>
                    <a:pt x="1842500" y="124460"/>
                  </a:cubicBezTo>
                  <a:lnTo>
                    <a:pt x="1842500" y="1570822"/>
                  </a:lnTo>
                  <a:cubicBezTo>
                    <a:pt x="1842500" y="1639402"/>
                    <a:pt x="1786620" y="1695282"/>
                    <a:pt x="1718040" y="1695282"/>
                  </a:cubicBezTo>
                  <a:close/>
                </a:path>
              </a:pathLst>
            </a:custGeom>
            <a:solidFill>
              <a:srgbClr val="FFFFFF"/>
            </a:solidFill>
          </p:spPr>
        </p:sp>
      </p:grpSp>
      <p:grpSp>
        <p:nvGrpSpPr>
          <p:cNvPr id="4" name="Group 4"/>
          <p:cNvGrpSpPr/>
          <p:nvPr/>
        </p:nvGrpSpPr>
        <p:grpSpPr>
          <a:xfrm>
            <a:off x="1637329" y="3999183"/>
            <a:ext cx="1333337" cy="1333337"/>
            <a:chOff x="0" y="0"/>
            <a:chExt cx="1777783" cy="1777783"/>
          </a:xfrm>
        </p:grpSpPr>
        <p:grpSp>
          <p:nvGrpSpPr>
            <p:cNvPr id="5" name="Group 5"/>
            <p:cNvGrpSpPr/>
            <p:nvPr/>
          </p:nvGrpSpPr>
          <p:grpSpPr>
            <a:xfrm>
              <a:off x="0" y="0"/>
              <a:ext cx="1777783" cy="1777783"/>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DB6D6"/>
              </a:solidFill>
            </p:spPr>
          </p:sp>
        </p:grpSp>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12319" y="416026"/>
              <a:ext cx="753146" cy="945731"/>
            </a:xfrm>
            <a:prstGeom prst="rect">
              <a:avLst/>
            </a:prstGeom>
          </p:spPr>
        </p:pic>
      </p:grpSp>
      <p:grpSp>
        <p:nvGrpSpPr>
          <p:cNvPr id="8" name="Group 8"/>
          <p:cNvGrpSpPr/>
          <p:nvPr/>
        </p:nvGrpSpPr>
        <p:grpSpPr>
          <a:xfrm>
            <a:off x="1515202" y="5665433"/>
            <a:ext cx="4199798" cy="1819652"/>
            <a:chOff x="0" y="0"/>
            <a:chExt cx="5436894" cy="2426202"/>
          </a:xfrm>
        </p:grpSpPr>
        <p:sp>
          <p:nvSpPr>
            <p:cNvPr id="9" name="TextBox 9"/>
            <p:cNvSpPr txBox="1"/>
            <p:nvPr/>
          </p:nvSpPr>
          <p:spPr>
            <a:xfrm>
              <a:off x="0" y="0"/>
              <a:ext cx="5105078" cy="609600"/>
            </a:xfrm>
            <a:prstGeom prst="rect">
              <a:avLst/>
            </a:prstGeom>
          </p:spPr>
          <p:txBody>
            <a:bodyPr lIns="0" tIns="0" rIns="0" bIns="0" rtlCol="0" anchor="t">
              <a:spAutoFit/>
            </a:bodyPr>
            <a:lstStyle/>
            <a:p>
              <a:pPr marL="0" lvl="0" indent="0">
                <a:lnSpc>
                  <a:spcPts val="3600"/>
                </a:lnSpc>
                <a:spcBef>
                  <a:spcPct val="0"/>
                </a:spcBef>
              </a:pPr>
              <a:r>
                <a:rPr lang="en-US" sz="3000" dirty="0">
                  <a:solidFill>
                    <a:srgbClr val="203850"/>
                  </a:solidFill>
                  <a:latin typeface="Muli Regular Bold"/>
                </a:rPr>
                <a:t>Graph Coloring</a:t>
              </a:r>
            </a:p>
          </p:txBody>
        </p:sp>
        <p:sp>
          <p:nvSpPr>
            <p:cNvPr id="10" name="TextBox 10"/>
            <p:cNvSpPr txBox="1"/>
            <p:nvPr/>
          </p:nvSpPr>
          <p:spPr>
            <a:xfrm>
              <a:off x="0" y="878600"/>
              <a:ext cx="5436894" cy="1547602"/>
            </a:xfrm>
            <a:prstGeom prst="rect">
              <a:avLst/>
            </a:prstGeom>
          </p:spPr>
          <p:txBody>
            <a:bodyPr wrap="square" lIns="0" tIns="0" rIns="0" bIns="0" rtlCol="0" anchor="t">
              <a:spAutoFit/>
            </a:bodyPr>
            <a:lstStyle/>
            <a:p>
              <a:pPr algn="just">
                <a:lnSpc>
                  <a:spcPts val="3079"/>
                </a:lnSpc>
              </a:pPr>
              <a:r>
                <a:rPr lang="en-US" sz="2199" dirty="0">
                  <a:solidFill>
                    <a:srgbClr val="203850"/>
                  </a:solidFill>
                  <a:latin typeface="Muli Regular"/>
                </a:rPr>
                <a:t>Deal with timetable scheduling problem and can satisfy changing requirements.</a:t>
              </a:r>
            </a:p>
          </p:txBody>
        </p:sp>
      </p:grpSp>
      <p:sp>
        <p:nvSpPr>
          <p:cNvPr id="11" name="TextBox 11"/>
          <p:cNvSpPr txBox="1"/>
          <p:nvPr/>
        </p:nvSpPr>
        <p:spPr>
          <a:xfrm>
            <a:off x="1028700" y="2286431"/>
            <a:ext cx="16500243" cy="2234907"/>
          </a:xfrm>
          <a:prstGeom prst="rect">
            <a:avLst/>
          </a:prstGeom>
        </p:spPr>
        <p:txBody>
          <a:bodyPr wrap="square" lIns="0" tIns="0" rIns="0" bIns="0" rtlCol="0" anchor="t">
            <a:spAutoFit/>
          </a:bodyPr>
          <a:lstStyle/>
          <a:p>
            <a:pPr algn="ctr">
              <a:lnSpc>
                <a:spcPts val="8999"/>
              </a:lnSpc>
            </a:pPr>
            <a:r>
              <a:rPr lang="en-US" sz="6600" spc="-139" dirty="0">
                <a:latin typeface="Aharoni" panose="02010803020104030203" pitchFamily="2" charset="-79"/>
                <a:cs typeface="Aharoni" panose="02010803020104030203" pitchFamily="2" charset="-79"/>
              </a:rPr>
              <a:t>PROPOSED SYSTEM</a:t>
            </a:r>
          </a:p>
          <a:p>
            <a:pPr algn="ctr">
              <a:lnSpc>
                <a:spcPts val="8999"/>
              </a:lnSpc>
            </a:pPr>
            <a:endParaRPr lang="en-US" sz="6600" spc="-149" dirty="0">
              <a:latin typeface="Muli Bold Bold"/>
            </a:endParaRPr>
          </a:p>
        </p:txBody>
      </p:sp>
      <p:grpSp>
        <p:nvGrpSpPr>
          <p:cNvPr id="12" name="Group 12"/>
          <p:cNvGrpSpPr/>
          <p:nvPr/>
        </p:nvGrpSpPr>
        <p:grpSpPr>
          <a:xfrm>
            <a:off x="6618662" y="3540619"/>
            <a:ext cx="5050676" cy="4647119"/>
            <a:chOff x="0" y="0"/>
            <a:chExt cx="1842500" cy="1695282"/>
          </a:xfrm>
        </p:grpSpPr>
        <p:sp>
          <p:nvSpPr>
            <p:cNvPr id="13" name="Freeform 13"/>
            <p:cNvSpPr/>
            <p:nvPr/>
          </p:nvSpPr>
          <p:spPr>
            <a:xfrm>
              <a:off x="0" y="0"/>
              <a:ext cx="1842500" cy="1695282"/>
            </a:xfrm>
            <a:custGeom>
              <a:avLst/>
              <a:gdLst/>
              <a:ahLst/>
              <a:cxnLst/>
              <a:rect l="l" t="t" r="r" b="b"/>
              <a:pathLst>
                <a:path w="1842500" h="1695282">
                  <a:moveTo>
                    <a:pt x="1718040" y="1695282"/>
                  </a:moveTo>
                  <a:lnTo>
                    <a:pt x="124460" y="1695282"/>
                  </a:lnTo>
                  <a:cubicBezTo>
                    <a:pt x="55880" y="1695282"/>
                    <a:pt x="0" y="1639401"/>
                    <a:pt x="0" y="1570822"/>
                  </a:cubicBezTo>
                  <a:lnTo>
                    <a:pt x="0" y="124460"/>
                  </a:lnTo>
                  <a:cubicBezTo>
                    <a:pt x="0" y="55880"/>
                    <a:pt x="55880" y="0"/>
                    <a:pt x="124460" y="0"/>
                  </a:cubicBezTo>
                  <a:lnTo>
                    <a:pt x="1718040" y="0"/>
                  </a:lnTo>
                  <a:cubicBezTo>
                    <a:pt x="1786620" y="0"/>
                    <a:pt x="1842500" y="55880"/>
                    <a:pt x="1842500" y="124460"/>
                  </a:cubicBezTo>
                  <a:lnTo>
                    <a:pt x="1842500" y="1570822"/>
                  </a:lnTo>
                  <a:cubicBezTo>
                    <a:pt x="1842500" y="1639402"/>
                    <a:pt x="1786620" y="1695282"/>
                    <a:pt x="1718040" y="1695282"/>
                  </a:cubicBezTo>
                  <a:close/>
                </a:path>
              </a:pathLst>
            </a:custGeom>
            <a:solidFill>
              <a:srgbClr val="FFFFFF"/>
            </a:solidFill>
          </p:spPr>
        </p:sp>
      </p:grpSp>
      <p:grpSp>
        <p:nvGrpSpPr>
          <p:cNvPr id="14" name="Group 14"/>
          <p:cNvGrpSpPr/>
          <p:nvPr/>
        </p:nvGrpSpPr>
        <p:grpSpPr>
          <a:xfrm>
            <a:off x="6922976" y="5690513"/>
            <a:ext cx="4442047" cy="1422108"/>
            <a:chOff x="0" y="0"/>
            <a:chExt cx="5922730" cy="1896144"/>
          </a:xfrm>
        </p:grpSpPr>
        <p:sp>
          <p:nvSpPr>
            <p:cNvPr id="15" name="TextBox 15"/>
            <p:cNvSpPr txBox="1"/>
            <p:nvPr/>
          </p:nvSpPr>
          <p:spPr>
            <a:xfrm>
              <a:off x="0" y="0"/>
              <a:ext cx="5922730" cy="609600"/>
            </a:xfrm>
            <a:prstGeom prst="rect">
              <a:avLst/>
            </a:prstGeom>
          </p:spPr>
          <p:txBody>
            <a:bodyPr lIns="0" tIns="0" rIns="0" bIns="0" rtlCol="0" anchor="t">
              <a:spAutoFit/>
            </a:bodyPr>
            <a:lstStyle/>
            <a:p>
              <a:pPr marL="0" lvl="0" indent="0">
                <a:lnSpc>
                  <a:spcPts val="3600"/>
                </a:lnSpc>
                <a:spcBef>
                  <a:spcPct val="0"/>
                </a:spcBef>
              </a:pPr>
              <a:r>
                <a:rPr lang="en-US" sz="3000" dirty="0">
                  <a:solidFill>
                    <a:srgbClr val="203850"/>
                  </a:solidFill>
                  <a:latin typeface="Muli Regular Bold"/>
                </a:rPr>
                <a:t>Building an application</a:t>
              </a:r>
            </a:p>
          </p:txBody>
        </p:sp>
        <p:sp>
          <p:nvSpPr>
            <p:cNvPr id="16" name="TextBox 16"/>
            <p:cNvSpPr txBox="1"/>
            <p:nvPr/>
          </p:nvSpPr>
          <p:spPr>
            <a:xfrm>
              <a:off x="0" y="878600"/>
              <a:ext cx="5922730" cy="1017544"/>
            </a:xfrm>
            <a:prstGeom prst="rect">
              <a:avLst/>
            </a:prstGeom>
          </p:spPr>
          <p:txBody>
            <a:bodyPr lIns="0" tIns="0" rIns="0" bIns="0" rtlCol="0" anchor="t">
              <a:spAutoFit/>
            </a:bodyPr>
            <a:lstStyle/>
            <a:p>
              <a:pPr>
                <a:lnSpc>
                  <a:spcPts val="3079"/>
                </a:lnSpc>
              </a:pPr>
              <a:r>
                <a:rPr lang="en-US" sz="2199" dirty="0">
                  <a:solidFill>
                    <a:srgbClr val="203850"/>
                  </a:solidFill>
                  <a:latin typeface="Muli Regular"/>
                </a:rPr>
                <a:t>Building an application to make it feasible to use. </a:t>
              </a:r>
            </a:p>
          </p:txBody>
        </p:sp>
      </p:grpSp>
      <p:grpSp>
        <p:nvGrpSpPr>
          <p:cNvPr id="17" name="Group 17"/>
          <p:cNvGrpSpPr/>
          <p:nvPr/>
        </p:nvGrpSpPr>
        <p:grpSpPr>
          <a:xfrm>
            <a:off x="12208624" y="3540619"/>
            <a:ext cx="5050676" cy="4647119"/>
            <a:chOff x="0" y="0"/>
            <a:chExt cx="1842500" cy="1695282"/>
          </a:xfrm>
        </p:grpSpPr>
        <p:sp>
          <p:nvSpPr>
            <p:cNvPr id="18" name="Freeform 18"/>
            <p:cNvSpPr/>
            <p:nvPr/>
          </p:nvSpPr>
          <p:spPr>
            <a:xfrm>
              <a:off x="0" y="0"/>
              <a:ext cx="1842500" cy="1695282"/>
            </a:xfrm>
            <a:custGeom>
              <a:avLst/>
              <a:gdLst/>
              <a:ahLst/>
              <a:cxnLst/>
              <a:rect l="l" t="t" r="r" b="b"/>
              <a:pathLst>
                <a:path w="1842500" h="1695282">
                  <a:moveTo>
                    <a:pt x="1718040" y="1695282"/>
                  </a:moveTo>
                  <a:lnTo>
                    <a:pt x="124460" y="1695282"/>
                  </a:lnTo>
                  <a:cubicBezTo>
                    <a:pt x="55880" y="1695282"/>
                    <a:pt x="0" y="1639401"/>
                    <a:pt x="0" y="1570822"/>
                  </a:cubicBezTo>
                  <a:lnTo>
                    <a:pt x="0" y="124460"/>
                  </a:lnTo>
                  <a:cubicBezTo>
                    <a:pt x="0" y="55880"/>
                    <a:pt x="55880" y="0"/>
                    <a:pt x="124460" y="0"/>
                  </a:cubicBezTo>
                  <a:lnTo>
                    <a:pt x="1718040" y="0"/>
                  </a:lnTo>
                  <a:cubicBezTo>
                    <a:pt x="1786620" y="0"/>
                    <a:pt x="1842500" y="55880"/>
                    <a:pt x="1842500" y="124460"/>
                  </a:cubicBezTo>
                  <a:lnTo>
                    <a:pt x="1842500" y="1570822"/>
                  </a:lnTo>
                  <a:cubicBezTo>
                    <a:pt x="1842500" y="1639402"/>
                    <a:pt x="1786620" y="1695282"/>
                    <a:pt x="1718040" y="1695282"/>
                  </a:cubicBezTo>
                  <a:close/>
                </a:path>
              </a:pathLst>
            </a:custGeom>
            <a:solidFill>
              <a:srgbClr val="FFFFFF"/>
            </a:solidFill>
          </p:spPr>
        </p:sp>
      </p:grpSp>
      <p:grpSp>
        <p:nvGrpSpPr>
          <p:cNvPr id="19" name="Group 19"/>
          <p:cNvGrpSpPr/>
          <p:nvPr/>
        </p:nvGrpSpPr>
        <p:grpSpPr>
          <a:xfrm>
            <a:off x="12820228" y="5690513"/>
            <a:ext cx="4182924" cy="1465324"/>
            <a:chOff x="-10103" y="0"/>
            <a:chExt cx="5577232" cy="1953765"/>
          </a:xfrm>
        </p:grpSpPr>
        <p:sp>
          <p:nvSpPr>
            <p:cNvPr id="20" name="TextBox 20"/>
            <p:cNvSpPr txBox="1"/>
            <p:nvPr/>
          </p:nvSpPr>
          <p:spPr>
            <a:xfrm>
              <a:off x="0" y="0"/>
              <a:ext cx="5567129" cy="615553"/>
            </a:xfrm>
            <a:prstGeom prst="rect">
              <a:avLst/>
            </a:prstGeom>
          </p:spPr>
          <p:txBody>
            <a:bodyPr wrap="square" lIns="0" tIns="0" rIns="0" bIns="0" rtlCol="0" anchor="t">
              <a:spAutoFit/>
            </a:bodyPr>
            <a:lstStyle/>
            <a:p>
              <a:pPr marL="0" lvl="0" indent="0">
                <a:lnSpc>
                  <a:spcPts val="3600"/>
                </a:lnSpc>
                <a:spcBef>
                  <a:spcPct val="0"/>
                </a:spcBef>
              </a:pPr>
              <a:r>
                <a:rPr lang="en-US" sz="3000" u="none" dirty="0">
                  <a:solidFill>
                    <a:srgbClr val="203850"/>
                  </a:solidFill>
                  <a:latin typeface="Muli Regular Bold"/>
                </a:rPr>
                <a:t>Preparation in seconds</a:t>
              </a:r>
            </a:p>
          </p:txBody>
        </p:sp>
        <p:sp>
          <p:nvSpPr>
            <p:cNvPr id="21" name="TextBox 21"/>
            <p:cNvSpPr txBox="1"/>
            <p:nvPr/>
          </p:nvSpPr>
          <p:spPr>
            <a:xfrm>
              <a:off x="-10103" y="936221"/>
              <a:ext cx="5121327" cy="1017544"/>
            </a:xfrm>
            <a:prstGeom prst="rect">
              <a:avLst/>
            </a:prstGeom>
          </p:spPr>
          <p:txBody>
            <a:bodyPr lIns="0" tIns="0" rIns="0" bIns="0" rtlCol="0" anchor="t">
              <a:spAutoFit/>
            </a:bodyPr>
            <a:lstStyle/>
            <a:p>
              <a:pPr>
                <a:lnSpc>
                  <a:spcPts val="3079"/>
                </a:lnSpc>
              </a:pPr>
              <a:r>
                <a:rPr lang="en-US" sz="2199" dirty="0">
                  <a:solidFill>
                    <a:srgbClr val="203850"/>
                  </a:solidFill>
                  <a:latin typeface="Muli Regular"/>
                </a:rPr>
                <a:t>Hassle – free preparation of time –tables.</a:t>
              </a:r>
            </a:p>
          </p:txBody>
        </p:sp>
      </p:grpSp>
      <p:grpSp>
        <p:nvGrpSpPr>
          <p:cNvPr id="22" name="Group 22"/>
          <p:cNvGrpSpPr/>
          <p:nvPr/>
        </p:nvGrpSpPr>
        <p:grpSpPr>
          <a:xfrm>
            <a:off x="12817253" y="3999183"/>
            <a:ext cx="1333337" cy="1333337"/>
            <a:chOff x="0" y="0"/>
            <a:chExt cx="1777783" cy="1777783"/>
          </a:xfrm>
        </p:grpSpPr>
        <p:grpSp>
          <p:nvGrpSpPr>
            <p:cNvPr id="23" name="Group 23"/>
            <p:cNvGrpSpPr/>
            <p:nvPr/>
          </p:nvGrpSpPr>
          <p:grpSpPr>
            <a:xfrm>
              <a:off x="0" y="0"/>
              <a:ext cx="1777783" cy="1777783"/>
              <a:chOff x="0" y="0"/>
              <a:chExt cx="6350000" cy="6350000"/>
            </a:xfrm>
          </p:grpSpPr>
          <p:sp>
            <p:nvSpPr>
              <p:cNvPr id="24" name="Freeform 2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DB6D6"/>
              </a:solidFill>
            </p:spPr>
          </p:sp>
        </p:grpSp>
        <p:pic>
          <p:nvPicPr>
            <p:cNvPr id="25" name="Picture 2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98294" y="416026"/>
              <a:ext cx="581195" cy="945731"/>
            </a:xfrm>
            <a:prstGeom prst="rect">
              <a:avLst/>
            </a:prstGeom>
          </p:spPr>
        </p:pic>
      </p:grpSp>
      <p:grpSp>
        <p:nvGrpSpPr>
          <p:cNvPr id="26" name="Group 26"/>
          <p:cNvGrpSpPr/>
          <p:nvPr/>
        </p:nvGrpSpPr>
        <p:grpSpPr>
          <a:xfrm>
            <a:off x="7227291" y="3999183"/>
            <a:ext cx="1333337" cy="1333337"/>
            <a:chOff x="0" y="0"/>
            <a:chExt cx="1777783" cy="1777783"/>
          </a:xfrm>
        </p:grpSpPr>
        <p:grpSp>
          <p:nvGrpSpPr>
            <p:cNvPr id="27" name="Group 27"/>
            <p:cNvGrpSpPr/>
            <p:nvPr/>
          </p:nvGrpSpPr>
          <p:grpSpPr>
            <a:xfrm>
              <a:off x="0" y="0"/>
              <a:ext cx="1777783" cy="1777783"/>
              <a:chOff x="0" y="0"/>
              <a:chExt cx="6350000" cy="6350000"/>
            </a:xfrm>
          </p:grpSpPr>
          <p:sp>
            <p:nvSpPr>
              <p:cNvPr id="28" name="Freeform 2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DB6D6"/>
              </a:solidFill>
            </p:spPr>
          </p:sp>
        </p:grpSp>
        <p:pic>
          <p:nvPicPr>
            <p:cNvPr id="29" name="Picture 29"/>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58917" y="496711"/>
              <a:ext cx="1059949" cy="784362"/>
            </a:xfrm>
            <a:prstGeom prst="rect">
              <a:avLst/>
            </a:prstGeom>
          </p:spPr>
        </p:pic>
      </p:grpSp>
      <p:pic>
        <p:nvPicPr>
          <p:cNvPr id="30" name="Picture 2">
            <a:extLst>
              <a:ext uri="{FF2B5EF4-FFF2-40B4-BE49-F238E27FC236}">
                <a16:creationId xmlns:a16="http://schemas.microsoft.com/office/drawing/2014/main" id="{F5E663F2-FDAB-6C9D-C501-E8536D27C4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599" y="61264"/>
            <a:ext cx="17068800" cy="22002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F1F2"/>
        </a:solidFill>
        <a:effectLst/>
      </p:bgPr>
    </p:bg>
    <p:spTree>
      <p:nvGrpSpPr>
        <p:cNvPr id="1" name=""/>
        <p:cNvGrpSpPr/>
        <p:nvPr/>
      </p:nvGrpSpPr>
      <p:grpSpPr>
        <a:xfrm>
          <a:off x="0" y="0"/>
          <a:ext cx="0" cy="0"/>
          <a:chOff x="0" y="0"/>
          <a:chExt cx="0" cy="0"/>
        </a:xfrm>
      </p:grpSpPr>
      <p:grpSp>
        <p:nvGrpSpPr>
          <p:cNvPr id="19" name="Group 19"/>
          <p:cNvGrpSpPr/>
          <p:nvPr/>
        </p:nvGrpSpPr>
        <p:grpSpPr>
          <a:xfrm>
            <a:off x="990600" y="2323942"/>
            <a:ext cx="13424183" cy="7192380"/>
            <a:chOff x="-291234" y="852201"/>
            <a:chExt cx="16062660" cy="9589841"/>
          </a:xfrm>
        </p:grpSpPr>
        <p:sp>
          <p:nvSpPr>
            <p:cNvPr id="20" name="TextBox 20"/>
            <p:cNvSpPr txBox="1"/>
            <p:nvPr/>
          </p:nvSpPr>
          <p:spPr>
            <a:xfrm>
              <a:off x="3157951" y="852201"/>
              <a:ext cx="12613475" cy="1492716"/>
            </a:xfrm>
            <a:prstGeom prst="rect">
              <a:avLst/>
            </a:prstGeom>
          </p:spPr>
          <p:txBody>
            <a:bodyPr wrap="square" lIns="0" tIns="0" rIns="0" bIns="0" rtlCol="0" anchor="t">
              <a:spAutoFit/>
            </a:bodyPr>
            <a:lstStyle/>
            <a:p>
              <a:pPr>
                <a:lnSpc>
                  <a:spcPts val="8999"/>
                </a:lnSpc>
              </a:pPr>
              <a:r>
                <a:rPr lang="en-US" sz="6600" spc="-149" dirty="0">
                  <a:latin typeface="Aharoni" panose="02010803020104030203" pitchFamily="2" charset="-79"/>
                  <a:cs typeface="Aharoni" panose="02010803020104030203" pitchFamily="2" charset="-79"/>
                </a:rPr>
                <a:t>GRAPH REPRESENTATION</a:t>
              </a:r>
            </a:p>
          </p:txBody>
        </p:sp>
        <p:sp>
          <p:nvSpPr>
            <p:cNvPr id="21" name="TextBox 21"/>
            <p:cNvSpPr txBox="1"/>
            <p:nvPr/>
          </p:nvSpPr>
          <p:spPr>
            <a:xfrm>
              <a:off x="-291234" y="3055659"/>
              <a:ext cx="11232312" cy="7386383"/>
            </a:xfrm>
            <a:prstGeom prst="rect">
              <a:avLst/>
            </a:prstGeom>
          </p:spPr>
          <p:txBody>
            <a:bodyPr wrap="square" lIns="0" tIns="0" rIns="0" bIns="0" rtlCol="0" anchor="t">
              <a:spAutoFit/>
            </a:bodyPr>
            <a:lstStyle/>
            <a:p>
              <a:pPr marL="457200" indent="-457200" algn="just">
                <a:lnSpc>
                  <a:spcPts val="3079"/>
                </a:lnSpc>
                <a:buFont typeface="+mj-lt"/>
                <a:buAutoNum type="arabicPeriod"/>
              </a:pPr>
              <a:r>
                <a:rPr lang="en-US" sz="2400" dirty="0">
                  <a:latin typeface="Muli Regular" panose="020B0604020202020204" charset="0"/>
                </a:rPr>
                <a:t>Graph coloring is one decent approach which can deal with timetable scheduling problem and can satisfy changing requirements. </a:t>
              </a:r>
            </a:p>
            <a:p>
              <a:pPr marL="457200" indent="-457200" algn="just">
                <a:lnSpc>
                  <a:spcPts val="3079"/>
                </a:lnSpc>
                <a:buFont typeface="+mj-lt"/>
                <a:buAutoNum type="arabicPeriod"/>
              </a:pPr>
              <a:r>
                <a:rPr lang="en-US" sz="2400" dirty="0">
                  <a:latin typeface="Muli Regular" panose="020B0604020202020204" charset="0"/>
                </a:rPr>
                <a:t>In this work, we have framed a systemic model by applying graph vertex coloring approach for generating exam timetabling with the help of a course matrix generated from given data of an educational institute. </a:t>
              </a:r>
            </a:p>
            <a:p>
              <a:pPr marL="457200" indent="-457200" algn="just">
                <a:lnSpc>
                  <a:spcPts val="3079"/>
                </a:lnSpc>
                <a:buFont typeface="+mj-lt"/>
                <a:buAutoNum type="arabicPeriod"/>
              </a:pPr>
              <a:r>
                <a:rPr lang="en-US" sz="2400" dirty="0">
                  <a:latin typeface="Muli Regular" panose="020B0604020202020204" charset="0"/>
                </a:rPr>
                <a:t>For Every Adjacent Vertex we gave it different color so that it doesn't clashes in same slot. </a:t>
              </a:r>
            </a:p>
            <a:p>
              <a:pPr algn="just">
                <a:lnSpc>
                  <a:spcPts val="3079"/>
                </a:lnSpc>
              </a:pPr>
              <a:endParaRPr lang="en-US" sz="2400" dirty="0">
                <a:latin typeface="Muli Regular" panose="020B0604020202020204" charset="0"/>
              </a:endParaRPr>
            </a:p>
            <a:p>
              <a:pPr algn="just">
                <a:lnSpc>
                  <a:spcPts val="3079"/>
                </a:lnSpc>
              </a:pPr>
              <a:r>
                <a:rPr lang="en-US" sz="2400" b="1" dirty="0">
                  <a:latin typeface="Muli Regular" panose="020B0604020202020204" charset="0"/>
                </a:rPr>
                <a:t>Time Complexity of Algorithm</a:t>
              </a:r>
              <a:r>
                <a:rPr lang="en-US" sz="2400" dirty="0">
                  <a:latin typeface="Muli Regular" panose="020B0604020202020204" charset="0"/>
                </a:rPr>
                <a:t>: O(n2) </a:t>
              </a:r>
            </a:p>
            <a:p>
              <a:pPr algn="just">
                <a:lnSpc>
                  <a:spcPts val="3079"/>
                </a:lnSpc>
              </a:pPr>
              <a:endParaRPr lang="en-US" sz="2400" dirty="0">
                <a:latin typeface="Muli Regular" panose="020B0604020202020204" charset="0"/>
              </a:endParaRPr>
            </a:p>
            <a:p>
              <a:pPr algn="just">
                <a:lnSpc>
                  <a:spcPts val="3079"/>
                </a:lnSpc>
              </a:pPr>
              <a:r>
                <a:rPr lang="en-US" sz="2400" b="1" dirty="0">
                  <a:latin typeface="Muli Regular" panose="020B0604020202020204" charset="0"/>
                </a:rPr>
                <a:t>Space Complexity of Algorithm</a:t>
              </a:r>
              <a:r>
                <a:rPr lang="en-US" sz="2400" dirty="0">
                  <a:latin typeface="Muli Regular" panose="020B0604020202020204" charset="0"/>
                </a:rPr>
                <a:t>: O(n2) , where, n is number of Subjects</a:t>
              </a:r>
              <a:endParaRPr lang="en-US" sz="2199" dirty="0">
                <a:solidFill>
                  <a:srgbClr val="203850"/>
                </a:solidFill>
                <a:latin typeface="Muli Regular" panose="020B0604020202020204" charset="0"/>
              </a:endParaRPr>
            </a:p>
          </p:txBody>
        </p:sp>
      </p:grpSp>
      <p:pic>
        <p:nvPicPr>
          <p:cNvPr id="23" name="image1.png">
            <a:extLst>
              <a:ext uri="{FF2B5EF4-FFF2-40B4-BE49-F238E27FC236}">
                <a16:creationId xmlns:a16="http://schemas.microsoft.com/office/drawing/2014/main" id="{62B0B52D-543E-2645-5A99-DD503FE2AB5C}"/>
              </a:ext>
            </a:extLst>
          </p:cNvPr>
          <p:cNvPicPr/>
          <p:nvPr/>
        </p:nvPicPr>
        <p:blipFill>
          <a:blip r:embed="rId3"/>
          <a:srcRect b="46339"/>
          <a:stretch>
            <a:fillRect/>
          </a:stretch>
        </p:blipFill>
        <p:spPr>
          <a:xfrm>
            <a:off x="10880375" y="3972848"/>
            <a:ext cx="6637022" cy="5108519"/>
          </a:xfrm>
          <a:prstGeom prst="rect">
            <a:avLst/>
          </a:prstGeom>
          <a:ln/>
        </p:spPr>
      </p:pic>
      <p:pic>
        <p:nvPicPr>
          <p:cNvPr id="6" name="Picture 2">
            <a:extLst>
              <a:ext uri="{FF2B5EF4-FFF2-40B4-BE49-F238E27FC236}">
                <a16:creationId xmlns:a16="http://schemas.microsoft.com/office/drawing/2014/main" id="{68877ED7-390C-00B0-C6D2-5FEB52921C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45588"/>
            <a:ext cx="17068800" cy="22002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982200" y="8219874"/>
            <a:ext cx="8013669" cy="1665958"/>
            <a:chOff x="-1" y="-47625"/>
            <a:chExt cx="4478694" cy="2434214"/>
          </a:xfrm>
          <a:solidFill>
            <a:schemeClr val="bg1">
              <a:lumMod val="95000"/>
            </a:schemeClr>
          </a:solidFill>
        </p:grpSpPr>
        <p:sp>
          <p:nvSpPr>
            <p:cNvPr id="3" name="Freeform 3"/>
            <p:cNvSpPr/>
            <p:nvPr/>
          </p:nvSpPr>
          <p:spPr>
            <a:xfrm>
              <a:off x="0" y="0"/>
              <a:ext cx="4478693" cy="2386589"/>
            </a:xfrm>
            <a:custGeom>
              <a:avLst/>
              <a:gdLst/>
              <a:ahLst/>
              <a:cxnLst/>
              <a:rect l="l" t="t" r="r" b="b"/>
              <a:pathLst>
                <a:path w="4478693" h="2386589">
                  <a:moveTo>
                    <a:pt x="38302" y="0"/>
                  </a:moveTo>
                  <a:lnTo>
                    <a:pt x="4440391" y="0"/>
                  </a:lnTo>
                  <a:cubicBezTo>
                    <a:pt x="4461544" y="0"/>
                    <a:pt x="4478693" y="17148"/>
                    <a:pt x="4478693" y="38302"/>
                  </a:cubicBezTo>
                  <a:lnTo>
                    <a:pt x="4478693" y="2348288"/>
                  </a:lnTo>
                  <a:cubicBezTo>
                    <a:pt x="4478693" y="2358446"/>
                    <a:pt x="4474657" y="2368188"/>
                    <a:pt x="4467474" y="2375371"/>
                  </a:cubicBezTo>
                  <a:cubicBezTo>
                    <a:pt x="4460291" y="2382554"/>
                    <a:pt x="4450549" y="2386589"/>
                    <a:pt x="4440391" y="2386589"/>
                  </a:cubicBezTo>
                  <a:lnTo>
                    <a:pt x="38302" y="2386589"/>
                  </a:lnTo>
                  <a:cubicBezTo>
                    <a:pt x="17148" y="2386589"/>
                    <a:pt x="0" y="2369441"/>
                    <a:pt x="0" y="2348288"/>
                  </a:cubicBezTo>
                  <a:lnTo>
                    <a:pt x="0" y="38302"/>
                  </a:lnTo>
                  <a:cubicBezTo>
                    <a:pt x="0" y="17148"/>
                    <a:pt x="17148" y="0"/>
                    <a:pt x="38302" y="0"/>
                  </a:cubicBezTo>
                  <a:close/>
                </a:path>
              </a:pathLst>
            </a:custGeom>
            <a:grpFill/>
            <a:ln>
              <a:noFill/>
            </a:ln>
          </p:spPr>
        </p:sp>
        <p:sp>
          <p:nvSpPr>
            <p:cNvPr id="4" name="TextBox 4"/>
            <p:cNvSpPr txBox="1"/>
            <p:nvPr/>
          </p:nvSpPr>
          <p:spPr>
            <a:xfrm>
              <a:off x="-1" y="-47625"/>
              <a:ext cx="4478692" cy="2386589"/>
            </a:xfrm>
            <a:prstGeom prst="rect">
              <a:avLst/>
            </a:prstGeom>
            <a:grpFill/>
          </p:spPr>
          <p:txBody>
            <a:bodyPr lIns="254000" tIns="254000" rIns="254000" bIns="254000" rtlCol="0" anchor="ctr"/>
            <a:lstStyle/>
            <a:p>
              <a:pPr algn="just">
                <a:lnSpc>
                  <a:spcPts val="3219"/>
                </a:lnSpc>
              </a:pPr>
              <a:r>
                <a:rPr lang="en-US" sz="2299" dirty="0">
                  <a:solidFill>
                    <a:srgbClr val="203850"/>
                  </a:solidFill>
                  <a:latin typeface="Muli Regular"/>
                </a:rPr>
                <a:t>Exam Time-Table Generator is simple and easy to use application which takes Semester Subjects and Maximum number of slots as input from the user and displays the Schedule for examination with no subjects of same semester clashing in slot. </a:t>
              </a:r>
            </a:p>
          </p:txBody>
        </p:sp>
      </p:grpSp>
      <p:grpSp>
        <p:nvGrpSpPr>
          <p:cNvPr id="5" name="Group 5"/>
          <p:cNvGrpSpPr/>
          <p:nvPr/>
        </p:nvGrpSpPr>
        <p:grpSpPr>
          <a:xfrm>
            <a:off x="5029200" y="4991100"/>
            <a:ext cx="5383326" cy="2311465"/>
            <a:chOff x="0" y="-4395"/>
            <a:chExt cx="1241918" cy="533248"/>
          </a:xfrm>
        </p:grpSpPr>
        <p:sp>
          <p:nvSpPr>
            <p:cNvPr id="6" name="Freeform 6"/>
            <p:cNvSpPr/>
            <p:nvPr/>
          </p:nvSpPr>
          <p:spPr>
            <a:xfrm>
              <a:off x="0" y="0"/>
              <a:ext cx="1241918" cy="528853"/>
            </a:xfrm>
            <a:custGeom>
              <a:avLst/>
              <a:gdLst/>
              <a:ahLst/>
              <a:cxnLst/>
              <a:rect l="l" t="t" r="r" b="b"/>
              <a:pathLst>
                <a:path w="1241918" h="528853">
                  <a:moveTo>
                    <a:pt x="0" y="0"/>
                  </a:moveTo>
                  <a:lnTo>
                    <a:pt x="1241918" y="0"/>
                  </a:lnTo>
                  <a:lnTo>
                    <a:pt x="1241918" y="528853"/>
                  </a:lnTo>
                  <a:lnTo>
                    <a:pt x="0" y="528853"/>
                  </a:lnTo>
                  <a:close/>
                </a:path>
              </a:pathLst>
            </a:custGeom>
            <a:solidFill>
              <a:srgbClr val="3DB6D6"/>
            </a:solidFill>
          </p:spPr>
        </p:sp>
        <p:sp>
          <p:nvSpPr>
            <p:cNvPr id="7" name="TextBox 7"/>
            <p:cNvSpPr txBox="1"/>
            <p:nvPr/>
          </p:nvSpPr>
          <p:spPr>
            <a:xfrm>
              <a:off x="0" y="-4395"/>
              <a:ext cx="1241917" cy="524458"/>
            </a:xfrm>
            <a:prstGeom prst="rect">
              <a:avLst/>
            </a:prstGeom>
          </p:spPr>
          <p:txBody>
            <a:bodyPr lIns="254000" tIns="254000" rIns="254000" bIns="254000" rtlCol="0" anchor="ctr"/>
            <a:lstStyle/>
            <a:p>
              <a:pPr algn="ctr">
                <a:lnSpc>
                  <a:spcPts val="4059"/>
                </a:lnSpc>
              </a:pPr>
              <a:r>
                <a:rPr lang="en-US" sz="2899" dirty="0">
                  <a:solidFill>
                    <a:srgbClr val="FFFFFF"/>
                  </a:solidFill>
                  <a:latin typeface="Muli Regular Bold"/>
                </a:rPr>
                <a:t>Exam Time Table Generator</a:t>
              </a:r>
            </a:p>
          </p:txBody>
        </p:sp>
      </p:grpSp>
      <p:grpSp>
        <p:nvGrpSpPr>
          <p:cNvPr id="8" name="Group 8"/>
          <p:cNvGrpSpPr/>
          <p:nvPr/>
        </p:nvGrpSpPr>
        <p:grpSpPr>
          <a:xfrm>
            <a:off x="804648" y="5174388"/>
            <a:ext cx="2662517" cy="1814949"/>
            <a:chOff x="0" y="-47625"/>
            <a:chExt cx="851072" cy="580147"/>
          </a:xfrm>
        </p:grpSpPr>
        <p:sp>
          <p:nvSpPr>
            <p:cNvPr id="9" name="Freeform 9"/>
            <p:cNvSpPr/>
            <p:nvPr/>
          </p:nvSpPr>
          <p:spPr>
            <a:xfrm>
              <a:off x="0" y="0"/>
              <a:ext cx="851072" cy="532522"/>
            </a:xfrm>
            <a:custGeom>
              <a:avLst/>
              <a:gdLst/>
              <a:ahLst/>
              <a:cxnLst/>
              <a:rect l="l" t="t" r="r" b="b"/>
              <a:pathLst>
                <a:path w="851072" h="532522">
                  <a:moveTo>
                    <a:pt x="0" y="0"/>
                  </a:moveTo>
                  <a:lnTo>
                    <a:pt x="851072" y="0"/>
                  </a:lnTo>
                  <a:lnTo>
                    <a:pt x="851072" y="532522"/>
                  </a:lnTo>
                  <a:lnTo>
                    <a:pt x="0" y="532522"/>
                  </a:lnTo>
                  <a:close/>
                </a:path>
              </a:pathLst>
            </a:custGeom>
            <a:solidFill>
              <a:srgbClr val="203850"/>
            </a:solidFill>
          </p:spPr>
        </p:sp>
        <p:sp>
          <p:nvSpPr>
            <p:cNvPr id="10" name="TextBox 10"/>
            <p:cNvSpPr txBox="1"/>
            <p:nvPr/>
          </p:nvSpPr>
          <p:spPr>
            <a:xfrm>
              <a:off x="0" y="-47625"/>
              <a:ext cx="851072" cy="580146"/>
            </a:xfrm>
            <a:prstGeom prst="rect">
              <a:avLst/>
            </a:prstGeom>
          </p:spPr>
          <p:txBody>
            <a:bodyPr lIns="254000" tIns="254000" rIns="254000" bIns="254000" rtlCol="0" anchor="ctr"/>
            <a:lstStyle/>
            <a:p>
              <a:pPr algn="ctr">
                <a:lnSpc>
                  <a:spcPts val="2800"/>
                </a:lnSpc>
              </a:pPr>
              <a:r>
                <a:rPr lang="en-US" sz="2000" dirty="0">
                  <a:solidFill>
                    <a:srgbClr val="FFFFFF"/>
                  </a:solidFill>
                  <a:latin typeface="Muli Regular Bold"/>
                </a:rPr>
                <a:t>Add </a:t>
              </a:r>
              <a:r>
                <a:rPr lang="en-US" sz="2000" dirty="0" err="1">
                  <a:solidFill>
                    <a:srgbClr val="FFFFFF"/>
                  </a:solidFill>
                  <a:latin typeface="Muli Regular Bold"/>
                </a:rPr>
                <a:t>sem</a:t>
              </a:r>
              <a:r>
                <a:rPr lang="en-US" sz="2000" dirty="0">
                  <a:solidFill>
                    <a:srgbClr val="FFFFFF"/>
                  </a:solidFill>
                  <a:latin typeface="Muli Regular Bold"/>
                </a:rPr>
                <a:t> number</a:t>
              </a:r>
            </a:p>
          </p:txBody>
        </p:sp>
      </p:grpSp>
      <p:grpSp>
        <p:nvGrpSpPr>
          <p:cNvPr id="11" name="Group 11"/>
          <p:cNvGrpSpPr/>
          <p:nvPr/>
        </p:nvGrpSpPr>
        <p:grpSpPr>
          <a:xfrm>
            <a:off x="6242355" y="2382219"/>
            <a:ext cx="3033524" cy="1685010"/>
            <a:chOff x="0" y="-6090"/>
            <a:chExt cx="969664" cy="538612"/>
          </a:xfrm>
        </p:grpSpPr>
        <p:sp>
          <p:nvSpPr>
            <p:cNvPr id="12" name="Freeform 12"/>
            <p:cNvSpPr/>
            <p:nvPr/>
          </p:nvSpPr>
          <p:spPr>
            <a:xfrm>
              <a:off x="0" y="0"/>
              <a:ext cx="945208" cy="532522"/>
            </a:xfrm>
            <a:custGeom>
              <a:avLst/>
              <a:gdLst/>
              <a:ahLst/>
              <a:cxnLst/>
              <a:rect l="l" t="t" r="r" b="b"/>
              <a:pathLst>
                <a:path w="945208" h="532522">
                  <a:moveTo>
                    <a:pt x="0" y="0"/>
                  </a:moveTo>
                  <a:lnTo>
                    <a:pt x="945208" y="0"/>
                  </a:lnTo>
                  <a:lnTo>
                    <a:pt x="945208" y="532522"/>
                  </a:lnTo>
                  <a:lnTo>
                    <a:pt x="0" y="532522"/>
                  </a:lnTo>
                  <a:close/>
                </a:path>
              </a:pathLst>
            </a:custGeom>
            <a:solidFill>
              <a:srgbClr val="203850"/>
            </a:solidFill>
          </p:spPr>
        </p:sp>
        <p:sp>
          <p:nvSpPr>
            <p:cNvPr id="13" name="TextBox 13"/>
            <p:cNvSpPr txBox="1"/>
            <p:nvPr/>
          </p:nvSpPr>
          <p:spPr>
            <a:xfrm>
              <a:off x="0" y="-6090"/>
              <a:ext cx="969664" cy="532522"/>
            </a:xfrm>
            <a:prstGeom prst="rect">
              <a:avLst/>
            </a:prstGeom>
          </p:spPr>
          <p:txBody>
            <a:bodyPr lIns="254000" tIns="254000" rIns="254000" bIns="254000" rtlCol="0" anchor="ctr"/>
            <a:lstStyle/>
            <a:p>
              <a:pPr algn="ctr">
                <a:lnSpc>
                  <a:spcPts val="2800"/>
                </a:lnSpc>
              </a:pPr>
              <a:r>
                <a:rPr lang="en-US" sz="2000" dirty="0">
                  <a:solidFill>
                    <a:srgbClr val="FFFFFF"/>
                  </a:solidFill>
                  <a:latin typeface="Muli Regular Bold"/>
                </a:rPr>
                <a:t>Add slots</a:t>
              </a:r>
            </a:p>
          </p:txBody>
        </p:sp>
      </p:grpSp>
      <p:grpSp>
        <p:nvGrpSpPr>
          <p:cNvPr id="14" name="Group 14"/>
          <p:cNvGrpSpPr/>
          <p:nvPr/>
        </p:nvGrpSpPr>
        <p:grpSpPr>
          <a:xfrm>
            <a:off x="6204121" y="8357548"/>
            <a:ext cx="3033483" cy="1665958"/>
            <a:chOff x="0" y="0"/>
            <a:chExt cx="969651" cy="532522"/>
          </a:xfrm>
        </p:grpSpPr>
        <p:sp>
          <p:nvSpPr>
            <p:cNvPr id="15" name="Freeform 15"/>
            <p:cNvSpPr/>
            <p:nvPr/>
          </p:nvSpPr>
          <p:spPr>
            <a:xfrm>
              <a:off x="0" y="0"/>
              <a:ext cx="969651" cy="532522"/>
            </a:xfrm>
            <a:custGeom>
              <a:avLst/>
              <a:gdLst/>
              <a:ahLst/>
              <a:cxnLst/>
              <a:rect l="l" t="t" r="r" b="b"/>
              <a:pathLst>
                <a:path w="969651" h="532522">
                  <a:moveTo>
                    <a:pt x="0" y="0"/>
                  </a:moveTo>
                  <a:lnTo>
                    <a:pt x="969651" y="0"/>
                  </a:lnTo>
                  <a:lnTo>
                    <a:pt x="969651" y="532522"/>
                  </a:lnTo>
                  <a:lnTo>
                    <a:pt x="0" y="532522"/>
                  </a:lnTo>
                  <a:close/>
                </a:path>
              </a:pathLst>
            </a:custGeom>
            <a:solidFill>
              <a:srgbClr val="203850"/>
            </a:solidFill>
          </p:spPr>
        </p:sp>
        <p:sp>
          <p:nvSpPr>
            <p:cNvPr id="16" name="TextBox 16"/>
            <p:cNvSpPr txBox="1"/>
            <p:nvPr/>
          </p:nvSpPr>
          <p:spPr>
            <a:xfrm>
              <a:off x="0" y="6932"/>
              <a:ext cx="969651" cy="511637"/>
            </a:xfrm>
            <a:prstGeom prst="rect">
              <a:avLst/>
            </a:prstGeom>
          </p:spPr>
          <p:txBody>
            <a:bodyPr lIns="254000" tIns="254000" rIns="254000" bIns="254000" rtlCol="0" anchor="ctr"/>
            <a:lstStyle/>
            <a:p>
              <a:pPr algn="ctr">
                <a:lnSpc>
                  <a:spcPts val="2800"/>
                </a:lnSpc>
              </a:pPr>
              <a:r>
                <a:rPr lang="en-US" sz="2000" dirty="0">
                  <a:solidFill>
                    <a:srgbClr val="FFFFFF"/>
                  </a:solidFill>
                  <a:latin typeface="Muli Regular Bold"/>
                </a:rPr>
                <a:t>Add subjects</a:t>
              </a:r>
            </a:p>
          </p:txBody>
        </p:sp>
      </p:grpSp>
      <p:grpSp>
        <p:nvGrpSpPr>
          <p:cNvPr id="17" name="Group 17"/>
          <p:cNvGrpSpPr/>
          <p:nvPr/>
        </p:nvGrpSpPr>
        <p:grpSpPr>
          <a:xfrm>
            <a:off x="12063866" y="5323376"/>
            <a:ext cx="2662517" cy="1665961"/>
            <a:chOff x="0" y="-1"/>
            <a:chExt cx="851072" cy="532523"/>
          </a:xfrm>
        </p:grpSpPr>
        <p:sp>
          <p:nvSpPr>
            <p:cNvPr id="18" name="Freeform 18"/>
            <p:cNvSpPr/>
            <p:nvPr/>
          </p:nvSpPr>
          <p:spPr>
            <a:xfrm>
              <a:off x="0" y="0"/>
              <a:ext cx="851072" cy="532522"/>
            </a:xfrm>
            <a:custGeom>
              <a:avLst/>
              <a:gdLst/>
              <a:ahLst/>
              <a:cxnLst/>
              <a:rect l="l" t="t" r="r" b="b"/>
              <a:pathLst>
                <a:path w="851072" h="532522">
                  <a:moveTo>
                    <a:pt x="0" y="0"/>
                  </a:moveTo>
                  <a:lnTo>
                    <a:pt x="851072" y="0"/>
                  </a:lnTo>
                  <a:lnTo>
                    <a:pt x="851072" y="532522"/>
                  </a:lnTo>
                  <a:lnTo>
                    <a:pt x="0" y="532522"/>
                  </a:lnTo>
                  <a:close/>
                </a:path>
              </a:pathLst>
            </a:custGeom>
            <a:solidFill>
              <a:srgbClr val="203850"/>
            </a:solidFill>
          </p:spPr>
        </p:sp>
        <p:sp>
          <p:nvSpPr>
            <p:cNvPr id="19" name="TextBox 19"/>
            <p:cNvSpPr txBox="1"/>
            <p:nvPr/>
          </p:nvSpPr>
          <p:spPr>
            <a:xfrm>
              <a:off x="0" y="-1"/>
              <a:ext cx="851072" cy="532522"/>
            </a:xfrm>
            <a:prstGeom prst="rect">
              <a:avLst/>
            </a:prstGeom>
          </p:spPr>
          <p:txBody>
            <a:bodyPr lIns="254000" tIns="254000" rIns="254000" bIns="254000" rtlCol="0" anchor="ctr"/>
            <a:lstStyle/>
            <a:p>
              <a:pPr algn="ctr">
                <a:lnSpc>
                  <a:spcPts val="2799"/>
                </a:lnSpc>
              </a:pPr>
              <a:r>
                <a:rPr lang="en-US" sz="1999" dirty="0">
                  <a:solidFill>
                    <a:srgbClr val="FFFFFF"/>
                  </a:solidFill>
                  <a:latin typeface="Muli Regular Bold"/>
                </a:rPr>
                <a:t>Add </a:t>
              </a:r>
              <a:r>
                <a:rPr lang="en-US" sz="1999" dirty="0" err="1">
                  <a:solidFill>
                    <a:srgbClr val="FFFFFF"/>
                  </a:solidFill>
                  <a:latin typeface="Muli Regular Bold"/>
                </a:rPr>
                <a:t>clg</a:t>
              </a:r>
              <a:r>
                <a:rPr lang="en-US" sz="1999" dirty="0">
                  <a:solidFill>
                    <a:srgbClr val="FFFFFF"/>
                  </a:solidFill>
                  <a:latin typeface="Muli Regular Bold"/>
                </a:rPr>
                <a:t> name</a:t>
              </a:r>
            </a:p>
          </p:txBody>
        </p:sp>
      </p:grpSp>
      <p:sp>
        <p:nvSpPr>
          <p:cNvPr id="20" name="AutoShape 20"/>
          <p:cNvSpPr/>
          <p:nvPr/>
        </p:nvSpPr>
        <p:spPr>
          <a:xfrm>
            <a:off x="10412526" y="6137308"/>
            <a:ext cx="1651340" cy="0"/>
          </a:xfrm>
          <a:prstGeom prst="line">
            <a:avLst/>
          </a:prstGeom>
          <a:ln w="38100" cap="rnd">
            <a:solidFill>
              <a:srgbClr val="203850"/>
            </a:solidFill>
            <a:prstDash val="solid"/>
            <a:headEnd type="none" w="sm" len="sm"/>
            <a:tailEnd type="triangle" w="lg" len="med"/>
          </a:ln>
        </p:spPr>
      </p:sp>
      <p:sp>
        <p:nvSpPr>
          <p:cNvPr id="21" name="AutoShape 21"/>
          <p:cNvSpPr/>
          <p:nvPr/>
        </p:nvSpPr>
        <p:spPr>
          <a:xfrm rot="10799999">
            <a:off x="3467165" y="6137308"/>
            <a:ext cx="1562035" cy="0"/>
          </a:xfrm>
          <a:prstGeom prst="line">
            <a:avLst/>
          </a:prstGeom>
          <a:ln w="38100" cap="rnd">
            <a:solidFill>
              <a:srgbClr val="203850"/>
            </a:solidFill>
            <a:prstDash val="solid"/>
            <a:headEnd type="none" w="sm" len="sm"/>
            <a:tailEnd type="triangle" w="lg" len="med"/>
          </a:ln>
        </p:spPr>
      </p:sp>
      <p:sp>
        <p:nvSpPr>
          <p:cNvPr id="22" name="AutoShape 22"/>
          <p:cNvSpPr/>
          <p:nvPr/>
        </p:nvSpPr>
        <p:spPr>
          <a:xfrm rot="-5400000">
            <a:off x="7249402" y="4519640"/>
            <a:ext cx="942922" cy="0"/>
          </a:xfrm>
          <a:prstGeom prst="line">
            <a:avLst/>
          </a:prstGeom>
          <a:ln w="38100" cap="rnd">
            <a:solidFill>
              <a:srgbClr val="203850"/>
            </a:solidFill>
            <a:prstDash val="solid"/>
            <a:headEnd type="none" w="sm" len="sm"/>
            <a:tailEnd type="triangle" w="lg" len="med"/>
          </a:ln>
        </p:spPr>
      </p:sp>
      <p:sp>
        <p:nvSpPr>
          <p:cNvPr id="23" name="AutoShape 23"/>
          <p:cNvSpPr/>
          <p:nvPr/>
        </p:nvSpPr>
        <p:spPr>
          <a:xfrm rot="5400000">
            <a:off x="7193371" y="7811006"/>
            <a:ext cx="1054984" cy="0"/>
          </a:xfrm>
          <a:prstGeom prst="line">
            <a:avLst/>
          </a:prstGeom>
          <a:ln w="38100" cap="rnd">
            <a:solidFill>
              <a:srgbClr val="203850"/>
            </a:solidFill>
            <a:prstDash val="solid"/>
            <a:headEnd type="none" w="sm" len="sm"/>
            <a:tailEnd type="triangle" w="lg" len="med"/>
          </a:ln>
        </p:spPr>
      </p:sp>
      <p:grpSp>
        <p:nvGrpSpPr>
          <p:cNvPr id="24" name="Group 24"/>
          <p:cNvGrpSpPr/>
          <p:nvPr/>
        </p:nvGrpSpPr>
        <p:grpSpPr>
          <a:xfrm>
            <a:off x="1557302" y="8506394"/>
            <a:ext cx="3471898" cy="1390086"/>
            <a:chOff x="0" y="-6978"/>
            <a:chExt cx="1109790" cy="444340"/>
          </a:xfrm>
        </p:grpSpPr>
        <p:sp>
          <p:nvSpPr>
            <p:cNvPr id="25" name="Freeform 25"/>
            <p:cNvSpPr/>
            <p:nvPr/>
          </p:nvSpPr>
          <p:spPr>
            <a:xfrm>
              <a:off x="0" y="0"/>
              <a:ext cx="1109790" cy="437362"/>
            </a:xfrm>
            <a:custGeom>
              <a:avLst/>
              <a:gdLst/>
              <a:ahLst/>
              <a:cxnLst/>
              <a:rect l="l" t="t" r="r" b="b"/>
              <a:pathLst>
                <a:path w="1109790" h="437362">
                  <a:moveTo>
                    <a:pt x="0" y="0"/>
                  </a:moveTo>
                  <a:lnTo>
                    <a:pt x="1109790" y="0"/>
                  </a:lnTo>
                  <a:lnTo>
                    <a:pt x="1109790" y="437362"/>
                  </a:lnTo>
                  <a:lnTo>
                    <a:pt x="0" y="437362"/>
                  </a:lnTo>
                  <a:close/>
                </a:path>
              </a:pathLst>
            </a:custGeom>
            <a:solidFill>
              <a:srgbClr val="B8EAF6"/>
            </a:solidFill>
          </p:spPr>
        </p:sp>
        <p:sp>
          <p:nvSpPr>
            <p:cNvPr id="26" name="TextBox 26"/>
            <p:cNvSpPr txBox="1"/>
            <p:nvPr/>
          </p:nvSpPr>
          <p:spPr>
            <a:xfrm>
              <a:off x="0" y="-6978"/>
              <a:ext cx="1109789" cy="437362"/>
            </a:xfrm>
            <a:prstGeom prst="rect">
              <a:avLst/>
            </a:prstGeom>
          </p:spPr>
          <p:txBody>
            <a:bodyPr lIns="254000" tIns="254000" rIns="254000" bIns="254000" rtlCol="0" anchor="ctr"/>
            <a:lstStyle/>
            <a:p>
              <a:pPr algn="ctr">
                <a:lnSpc>
                  <a:spcPts val="2800"/>
                </a:lnSpc>
              </a:pPr>
              <a:r>
                <a:rPr lang="en-US" sz="2000" dirty="0">
                  <a:solidFill>
                    <a:srgbClr val="203850"/>
                  </a:solidFill>
                  <a:latin typeface="Muli Regular"/>
                </a:rPr>
                <a:t>Add kt subjects</a:t>
              </a:r>
            </a:p>
          </p:txBody>
        </p:sp>
      </p:grpSp>
      <p:sp>
        <p:nvSpPr>
          <p:cNvPr id="27" name="AutoShape 27"/>
          <p:cNvSpPr/>
          <p:nvPr/>
        </p:nvSpPr>
        <p:spPr>
          <a:xfrm rot="10736146">
            <a:off x="5029099" y="9182390"/>
            <a:ext cx="1175124" cy="0"/>
          </a:xfrm>
          <a:prstGeom prst="line">
            <a:avLst/>
          </a:prstGeom>
          <a:ln w="38100" cap="rnd">
            <a:solidFill>
              <a:srgbClr val="203850"/>
            </a:solidFill>
            <a:prstDash val="solid"/>
            <a:headEnd type="none" w="sm" len="sm"/>
            <a:tailEnd type="triangle" w="lg" len="med"/>
          </a:ln>
        </p:spPr>
      </p:sp>
      <p:sp>
        <p:nvSpPr>
          <p:cNvPr id="28" name="TextBox 20">
            <a:extLst>
              <a:ext uri="{FF2B5EF4-FFF2-40B4-BE49-F238E27FC236}">
                <a16:creationId xmlns:a16="http://schemas.microsoft.com/office/drawing/2014/main" id="{E03BC7A2-424E-70DA-A326-B61F8EC4F10C}"/>
              </a:ext>
            </a:extLst>
          </p:cNvPr>
          <p:cNvSpPr txBox="1"/>
          <p:nvPr/>
        </p:nvSpPr>
        <p:spPr>
          <a:xfrm>
            <a:off x="270043" y="2244263"/>
            <a:ext cx="6104988" cy="2273699"/>
          </a:xfrm>
          <a:prstGeom prst="rect">
            <a:avLst/>
          </a:prstGeom>
        </p:spPr>
        <p:txBody>
          <a:bodyPr wrap="square" lIns="0" tIns="0" rIns="0" bIns="0" rtlCol="0" anchor="t">
            <a:spAutoFit/>
          </a:bodyPr>
          <a:lstStyle/>
          <a:p>
            <a:pPr>
              <a:lnSpc>
                <a:spcPts val="8999"/>
              </a:lnSpc>
            </a:pPr>
            <a:r>
              <a:rPr lang="en-US" sz="6600" spc="-149" dirty="0">
                <a:latin typeface="Aharoni" panose="02010803020104030203" pitchFamily="2" charset="-79"/>
                <a:cs typeface="Aharoni" panose="02010803020104030203" pitchFamily="2" charset="-79"/>
              </a:rPr>
              <a:t>SYSTEM ARCHITECTURE</a:t>
            </a:r>
          </a:p>
        </p:txBody>
      </p:sp>
      <p:pic>
        <p:nvPicPr>
          <p:cNvPr id="29" name="Picture 2">
            <a:extLst>
              <a:ext uri="{FF2B5EF4-FFF2-40B4-BE49-F238E27FC236}">
                <a16:creationId xmlns:a16="http://schemas.microsoft.com/office/drawing/2014/main" id="{7C28843A-A8A2-5188-E94C-41F8669FD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479" y="70614"/>
            <a:ext cx="17068800" cy="22002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1600200" y="3258580"/>
            <a:ext cx="14185928" cy="3557796"/>
            <a:chOff x="353639" y="-21413"/>
            <a:chExt cx="11312229" cy="6331960"/>
          </a:xfrm>
        </p:grpSpPr>
        <p:sp>
          <p:nvSpPr>
            <p:cNvPr id="9" name="TextBox 9"/>
            <p:cNvSpPr txBox="1"/>
            <p:nvPr/>
          </p:nvSpPr>
          <p:spPr>
            <a:xfrm>
              <a:off x="353639" y="-21413"/>
              <a:ext cx="11312229" cy="2009605"/>
            </a:xfrm>
            <a:prstGeom prst="rect">
              <a:avLst/>
            </a:prstGeom>
          </p:spPr>
          <p:txBody>
            <a:bodyPr wrap="square" lIns="0" tIns="0" rIns="0" bIns="0" rtlCol="0" anchor="t">
              <a:spAutoFit/>
            </a:bodyPr>
            <a:lstStyle/>
            <a:p>
              <a:pPr algn="ctr">
                <a:lnSpc>
                  <a:spcPts val="9083"/>
                </a:lnSpc>
              </a:pPr>
              <a:r>
                <a:rPr lang="en-US" sz="6600" spc="-139" dirty="0">
                  <a:latin typeface="Aharoni" panose="02010803020104030203" pitchFamily="2" charset="-79"/>
                  <a:cs typeface="Aharoni" panose="02010803020104030203" pitchFamily="2" charset="-79"/>
                </a:rPr>
                <a:t>SOFTWARE USED</a:t>
              </a:r>
            </a:p>
          </p:txBody>
        </p:sp>
        <p:sp>
          <p:nvSpPr>
            <p:cNvPr id="10" name="TextBox 10"/>
            <p:cNvSpPr txBox="1"/>
            <p:nvPr/>
          </p:nvSpPr>
          <p:spPr>
            <a:xfrm>
              <a:off x="1154205" y="3046108"/>
              <a:ext cx="10126295" cy="3264439"/>
            </a:xfrm>
            <a:prstGeom prst="rect">
              <a:avLst/>
            </a:prstGeom>
          </p:spPr>
          <p:txBody>
            <a:bodyPr wrap="square" lIns="0" tIns="0" rIns="0" bIns="0" rtlCol="0" anchor="t">
              <a:spAutoFit/>
            </a:bodyPr>
            <a:lstStyle/>
            <a:p>
              <a:pPr algn="ctr">
                <a:lnSpc>
                  <a:spcPts val="4891"/>
                </a:lnSpc>
              </a:pPr>
              <a:r>
                <a:rPr lang="en-IN" sz="3200" dirty="0"/>
                <a:t>Software: Visual Studio Code </a:t>
              </a:r>
            </a:p>
            <a:p>
              <a:pPr algn="ctr">
                <a:lnSpc>
                  <a:spcPts val="4891"/>
                </a:lnSpc>
              </a:pPr>
              <a:endParaRPr lang="en-IN" sz="3200" dirty="0"/>
            </a:p>
            <a:p>
              <a:pPr algn="ctr">
                <a:lnSpc>
                  <a:spcPts val="4891"/>
                </a:lnSpc>
              </a:pPr>
              <a:r>
                <a:rPr lang="en-IN" sz="3200" dirty="0"/>
                <a:t>Language :C++</a:t>
              </a:r>
              <a:endParaRPr lang="en-US" sz="2911" dirty="0">
                <a:solidFill>
                  <a:srgbClr val="203850"/>
                </a:solidFill>
                <a:latin typeface="Muli Regular Bold"/>
              </a:endParaRPr>
            </a:p>
          </p:txBody>
        </p:sp>
      </p:grpSp>
      <p:pic>
        <p:nvPicPr>
          <p:cNvPr id="13" name="Picture 2">
            <a:extLst>
              <a:ext uri="{FF2B5EF4-FFF2-40B4-BE49-F238E27FC236}">
                <a16:creationId xmlns:a16="http://schemas.microsoft.com/office/drawing/2014/main" id="{5D0160F5-5A88-3787-25FE-A9C1251FB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45588"/>
            <a:ext cx="17068800" cy="2200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6224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F1F2"/>
        </a:solidFill>
        <a:effectLst/>
      </p:bgPr>
    </p:bg>
    <p:spTree>
      <p:nvGrpSpPr>
        <p:cNvPr id="1" name=""/>
        <p:cNvGrpSpPr/>
        <p:nvPr/>
      </p:nvGrpSpPr>
      <p:grpSpPr>
        <a:xfrm>
          <a:off x="0" y="0"/>
          <a:ext cx="0" cy="0"/>
          <a:chOff x="0" y="0"/>
          <a:chExt cx="0" cy="0"/>
        </a:xfrm>
      </p:grpSpPr>
      <p:sp>
        <p:nvSpPr>
          <p:cNvPr id="13" name="TextBox 20">
            <a:extLst>
              <a:ext uri="{FF2B5EF4-FFF2-40B4-BE49-F238E27FC236}">
                <a16:creationId xmlns:a16="http://schemas.microsoft.com/office/drawing/2014/main" id="{FA13223C-73F5-4AA8-A9B6-D06F9160E066}"/>
              </a:ext>
            </a:extLst>
          </p:cNvPr>
          <p:cNvSpPr txBox="1"/>
          <p:nvPr/>
        </p:nvSpPr>
        <p:spPr>
          <a:xfrm>
            <a:off x="1676400" y="2638016"/>
            <a:ext cx="13224835" cy="1119537"/>
          </a:xfrm>
          <a:prstGeom prst="rect">
            <a:avLst/>
          </a:prstGeom>
        </p:spPr>
        <p:txBody>
          <a:bodyPr wrap="square" lIns="0" tIns="0" rIns="0" bIns="0" rtlCol="0" anchor="t">
            <a:spAutoFit/>
          </a:bodyPr>
          <a:lstStyle/>
          <a:p>
            <a:pPr algn="ctr">
              <a:lnSpc>
                <a:spcPts val="8999"/>
              </a:lnSpc>
            </a:pPr>
            <a:r>
              <a:rPr lang="en-US" sz="6600" spc="-149" dirty="0">
                <a:latin typeface="Aharoni" panose="02010803020104030203" pitchFamily="2" charset="-79"/>
                <a:cs typeface="Aharoni" panose="02010803020104030203" pitchFamily="2" charset="-79"/>
              </a:rPr>
              <a:t>RESULT AND DISCUSSION</a:t>
            </a:r>
          </a:p>
        </p:txBody>
      </p:sp>
      <p:sp>
        <p:nvSpPr>
          <p:cNvPr id="14" name="TextBox 4">
            <a:hlinkClick r:id="rId2"/>
            <a:extLst>
              <a:ext uri="{FF2B5EF4-FFF2-40B4-BE49-F238E27FC236}">
                <a16:creationId xmlns:a16="http://schemas.microsoft.com/office/drawing/2014/main" id="{795359FB-03EF-B860-7541-A72AE065EA81}"/>
              </a:ext>
            </a:extLst>
          </p:cNvPr>
          <p:cNvSpPr txBox="1"/>
          <p:nvPr/>
        </p:nvSpPr>
        <p:spPr>
          <a:xfrm>
            <a:off x="2743200" y="3824348"/>
            <a:ext cx="11929435" cy="5410199"/>
          </a:xfrm>
          <a:prstGeom prst="rect">
            <a:avLst/>
          </a:prstGeom>
          <a:solidFill>
            <a:schemeClr val="bg1">
              <a:lumMod val="95000"/>
            </a:schemeClr>
          </a:solidFill>
        </p:spPr>
        <p:txBody>
          <a:bodyPr lIns="254000" tIns="254000" rIns="254000" bIns="254000" rtlCol="0" anchor="ctr"/>
          <a:lstStyle/>
          <a:p>
            <a:pPr marL="457200" indent="-457200" algn="just">
              <a:lnSpc>
                <a:spcPts val="3219"/>
              </a:lnSpc>
              <a:buFont typeface="+mj-lt"/>
              <a:buAutoNum type="arabicPeriod"/>
            </a:pPr>
            <a:r>
              <a:rPr lang="en-US" sz="2400" dirty="0"/>
              <a:t>Our backtracking algorithm works by assigning exams to time slots one by one, starting from the first day and proceeding to the last day. </a:t>
            </a:r>
            <a:br>
              <a:rPr lang="en-US" sz="2400" dirty="0"/>
            </a:br>
            <a:r>
              <a:rPr lang="en-US" sz="2400" dirty="0"/>
              <a:t>The algorithm uses a recursive approach, which explores all possible solutions and backtracks when a conflict arises. </a:t>
            </a:r>
          </a:p>
          <a:p>
            <a:pPr marL="457200" indent="-457200" algn="just">
              <a:lnSpc>
                <a:spcPts val="3219"/>
              </a:lnSpc>
              <a:buFont typeface="+mj-lt"/>
              <a:buAutoNum type="arabicPeriod"/>
            </a:pPr>
            <a:r>
              <a:rPr lang="en-US" sz="2400" dirty="0"/>
              <a:t>The algorithm maintains a list of unassigned exams and a list of available time slots for each exam. It then selects an unassigned exam and iterates through all available time slots. </a:t>
            </a:r>
          </a:p>
          <a:p>
            <a:pPr marL="457200" indent="-457200" algn="just">
              <a:lnSpc>
                <a:spcPts val="3219"/>
              </a:lnSpc>
              <a:buFont typeface="+mj-lt"/>
              <a:buAutoNum type="arabicPeriod"/>
            </a:pPr>
            <a:r>
              <a:rPr lang="en-US" sz="2400" dirty="0"/>
              <a:t>If a time slot is found that does not conflict with any other assigned exams, the exam is assigned to that time slot, and the algorithm moves on to the next unassigned exam. </a:t>
            </a:r>
          </a:p>
          <a:p>
            <a:pPr marL="457200" indent="-457200" algn="just">
              <a:lnSpc>
                <a:spcPts val="3219"/>
              </a:lnSpc>
              <a:buFont typeface="+mj-lt"/>
              <a:buAutoNum type="arabicPeriod"/>
            </a:pPr>
            <a:r>
              <a:rPr lang="en-US" sz="2400" dirty="0"/>
              <a:t>If no feasible time slot is found, the algorithm backtracks to the previous exam and tries a different time slot. </a:t>
            </a:r>
            <a:endParaRPr lang="en-US" sz="2299" dirty="0">
              <a:solidFill>
                <a:srgbClr val="203850"/>
              </a:solidFill>
              <a:latin typeface="Muli Regular"/>
            </a:endParaRPr>
          </a:p>
        </p:txBody>
      </p:sp>
      <p:pic>
        <p:nvPicPr>
          <p:cNvPr id="4" name="Picture 2">
            <a:extLst>
              <a:ext uri="{FF2B5EF4-FFF2-40B4-BE49-F238E27FC236}">
                <a16:creationId xmlns:a16="http://schemas.microsoft.com/office/drawing/2014/main" id="{A9C93A37-A3EB-0A92-69E6-9004CF8DA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45588"/>
            <a:ext cx="17068800" cy="22002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116C742-4923-4A28-10F2-953A42E22EDC}"/>
              </a:ext>
            </a:extLst>
          </p:cNvPr>
          <p:cNvSpPr txBox="1"/>
          <p:nvPr/>
        </p:nvSpPr>
        <p:spPr>
          <a:xfrm>
            <a:off x="10062535" y="9486900"/>
            <a:ext cx="9677400" cy="461665"/>
          </a:xfrm>
          <a:prstGeom prst="rect">
            <a:avLst/>
          </a:prstGeom>
          <a:noFill/>
        </p:spPr>
        <p:txBody>
          <a:bodyPr wrap="square" rtlCol="0">
            <a:spAutoFit/>
          </a:bodyPr>
          <a:lstStyle/>
          <a:p>
            <a:r>
              <a:rPr lang="en-IN" sz="2400" dirty="0">
                <a:hlinkClick r:id="rId2"/>
              </a:rPr>
              <a:t>https://github.com/AromaSinha/Exam-time-table-scheduler</a:t>
            </a:r>
            <a:endParaRPr lang="en-IN"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F1F2"/>
        </a:solidFill>
        <a:effectLst/>
      </p:bgPr>
    </p:bg>
    <p:spTree>
      <p:nvGrpSpPr>
        <p:cNvPr id="1" name=""/>
        <p:cNvGrpSpPr/>
        <p:nvPr/>
      </p:nvGrpSpPr>
      <p:grpSpPr>
        <a:xfrm>
          <a:off x="0" y="0"/>
          <a:ext cx="0" cy="0"/>
          <a:chOff x="0" y="0"/>
          <a:chExt cx="0" cy="0"/>
        </a:xfrm>
      </p:grpSpPr>
      <p:sp>
        <p:nvSpPr>
          <p:cNvPr id="13" name="TextBox 20">
            <a:extLst>
              <a:ext uri="{FF2B5EF4-FFF2-40B4-BE49-F238E27FC236}">
                <a16:creationId xmlns:a16="http://schemas.microsoft.com/office/drawing/2014/main" id="{FA13223C-73F5-4AA8-A9B6-D06F9160E066}"/>
              </a:ext>
            </a:extLst>
          </p:cNvPr>
          <p:cNvSpPr txBox="1"/>
          <p:nvPr/>
        </p:nvSpPr>
        <p:spPr>
          <a:xfrm>
            <a:off x="6248400" y="2638016"/>
            <a:ext cx="8652835" cy="1119537"/>
          </a:xfrm>
          <a:prstGeom prst="rect">
            <a:avLst/>
          </a:prstGeom>
        </p:spPr>
        <p:txBody>
          <a:bodyPr lIns="0" tIns="0" rIns="0" bIns="0" rtlCol="0" anchor="t">
            <a:spAutoFit/>
          </a:bodyPr>
          <a:lstStyle/>
          <a:p>
            <a:pPr>
              <a:lnSpc>
                <a:spcPts val="8999"/>
              </a:lnSpc>
            </a:pPr>
            <a:r>
              <a:rPr lang="en-US" sz="6600" spc="-149" dirty="0">
                <a:latin typeface="Aharoni" panose="02010803020104030203" pitchFamily="2" charset="-79"/>
                <a:cs typeface="Aharoni" panose="02010803020104030203" pitchFamily="2" charset="-79"/>
              </a:rPr>
              <a:t>CONCLUSION</a:t>
            </a:r>
          </a:p>
        </p:txBody>
      </p:sp>
      <p:sp>
        <p:nvSpPr>
          <p:cNvPr id="14" name="TextBox 4">
            <a:extLst>
              <a:ext uri="{FF2B5EF4-FFF2-40B4-BE49-F238E27FC236}">
                <a16:creationId xmlns:a16="http://schemas.microsoft.com/office/drawing/2014/main" id="{795359FB-03EF-B860-7541-A72AE065EA81}"/>
              </a:ext>
            </a:extLst>
          </p:cNvPr>
          <p:cNvSpPr txBox="1"/>
          <p:nvPr/>
        </p:nvSpPr>
        <p:spPr>
          <a:xfrm>
            <a:off x="3407483" y="3824348"/>
            <a:ext cx="11092033" cy="5410199"/>
          </a:xfrm>
          <a:prstGeom prst="rect">
            <a:avLst/>
          </a:prstGeom>
          <a:solidFill>
            <a:schemeClr val="bg1">
              <a:lumMod val="95000"/>
            </a:schemeClr>
          </a:solidFill>
        </p:spPr>
        <p:txBody>
          <a:bodyPr lIns="254000" tIns="254000" rIns="254000" bIns="254000" rtlCol="0" anchor="ctr"/>
          <a:lstStyle/>
          <a:p>
            <a:pPr marL="457200" indent="-457200" algn="just">
              <a:lnSpc>
                <a:spcPts val="3219"/>
              </a:lnSpc>
              <a:buFont typeface="+mj-lt"/>
              <a:buAutoNum type="arabicPeriod"/>
            </a:pPr>
            <a:r>
              <a:rPr lang="en-US" sz="2299" dirty="0">
                <a:solidFill>
                  <a:srgbClr val="203850"/>
                </a:solidFill>
                <a:latin typeface="Muli Regular"/>
              </a:rPr>
              <a:t>Exam time table is required in every educational institution. </a:t>
            </a:r>
          </a:p>
          <a:p>
            <a:pPr marL="457200" indent="-457200" algn="just">
              <a:lnSpc>
                <a:spcPts val="3219"/>
              </a:lnSpc>
              <a:buFont typeface="+mj-lt"/>
              <a:buAutoNum type="arabicPeriod"/>
            </a:pPr>
            <a:r>
              <a:rPr lang="en-US" sz="2299" dirty="0">
                <a:solidFill>
                  <a:srgbClr val="203850"/>
                </a:solidFill>
                <a:latin typeface="Muli Regular"/>
              </a:rPr>
              <a:t>In every semester or year, the universities and colleges are required to generate exam time table for conducting the internal and the final semester exams. </a:t>
            </a:r>
          </a:p>
          <a:p>
            <a:pPr marL="457200" indent="-457200" algn="just">
              <a:lnSpc>
                <a:spcPts val="3219"/>
              </a:lnSpc>
              <a:buFont typeface="+mj-lt"/>
              <a:buAutoNum type="arabicPeriod"/>
            </a:pPr>
            <a:r>
              <a:rPr lang="en-US" sz="2299" dirty="0">
                <a:solidFill>
                  <a:srgbClr val="203850"/>
                </a:solidFill>
                <a:latin typeface="Muli Regular"/>
              </a:rPr>
              <a:t>Hence, this approach can solve a big time taking problem and prepare hassle- free time-tables . Graph Coloring indeed helps in solving this issue.</a:t>
            </a:r>
          </a:p>
        </p:txBody>
      </p:sp>
      <p:pic>
        <p:nvPicPr>
          <p:cNvPr id="4" name="Picture 2">
            <a:extLst>
              <a:ext uri="{FF2B5EF4-FFF2-40B4-BE49-F238E27FC236}">
                <a16:creationId xmlns:a16="http://schemas.microsoft.com/office/drawing/2014/main" id="{A9C93A37-A3EB-0A92-69E6-9004CF8DA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45588"/>
            <a:ext cx="17068800" cy="2200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1598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DF1F2"/>
        </a:solidFill>
        <a:effectLst/>
      </p:bgPr>
    </p:bg>
    <p:spTree>
      <p:nvGrpSpPr>
        <p:cNvPr id="1" name=""/>
        <p:cNvGrpSpPr/>
        <p:nvPr/>
      </p:nvGrpSpPr>
      <p:grpSpPr>
        <a:xfrm>
          <a:off x="0" y="0"/>
          <a:ext cx="0" cy="0"/>
          <a:chOff x="0" y="0"/>
          <a:chExt cx="0" cy="0"/>
        </a:xfrm>
      </p:grpSpPr>
      <p:sp>
        <p:nvSpPr>
          <p:cNvPr id="13" name="TextBox 20">
            <a:extLst>
              <a:ext uri="{FF2B5EF4-FFF2-40B4-BE49-F238E27FC236}">
                <a16:creationId xmlns:a16="http://schemas.microsoft.com/office/drawing/2014/main" id="{FA13223C-73F5-4AA8-A9B6-D06F9160E066}"/>
              </a:ext>
            </a:extLst>
          </p:cNvPr>
          <p:cNvSpPr txBox="1"/>
          <p:nvPr/>
        </p:nvSpPr>
        <p:spPr>
          <a:xfrm>
            <a:off x="6248400" y="2638016"/>
            <a:ext cx="8652835" cy="1119537"/>
          </a:xfrm>
          <a:prstGeom prst="rect">
            <a:avLst/>
          </a:prstGeom>
        </p:spPr>
        <p:txBody>
          <a:bodyPr lIns="0" tIns="0" rIns="0" bIns="0" rtlCol="0" anchor="t">
            <a:spAutoFit/>
          </a:bodyPr>
          <a:lstStyle/>
          <a:p>
            <a:pPr>
              <a:lnSpc>
                <a:spcPts val="8999"/>
              </a:lnSpc>
            </a:pPr>
            <a:r>
              <a:rPr lang="en-US" sz="6600" spc="-149" dirty="0">
                <a:latin typeface="Aharoni" panose="02010803020104030203" pitchFamily="2" charset="-79"/>
                <a:cs typeface="Aharoni" panose="02010803020104030203" pitchFamily="2" charset="-79"/>
              </a:rPr>
              <a:t>FUTURE SCOPE</a:t>
            </a:r>
          </a:p>
        </p:txBody>
      </p:sp>
      <p:sp>
        <p:nvSpPr>
          <p:cNvPr id="14" name="TextBox 4">
            <a:extLst>
              <a:ext uri="{FF2B5EF4-FFF2-40B4-BE49-F238E27FC236}">
                <a16:creationId xmlns:a16="http://schemas.microsoft.com/office/drawing/2014/main" id="{795359FB-03EF-B860-7541-A72AE065EA81}"/>
              </a:ext>
            </a:extLst>
          </p:cNvPr>
          <p:cNvSpPr txBox="1"/>
          <p:nvPr/>
        </p:nvSpPr>
        <p:spPr>
          <a:xfrm>
            <a:off x="3407483" y="3824348"/>
            <a:ext cx="11092033" cy="5410199"/>
          </a:xfrm>
          <a:prstGeom prst="rect">
            <a:avLst/>
          </a:prstGeom>
          <a:solidFill>
            <a:schemeClr val="bg1">
              <a:lumMod val="95000"/>
            </a:schemeClr>
          </a:solidFill>
        </p:spPr>
        <p:txBody>
          <a:bodyPr lIns="254000" tIns="254000" rIns="254000" bIns="254000" rtlCol="0" anchor="ctr"/>
          <a:lstStyle/>
          <a:p>
            <a:pPr marL="457200" indent="-457200" algn="just">
              <a:lnSpc>
                <a:spcPts val="3219"/>
              </a:lnSpc>
              <a:buFont typeface="+mj-lt"/>
              <a:buAutoNum type="arabicPeriod"/>
            </a:pPr>
            <a:r>
              <a:rPr lang="en-US" sz="2400" dirty="0"/>
              <a:t>Hybrid Approaches: Hybrid approaches that combine multiple algorithms such as Genetic Algorithm and Tabu Search can potentially lead to better solutions. For example, a hybrid algorithm can use Genetic Algorithm to generate initial solutions and then use Tabu Search to refine them further. </a:t>
            </a:r>
          </a:p>
          <a:p>
            <a:pPr marL="457200" indent="-457200" algn="just">
              <a:lnSpc>
                <a:spcPts val="3219"/>
              </a:lnSpc>
              <a:buFont typeface="+mj-lt"/>
              <a:buAutoNum type="arabicPeriod"/>
            </a:pPr>
            <a:r>
              <a:rPr lang="en-US" sz="2400" dirty="0"/>
              <a:t>Constraint Programming: Constraint Programming is a technique that has shown promising results in solving scheduling problems. It can be used to model the constraints and requirements of the problem and solve it efficiently. Constraint Programming can be used in conjunction with Backtracking Algorithm to improve the efficiency of the algorithm.</a:t>
            </a:r>
          </a:p>
          <a:p>
            <a:pPr marL="457200" indent="-457200" algn="just">
              <a:lnSpc>
                <a:spcPts val="3219"/>
              </a:lnSpc>
              <a:buFont typeface="+mj-lt"/>
              <a:buAutoNum type="arabicPeriod"/>
            </a:pPr>
            <a:r>
              <a:rPr lang="en-US" sz="2400" dirty="0"/>
              <a:t>Machine Learning: Machine Learning techniques such as Reinforcement Learning can be used to learn from past solutions and improve the efficiency of the algorithm. For example, a Reinforcement Learning-based algorithm can learn from past solutions and adapt to new problem instances.</a:t>
            </a:r>
            <a:endParaRPr lang="en-US" sz="2299" dirty="0">
              <a:solidFill>
                <a:srgbClr val="203850"/>
              </a:solidFill>
              <a:latin typeface="Muli Regular"/>
            </a:endParaRPr>
          </a:p>
        </p:txBody>
      </p:sp>
      <p:pic>
        <p:nvPicPr>
          <p:cNvPr id="4" name="Picture 2">
            <a:extLst>
              <a:ext uri="{FF2B5EF4-FFF2-40B4-BE49-F238E27FC236}">
                <a16:creationId xmlns:a16="http://schemas.microsoft.com/office/drawing/2014/main" id="{A9C93A37-A3EB-0A92-69E6-9004CF8DA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45588"/>
            <a:ext cx="17068800" cy="2200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5086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DF1F2"/>
        </a:solidFill>
        <a:effectLst/>
      </p:bgPr>
    </p:bg>
    <p:spTree>
      <p:nvGrpSpPr>
        <p:cNvPr id="1" name=""/>
        <p:cNvGrpSpPr/>
        <p:nvPr/>
      </p:nvGrpSpPr>
      <p:grpSpPr>
        <a:xfrm>
          <a:off x="0" y="0"/>
          <a:ext cx="0" cy="0"/>
          <a:chOff x="0" y="0"/>
          <a:chExt cx="0" cy="0"/>
        </a:xfrm>
      </p:grpSpPr>
      <p:sp>
        <p:nvSpPr>
          <p:cNvPr id="13" name="TextBox 20">
            <a:extLst>
              <a:ext uri="{FF2B5EF4-FFF2-40B4-BE49-F238E27FC236}">
                <a16:creationId xmlns:a16="http://schemas.microsoft.com/office/drawing/2014/main" id="{FA13223C-73F5-4AA8-A9B6-D06F9160E066}"/>
              </a:ext>
            </a:extLst>
          </p:cNvPr>
          <p:cNvSpPr txBox="1"/>
          <p:nvPr/>
        </p:nvSpPr>
        <p:spPr>
          <a:xfrm>
            <a:off x="4817581" y="2619581"/>
            <a:ext cx="8652835" cy="1119537"/>
          </a:xfrm>
          <a:prstGeom prst="rect">
            <a:avLst/>
          </a:prstGeom>
        </p:spPr>
        <p:txBody>
          <a:bodyPr lIns="0" tIns="0" rIns="0" bIns="0" rtlCol="0" anchor="t">
            <a:spAutoFit/>
          </a:bodyPr>
          <a:lstStyle/>
          <a:p>
            <a:pPr>
              <a:lnSpc>
                <a:spcPts val="8999"/>
              </a:lnSpc>
            </a:pPr>
            <a:r>
              <a:rPr lang="en-US" sz="6600" spc="-149" dirty="0">
                <a:latin typeface="Aharoni" panose="02010803020104030203" pitchFamily="2" charset="-79"/>
                <a:cs typeface="Aharoni" panose="02010803020104030203" pitchFamily="2" charset="-79"/>
              </a:rPr>
              <a:t>ACKNOWLEDGEMENT</a:t>
            </a:r>
          </a:p>
        </p:txBody>
      </p:sp>
      <p:pic>
        <p:nvPicPr>
          <p:cNvPr id="4" name="Picture 2">
            <a:extLst>
              <a:ext uri="{FF2B5EF4-FFF2-40B4-BE49-F238E27FC236}">
                <a16:creationId xmlns:a16="http://schemas.microsoft.com/office/drawing/2014/main" id="{A9C93A37-A3EB-0A92-69E6-9004CF8DA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45588"/>
            <a:ext cx="17068800" cy="22002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7652C10-1EF8-38E7-5444-82CBD82ABEC0}"/>
              </a:ext>
            </a:extLst>
          </p:cNvPr>
          <p:cNvSpPr txBox="1"/>
          <p:nvPr/>
        </p:nvSpPr>
        <p:spPr>
          <a:xfrm>
            <a:off x="4316584" y="4204048"/>
            <a:ext cx="9144000" cy="1300421"/>
          </a:xfrm>
          <a:prstGeom prst="rect">
            <a:avLst/>
          </a:prstGeom>
          <a:noFill/>
        </p:spPr>
        <p:txBody>
          <a:bodyPr wrap="square">
            <a:spAutoFit/>
          </a:bodyPr>
          <a:lstStyle/>
          <a:p>
            <a:pPr algn="just">
              <a:lnSpc>
                <a:spcPts val="3219"/>
              </a:lnSpc>
            </a:pPr>
            <a:r>
              <a:rPr lang="en-US" sz="2400" dirty="0"/>
              <a:t>We gratefully acknowledge the support, guidance, and encouragement of my Dissertation Guide Assistant Professor Ms. Nikki Modi ma’am for this novel work. </a:t>
            </a:r>
            <a:endParaRPr lang="en-US" sz="2400" dirty="0">
              <a:solidFill>
                <a:srgbClr val="203850"/>
              </a:solidFill>
              <a:latin typeface="Muli Regular"/>
            </a:endParaRPr>
          </a:p>
        </p:txBody>
      </p:sp>
    </p:spTree>
    <p:extLst>
      <p:ext uri="{BB962C8B-B14F-4D97-AF65-F5344CB8AC3E}">
        <p14:creationId xmlns:p14="http://schemas.microsoft.com/office/powerpoint/2010/main" val="9048533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DF1F2"/>
        </a:solidFill>
        <a:effectLst/>
      </p:bgPr>
    </p:bg>
    <p:spTree>
      <p:nvGrpSpPr>
        <p:cNvPr id="1" name=""/>
        <p:cNvGrpSpPr/>
        <p:nvPr/>
      </p:nvGrpSpPr>
      <p:grpSpPr>
        <a:xfrm>
          <a:off x="0" y="0"/>
          <a:ext cx="0" cy="0"/>
          <a:chOff x="0" y="0"/>
          <a:chExt cx="0" cy="0"/>
        </a:xfrm>
      </p:grpSpPr>
      <p:sp>
        <p:nvSpPr>
          <p:cNvPr id="13" name="TextBox 20">
            <a:extLst>
              <a:ext uri="{FF2B5EF4-FFF2-40B4-BE49-F238E27FC236}">
                <a16:creationId xmlns:a16="http://schemas.microsoft.com/office/drawing/2014/main" id="{FA13223C-73F5-4AA8-A9B6-D06F9160E066}"/>
              </a:ext>
            </a:extLst>
          </p:cNvPr>
          <p:cNvSpPr txBox="1"/>
          <p:nvPr/>
        </p:nvSpPr>
        <p:spPr>
          <a:xfrm>
            <a:off x="4817581" y="2619581"/>
            <a:ext cx="8652835" cy="1119537"/>
          </a:xfrm>
          <a:prstGeom prst="rect">
            <a:avLst/>
          </a:prstGeom>
        </p:spPr>
        <p:txBody>
          <a:bodyPr lIns="0" tIns="0" rIns="0" bIns="0" rtlCol="0" anchor="t">
            <a:spAutoFit/>
          </a:bodyPr>
          <a:lstStyle/>
          <a:p>
            <a:pPr algn="ctr">
              <a:lnSpc>
                <a:spcPts val="8999"/>
              </a:lnSpc>
            </a:pPr>
            <a:r>
              <a:rPr lang="en-US" sz="6600" spc="-149" dirty="0">
                <a:latin typeface="Aharoni" panose="02010803020104030203" pitchFamily="2" charset="-79"/>
                <a:cs typeface="Aharoni" panose="02010803020104030203" pitchFamily="2" charset="-79"/>
              </a:rPr>
              <a:t>REFERENCES</a:t>
            </a:r>
          </a:p>
        </p:txBody>
      </p:sp>
      <p:pic>
        <p:nvPicPr>
          <p:cNvPr id="4" name="Picture 2">
            <a:extLst>
              <a:ext uri="{FF2B5EF4-FFF2-40B4-BE49-F238E27FC236}">
                <a16:creationId xmlns:a16="http://schemas.microsoft.com/office/drawing/2014/main" id="{A9C93A37-A3EB-0A92-69E6-9004CF8DA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45588"/>
            <a:ext cx="17068800" cy="22002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7652C10-1EF8-38E7-5444-82CBD82ABEC0}"/>
              </a:ext>
            </a:extLst>
          </p:cNvPr>
          <p:cNvSpPr txBox="1"/>
          <p:nvPr/>
        </p:nvSpPr>
        <p:spPr>
          <a:xfrm>
            <a:off x="2438400" y="4076700"/>
            <a:ext cx="13106400" cy="5814477"/>
          </a:xfrm>
          <a:prstGeom prst="rect">
            <a:avLst/>
          </a:prstGeom>
          <a:noFill/>
        </p:spPr>
        <p:txBody>
          <a:bodyPr wrap="square">
            <a:spAutoFit/>
          </a:bodyPr>
          <a:lstStyle/>
          <a:p>
            <a:pPr algn="just">
              <a:lnSpc>
                <a:spcPts val="3219"/>
              </a:lnSpc>
            </a:pPr>
            <a:r>
              <a:rPr lang="en-US" sz="2400" dirty="0"/>
              <a:t>[1] Kenneth, A., and Wolfgang, H., 1977, “Every Planar Map is Four Colorable. I. Discharging,” Illinois Journal of Mathematics, 21(3), pp. 429–490. </a:t>
            </a:r>
          </a:p>
          <a:p>
            <a:pPr algn="just">
              <a:lnSpc>
                <a:spcPts val="3219"/>
              </a:lnSpc>
            </a:pPr>
            <a:endParaRPr lang="en-US" sz="2400" dirty="0"/>
          </a:p>
          <a:p>
            <a:pPr algn="just">
              <a:lnSpc>
                <a:spcPts val="3219"/>
              </a:lnSpc>
            </a:pPr>
            <a:r>
              <a:rPr lang="en-US" sz="2400" dirty="0"/>
              <a:t>[2] </a:t>
            </a:r>
            <a:r>
              <a:rPr lang="en-US" sz="2400" dirty="0" err="1"/>
              <a:t>Heawood</a:t>
            </a:r>
            <a:r>
              <a:rPr lang="en-US" sz="2400" dirty="0"/>
              <a:t>, P. J., 1980, “Map-</a:t>
            </a:r>
            <a:r>
              <a:rPr lang="en-US" sz="2400" dirty="0" err="1"/>
              <a:t>Colour</a:t>
            </a:r>
            <a:r>
              <a:rPr lang="en-US" sz="2400" dirty="0"/>
              <a:t> Theorems, 1980,” Quarterly Journal of Mathematics, Oxford, 24, pp. 332–338. </a:t>
            </a:r>
          </a:p>
          <a:p>
            <a:pPr algn="just">
              <a:lnSpc>
                <a:spcPts val="3219"/>
              </a:lnSpc>
            </a:pPr>
            <a:endParaRPr lang="en-US" sz="2400" dirty="0"/>
          </a:p>
          <a:p>
            <a:pPr algn="just">
              <a:lnSpc>
                <a:spcPts val="3219"/>
              </a:lnSpc>
            </a:pPr>
            <a:r>
              <a:rPr lang="en-US" sz="2400" dirty="0"/>
              <a:t>[3] </a:t>
            </a:r>
            <a:r>
              <a:rPr lang="en-US" sz="2400" dirty="0" err="1"/>
              <a:t>Birkhoff</a:t>
            </a:r>
            <a:r>
              <a:rPr lang="en-US" sz="2400" dirty="0"/>
              <a:t>, G.D., 1912, “A determinant formula for the number of ways of coloring a map,” Annals of Mathematics, 14, pp. 42-46. 484 Runa Ganguli and Siddhartha Roy </a:t>
            </a:r>
          </a:p>
          <a:p>
            <a:pPr algn="just">
              <a:lnSpc>
                <a:spcPts val="3219"/>
              </a:lnSpc>
            </a:pPr>
            <a:endParaRPr lang="en-US" sz="2400" dirty="0"/>
          </a:p>
          <a:p>
            <a:pPr algn="just">
              <a:lnSpc>
                <a:spcPts val="3219"/>
              </a:lnSpc>
            </a:pPr>
            <a:r>
              <a:rPr lang="en-US" sz="2400" dirty="0"/>
              <a:t>[4] Deo, N., 1990, “Graph theory with applications to engineering and computer science,” Prentice Hall of India. </a:t>
            </a:r>
          </a:p>
          <a:p>
            <a:pPr algn="just">
              <a:lnSpc>
                <a:spcPts val="3219"/>
              </a:lnSpc>
            </a:pPr>
            <a:endParaRPr lang="en-US" sz="2400" dirty="0"/>
          </a:p>
          <a:p>
            <a:pPr algn="just">
              <a:lnSpc>
                <a:spcPts val="3219"/>
              </a:lnSpc>
            </a:pPr>
            <a:r>
              <a:rPr lang="en-US" sz="2400" dirty="0"/>
              <a:t>[5] </a:t>
            </a:r>
            <a:r>
              <a:rPr lang="en-US" sz="2400" dirty="0" err="1"/>
              <a:t>Bondy</a:t>
            </a:r>
            <a:r>
              <a:rPr lang="en-US" sz="2400" dirty="0"/>
              <a:t>, J. A., 1969, “Bounds for the chromatic number of a graph,” Journal of Combinatorial Theory, 7, pp. 96-98.</a:t>
            </a:r>
            <a:endParaRPr lang="en-US" sz="2400" dirty="0">
              <a:solidFill>
                <a:srgbClr val="203850"/>
              </a:solidFill>
              <a:latin typeface="Muli Regular"/>
            </a:endParaRPr>
          </a:p>
        </p:txBody>
      </p:sp>
    </p:spTree>
    <p:extLst>
      <p:ext uri="{BB962C8B-B14F-4D97-AF65-F5344CB8AC3E}">
        <p14:creationId xmlns:p14="http://schemas.microsoft.com/office/powerpoint/2010/main" val="524981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DF1F2"/>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rot="-10800000">
            <a:off x="-2436265" y="-6104842"/>
            <a:ext cx="16192971" cy="15075656"/>
            <a:chOff x="0" y="0"/>
            <a:chExt cx="6350000" cy="5911850"/>
          </a:xfrm>
        </p:grpSpPr>
        <p:sp>
          <p:nvSpPr>
            <p:cNvPr id="3" name="Freeform 3"/>
            <p:cNvSpPr/>
            <p:nvPr/>
          </p:nvSpPr>
          <p:spPr>
            <a:xfrm>
              <a:off x="-68580" y="0"/>
              <a:ext cx="6417310" cy="5911850"/>
            </a:xfrm>
            <a:custGeom>
              <a:avLst/>
              <a:gdLst/>
              <a:ahLst/>
              <a:cxnLst/>
              <a:rect l="l" t="t" r="r" b="b"/>
              <a:pathLst>
                <a:path w="6417310" h="5911850">
                  <a:moveTo>
                    <a:pt x="1215390" y="402590"/>
                  </a:moveTo>
                  <a:lnTo>
                    <a:pt x="177800" y="2192020"/>
                  </a:lnTo>
                  <a:cubicBezTo>
                    <a:pt x="0" y="2498090"/>
                    <a:pt x="43180" y="2884170"/>
                    <a:pt x="283210" y="3144520"/>
                  </a:cubicBezTo>
                  <a:lnTo>
                    <a:pt x="2594610" y="5651500"/>
                  </a:lnTo>
                  <a:cubicBezTo>
                    <a:pt x="2747010" y="5817870"/>
                    <a:pt x="2962910" y="5911850"/>
                    <a:pt x="3187700" y="5911850"/>
                  </a:cubicBezTo>
                  <a:lnTo>
                    <a:pt x="5609590" y="5911850"/>
                  </a:lnTo>
                  <a:cubicBezTo>
                    <a:pt x="6055360" y="5911850"/>
                    <a:pt x="6417310" y="5549900"/>
                    <a:pt x="6417310" y="5104130"/>
                  </a:cubicBezTo>
                  <a:lnTo>
                    <a:pt x="6417310" y="1891030"/>
                  </a:lnTo>
                  <a:cubicBezTo>
                    <a:pt x="6417310" y="1724660"/>
                    <a:pt x="6366510" y="1562100"/>
                    <a:pt x="6269990" y="1426210"/>
                  </a:cubicBezTo>
                  <a:lnTo>
                    <a:pt x="5507990" y="342900"/>
                  </a:lnTo>
                  <a:cubicBezTo>
                    <a:pt x="5356860" y="128270"/>
                    <a:pt x="5110480" y="0"/>
                    <a:pt x="4847590" y="0"/>
                  </a:cubicBezTo>
                  <a:lnTo>
                    <a:pt x="1913890" y="0"/>
                  </a:lnTo>
                  <a:cubicBezTo>
                    <a:pt x="1625600" y="0"/>
                    <a:pt x="1358900" y="153670"/>
                    <a:pt x="1215390" y="402590"/>
                  </a:cubicBezTo>
                  <a:close/>
                </a:path>
              </a:pathLst>
            </a:custGeom>
            <a:solidFill>
              <a:srgbClr val="FFFFFF">
                <a:alpha val="60000"/>
              </a:srgbClr>
            </a:solidFill>
            <a:ln w="12700">
              <a:noFill/>
            </a:ln>
          </p:spPr>
        </p:sp>
      </p:grpSp>
      <p:grpSp>
        <p:nvGrpSpPr>
          <p:cNvPr id="4" name="Group 4"/>
          <p:cNvGrpSpPr>
            <a:grpSpLocks noChangeAspect="1"/>
          </p:cNvGrpSpPr>
          <p:nvPr/>
        </p:nvGrpSpPr>
        <p:grpSpPr>
          <a:xfrm>
            <a:off x="10788817" y="-643176"/>
            <a:ext cx="8542161" cy="7952752"/>
            <a:chOff x="0" y="0"/>
            <a:chExt cx="6350000" cy="5911850"/>
          </a:xfrm>
        </p:grpSpPr>
        <p:sp>
          <p:nvSpPr>
            <p:cNvPr id="5" name="Freeform 5"/>
            <p:cNvSpPr/>
            <p:nvPr/>
          </p:nvSpPr>
          <p:spPr>
            <a:xfrm>
              <a:off x="-68580" y="0"/>
              <a:ext cx="6417310" cy="5911850"/>
            </a:xfrm>
            <a:custGeom>
              <a:avLst/>
              <a:gdLst/>
              <a:ahLst/>
              <a:cxnLst/>
              <a:rect l="l" t="t" r="r" b="b"/>
              <a:pathLst>
                <a:path w="6417310" h="5911850">
                  <a:moveTo>
                    <a:pt x="1215390" y="402590"/>
                  </a:moveTo>
                  <a:lnTo>
                    <a:pt x="177800" y="2192020"/>
                  </a:lnTo>
                  <a:cubicBezTo>
                    <a:pt x="0" y="2498090"/>
                    <a:pt x="43180" y="2884170"/>
                    <a:pt x="283210" y="3144520"/>
                  </a:cubicBezTo>
                  <a:lnTo>
                    <a:pt x="2594610" y="5651500"/>
                  </a:lnTo>
                  <a:cubicBezTo>
                    <a:pt x="2747010" y="5817870"/>
                    <a:pt x="2962910" y="5911850"/>
                    <a:pt x="3187700" y="5911850"/>
                  </a:cubicBezTo>
                  <a:lnTo>
                    <a:pt x="5609590" y="5911850"/>
                  </a:lnTo>
                  <a:cubicBezTo>
                    <a:pt x="6055360" y="5911850"/>
                    <a:pt x="6417310" y="5549900"/>
                    <a:pt x="6417310" y="5104130"/>
                  </a:cubicBezTo>
                  <a:lnTo>
                    <a:pt x="6417310" y="1891030"/>
                  </a:lnTo>
                  <a:cubicBezTo>
                    <a:pt x="6417310" y="1724660"/>
                    <a:pt x="6366510" y="1562100"/>
                    <a:pt x="6269990" y="1426210"/>
                  </a:cubicBezTo>
                  <a:lnTo>
                    <a:pt x="5507990" y="342900"/>
                  </a:lnTo>
                  <a:cubicBezTo>
                    <a:pt x="5356860" y="128270"/>
                    <a:pt x="5110480" y="0"/>
                    <a:pt x="4847590" y="0"/>
                  </a:cubicBezTo>
                  <a:lnTo>
                    <a:pt x="1913890" y="0"/>
                  </a:lnTo>
                  <a:cubicBezTo>
                    <a:pt x="1625600" y="0"/>
                    <a:pt x="1358900" y="153670"/>
                    <a:pt x="1215390" y="402590"/>
                  </a:cubicBezTo>
                  <a:close/>
                </a:path>
              </a:pathLst>
            </a:custGeom>
            <a:solidFill>
              <a:srgbClr val="3DB6D6"/>
            </a:solidFill>
            <a:ln w="12700">
              <a:noFill/>
            </a:ln>
          </p:spPr>
        </p:sp>
      </p:grpSp>
      <p:grpSp>
        <p:nvGrpSpPr>
          <p:cNvPr id="6" name="Group 6"/>
          <p:cNvGrpSpPr>
            <a:grpSpLocks noChangeAspect="1"/>
          </p:cNvGrpSpPr>
          <p:nvPr/>
        </p:nvGrpSpPr>
        <p:grpSpPr>
          <a:xfrm>
            <a:off x="10787109" y="-643176"/>
            <a:ext cx="8542161" cy="7952752"/>
            <a:chOff x="0" y="0"/>
            <a:chExt cx="6350000" cy="5911850"/>
          </a:xfrm>
        </p:grpSpPr>
        <p:sp>
          <p:nvSpPr>
            <p:cNvPr id="7" name="Freeform 7"/>
            <p:cNvSpPr/>
            <p:nvPr/>
          </p:nvSpPr>
          <p:spPr>
            <a:xfrm>
              <a:off x="-68580" y="0"/>
              <a:ext cx="6417310" cy="5911850"/>
            </a:xfrm>
            <a:custGeom>
              <a:avLst/>
              <a:gdLst/>
              <a:ahLst/>
              <a:cxnLst/>
              <a:rect l="l" t="t" r="r" b="b"/>
              <a:pathLst>
                <a:path w="6417310" h="5911850">
                  <a:moveTo>
                    <a:pt x="1215390" y="402590"/>
                  </a:moveTo>
                  <a:lnTo>
                    <a:pt x="177800" y="2192020"/>
                  </a:lnTo>
                  <a:cubicBezTo>
                    <a:pt x="0" y="2498090"/>
                    <a:pt x="43180" y="2884170"/>
                    <a:pt x="283210" y="3144520"/>
                  </a:cubicBezTo>
                  <a:lnTo>
                    <a:pt x="2594610" y="5651500"/>
                  </a:lnTo>
                  <a:cubicBezTo>
                    <a:pt x="2747010" y="5817870"/>
                    <a:pt x="2962910" y="5911850"/>
                    <a:pt x="3187700" y="5911850"/>
                  </a:cubicBezTo>
                  <a:lnTo>
                    <a:pt x="5609590" y="5911850"/>
                  </a:lnTo>
                  <a:cubicBezTo>
                    <a:pt x="6055360" y="5911850"/>
                    <a:pt x="6417310" y="5549900"/>
                    <a:pt x="6417310" y="5104130"/>
                  </a:cubicBezTo>
                  <a:lnTo>
                    <a:pt x="6417310" y="1891030"/>
                  </a:lnTo>
                  <a:cubicBezTo>
                    <a:pt x="6417310" y="1724660"/>
                    <a:pt x="6366510" y="1562100"/>
                    <a:pt x="6269990" y="1426210"/>
                  </a:cubicBezTo>
                  <a:lnTo>
                    <a:pt x="5507990" y="342900"/>
                  </a:lnTo>
                  <a:cubicBezTo>
                    <a:pt x="5356860" y="128270"/>
                    <a:pt x="5110480" y="0"/>
                    <a:pt x="4847590" y="0"/>
                  </a:cubicBezTo>
                  <a:lnTo>
                    <a:pt x="1913890" y="0"/>
                  </a:lnTo>
                  <a:cubicBezTo>
                    <a:pt x="1625600" y="0"/>
                    <a:pt x="1358900" y="153670"/>
                    <a:pt x="1215390" y="402590"/>
                  </a:cubicBezTo>
                  <a:close/>
                </a:path>
              </a:pathLst>
            </a:custGeom>
            <a:blipFill>
              <a:blip r:embed="rId2">
                <a:alphaModFix amt="80000"/>
              </a:blip>
              <a:stretch>
                <a:fillRect l="-24561" r="-24022"/>
              </a:stretch>
            </a:blipFill>
            <a:ln>
              <a:noFill/>
            </a:ln>
          </p:spPr>
        </p:sp>
      </p:grpSp>
      <p:grpSp>
        <p:nvGrpSpPr>
          <p:cNvPr id="8" name="Group 8"/>
          <p:cNvGrpSpPr>
            <a:grpSpLocks noChangeAspect="1"/>
          </p:cNvGrpSpPr>
          <p:nvPr/>
        </p:nvGrpSpPr>
        <p:grpSpPr>
          <a:xfrm rot="-10800000">
            <a:off x="-1538091" y="7949168"/>
            <a:ext cx="5133582" cy="4779365"/>
            <a:chOff x="0" y="0"/>
            <a:chExt cx="6350000" cy="5911850"/>
          </a:xfrm>
        </p:grpSpPr>
        <p:sp>
          <p:nvSpPr>
            <p:cNvPr id="9" name="Freeform 9"/>
            <p:cNvSpPr/>
            <p:nvPr/>
          </p:nvSpPr>
          <p:spPr>
            <a:xfrm>
              <a:off x="-68580" y="0"/>
              <a:ext cx="6417310" cy="5911850"/>
            </a:xfrm>
            <a:custGeom>
              <a:avLst/>
              <a:gdLst/>
              <a:ahLst/>
              <a:cxnLst/>
              <a:rect l="l" t="t" r="r" b="b"/>
              <a:pathLst>
                <a:path w="6417310" h="5911850">
                  <a:moveTo>
                    <a:pt x="1215390" y="402590"/>
                  </a:moveTo>
                  <a:lnTo>
                    <a:pt x="177800" y="2192020"/>
                  </a:lnTo>
                  <a:cubicBezTo>
                    <a:pt x="0" y="2498090"/>
                    <a:pt x="43180" y="2884170"/>
                    <a:pt x="283210" y="3144520"/>
                  </a:cubicBezTo>
                  <a:lnTo>
                    <a:pt x="2594610" y="5651500"/>
                  </a:lnTo>
                  <a:cubicBezTo>
                    <a:pt x="2747010" y="5817870"/>
                    <a:pt x="2962910" y="5911850"/>
                    <a:pt x="3187700" y="5911850"/>
                  </a:cubicBezTo>
                  <a:lnTo>
                    <a:pt x="5609590" y="5911850"/>
                  </a:lnTo>
                  <a:cubicBezTo>
                    <a:pt x="6055360" y="5911850"/>
                    <a:pt x="6417310" y="5549900"/>
                    <a:pt x="6417310" y="5104130"/>
                  </a:cubicBezTo>
                  <a:lnTo>
                    <a:pt x="6417310" y="1891030"/>
                  </a:lnTo>
                  <a:cubicBezTo>
                    <a:pt x="6417310" y="1724660"/>
                    <a:pt x="6366510" y="1562100"/>
                    <a:pt x="6269990" y="1426210"/>
                  </a:cubicBezTo>
                  <a:lnTo>
                    <a:pt x="5507990" y="342900"/>
                  </a:lnTo>
                  <a:cubicBezTo>
                    <a:pt x="5356860" y="128270"/>
                    <a:pt x="5110480" y="0"/>
                    <a:pt x="4847590" y="0"/>
                  </a:cubicBezTo>
                  <a:lnTo>
                    <a:pt x="1913890" y="0"/>
                  </a:lnTo>
                  <a:cubicBezTo>
                    <a:pt x="1625600" y="0"/>
                    <a:pt x="1358900" y="153670"/>
                    <a:pt x="1215390" y="402590"/>
                  </a:cubicBezTo>
                  <a:close/>
                </a:path>
              </a:pathLst>
            </a:custGeom>
            <a:solidFill>
              <a:srgbClr val="3DB6D6"/>
            </a:solidFill>
            <a:ln w="12700">
              <a:solidFill>
                <a:srgbClr val="000000"/>
              </a:solidFill>
            </a:ln>
          </p:spPr>
        </p:sp>
      </p:grpSp>
      <p:sp>
        <p:nvSpPr>
          <p:cNvPr id="10" name="TextBox 10"/>
          <p:cNvSpPr txBox="1"/>
          <p:nvPr/>
        </p:nvSpPr>
        <p:spPr>
          <a:xfrm>
            <a:off x="2517314" y="3859530"/>
            <a:ext cx="10422644" cy="1283970"/>
          </a:xfrm>
          <a:prstGeom prst="rect">
            <a:avLst/>
          </a:prstGeom>
        </p:spPr>
        <p:txBody>
          <a:bodyPr lIns="0" tIns="0" rIns="0" bIns="0" rtlCol="0" anchor="t">
            <a:spAutoFit/>
          </a:bodyPr>
          <a:lstStyle/>
          <a:p>
            <a:pPr>
              <a:lnSpc>
                <a:spcPts val="9990"/>
              </a:lnSpc>
            </a:pPr>
            <a:r>
              <a:rPr lang="en-US" sz="9000" spc="-179" dirty="0">
                <a:latin typeface="Muli Bold Bold"/>
              </a:rPr>
              <a:t>THANK YOU</a:t>
            </a:r>
          </a:p>
        </p:txBody>
      </p:sp>
    </p:spTree>
    <p:extLst>
      <p:ext uri="{BB962C8B-B14F-4D97-AF65-F5344CB8AC3E}">
        <p14:creationId xmlns:p14="http://schemas.microsoft.com/office/powerpoint/2010/main" val="942853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6858000" y="-190500"/>
            <a:ext cx="13083005" cy="12180277"/>
            <a:chOff x="0" y="0"/>
            <a:chExt cx="6350000" cy="5911850"/>
          </a:xfrm>
        </p:grpSpPr>
        <p:sp>
          <p:nvSpPr>
            <p:cNvPr id="3" name="Freeform 3"/>
            <p:cNvSpPr/>
            <p:nvPr/>
          </p:nvSpPr>
          <p:spPr>
            <a:xfrm>
              <a:off x="-68580" y="0"/>
              <a:ext cx="6417310" cy="5911850"/>
            </a:xfrm>
            <a:custGeom>
              <a:avLst/>
              <a:gdLst/>
              <a:ahLst/>
              <a:cxnLst/>
              <a:rect l="l" t="t" r="r" b="b"/>
              <a:pathLst>
                <a:path w="6417310" h="5911850">
                  <a:moveTo>
                    <a:pt x="1215390" y="402590"/>
                  </a:moveTo>
                  <a:lnTo>
                    <a:pt x="177800" y="2192020"/>
                  </a:lnTo>
                  <a:cubicBezTo>
                    <a:pt x="0" y="2498090"/>
                    <a:pt x="43180" y="2884170"/>
                    <a:pt x="283210" y="3144520"/>
                  </a:cubicBezTo>
                  <a:lnTo>
                    <a:pt x="2594610" y="5651500"/>
                  </a:lnTo>
                  <a:cubicBezTo>
                    <a:pt x="2747010" y="5817870"/>
                    <a:pt x="2962910" y="5911850"/>
                    <a:pt x="3187700" y="5911850"/>
                  </a:cubicBezTo>
                  <a:lnTo>
                    <a:pt x="5609590" y="5911850"/>
                  </a:lnTo>
                  <a:cubicBezTo>
                    <a:pt x="6055360" y="5911850"/>
                    <a:pt x="6417310" y="5549900"/>
                    <a:pt x="6417310" y="5104130"/>
                  </a:cubicBezTo>
                  <a:lnTo>
                    <a:pt x="6417310" y="1891030"/>
                  </a:lnTo>
                  <a:cubicBezTo>
                    <a:pt x="6417310" y="1724660"/>
                    <a:pt x="6366510" y="1562100"/>
                    <a:pt x="6269990" y="1426210"/>
                  </a:cubicBezTo>
                  <a:lnTo>
                    <a:pt x="5507990" y="342900"/>
                  </a:lnTo>
                  <a:cubicBezTo>
                    <a:pt x="5356860" y="128270"/>
                    <a:pt x="5110480" y="0"/>
                    <a:pt x="4847590" y="0"/>
                  </a:cubicBezTo>
                  <a:lnTo>
                    <a:pt x="1913890" y="0"/>
                  </a:lnTo>
                  <a:cubicBezTo>
                    <a:pt x="1625600" y="0"/>
                    <a:pt x="1358900" y="153670"/>
                    <a:pt x="1215390" y="402590"/>
                  </a:cubicBezTo>
                  <a:close/>
                </a:path>
              </a:pathLst>
            </a:custGeom>
            <a:solidFill>
              <a:srgbClr val="EDF1F2">
                <a:alpha val="80000"/>
              </a:srgbClr>
            </a:solidFill>
            <a:ln w="12700">
              <a:noFill/>
            </a:ln>
          </p:spPr>
          <p:txBody>
            <a:bodyPr/>
            <a:lstStyle/>
            <a:p>
              <a:endParaRPr lang="en-IN" dirty="0"/>
            </a:p>
          </p:txBody>
        </p:sp>
      </p:grpSp>
      <p:sp>
        <p:nvSpPr>
          <p:cNvPr id="4" name="TextBox 4"/>
          <p:cNvSpPr txBox="1"/>
          <p:nvPr/>
        </p:nvSpPr>
        <p:spPr>
          <a:xfrm>
            <a:off x="1028700" y="4576762"/>
            <a:ext cx="4381217" cy="1111715"/>
          </a:xfrm>
          <a:prstGeom prst="rect">
            <a:avLst/>
          </a:prstGeom>
        </p:spPr>
        <p:txBody>
          <a:bodyPr lIns="0" tIns="0" rIns="0" bIns="0" rtlCol="0" anchor="t">
            <a:spAutoFit/>
          </a:bodyPr>
          <a:lstStyle/>
          <a:p>
            <a:pPr>
              <a:lnSpc>
                <a:spcPts val="8999"/>
              </a:lnSpc>
            </a:pPr>
            <a:r>
              <a:rPr lang="en-US" sz="6600" spc="-179" dirty="0">
                <a:latin typeface="Aharoni" panose="02010803020104030203" pitchFamily="2" charset="-79"/>
                <a:cs typeface="Aharoni" panose="02010803020104030203" pitchFamily="2" charset="-79"/>
              </a:rPr>
              <a:t>AGENDA</a:t>
            </a:r>
            <a:endParaRPr lang="en-US" sz="6600" spc="-149" dirty="0">
              <a:solidFill>
                <a:srgbClr val="3DB6D6"/>
              </a:solidFill>
              <a:latin typeface="Muli Bold Bold"/>
            </a:endParaRPr>
          </a:p>
        </p:txBody>
      </p:sp>
      <p:pic>
        <p:nvPicPr>
          <p:cNvPr id="1026" name="Picture 2">
            <a:extLst>
              <a:ext uri="{FF2B5EF4-FFF2-40B4-BE49-F238E27FC236}">
                <a16:creationId xmlns:a16="http://schemas.microsoft.com/office/drawing/2014/main" id="{BD97B7BD-7D7A-784A-100F-8B718CA0D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57651"/>
            <a:ext cx="17449800" cy="19616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FB34BF2-074E-E279-3688-231A37F25E16}"/>
              </a:ext>
            </a:extLst>
          </p:cNvPr>
          <p:cNvSpPr txBox="1"/>
          <p:nvPr/>
        </p:nvSpPr>
        <p:spPr>
          <a:xfrm>
            <a:off x="11869993" y="2267451"/>
            <a:ext cx="10778613" cy="7848302"/>
          </a:xfrm>
          <a:prstGeom prst="rect">
            <a:avLst/>
          </a:prstGeom>
          <a:noFill/>
        </p:spPr>
        <p:txBody>
          <a:bodyPr wrap="square">
            <a:spAutoFit/>
          </a:bodyPr>
          <a:lstStyle/>
          <a:p>
            <a:pPr marL="285750" indent="-285750">
              <a:buFont typeface="Arial" panose="020B0604020202020204" pitchFamily="34" charset="0"/>
              <a:buChar char="•"/>
            </a:pPr>
            <a:r>
              <a:rPr lang="en-IN" sz="2400" dirty="0"/>
              <a:t>Abstract</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Introduction</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Literature Review</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Problem Statement AND Proposed System</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System Architecture</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Software Used</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Result and Discussion</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Conclusion</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Future Scope</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Acknowledgement</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References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582927" y="2857500"/>
            <a:ext cx="17068800" cy="6675877"/>
            <a:chOff x="-558800" y="-57150"/>
            <a:chExt cx="13611106" cy="11881341"/>
          </a:xfrm>
        </p:grpSpPr>
        <p:sp>
          <p:nvSpPr>
            <p:cNvPr id="9" name="TextBox 9"/>
            <p:cNvSpPr txBox="1"/>
            <p:nvPr/>
          </p:nvSpPr>
          <p:spPr>
            <a:xfrm>
              <a:off x="-254000" y="-57150"/>
              <a:ext cx="11312229" cy="2009605"/>
            </a:xfrm>
            <a:prstGeom prst="rect">
              <a:avLst/>
            </a:prstGeom>
          </p:spPr>
          <p:txBody>
            <a:bodyPr wrap="square" lIns="0" tIns="0" rIns="0" bIns="0" rtlCol="0" anchor="t">
              <a:spAutoFit/>
            </a:bodyPr>
            <a:lstStyle/>
            <a:p>
              <a:pPr algn="ctr">
                <a:lnSpc>
                  <a:spcPts val="9083"/>
                </a:lnSpc>
              </a:pPr>
              <a:r>
                <a:rPr lang="en-US" sz="6600" spc="-139" dirty="0">
                  <a:latin typeface="Aharoni" panose="02010803020104030203" pitchFamily="2" charset="-79"/>
                  <a:cs typeface="Aharoni" panose="02010803020104030203" pitchFamily="2" charset="-79"/>
                </a:rPr>
                <a:t>ABSTRACT</a:t>
              </a:r>
            </a:p>
          </p:txBody>
        </p:sp>
        <p:sp>
          <p:nvSpPr>
            <p:cNvPr id="10" name="TextBox 10"/>
            <p:cNvSpPr txBox="1"/>
            <p:nvPr/>
          </p:nvSpPr>
          <p:spPr>
            <a:xfrm>
              <a:off x="-558800" y="1849655"/>
              <a:ext cx="13611106" cy="9974536"/>
            </a:xfrm>
            <a:prstGeom prst="rect">
              <a:avLst/>
            </a:prstGeom>
          </p:spPr>
          <p:txBody>
            <a:bodyPr wrap="square" lIns="0" tIns="0" rIns="0" bIns="0" rtlCol="0" anchor="t">
              <a:spAutoFit/>
            </a:bodyPr>
            <a:lstStyle/>
            <a:p>
              <a:pPr algn="just">
                <a:lnSpc>
                  <a:spcPts val="4891"/>
                </a:lnSpc>
              </a:pPr>
              <a:r>
                <a:rPr lang="en-US" sz="3200" dirty="0"/>
                <a:t>In any educational institution, the two most common academic scheduling problems are course timetabling and exam timetabling. Graph coloring is one such heuristic algorithm that can deal timetable scheduling satisfying changing requirements, evolving subject demands and their combinations. This paper solely focuses on College Course Timetabling where both hard and soft constraints are considered. It aims at properly coloring the course conflict graph and transforming this coloring into conflict-free timeslots of courses. Course Conflict graph is constructed with courses as nodes and edges drawn between conflicting courses i.e. having common students. Exam scheduling is a challenging task for educational institutions. Our results show that the proposed algorithm is effective in generating conflict-free exam schedules in a reasonable amount of time. </a:t>
              </a:r>
              <a:endParaRPr lang="en-US" sz="2911" dirty="0">
                <a:solidFill>
                  <a:srgbClr val="203850"/>
                </a:solidFill>
                <a:latin typeface="Muli Regular Bold"/>
              </a:endParaRPr>
            </a:p>
          </p:txBody>
        </p:sp>
      </p:grpSp>
      <p:pic>
        <p:nvPicPr>
          <p:cNvPr id="12" name="Picture 11">
            <a:extLst>
              <a:ext uri="{FF2B5EF4-FFF2-40B4-BE49-F238E27FC236}">
                <a16:creationId xmlns:a16="http://schemas.microsoft.com/office/drawing/2014/main" id="{20501C4A-9AE3-1498-0F01-F141D0D114A9}"/>
              </a:ext>
            </a:extLst>
          </p:cNvPr>
          <p:cNvPicPr>
            <a:picLocks noChangeAspect="1"/>
          </p:cNvPicPr>
          <p:nvPr/>
        </p:nvPicPr>
        <p:blipFill>
          <a:blip r:embed="rId2"/>
          <a:stretch>
            <a:fillRect/>
          </a:stretch>
        </p:blipFill>
        <p:spPr>
          <a:xfrm>
            <a:off x="9117327" y="4987276"/>
            <a:ext cx="53345" cy="312447"/>
          </a:xfrm>
          <a:prstGeom prst="rect">
            <a:avLst/>
          </a:prstGeom>
        </p:spPr>
      </p:pic>
      <p:pic>
        <p:nvPicPr>
          <p:cNvPr id="14" name="Picture 13">
            <a:extLst>
              <a:ext uri="{FF2B5EF4-FFF2-40B4-BE49-F238E27FC236}">
                <a16:creationId xmlns:a16="http://schemas.microsoft.com/office/drawing/2014/main" id="{6A5F3477-F86C-D2FE-80C6-642049819EB0}"/>
              </a:ext>
            </a:extLst>
          </p:cNvPr>
          <p:cNvPicPr>
            <a:picLocks noChangeAspect="1"/>
          </p:cNvPicPr>
          <p:nvPr/>
        </p:nvPicPr>
        <p:blipFill>
          <a:blip r:embed="rId2"/>
          <a:stretch>
            <a:fillRect/>
          </a:stretch>
        </p:blipFill>
        <p:spPr>
          <a:xfrm>
            <a:off x="9117327" y="4987276"/>
            <a:ext cx="53345" cy="312447"/>
          </a:xfrm>
          <a:prstGeom prst="rect">
            <a:avLst/>
          </a:prstGeom>
        </p:spPr>
      </p:pic>
      <p:pic>
        <p:nvPicPr>
          <p:cNvPr id="13" name="Picture 2">
            <a:extLst>
              <a:ext uri="{FF2B5EF4-FFF2-40B4-BE49-F238E27FC236}">
                <a16:creationId xmlns:a16="http://schemas.microsoft.com/office/drawing/2014/main" id="{5D0160F5-5A88-3787-25FE-A9C1251FB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45588"/>
            <a:ext cx="17068800" cy="22002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838200" y="3238500"/>
            <a:ext cx="17068800" cy="6281610"/>
            <a:chOff x="-254000" y="-57150"/>
            <a:chExt cx="13611106" cy="11179647"/>
          </a:xfrm>
        </p:grpSpPr>
        <p:sp>
          <p:nvSpPr>
            <p:cNvPr id="9" name="TextBox 9"/>
            <p:cNvSpPr txBox="1"/>
            <p:nvPr/>
          </p:nvSpPr>
          <p:spPr>
            <a:xfrm>
              <a:off x="-254000" y="-57150"/>
              <a:ext cx="11312229" cy="2009605"/>
            </a:xfrm>
            <a:prstGeom prst="rect">
              <a:avLst/>
            </a:prstGeom>
          </p:spPr>
          <p:txBody>
            <a:bodyPr wrap="square" lIns="0" tIns="0" rIns="0" bIns="0" rtlCol="0" anchor="t">
              <a:spAutoFit/>
            </a:bodyPr>
            <a:lstStyle/>
            <a:p>
              <a:pPr algn="ctr">
                <a:lnSpc>
                  <a:spcPts val="9083"/>
                </a:lnSpc>
              </a:pPr>
              <a:r>
                <a:rPr lang="en-US" sz="6600" spc="-139" dirty="0">
                  <a:latin typeface="Aharoni" panose="02010803020104030203" pitchFamily="2" charset="-79"/>
                  <a:cs typeface="Aharoni" panose="02010803020104030203" pitchFamily="2" charset="-79"/>
                </a:rPr>
                <a:t>INTRODUCTION</a:t>
              </a:r>
            </a:p>
          </p:txBody>
        </p:sp>
        <p:sp>
          <p:nvSpPr>
            <p:cNvPr id="10" name="TextBox 10"/>
            <p:cNvSpPr txBox="1"/>
            <p:nvPr/>
          </p:nvSpPr>
          <p:spPr>
            <a:xfrm>
              <a:off x="-254000" y="1996751"/>
              <a:ext cx="13611106" cy="9125746"/>
            </a:xfrm>
            <a:prstGeom prst="rect">
              <a:avLst/>
            </a:prstGeom>
          </p:spPr>
          <p:txBody>
            <a:bodyPr wrap="square" lIns="0" tIns="0" rIns="0" bIns="0" rtlCol="0" anchor="t">
              <a:spAutoFit/>
            </a:bodyPr>
            <a:lstStyle/>
            <a:p>
              <a:pPr marL="514350" indent="-514350" algn="just">
                <a:lnSpc>
                  <a:spcPts val="4891"/>
                </a:lnSpc>
                <a:buFont typeface="+mj-lt"/>
                <a:buAutoNum type="arabicPeriod"/>
              </a:pPr>
              <a:r>
                <a:rPr lang="en-US" sz="2911" dirty="0">
                  <a:solidFill>
                    <a:srgbClr val="203850"/>
                  </a:solidFill>
                  <a:latin typeface="Muli Regular Bold"/>
                </a:rPr>
                <a:t>Exam time table is required in every educational institution. </a:t>
              </a:r>
            </a:p>
            <a:p>
              <a:pPr marL="514350" indent="-514350" algn="just">
                <a:lnSpc>
                  <a:spcPts val="4891"/>
                </a:lnSpc>
                <a:buFont typeface="+mj-lt"/>
                <a:buAutoNum type="arabicPeriod"/>
              </a:pPr>
              <a:r>
                <a:rPr lang="en-US" sz="2911" dirty="0">
                  <a:solidFill>
                    <a:srgbClr val="203850"/>
                  </a:solidFill>
                  <a:latin typeface="Muli Regular Bold"/>
                </a:rPr>
                <a:t>In every semester or year, the universities and colleges are required to generate exam time table for conducting the internal and the final semester exams.</a:t>
              </a:r>
            </a:p>
            <a:p>
              <a:pPr marL="514350" indent="-514350" algn="just">
                <a:lnSpc>
                  <a:spcPts val="4891"/>
                </a:lnSpc>
                <a:buFont typeface="+mj-lt"/>
                <a:buAutoNum type="arabicPeriod"/>
              </a:pPr>
              <a:r>
                <a:rPr lang="en-US" sz="2911" dirty="0">
                  <a:solidFill>
                    <a:srgbClr val="203850"/>
                  </a:solidFill>
                  <a:latin typeface="Muli Regular Bold"/>
                </a:rPr>
                <a:t>This problem consists of allocating a number of courses to a limited set of resources such as time slots, set of lecturers, lecture rooms, labs and group of students to satisfy predefined constraints.</a:t>
              </a:r>
            </a:p>
            <a:p>
              <a:pPr marL="514350" indent="-514350" algn="just">
                <a:lnSpc>
                  <a:spcPts val="4891"/>
                </a:lnSpc>
                <a:buFont typeface="+mj-lt"/>
                <a:buAutoNum type="arabicPeriod"/>
              </a:pPr>
              <a:r>
                <a:rPr lang="en-US" sz="2911" dirty="0">
                  <a:solidFill>
                    <a:srgbClr val="203850"/>
                  </a:solidFill>
                  <a:latin typeface="Muli Regular Bold"/>
                </a:rPr>
                <a:t>A timetable has to satisfy all the constraints in order to be feasible.</a:t>
              </a:r>
            </a:p>
          </p:txBody>
        </p:sp>
      </p:grpSp>
      <p:pic>
        <p:nvPicPr>
          <p:cNvPr id="12" name="Picture 11">
            <a:extLst>
              <a:ext uri="{FF2B5EF4-FFF2-40B4-BE49-F238E27FC236}">
                <a16:creationId xmlns:a16="http://schemas.microsoft.com/office/drawing/2014/main" id="{20501C4A-9AE3-1498-0F01-F141D0D114A9}"/>
              </a:ext>
            </a:extLst>
          </p:cNvPr>
          <p:cNvPicPr>
            <a:picLocks noChangeAspect="1"/>
          </p:cNvPicPr>
          <p:nvPr/>
        </p:nvPicPr>
        <p:blipFill>
          <a:blip r:embed="rId2"/>
          <a:stretch>
            <a:fillRect/>
          </a:stretch>
        </p:blipFill>
        <p:spPr>
          <a:xfrm>
            <a:off x="9117327" y="4987276"/>
            <a:ext cx="53345" cy="312447"/>
          </a:xfrm>
          <a:prstGeom prst="rect">
            <a:avLst/>
          </a:prstGeom>
        </p:spPr>
      </p:pic>
      <p:pic>
        <p:nvPicPr>
          <p:cNvPr id="14" name="Picture 13">
            <a:extLst>
              <a:ext uri="{FF2B5EF4-FFF2-40B4-BE49-F238E27FC236}">
                <a16:creationId xmlns:a16="http://schemas.microsoft.com/office/drawing/2014/main" id="{6A5F3477-F86C-D2FE-80C6-642049819EB0}"/>
              </a:ext>
            </a:extLst>
          </p:cNvPr>
          <p:cNvPicPr>
            <a:picLocks noChangeAspect="1"/>
          </p:cNvPicPr>
          <p:nvPr/>
        </p:nvPicPr>
        <p:blipFill>
          <a:blip r:embed="rId2"/>
          <a:stretch>
            <a:fillRect/>
          </a:stretch>
        </p:blipFill>
        <p:spPr>
          <a:xfrm>
            <a:off x="9117327" y="4987276"/>
            <a:ext cx="53345" cy="312447"/>
          </a:xfrm>
          <a:prstGeom prst="rect">
            <a:avLst/>
          </a:prstGeom>
        </p:spPr>
      </p:pic>
      <p:pic>
        <p:nvPicPr>
          <p:cNvPr id="13" name="Picture 2">
            <a:extLst>
              <a:ext uri="{FF2B5EF4-FFF2-40B4-BE49-F238E27FC236}">
                <a16:creationId xmlns:a16="http://schemas.microsoft.com/office/drawing/2014/main" id="{5D0160F5-5A88-3787-25FE-A9C1251FB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45588"/>
            <a:ext cx="17068800" cy="2200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7492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838200" y="3238500"/>
            <a:ext cx="17068800" cy="6758527"/>
            <a:chOff x="-254000" y="-57150"/>
            <a:chExt cx="13611106" cy="12028436"/>
          </a:xfrm>
        </p:grpSpPr>
        <p:sp>
          <p:nvSpPr>
            <p:cNvPr id="9" name="TextBox 9"/>
            <p:cNvSpPr txBox="1"/>
            <p:nvPr/>
          </p:nvSpPr>
          <p:spPr>
            <a:xfrm>
              <a:off x="-254000" y="-57150"/>
              <a:ext cx="11312229" cy="2009605"/>
            </a:xfrm>
            <a:prstGeom prst="rect">
              <a:avLst/>
            </a:prstGeom>
          </p:spPr>
          <p:txBody>
            <a:bodyPr wrap="square" lIns="0" tIns="0" rIns="0" bIns="0" rtlCol="0" anchor="t">
              <a:spAutoFit/>
            </a:bodyPr>
            <a:lstStyle/>
            <a:p>
              <a:pPr algn="ctr">
                <a:lnSpc>
                  <a:spcPts val="9083"/>
                </a:lnSpc>
              </a:pPr>
              <a:r>
                <a:rPr lang="en-US" sz="6600" spc="-139" dirty="0">
                  <a:latin typeface="Aharoni" panose="02010803020104030203" pitchFamily="2" charset="-79"/>
                  <a:cs typeface="Aharoni" panose="02010803020104030203" pitchFamily="2" charset="-79"/>
                </a:rPr>
                <a:t>LITERATURE REVIEW</a:t>
              </a:r>
            </a:p>
          </p:txBody>
        </p:sp>
        <p:sp>
          <p:nvSpPr>
            <p:cNvPr id="10" name="TextBox 10"/>
            <p:cNvSpPr txBox="1"/>
            <p:nvPr/>
          </p:nvSpPr>
          <p:spPr>
            <a:xfrm>
              <a:off x="-254000" y="1996751"/>
              <a:ext cx="13611106" cy="9974535"/>
            </a:xfrm>
            <a:prstGeom prst="rect">
              <a:avLst/>
            </a:prstGeom>
          </p:spPr>
          <p:txBody>
            <a:bodyPr wrap="square" lIns="0" tIns="0" rIns="0" bIns="0" rtlCol="0" anchor="t">
              <a:spAutoFit/>
            </a:bodyPr>
            <a:lstStyle/>
            <a:p>
              <a:pPr marL="514350" indent="-514350" algn="just">
                <a:lnSpc>
                  <a:spcPts val="4891"/>
                </a:lnSpc>
                <a:buFont typeface="+mj-lt"/>
                <a:buAutoNum type="arabicPeriod"/>
              </a:pPr>
              <a:r>
                <a:rPr lang="en-US" sz="3200" dirty="0"/>
                <a:t>In 2008, the Koala graph coloring library was developed which includes many practical applications of graph coloring, and is based on C++ [7]. In 2009, automata-based approximation algorithms were proposed for solving the minimum vertex coloring problem [8]. </a:t>
              </a:r>
            </a:p>
            <a:p>
              <a:pPr marL="514350" indent="-514350" algn="just">
                <a:lnSpc>
                  <a:spcPts val="4891"/>
                </a:lnSpc>
                <a:buFont typeface="+mj-lt"/>
                <a:buAutoNum type="arabicPeriod"/>
              </a:pPr>
              <a:r>
                <a:rPr lang="en-US" sz="3200" dirty="0"/>
                <a:t>In 1986, Carter [19] in his examination timetabling survey refers to some of the above-mentioned graph coloring algorithms and heuristics and shows how graph theoretic approach to timetable scheduling is one of the most popular. It has been accepted and applied by many educational institutions to solve their examination timetabling problems. According to Carter in his survey, work of Mehta is significant as its objective of obtaining “conflict-free” schedules, given a fixed number of time periods turned out to be one of the most complex timetabling applications [15].</a:t>
              </a:r>
              <a:endParaRPr lang="en-US" sz="2911" dirty="0">
                <a:solidFill>
                  <a:srgbClr val="203850"/>
                </a:solidFill>
                <a:latin typeface="Muli Regular Bold"/>
              </a:endParaRPr>
            </a:p>
          </p:txBody>
        </p:sp>
      </p:grpSp>
      <p:pic>
        <p:nvPicPr>
          <p:cNvPr id="12" name="Picture 11">
            <a:extLst>
              <a:ext uri="{FF2B5EF4-FFF2-40B4-BE49-F238E27FC236}">
                <a16:creationId xmlns:a16="http://schemas.microsoft.com/office/drawing/2014/main" id="{20501C4A-9AE3-1498-0F01-F141D0D114A9}"/>
              </a:ext>
            </a:extLst>
          </p:cNvPr>
          <p:cNvPicPr>
            <a:picLocks noChangeAspect="1"/>
          </p:cNvPicPr>
          <p:nvPr/>
        </p:nvPicPr>
        <p:blipFill>
          <a:blip r:embed="rId2"/>
          <a:stretch>
            <a:fillRect/>
          </a:stretch>
        </p:blipFill>
        <p:spPr>
          <a:xfrm>
            <a:off x="9117327" y="4987276"/>
            <a:ext cx="53345" cy="312447"/>
          </a:xfrm>
          <a:prstGeom prst="rect">
            <a:avLst/>
          </a:prstGeom>
        </p:spPr>
      </p:pic>
      <p:pic>
        <p:nvPicPr>
          <p:cNvPr id="14" name="Picture 13">
            <a:extLst>
              <a:ext uri="{FF2B5EF4-FFF2-40B4-BE49-F238E27FC236}">
                <a16:creationId xmlns:a16="http://schemas.microsoft.com/office/drawing/2014/main" id="{6A5F3477-F86C-D2FE-80C6-642049819EB0}"/>
              </a:ext>
            </a:extLst>
          </p:cNvPr>
          <p:cNvPicPr>
            <a:picLocks noChangeAspect="1"/>
          </p:cNvPicPr>
          <p:nvPr/>
        </p:nvPicPr>
        <p:blipFill>
          <a:blip r:embed="rId2"/>
          <a:stretch>
            <a:fillRect/>
          </a:stretch>
        </p:blipFill>
        <p:spPr>
          <a:xfrm>
            <a:off x="9117327" y="4987276"/>
            <a:ext cx="53345" cy="312447"/>
          </a:xfrm>
          <a:prstGeom prst="rect">
            <a:avLst/>
          </a:prstGeom>
        </p:spPr>
      </p:pic>
      <p:pic>
        <p:nvPicPr>
          <p:cNvPr id="13" name="Picture 2">
            <a:extLst>
              <a:ext uri="{FF2B5EF4-FFF2-40B4-BE49-F238E27FC236}">
                <a16:creationId xmlns:a16="http://schemas.microsoft.com/office/drawing/2014/main" id="{5D0160F5-5A88-3787-25FE-A9C1251FB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45588"/>
            <a:ext cx="17068800" cy="2200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7979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F1F2"/>
        </a:solidFill>
        <a:effectLst/>
      </p:bgPr>
    </p:bg>
    <p:spTree>
      <p:nvGrpSpPr>
        <p:cNvPr id="1" name=""/>
        <p:cNvGrpSpPr/>
        <p:nvPr/>
      </p:nvGrpSpPr>
      <p:grpSpPr>
        <a:xfrm>
          <a:off x="0" y="0"/>
          <a:ext cx="0" cy="0"/>
          <a:chOff x="0" y="0"/>
          <a:chExt cx="0" cy="0"/>
        </a:xfrm>
      </p:grpSpPr>
      <p:grpSp>
        <p:nvGrpSpPr>
          <p:cNvPr id="2" name="Group 2"/>
          <p:cNvGrpSpPr/>
          <p:nvPr/>
        </p:nvGrpSpPr>
        <p:grpSpPr>
          <a:xfrm>
            <a:off x="5813357" y="7124700"/>
            <a:ext cx="870435" cy="870435"/>
            <a:chOff x="0" y="0"/>
            <a:chExt cx="1160580" cy="1160580"/>
          </a:xfrm>
        </p:grpSpPr>
        <p:grpSp>
          <p:nvGrpSpPr>
            <p:cNvPr id="3" name="Group 3"/>
            <p:cNvGrpSpPr/>
            <p:nvPr/>
          </p:nvGrpSpPr>
          <p:grpSpPr>
            <a:xfrm>
              <a:off x="0" y="0"/>
              <a:ext cx="1160580" cy="1160580"/>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DB6D6">
                  <a:alpha val="26667"/>
                </a:srgbClr>
              </a:solidFill>
            </p:spPr>
          </p:sp>
        </p:grpSp>
        <p:grpSp>
          <p:nvGrpSpPr>
            <p:cNvPr id="5" name="Group 5"/>
            <p:cNvGrpSpPr/>
            <p:nvPr/>
          </p:nvGrpSpPr>
          <p:grpSpPr>
            <a:xfrm>
              <a:off x="236733" y="236733"/>
              <a:ext cx="687113" cy="687113"/>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DB6D6"/>
              </a:solidFill>
            </p:spPr>
          </p:sp>
        </p:grpSp>
      </p:grpSp>
      <p:pic>
        <p:nvPicPr>
          <p:cNvPr id="7" name="Picture 7"/>
          <p:cNvPicPr>
            <a:picLocks noChangeAspect="1"/>
          </p:cNvPicPr>
          <p:nvPr/>
        </p:nvPicPr>
        <p:blipFill>
          <a:blip r:embed="rId2"/>
          <a:srcRect/>
          <a:stretch>
            <a:fillRect/>
          </a:stretch>
        </p:blipFill>
        <p:spPr>
          <a:xfrm>
            <a:off x="5019476" y="2309322"/>
            <a:ext cx="8249047" cy="4726603"/>
          </a:xfrm>
          <a:prstGeom prst="rect">
            <a:avLst/>
          </a:prstGeom>
        </p:spPr>
      </p:pic>
      <p:sp>
        <p:nvSpPr>
          <p:cNvPr id="8" name="TextBox 8"/>
          <p:cNvSpPr txBox="1"/>
          <p:nvPr/>
        </p:nvSpPr>
        <p:spPr>
          <a:xfrm>
            <a:off x="533400" y="3861628"/>
            <a:ext cx="10599244" cy="1119537"/>
          </a:xfrm>
          <a:prstGeom prst="rect">
            <a:avLst/>
          </a:prstGeom>
        </p:spPr>
        <p:txBody>
          <a:bodyPr lIns="0" tIns="0" rIns="0" bIns="0" rtlCol="0" anchor="t">
            <a:spAutoFit/>
          </a:bodyPr>
          <a:lstStyle/>
          <a:p>
            <a:pPr>
              <a:lnSpc>
                <a:spcPts val="8999"/>
              </a:lnSpc>
            </a:pPr>
            <a:r>
              <a:rPr lang="en-US" sz="6600" spc="-149" dirty="0">
                <a:latin typeface="Aharoni" panose="02010803020104030203" pitchFamily="2" charset="-79"/>
                <a:cs typeface="Aharoni" panose="02010803020104030203" pitchFamily="2" charset="-79"/>
              </a:rPr>
              <a:t>SURVEY</a:t>
            </a:r>
          </a:p>
        </p:txBody>
      </p:sp>
      <p:grpSp>
        <p:nvGrpSpPr>
          <p:cNvPr id="9" name="Group 9"/>
          <p:cNvGrpSpPr/>
          <p:nvPr/>
        </p:nvGrpSpPr>
        <p:grpSpPr>
          <a:xfrm>
            <a:off x="7239000" y="7266608"/>
            <a:ext cx="5434376" cy="2796762"/>
            <a:chOff x="0" y="0"/>
            <a:chExt cx="7245835" cy="3729016"/>
          </a:xfrm>
        </p:grpSpPr>
        <p:sp>
          <p:nvSpPr>
            <p:cNvPr id="10" name="TextBox 10"/>
            <p:cNvSpPr txBox="1"/>
            <p:nvPr/>
          </p:nvSpPr>
          <p:spPr>
            <a:xfrm>
              <a:off x="0" y="0"/>
              <a:ext cx="7245835" cy="855574"/>
            </a:xfrm>
            <a:prstGeom prst="rect">
              <a:avLst/>
            </a:prstGeom>
          </p:spPr>
          <p:txBody>
            <a:bodyPr lIns="0" tIns="0" rIns="0" bIns="0" rtlCol="0" anchor="t">
              <a:spAutoFit/>
            </a:bodyPr>
            <a:lstStyle/>
            <a:p>
              <a:pPr marL="0" lvl="0" indent="0">
                <a:lnSpc>
                  <a:spcPts val="5072"/>
                </a:lnSpc>
                <a:spcBef>
                  <a:spcPct val="0"/>
                </a:spcBef>
              </a:pPr>
              <a:r>
                <a:rPr lang="en-US" sz="4227" u="none" dirty="0">
                  <a:solidFill>
                    <a:srgbClr val="203850"/>
                  </a:solidFill>
                  <a:latin typeface="Muli Bold"/>
                </a:rPr>
                <a:t>Q1</a:t>
              </a:r>
            </a:p>
          </p:txBody>
        </p:sp>
        <p:sp>
          <p:nvSpPr>
            <p:cNvPr id="11" name="TextBox 11"/>
            <p:cNvSpPr txBox="1"/>
            <p:nvPr/>
          </p:nvSpPr>
          <p:spPr>
            <a:xfrm>
              <a:off x="0" y="1468623"/>
              <a:ext cx="7245835" cy="2260393"/>
            </a:xfrm>
            <a:prstGeom prst="rect">
              <a:avLst/>
            </a:prstGeom>
          </p:spPr>
          <p:txBody>
            <a:bodyPr lIns="0" tIns="0" rIns="0" bIns="0" rtlCol="0" anchor="t">
              <a:spAutoFit/>
            </a:bodyPr>
            <a:lstStyle/>
            <a:p>
              <a:pPr>
                <a:lnSpc>
                  <a:spcPts val="4623"/>
                </a:lnSpc>
              </a:pPr>
              <a:r>
                <a:rPr lang="en-US" sz="3302">
                  <a:solidFill>
                    <a:srgbClr val="203850"/>
                  </a:solidFill>
                  <a:latin typeface="Muli Regular Bold"/>
                </a:rPr>
                <a:t>How many attempts were taken in preparing time table for exams?</a:t>
              </a:r>
            </a:p>
          </p:txBody>
        </p:sp>
      </p:grpSp>
      <p:pic>
        <p:nvPicPr>
          <p:cNvPr id="12" name="Picture 2">
            <a:extLst>
              <a:ext uri="{FF2B5EF4-FFF2-40B4-BE49-F238E27FC236}">
                <a16:creationId xmlns:a16="http://schemas.microsoft.com/office/drawing/2014/main" id="{B0BB05F3-BD12-1546-A2AC-0B5D8029C2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45588"/>
            <a:ext cx="17068800" cy="22002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F1F2"/>
        </a:solidFill>
        <a:effectLst/>
      </p:bgPr>
    </p:bg>
    <p:spTree>
      <p:nvGrpSpPr>
        <p:cNvPr id="1" name=""/>
        <p:cNvGrpSpPr/>
        <p:nvPr/>
      </p:nvGrpSpPr>
      <p:grpSpPr>
        <a:xfrm>
          <a:off x="0" y="0"/>
          <a:ext cx="0" cy="0"/>
          <a:chOff x="0" y="0"/>
          <a:chExt cx="0" cy="0"/>
        </a:xfrm>
      </p:grpSpPr>
      <p:grpSp>
        <p:nvGrpSpPr>
          <p:cNvPr id="2" name="Group 2"/>
          <p:cNvGrpSpPr/>
          <p:nvPr/>
        </p:nvGrpSpPr>
        <p:grpSpPr>
          <a:xfrm>
            <a:off x="5867400" y="7162722"/>
            <a:ext cx="870435" cy="870435"/>
            <a:chOff x="0" y="0"/>
            <a:chExt cx="1160580" cy="1160580"/>
          </a:xfrm>
        </p:grpSpPr>
        <p:grpSp>
          <p:nvGrpSpPr>
            <p:cNvPr id="3" name="Group 3"/>
            <p:cNvGrpSpPr/>
            <p:nvPr/>
          </p:nvGrpSpPr>
          <p:grpSpPr>
            <a:xfrm>
              <a:off x="0" y="0"/>
              <a:ext cx="1160580" cy="1160580"/>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DB6D6">
                  <a:alpha val="26667"/>
                </a:srgbClr>
              </a:solidFill>
            </p:spPr>
          </p:sp>
        </p:grpSp>
        <p:grpSp>
          <p:nvGrpSpPr>
            <p:cNvPr id="5" name="Group 5"/>
            <p:cNvGrpSpPr/>
            <p:nvPr/>
          </p:nvGrpSpPr>
          <p:grpSpPr>
            <a:xfrm>
              <a:off x="236733" y="236733"/>
              <a:ext cx="687113" cy="687113"/>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DB6D6"/>
              </a:solidFill>
            </p:spPr>
          </p:sp>
        </p:grpSp>
      </p:grpSp>
      <p:pic>
        <p:nvPicPr>
          <p:cNvPr id="7" name="Picture 7"/>
          <p:cNvPicPr>
            <a:picLocks noChangeAspect="1"/>
          </p:cNvPicPr>
          <p:nvPr/>
        </p:nvPicPr>
        <p:blipFill>
          <a:blip r:embed="rId2"/>
          <a:srcRect l="840" r="840"/>
          <a:stretch>
            <a:fillRect/>
          </a:stretch>
        </p:blipFill>
        <p:spPr>
          <a:xfrm>
            <a:off x="4419600" y="2619644"/>
            <a:ext cx="12018971" cy="4197670"/>
          </a:xfrm>
          <a:prstGeom prst="rect">
            <a:avLst/>
          </a:prstGeom>
        </p:spPr>
      </p:pic>
      <p:sp>
        <p:nvSpPr>
          <p:cNvPr id="8" name="TextBox 8"/>
          <p:cNvSpPr txBox="1"/>
          <p:nvPr/>
        </p:nvSpPr>
        <p:spPr>
          <a:xfrm>
            <a:off x="569720" y="4184518"/>
            <a:ext cx="10599244" cy="1119537"/>
          </a:xfrm>
          <a:prstGeom prst="rect">
            <a:avLst/>
          </a:prstGeom>
        </p:spPr>
        <p:txBody>
          <a:bodyPr lIns="0" tIns="0" rIns="0" bIns="0" rtlCol="0" anchor="t">
            <a:spAutoFit/>
          </a:bodyPr>
          <a:lstStyle/>
          <a:p>
            <a:pPr>
              <a:lnSpc>
                <a:spcPts val="8999"/>
              </a:lnSpc>
            </a:pPr>
            <a:r>
              <a:rPr lang="en-US" sz="6600" spc="-149" dirty="0">
                <a:latin typeface="Aharoni" panose="02010803020104030203" pitchFamily="2" charset="-79"/>
                <a:cs typeface="Aharoni" panose="02010803020104030203" pitchFamily="2" charset="-79"/>
              </a:rPr>
              <a:t>SURVEY</a:t>
            </a:r>
          </a:p>
        </p:txBody>
      </p:sp>
      <p:grpSp>
        <p:nvGrpSpPr>
          <p:cNvPr id="9" name="Group 9"/>
          <p:cNvGrpSpPr/>
          <p:nvPr/>
        </p:nvGrpSpPr>
        <p:grpSpPr>
          <a:xfrm>
            <a:off x="7162800" y="7277100"/>
            <a:ext cx="5434376" cy="2796762"/>
            <a:chOff x="0" y="0"/>
            <a:chExt cx="7245835" cy="3729016"/>
          </a:xfrm>
        </p:grpSpPr>
        <p:sp>
          <p:nvSpPr>
            <p:cNvPr id="10" name="TextBox 10"/>
            <p:cNvSpPr txBox="1"/>
            <p:nvPr/>
          </p:nvSpPr>
          <p:spPr>
            <a:xfrm>
              <a:off x="0" y="0"/>
              <a:ext cx="7245835" cy="855574"/>
            </a:xfrm>
            <a:prstGeom prst="rect">
              <a:avLst/>
            </a:prstGeom>
          </p:spPr>
          <p:txBody>
            <a:bodyPr lIns="0" tIns="0" rIns="0" bIns="0" rtlCol="0" anchor="t">
              <a:spAutoFit/>
            </a:bodyPr>
            <a:lstStyle/>
            <a:p>
              <a:pPr marL="0" lvl="0" indent="0">
                <a:lnSpc>
                  <a:spcPts val="5072"/>
                </a:lnSpc>
                <a:spcBef>
                  <a:spcPct val="0"/>
                </a:spcBef>
              </a:pPr>
              <a:r>
                <a:rPr lang="en-US" sz="4227" u="none" dirty="0">
                  <a:solidFill>
                    <a:srgbClr val="203850"/>
                  </a:solidFill>
                  <a:latin typeface="Muli Bold"/>
                </a:rPr>
                <a:t>Q2</a:t>
              </a:r>
            </a:p>
          </p:txBody>
        </p:sp>
        <p:sp>
          <p:nvSpPr>
            <p:cNvPr id="11" name="TextBox 11"/>
            <p:cNvSpPr txBox="1"/>
            <p:nvPr/>
          </p:nvSpPr>
          <p:spPr>
            <a:xfrm>
              <a:off x="0" y="1468623"/>
              <a:ext cx="7245835" cy="2260393"/>
            </a:xfrm>
            <a:prstGeom prst="rect">
              <a:avLst/>
            </a:prstGeom>
          </p:spPr>
          <p:txBody>
            <a:bodyPr lIns="0" tIns="0" rIns="0" bIns="0" rtlCol="0" anchor="t">
              <a:spAutoFit/>
            </a:bodyPr>
            <a:lstStyle/>
            <a:p>
              <a:pPr>
                <a:lnSpc>
                  <a:spcPts val="4623"/>
                </a:lnSpc>
              </a:pPr>
              <a:r>
                <a:rPr lang="en-US" sz="3302" dirty="0">
                  <a:solidFill>
                    <a:srgbClr val="203850"/>
                  </a:solidFill>
                  <a:latin typeface="Muli Regular Bold"/>
                </a:rPr>
                <a:t>What all features do you keep in mind in order to create an exam time table?</a:t>
              </a:r>
            </a:p>
          </p:txBody>
        </p:sp>
      </p:grpSp>
      <p:pic>
        <p:nvPicPr>
          <p:cNvPr id="12" name="Picture 2">
            <a:extLst>
              <a:ext uri="{FF2B5EF4-FFF2-40B4-BE49-F238E27FC236}">
                <a16:creationId xmlns:a16="http://schemas.microsoft.com/office/drawing/2014/main" id="{651F0CCE-B492-04E5-B18A-4C75567C1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45588"/>
            <a:ext cx="17068800" cy="22002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F1F2"/>
        </a:solidFill>
        <a:effectLst/>
      </p:bgPr>
    </p:bg>
    <p:spTree>
      <p:nvGrpSpPr>
        <p:cNvPr id="1" name=""/>
        <p:cNvGrpSpPr/>
        <p:nvPr/>
      </p:nvGrpSpPr>
      <p:grpSpPr>
        <a:xfrm>
          <a:off x="0" y="0"/>
          <a:ext cx="0" cy="0"/>
          <a:chOff x="0" y="0"/>
          <a:chExt cx="0" cy="0"/>
        </a:xfrm>
      </p:grpSpPr>
      <p:grpSp>
        <p:nvGrpSpPr>
          <p:cNvPr id="2" name="Group 2"/>
          <p:cNvGrpSpPr/>
          <p:nvPr/>
        </p:nvGrpSpPr>
        <p:grpSpPr>
          <a:xfrm>
            <a:off x="5867400" y="7368704"/>
            <a:ext cx="870435" cy="870435"/>
            <a:chOff x="0" y="0"/>
            <a:chExt cx="1160580" cy="1160580"/>
          </a:xfrm>
        </p:grpSpPr>
        <p:grpSp>
          <p:nvGrpSpPr>
            <p:cNvPr id="3" name="Group 3"/>
            <p:cNvGrpSpPr/>
            <p:nvPr/>
          </p:nvGrpSpPr>
          <p:grpSpPr>
            <a:xfrm>
              <a:off x="0" y="0"/>
              <a:ext cx="1160580" cy="1160580"/>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DB6D6">
                  <a:alpha val="26667"/>
                </a:srgbClr>
              </a:solidFill>
            </p:spPr>
          </p:sp>
        </p:grpSp>
        <p:grpSp>
          <p:nvGrpSpPr>
            <p:cNvPr id="5" name="Group 5"/>
            <p:cNvGrpSpPr/>
            <p:nvPr/>
          </p:nvGrpSpPr>
          <p:grpSpPr>
            <a:xfrm>
              <a:off x="236733" y="236733"/>
              <a:ext cx="687113" cy="687113"/>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DB6D6"/>
              </a:solidFill>
            </p:spPr>
          </p:sp>
        </p:grpSp>
      </p:grpSp>
      <p:pic>
        <p:nvPicPr>
          <p:cNvPr id="7" name="Picture 7"/>
          <p:cNvPicPr>
            <a:picLocks noChangeAspect="1"/>
          </p:cNvPicPr>
          <p:nvPr/>
        </p:nvPicPr>
        <p:blipFill>
          <a:blip r:embed="rId2"/>
          <a:srcRect/>
          <a:stretch>
            <a:fillRect/>
          </a:stretch>
        </p:blipFill>
        <p:spPr>
          <a:xfrm>
            <a:off x="4267200" y="2278271"/>
            <a:ext cx="12018971" cy="4197670"/>
          </a:xfrm>
          <a:prstGeom prst="rect">
            <a:avLst/>
          </a:prstGeom>
        </p:spPr>
      </p:pic>
      <p:sp>
        <p:nvSpPr>
          <p:cNvPr id="8" name="TextBox 8"/>
          <p:cNvSpPr txBox="1"/>
          <p:nvPr/>
        </p:nvSpPr>
        <p:spPr>
          <a:xfrm>
            <a:off x="381000" y="3924300"/>
            <a:ext cx="10599244" cy="1119537"/>
          </a:xfrm>
          <a:prstGeom prst="rect">
            <a:avLst/>
          </a:prstGeom>
        </p:spPr>
        <p:txBody>
          <a:bodyPr lIns="0" tIns="0" rIns="0" bIns="0" rtlCol="0" anchor="t">
            <a:spAutoFit/>
          </a:bodyPr>
          <a:lstStyle/>
          <a:p>
            <a:pPr>
              <a:lnSpc>
                <a:spcPts val="8999"/>
              </a:lnSpc>
            </a:pPr>
            <a:r>
              <a:rPr lang="en-US" sz="6600" spc="-149" dirty="0">
                <a:latin typeface="Aharoni" panose="02010803020104030203" pitchFamily="2" charset="-79"/>
                <a:cs typeface="Aharoni" panose="02010803020104030203" pitchFamily="2" charset="-79"/>
              </a:rPr>
              <a:t>SURVEY</a:t>
            </a:r>
          </a:p>
        </p:txBody>
      </p:sp>
      <p:grpSp>
        <p:nvGrpSpPr>
          <p:cNvPr id="9" name="Group 9"/>
          <p:cNvGrpSpPr/>
          <p:nvPr/>
        </p:nvGrpSpPr>
        <p:grpSpPr>
          <a:xfrm>
            <a:off x="7239000" y="7520444"/>
            <a:ext cx="5434376" cy="2217991"/>
            <a:chOff x="0" y="0"/>
            <a:chExt cx="7245835" cy="2957322"/>
          </a:xfrm>
        </p:grpSpPr>
        <p:sp>
          <p:nvSpPr>
            <p:cNvPr id="10" name="TextBox 10"/>
            <p:cNvSpPr txBox="1"/>
            <p:nvPr/>
          </p:nvSpPr>
          <p:spPr>
            <a:xfrm>
              <a:off x="0" y="0"/>
              <a:ext cx="7245835" cy="855574"/>
            </a:xfrm>
            <a:prstGeom prst="rect">
              <a:avLst/>
            </a:prstGeom>
          </p:spPr>
          <p:txBody>
            <a:bodyPr lIns="0" tIns="0" rIns="0" bIns="0" rtlCol="0" anchor="t">
              <a:spAutoFit/>
            </a:bodyPr>
            <a:lstStyle/>
            <a:p>
              <a:pPr marL="0" lvl="0" indent="0">
                <a:lnSpc>
                  <a:spcPts val="5072"/>
                </a:lnSpc>
                <a:spcBef>
                  <a:spcPct val="0"/>
                </a:spcBef>
              </a:pPr>
              <a:r>
                <a:rPr lang="en-US" sz="4227" u="none">
                  <a:solidFill>
                    <a:srgbClr val="203850"/>
                  </a:solidFill>
                  <a:latin typeface="Muli Bold"/>
                </a:rPr>
                <a:t>Q3</a:t>
              </a:r>
            </a:p>
          </p:txBody>
        </p:sp>
        <p:sp>
          <p:nvSpPr>
            <p:cNvPr id="11" name="TextBox 11"/>
            <p:cNvSpPr txBox="1"/>
            <p:nvPr/>
          </p:nvSpPr>
          <p:spPr>
            <a:xfrm>
              <a:off x="0" y="1468623"/>
              <a:ext cx="7245835" cy="1488699"/>
            </a:xfrm>
            <a:prstGeom prst="rect">
              <a:avLst/>
            </a:prstGeom>
          </p:spPr>
          <p:txBody>
            <a:bodyPr lIns="0" tIns="0" rIns="0" bIns="0" rtlCol="0" anchor="t">
              <a:spAutoFit/>
            </a:bodyPr>
            <a:lstStyle/>
            <a:p>
              <a:pPr>
                <a:lnSpc>
                  <a:spcPts val="4623"/>
                </a:lnSpc>
              </a:pPr>
              <a:r>
                <a:rPr lang="en-US" sz="3302" dirty="0">
                  <a:solidFill>
                    <a:srgbClr val="203850"/>
                  </a:solidFill>
                  <a:latin typeface="Muli Regular Bold"/>
                </a:rPr>
                <a:t>What do you expect from this automated system?</a:t>
              </a:r>
            </a:p>
          </p:txBody>
        </p:sp>
      </p:grpSp>
      <p:pic>
        <p:nvPicPr>
          <p:cNvPr id="12" name="Picture 2">
            <a:extLst>
              <a:ext uri="{FF2B5EF4-FFF2-40B4-BE49-F238E27FC236}">
                <a16:creationId xmlns:a16="http://schemas.microsoft.com/office/drawing/2014/main" id="{F22CA8B0-4D05-263F-DD74-AAACE59026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45588"/>
            <a:ext cx="17068800" cy="22002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582927" y="3258580"/>
            <a:ext cx="17068800" cy="4594894"/>
            <a:chOff x="-457561" y="-21413"/>
            <a:chExt cx="13611106" cy="8177727"/>
          </a:xfrm>
        </p:grpSpPr>
        <p:sp>
          <p:nvSpPr>
            <p:cNvPr id="9" name="TextBox 9"/>
            <p:cNvSpPr txBox="1"/>
            <p:nvPr/>
          </p:nvSpPr>
          <p:spPr>
            <a:xfrm>
              <a:off x="353639" y="-21413"/>
              <a:ext cx="11312229" cy="2009605"/>
            </a:xfrm>
            <a:prstGeom prst="rect">
              <a:avLst/>
            </a:prstGeom>
          </p:spPr>
          <p:txBody>
            <a:bodyPr wrap="square" lIns="0" tIns="0" rIns="0" bIns="0" rtlCol="0" anchor="t">
              <a:spAutoFit/>
            </a:bodyPr>
            <a:lstStyle/>
            <a:p>
              <a:pPr algn="ctr">
                <a:lnSpc>
                  <a:spcPts val="9083"/>
                </a:lnSpc>
              </a:pPr>
              <a:r>
                <a:rPr lang="en-US" sz="6600" spc="-139" dirty="0">
                  <a:latin typeface="Aharoni" panose="02010803020104030203" pitchFamily="2" charset="-79"/>
                  <a:cs typeface="Aharoni" panose="02010803020104030203" pitchFamily="2" charset="-79"/>
                </a:rPr>
                <a:t>PROBLEM STATEMENT</a:t>
              </a:r>
            </a:p>
          </p:txBody>
        </p:sp>
        <p:sp>
          <p:nvSpPr>
            <p:cNvPr id="10" name="TextBox 10"/>
            <p:cNvSpPr txBox="1"/>
            <p:nvPr/>
          </p:nvSpPr>
          <p:spPr>
            <a:xfrm>
              <a:off x="-457561" y="2655177"/>
              <a:ext cx="13611106" cy="5501137"/>
            </a:xfrm>
            <a:prstGeom prst="rect">
              <a:avLst/>
            </a:prstGeom>
          </p:spPr>
          <p:txBody>
            <a:bodyPr wrap="square" lIns="0" tIns="0" rIns="0" bIns="0" rtlCol="0" anchor="t">
              <a:spAutoFit/>
            </a:bodyPr>
            <a:lstStyle/>
            <a:p>
              <a:pPr marL="514350" indent="-514350" algn="just">
                <a:lnSpc>
                  <a:spcPts val="4891"/>
                </a:lnSpc>
                <a:buFont typeface="+mj-lt"/>
                <a:buAutoNum type="arabicPeriod"/>
              </a:pPr>
              <a:r>
                <a:rPr lang="en-US" sz="3200" dirty="0"/>
                <a:t>Exam time table is required in every educational institution. In every semester or year, the universities and colleges are required to generate exam time table for conducting the internal and the final semester exams. The presence of vast numbers of offered courses makes it difficult to schedule exams in a limited epoch of time and often leads to clashing subjects of Subjects for similar semesters. </a:t>
              </a:r>
              <a:endParaRPr lang="en-US" sz="2911" dirty="0">
                <a:solidFill>
                  <a:srgbClr val="203850"/>
                </a:solidFill>
                <a:latin typeface="Muli Regular Bold"/>
              </a:endParaRPr>
            </a:p>
          </p:txBody>
        </p:sp>
      </p:grpSp>
      <p:pic>
        <p:nvPicPr>
          <p:cNvPr id="12" name="Picture 11">
            <a:extLst>
              <a:ext uri="{FF2B5EF4-FFF2-40B4-BE49-F238E27FC236}">
                <a16:creationId xmlns:a16="http://schemas.microsoft.com/office/drawing/2014/main" id="{20501C4A-9AE3-1498-0F01-F141D0D114A9}"/>
              </a:ext>
            </a:extLst>
          </p:cNvPr>
          <p:cNvPicPr>
            <a:picLocks noChangeAspect="1"/>
          </p:cNvPicPr>
          <p:nvPr/>
        </p:nvPicPr>
        <p:blipFill>
          <a:blip r:embed="rId2"/>
          <a:stretch>
            <a:fillRect/>
          </a:stretch>
        </p:blipFill>
        <p:spPr>
          <a:xfrm>
            <a:off x="9117327" y="4987276"/>
            <a:ext cx="53345" cy="312447"/>
          </a:xfrm>
          <a:prstGeom prst="rect">
            <a:avLst/>
          </a:prstGeom>
        </p:spPr>
      </p:pic>
      <p:pic>
        <p:nvPicPr>
          <p:cNvPr id="14" name="Picture 13">
            <a:extLst>
              <a:ext uri="{FF2B5EF4-FFF2-40B4-BE49-F238E27FC236}">
                <a16:creationId xmlns:a16="http://schemas.microsoft.com/office/drawing/2014/main" id="{6A5F3477-F86C-D2FE-80C6-642049819EB0}"/>
              </a:ext>
            </a:extLst>
          </p:cNvPr>
          <p:cNvPicPr>
            <a:picLocks noChangeAspect="1"/>
          </p:cNvPicPr>
          <p:nvPr/>
        </p:nvPicPr>
        <p:blipFill>
          <a:blip r:embed="rId2"/>
          <a:stretch>
            <a:fillRect/>
          </a:stretch>
        </p:blipFill>
        <p:spPr>
          <a:xfrm>
            <a:off x="9117327" y="4987276"/>
            <a:ext cx="53345" cy="312447"/>
          </a:xfrm>
          <a:prstGeom prst="rect">
            <a:avLst/>
          </a:prstGeom>
        </p:spPr>
      </p:pic>
      <p:pic>
        <p:nvPicPr>
          <p:cNvPr id="13" name="Picture 2">
            <a:extLst>
              <a:ext uri="{FF2B5EF4-FFF2-40B4-BE49-F238E27FC236}">
                <a16:creationId xmlns:a16="http://schemas.microsoft.com/office/drawing/2014/main" id="{5D0160F5-5A88-3787-25FE-A9C1251FB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45588"/>
            <a:ext cx="17068800" cy="2200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5761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1298</Words>
  <Application>Microsoft Office PowerPoint</Application>
  <PresentationFormat>Custom</PresentationFormat>
  <Paragraphs>106</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Muli Bold</vt:lpstr>
      <vt:lpstr>Calibri</vt:lpstr>
      <vt:lpstr>Aharoni</vt:lpstr>
      <vt:lpstr>Muli Regular</vt:lpstr>
      <vt:lpstr>Muli Bold Bold</vt:lpstr>
      <vt:lpstr>Arial</vt:lpstr>
      <vt:lpstr>Muli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theory</dc:title>
  <cp:lastModifiedBy>Aroma Sinha</cp:lastModifiedBy>
  <cp:revision>5</cp:revision>
  <dcterms:created xsi:type="dcterms:W3CDTF">2006-08-16T00:00:00Z</dcterms:created>
  <dcterms:modified xsi:type="dcterms:W3CDTF">2023-04-17T22:45:10Z</dcterms:modified>
  <dc:identifier>DAFcUwetezU</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2023-03-12T17:30:12Z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4d852ff8-673f-42ae-a6e6-86d81a46ae2c</vt:lpwstr>
  </property>
  <property fmtid="{D5CDD505-2E9C-101B-9397-08002B2CF9AE}" pid="7" name="MSIP_Label_defa4170-0d19-0005-0004-bc88714345d2_ActionId">
    <vt:lpwstr>466174f5-0d8f-4745-bedb-b1b1112a675e</vt:lpwstr>
  </property>
  <property fmtid="{D5CDD505-2E9C-101B-9397-08002B2CF9AE}" pid="8" name="MSIP_Label_defa4170-0d19-0005-0004-bc88714345d2_ContentBits">
    <vt:lpwstr>0</vt:lpwstr>
  </property>
</Properties>
</file>