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61" r:id="rId7"/>
    <p:sldId id="262" r:id="rId8"/>
    <p:sldId id="258" r:id="rId9"/>
    <p:sldId id="296" r:id="rId10"/>
    <p:sldId id="295" r:id="rId11"/>
    <p:sldId id="298" r:id="rId12"/>
    <p:sldId id="297" r:id="rId13"/>
    <p:sldId id="300" r:id="rId14"/>
    <p:sldId id="301" r:id="rId15"/>
    <p:sldId id="275" r:id="rId16"/>
    <p:sldId id="302" r:id="rId17"/>
    <p:sldId id="29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13063-65F0-4414-80D0-C0860876E8A0}" v="788" dt="2022-10-30T15:30:28.521"/>
    <p1510:client id="{47AE8AFB-2C51-4CA4-A116-FD0653CC699A}" v="660" dt="2022-10-30T18:46:59.072"/>
    <p1510:client id="{C20B10BE-41D5-4FF4-9CDE-BEB950B285F9}" v="1" dt="2022-10-30T16:26:21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60"/>
  </p:normalViewPr>
  <p:slideViewPr>
    <p:cSldViewPr snapToGrid="0">
      <p:cViewPr>
        <p:scale>
          <a:sx n="100" d="100"/>
          <a:sy n="100" d="100"/>
        </p:scale>
        <p:origin x="-542" y="-49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Olympic Data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Olympic Data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Olympic Data Analysis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Olympic Data Analysis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Olympic Data Analysis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Olympic Data Analysis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Olympic Data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Olympic Data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Olympic Data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Olympic Data Analysis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Olympic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Olympic Data Analysis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Olympic Data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Olympic Data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Olympic Data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Olympic Data Analysis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Olympic Data Analysis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Olympic Data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Olympic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4041" y="3624612"/>
            <a:ext cx="5703770" cy="1122202"/>
          </a:xfrm>
        </p:spPr>
        <p:txBody>
          <a:bodyPr/>
          <a:lstStyle/>
          <a:p>
            <a:r>
              <a:rPr lang="en-US" dirty="0"/>
              <a:t>OLYMPIC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9788" y="4747725"/>
            <a:ext cx="2192782" cy="16216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Team members</a:t>
            </a:r>
            <a:r>
              <a:rPr lang="en-US" dirty="0"/>
              <a:t>:</a:t>
            </a:r>
          </a:p>
          <a:p>
            <a:r>
              <a:rPr lang="en-US" dirty="0"/>
              <a:t>02 – Sonali Rasal</a:t>
            </a:r>
          </a:p>
          <a:p>
            <a:r>
              <a:rPr lang="en-US" dirty="0"/>
              <a:t>24 – Pranjal Singh</a:t>
            </a:r>
          </a:p>
          <a:p>
            <a:r>
              <a:rPr lang="en-US" dirty="0"/>
              <a:t>30 – Aroma Sinha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9DA8248-07CF-0829-838B-0971AAB39DE3}"/>
              </a:ext>
            </a:extLst>
          </p:cNvPr>
          <p:cNvSpPr txBox="1">
            <a:spLocks/>
          </p:cNvSpPr>
          <p:nvPr/>
        </p:nvSpPr>
        <p:spPr>
          <a:xfrm>
            <a:off x="7928466" y="5334176"/>
            <a:ext cx="3089819" cy="454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Team Guide: </a:t>
            </a:r>
            <a:r>
              <a:rPr lang="en-US" dirty="0"/>
              <a:t>Mr. Aniket Mishra</a:t>
            </a:r>
          </a:p>
        </p:txBody>
      </p:sp>
      <p:pic>
        <p:nvPicPr>
          <p:cNvPr id="7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83FDB11B-D8A2-47B8-1DD1-A87C6FEAC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496" y="278986"/>
            <a:ext cx="16764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Olympic Data Analysis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91B20E0-6A93-41CA-CAD1-FC1F64E9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565" y="1374327"/>
            <a:ext cx="5260693" cy="474595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8280695-98D4-1028-2A99-DAD89B38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168" y="728201"/>
            <a:ext cx="5730575" cy="515336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WEIGHT VS HEIGHT PLOT</a:t>
            </a:r>
            <a:endParaRPr lang="en-US"/>
          </a:p>
        </p:txBody>
      </p:sp>
      <p:pic>
        <p:nvPicPr>
          <p:cNvPr id="6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24C8A3E-C1D0-FEDB-F12C-6F7F68B79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496" y="278986"/>
            <a:ext cx="16764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19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ED77A-A7D2-8029-8189-BB3F6FB55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5767" y="240012"/>
            <a:ext cx="6470730" cy="823912"/>
          </a:xfrm>
        </p:spPr>
        <p:txBody>
          <a:bodyPr/>
          <a:lstStyle/>
          <a:p>
            <a:r>
              <a:rPr lang="en-US" sz="2800"/>
              <a:t>HEATMAP FOR DIFFERENT SPORTS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7BE59A-46CB-B61A-63F9-EE51E5C7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Olympic Data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9FAB19-9091-BA81-0E4B-B2CF3BE4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pic>
        <p:nvPicPr>
          <p:cNvPr id="11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A1A5F662-7405-F6B7-FD20-88AA371603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72648" y="2002789"/>
            <a:ext cx="8785666" cy="43525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3CDBB2-D7DB-FE04-A349-2FC28F20A427}"/>
              </a:ext>
            </a:extLst>
          </p:cNvPr>
          <p:cNvSpPr txBox="1"/>
          <p:nvPr/>
        </p:nvSpPr>
        <p:spPr>
          <a:xfrm>
            <a:off x="3316147" y="13002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BDC1C6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D2A74-C384-C65D-8BB3-17BF65B08F5C}"/>
              </a:ext>
            </a:extLst>
          </p:cNvPr>
          <p:cNvSpPr txBox="1"/>
          <p:nvPr/>
        </p:nvSpPr>
        <p:spPr>
          <a:xfrm>
            <a:off x="2332236" y="1139434"/>
            <a:ext cx="80974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enorite"/>
                <a:cs typeface="Arial"/>
              </a:rPr>
              <a:t>- Heatmap in Seaborn is to display a color-coded correlation matrix for easy visualization of the relationship between the features in the data.</a:t>
            </a:r>
          </a:p>
          <a:p>
            <a:endParaRPr lang="en-US" dirty="0">
              <a:solidFill>
                <a:srgbClr val="000000"/>
              </a:solidFill>
              <a:latin typeface="Tenorite"/>
              <a:cs typeface="Arial"/>
            </a:endParaRPr>
          </a:p>
        </p:txBody>
      </p:sp>
      <p:pic>
        <p:nvPicPr>
          <p:cNvPr id="9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F3799E81-56D4-41DD-C3BD-B62C4035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496" y="278986"/>
            <a:ext cx="16764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25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609" y="726373"/>
            <a:ext cx="5111750" cy="1204912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1407" y="2177839"/>
            <a:ext cx="6790079" cy="33293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just"/>
            <a:r>
              <a:rPr lang="en-US" sz="1800" dirty="0">
                <a:ea typeface="+mn-lt"/>
                <a:cs typeface="+mn-lt"/>
              </a:rPr>
              <a:t>- The main Objective of this study was to Analyze and visualize the various factors which have contributed in the Evolution of Olympic Games over the years.</a:t>
            </a:r>
            <a:endParaRPr lang="en-US" sz="1800" dirty="0"/>
          </a:p>
          <a:p>
            <a:pPr algn="just"/>
            <a:r>
              <a:rPr lang="en-US" sz="1800" dirty="0">
                <a:ea typeface="+mn-lt"/>
                <a:cs typeface="+mn-lt"/>
              </a:rPr>
              <a:t>- There are various factors which provides the valid evidence that the Olympics have changed a lot. </a:t>
            </a:r>
          </a:p>
          <a:p>
            <a:pPr algn="just"/>
            <a:r>
              <a:rPr lang="en-US" sz="1800" dirty="0">
                <a:ea typeface="+mn-lt"/>
                <a:cs typeface="+mn-lt"/>
              </a:rPr>
              <a:t>- Apart from these there are many more factors which depicts the Evolution of Olympic Games over the time.</a:t>
            </a:r>
          </a:p>
          <a:p>
            <a:pPr algn="just"/>
            <a:r>
              <a:rPr lang="en-US" sz="1800" dirty="0">
                <a:ea typeface="+mn-lt"/>
                <a:cs typeface="+mn-lt"/>
              </a:rPr>
              <a:t>- Visualization of these factors has been done to explain and validate the Analysis in various Graphical formats like a Line graph, Scatter Plots, Bar Graphs, Density Plots etc.</a:t>
            </a:r>
            <a:endParaRPr lang="en-US" sz="1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Olympic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dirty="0" smtClean="0"/>
              <a:pPr/>
              <a:t>12</a:t>
            </a:fld>
            <a:endParaRPr lang="en-US" dirty="0"/>
          </a:p>
        </p:txBody>
      </p:sp>
      <p:pic>
        <p:nvPicPr>
          <p:cNvPr id="7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5340AE04-2BDA-A7EF-F9F8-A6E912EBA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496" y="278986"/>
            <a:ext cx="16764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FB890F-46D0-5C70-F397-3CFCA7D15C5F}"/>
              </a:ext>
            </a:extLst>
          </p:cNvPr>
          <p:cNvSpPr/>
          <p:nvPr/>
        </p:nvSpPr>
        <p:spPr>
          <a:xfrm>
            <a:off x="6627" y="1105"/>
            <a:ext cx="12180954" cy="6272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26C8-14B9-C0F2-A7F0-1645F9A6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13" y="2956"/>
            <a:ext cx="5111750" cy="1204912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88FC7-E799-A00D-4398-5F8C1B3B9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117" y="750293"/>
            <a:ext cx="11120938" cy="5518853"/>
          </a:xfrm>
        </p:spPr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[1] Wikipedia contributors: https://en.m.wikipedia.org/wiki/Olympic Games, last accessed 2020/11/02. </a:t>
            </a:r>
          </a:p>
          <a:p>
            <a:r>
              <a:rPr lang="en-US" dirty="0">
                <a:ea typeface="+mn-lt"/>
                <a:cs typeface="+mn-lt"/>
              </a:rPr>
              <a:t>[2] Dey S K, Rahman M </a:t>
            </a:r>
            <a:r>
              <a:rPr lang="en-US" dirty="0" err="1">
                <a:ea typeface="+mn-lt"/>
                <a:cs typeface="+mn-lt"/>
              </a:rPr>
              <a:t>M</a:t>
            </a:r>
            <a:r>
              <a:rPr lang="en-US" dirty="0">
                <a:ea typeface="+mn-lt"/>
                <a:cs typeface="+mn-lt"/>
              </a:rPr>
              <a:t>, Siddiqi U R and Howlader A 2020 Analyzing the epidemiological outbreak of COVID-19: A visual exploratory data analysis approach J. Med. </a:t>
            </a:r>
            <a:r>
              <a:rPr lang="en-US" dirty="0" err="1">
                <a:ea typeface="+mn-lt"/>
                <a:cs typeface="+mn-lt"/>
              </a:rPr>
              <a:t>Virol</a:t>
            </a:r>
            <a:r>
              <a:rPr lang="en-US" dirty="0">
                <a:ea typeface="+mn-lt"/>
                <a:cs typeface="+mn-lt"/>
              </a:rPr>
              <a:t>. 92 632–8 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[3] Bondu R, Cloutier V, Rosa E and Roy M 2020 An exploratory data analysis approach for assessing the sources and distribution of naturally occurring contaminants (F, Ba, Mn, As) in groundwater from southern Quebec (Canada) Appl. Geochem. 114 104500 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[4] </a:t>
            </a:r>
            <a:r>
              <a:rPr lang="en-US" dirty="0" err="1">
                <a:ea typeface="+mn-lt"/>
                <a:cs typeface="+mn-lt"/>
              </a:rPr>
              <a:t>Cutait</a:t>
            </a:r>
            <a:r>
              <a:rPr lang="en-US" dirty="0">
                <a:ea typeface="+mn-lt"/>
                <a:cs typeface="+mn-lt"/>
              </a:rPr>
              <a:t>, M.: Management performance of the Rio 2016 Summer Olympic Games. Research Paper submitted and approved to obtain the Master’s degree in Sports Administration at AISTS in Lausanne, Switzerland. </a:t>
            </a:r>
          </a:p>
          <a:p>
            <a:r>
              <a:rPr lang="en-US" dirty="0">
                <a:ea typeface="+mn-lt"/>
                <a:cs typeface="+mn-lt"/>
              </a:rPr>
              <a:t>[5] Moreno A, </a:t>
            </a:r>
            <a:r>
              <a:rPr lang="en-US" dirty="0" err="1">
                <a:ea typeface="+mn-lt"/>
                <a:cs typeface="+mn-lt"/>
              </a:rPr>
              <a:t>Moragas</a:t>
            </a:r>
            <a:r>
              <a:rPr lang="en-US" dirty="0">
                <a:ea typeface="+mn-lt"/>
                <a:cs typeface="+mn-lt"/>
              </a:rPr>
              <a:t> M and </a:t>
            </a:r>
            <a:r>
              <a:rPr lang="en-US" dirty="0" err="1">
                <a:ea typeface="+mn-lt"/>
                <a:cs typeface="+mn-lt"/>
              </a:rPr>
              <a:t>Paningua</a:t>
            </a:r>
            <a:r>
              <a:rPr lang="en-US" dirty="0">
                <a:ea typeface="+mn-lt"/>
                <a:cs typeface="+mn-lt"/>
              </a:rPr>
              <a:t> R 1999 The evolution of volunteers at the Olympic Games Proceedings of Symposium on Volunteers (Lausanne, Switzerland: Global Society and the Olympic Movement) pp 1–18 </a:t>
            </a:r>
          </a:p>
          <a:p>
            <a:r>
              <a:rPr lang="en-US" dirty="0">
                <a:ea typeface="+mn-lt"/>
                <a:cs typeface="+mn-lt"/>
              </a:rPr>
              <a:t>[6] </a:t>
            </a:r>
            <a:r>
              <a:rPr lang="en-US" dirty="0" err="1">
                <a:ea typeface="+mn-lt"/>
                <a:cs typeface="+mn-lt"/>
              </a:rPr>
              <a:t>Abeza</a:t>
            </a:r>
            <a:r>
              <a:rPr lang="en-US" dirty="0">
                <a:ea typeface="+mn-lt"/>
                <a:cs typeface="+mn-lt"/>
              </a:rPr>
              <a:t> G, Braunstein-</a:t>
            </a:r>
            <a:r>
              <a:rPr lang="en-US" dirty="0" err="1">
                <a:ea typeface="+mn-lt"/>
                <a:cs typeface="+mn-lt"/>
              </a:rPr>
              <a:t>Minkove</a:t>
            </a:r>
            <a:r>
              <a:rPr lang="en-US" dirty="0">
                <a:ea typeface="+mn-lt"/>
                <a:cs typeface="+mn-lt"/>
              </a:rPr>
              <a:t> J R, </a:t>
            </a:r>
            <a:r>
              <a:rPr lang="en-US" dirty="0" err="1">
                <a:ea typeface="+mn-lt"/>
                <a:cs typeface="+mn-lt"/>
              </a:rPr>
              <a:t>S´eguin</a:t>
            </a:r>
            <a:r>
              <a:rPr lang="en-US" dirty="0">
                <a:ea typeface="+mn-lt"/>
                <a:cs typeface="+mn-lt"/>
              </a:rPr>
              <a:t> B, O’Reilly N, Kim A and </a:t>
            </a:r>
            <a:r>
              <a:rPr lang="en-US" dirty="0" err="1">
                <a:ea typeface="+mn-lt"/>
                <a:cs typeface="+mn-lt"/>
              </a:rPr>
              <a:t>Abdourazakou</a:t>
            </a:r>
            <a:r>
              <a:rPr lang="en-US" dirty="0">
                <a:ea typeface="+mn-lt"/>
                <a:cs typeface="+mn-lt"/>
              </a:rPr>
              <a:t> Y 2020 Ambush marketing via social media: The case of the three most recent Olympic Games Int. J. Sport Communication 1–25 </a:t>
            </a:r>
          </a:p>
          <a:p>
            <a:r>
              <a:rPr lang="en-US" dirty="0">
                <a:ea typeface="+mn-lt"/>
                <a:cs typeface="+mn-lt"/>
              </a:rPr>
              <a:t>[7] </a:t>
            </a:r>
            <a:r>
              <a:rPr lang="en-US" dirty="0" err="1">
                <a:ea typeface="+mn-lt"/>
                <a:cs typeface="+mn-lt"/>
              </a:rPr>
              <a:t>Yamunathangam</a:t>
            </a:r>
            <a:r>
              <a:rPr lang="en-US" dirty="0">
                <a:ea typeface="+mn-lt"/>
                <a:cs typeface="+mn-lt"/>
              </a:rPr>
              <a:t> D, </a:t>
            </a:r>
            <a:r>
              <a:rPr lang="en-US" dirty="0" err="1">
                <a:ea typeface="+mn-lt"/>
                <a:cs typeface="+mn-lt"/>
              </a:rPr>
              <a:t>Kirthicka</a:t>
            </a:r>
            <a:r>
              <a:rPr lang="en-US" dirty="0">
                <a:ea typeface="+mn-lt"/>
                <a:cs typeface="+mn-lt"/>
              </a:rPr>
              <a:t> G and </a:t>
            </a:r>
            <a:r>
              <a:rPr lang="en-US" dirty="0" err="1">
                <a:ea typeface="+mn-lt"/>
                <a:cs typeface="+mn-lt"/>
              </a:rPr>
              <a:t>Shahanas</a:t>
            </a:r>
            <a:r>
              <a:rPr lang="en-US" dirty="0">
                <a:ea typeface="+mn-lt"/>
                <a:cs typeface="+mn-lt"/>
              </a:rPr>
              <a:t> P 2018 Performance Analysis in Olympic Games using Exploratory Data Analysis Techniques International Journal of Recent Technology and Engineering (IJRTE) 7 251–3 </a:t>
            </a:r>
          </a:p>
          <a:p>
            <a:r>
              <a:rPr lang="en-US" dirty="0">
                <a:ea typeface="+mn-lt"/>
                <a:cs typeface="+mn-lt"/>
              </a:rPr>
              <a:t>[8] Wikipedia contributors: Exploratory data analysis, https://en.wikipedia.org/wiki/Exploratory data analysis, last accessed 2020/11/11. 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[9] Ramachandran K. M. and </a:t>
            </a:r>
            <a:r>
              <a:rPr lang="en-US" dirty="0" err="1">
                <a:ea typeface="+mn-lt"/>
                <a:cs typeface="+mn-lt"/>
              </a:rPr>
              <a:t>Tsokos</a:t>
            </a:r>
            <a:r>
              <a:rPr lang="en-US" dirty="0">
                <a:ea typeface="+mn-lt"/>
                <a:cs typeface="+mn-lt"/>
              </a:rPr>
              <a:t> C P 2020 Mathematical statistics with applications in R (Academic Press)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[10] Lange D Summer Olympics: number of participating countries 1896-2016 Statista.com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AD5EF-ACBD-46BC-8379-DB582360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Olympic Data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224DA-DAB4-C2AA-0F58-1F44E3A3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7E5AC042-4AD1-9AF3-BE04-7F390812C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496" y="278986"/>
            <a:ext cx="16764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47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70AF-8B55-CA46-6AE4-07BB048B7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9428" y="2155888"/>
            <a:ext cx="4179570" cy="1524735"/>
          </a:xfrm>
        </p:spPr>
        <p:txBody>
          <a:bodyPr/>
          <a:lstStyle/>
          <a:p>
            <a:r>
              <a:rPr lang="en-US" dirty="0"/>
              <a:t>THANKYOU</a:t>
            </a:r>
          </a:p>
        </p:txBody>
      </p:sp>
      <p:pic>
        <p:nvPicPr>
          <p:cNvPr id="4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56C5A58D-86BA-ACCD-DB0A-79D774D3D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496" y="278986"/>
            <a:ext cx="16764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70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14" y="1049382"/>
            <a:ext cx="3171825" cy="1325563"/>
          </a:xfrm>
        </p:spPr>
        <p:txBody>
          <a:bodyPr/>
          <a:lstStyle/>
          <a:p>
            <a:r>
              <a:rPr lang="en-ZA" dirty="0"/>
              <a:t>Introduction</a:t>
            </a:r>
            <a:endParaRPr lang="en-US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360" y="2576934"/>
            <a:ext cx="8004255" cy="34742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Olympic games – A prime event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Over these years there have been following improvements: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a. Increase in number of participating nations</a:t>
            </a:r>
          </a:p>
          <a:p>
            <a:r>
              <a:rPr lang="en-US" dirty="0">
                <a:ea typeface="+mn-lt"/>
                <a:cs typeface="+mn-lt"/>
              </a:rPr>
              <a:t>       b. Increase in number of participating Athletes</a:t>
            </a:r>
          </a:p>
          <a:p>
            <a:r>
              <a:rPr lang="en-US" dirty="0">
                <a:ea typeface="+mn-lt"/>
                <a:cs typeface="+mn-lt"/>
              </a:rPr>
              <a:t>       c. Increase/Decrease in number of events</a:t>
            </a:r>
          </a:p>
          <a:p>
            <a:r>
              <a:rPr lang="en-US" dirty="0">
                <a:ea typeface="+mn-lt"/>
                <a:cs typeface="+mn-lt"/>
              </a:rPr>
              <a:t>       d. Increase in the expenditure cost of the event</a:t>
            </a:r>
          </a:p>
          <a:p>
            <a:r>
              <a:rPr lang="en-US" dirty="0">
                <a:ea typeface="+mn-lt"/>
                <a:cs typeface="+mn-lt"/>
              </a:rPr>
              <a:t>       e. improvement in performance of particular country</a:t>
            </a:r>
          </a:p>
          <a:p>
            <a:r>
              <a:rPr lang="en-US" dirty="0">
                <a:ea typeface="+mn-lt"/>
                <a:cs typeface="+mn-lt"/>
              </a:rPr>
              <a:t>       f. Increase in women participation</a:t>
            </a:r>
          </a:p>
          <a:p>
            <a:r>
              <a:rPr lang="en-US" dirty="0">
                <a:ea typeface="+mn-lt"/>
                <a:cs typeface="+mn-lt"/>
              </a:rPr>
              <a:t>      g. Participation Ratio of Men to Women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Olympic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68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7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3C6138C2-C7F1-0E9B-EBA3-001AAE86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496" y="278986"/>
            <a:ext cx="16764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685" y="1587239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Various factors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To </a:t>
            </a:r>
            <a:r>
              <a:rPr lang="en-US" dirty="0" err="1">
                <a:ea typeface="+mn-lt"/>
                <a:cs typeface="+mn-lt"/>
              </a:rPr>
              <a:t>analyse</a:t>
            </a:r>
            <a:r>
              <a:rPr lang="en-US" dirty="0">
                <a:ea typeface="+mn-lt"/>
                <a:cs typeface="+mn-lt"/>
              </a:rPr>
              <a:t> the various factors mentioned above which plays a vital role in the evolution of the Olympic Games over the years.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Include the visualization and explanation of the change in trends of the various factors over the years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These analysis will help improve the performance of athletes. 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Analysis of height , weight, medals will help in predicting better moves for their next games.</a:t>
            </a:r>
          </a:p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/>
          <a:p>
            <a:r>
              <a:rPr lang="en-US" dirty="0"/>
              <a:t>Olympic Data Analysis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1AA21286-9C0D-3A04-A47A-2F7C5730B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496" y="278986"/>
            <a:ext cx="16764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052" y="2196591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j-lt"/>
                <a:cs typeface="+mj-lt"/>
              </a:rPr>
              <a:t>Language : Python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2827" y="2688515"/>
            <a:ext cx="4176628" cy="8281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Libraries : NumPy, Pandas, Seaborn, Matplotlib</a:t>
            </a:r>
          </a:p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7089" y="3596012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Data Source : Kaggle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56351" y="4136165"/>
            <a:ext cx="3983717" cy="59661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Software</a:t>
            </a:r>
            <a:r>
              <a:rPr lang="en-US" dirty="0"/>
              <a:t> used : </a:t>
            </a:r>
            <a:r>
              <a:rPr lang="en-US" dirty="0">
                <a:ea typeface="+mj-lt"/>
                <a:cs typeface="+mj-lt"/>
              </a:rPr>
              <a:t>Google Collab , Microsoft Excel</a:t>
            </a:r>
          </a:p>
          <a:p>
            <a:endParaRPr lang="en-US"/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Olympic Data Analysis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5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55680F-903F-8614-3502-1833B4B30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160" y="2192315"/>
            <a:ext cx="6456743" cy="2646989"/>
          </a:xfrm>
          <a:prstGeom prst="rect">
            <a:avLst/>
          </a:prstGeom>
        </p:spPr>
      </p:pic>
      <p:pic>
        <p:nvPicPr>
          <p:cNvPr id="6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9C8045F2-250F-7E9A-11BD-6B0D7E69D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496" y="278986"/>
            <a:ext cx="16764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E2575A8F-60A8-ACCE-C5E6-74BC2FF5C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496" y="278986"/>
            <a:ext cx="16764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Olympic Data Analysis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249A0AC-14EF-A9DC-D41F-D04616C9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07" y="2806120"/>
            <a:ext cx="9157502" cy="33195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BE3EFC-EA4A-A46A-5530-0F735908612D}"/>
              </a:ext>
            </a:extLst>
          </p:cNvPr>
          <p:cNvSpPr txBox="1"/>
          <p:nvPr/>
        </p:nvSpPr>
        <p:spPr>
          <a:xfrm>
            <a:off x="4005323" y="923563"/>
            <a:ext cx="67399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D5C597-4414-E617-391A-B74CEAD76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877" y="1297290"/>
            <a:ext cx="8421688" cy="51533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COUNT OF MALE AND FEMALE PLAYERS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64F3C-DE6C-A381-1AF4-00396343E90A}"/>
              </a:ext>
            </a:extLst>
          </p:cNvPr>
          <p:cNvSpPr txBox="1"/>
          <p:nvPr/>
        </p:nvSpPr>
        <p:spPr>
          <a:xfrm>
            <a:off x="3460348" y="1929113"/>
            <a:ext cx="63637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- 22 women of 997 started playing in the year 1900</a:t>
            </a:r>
          </a:p>
          <a:p>
            <a:r>
              <a:rPr lang="en-US" dirty="0"/>
              <a:t>- Female players started to drastically increase after 1980</a:t>
            </a:r>
          </a:p>
        </p:txBody>
      </p:sp>
      <p:pic>
        <p:nvPicPr>
          <p:cNvPr id="7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0AD01439-E7F5-EC68-6694-F181D259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496" y="290029"/>
            <a:ext cx="16764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75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7BE59A-46CB-B61A-63F9-EE51E5C7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Olympic Data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9FAB19-9091-BA81-0E4B-B2CF3BE4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6577FC41-19AF-3616-1E2A-68AA1BEF1C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12256" y="2583428"/>
            <a:ext cx="9798452" cy="353566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F877D2-BD15-F422-3F5F-C8C35CCCDD9B}"/>
              </a:ext>
            </a:extLst>
          </p:cNvPr>
          <p:cNvSpPr txBox="1"/>
          <p:nvPr/>
        </p:nvSpPr>
        <p:spPr>
          <a:xfrm>
            <a:off x="4285044" y="1000728"/>
            <a:ext cx="556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5D5A4B-E352-3714-67BD-3AFC9824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826" y="1046505"/>
            <a:ext cx="8421688" cy="51533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Participation of male and females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83AB9-4CFA-C629-D196-5ED24E7E0A9D}"/>
              </a:ext>
            </a:extLst>
          </p:cNvPr>
          <p:cNvSpPr txBox="1"/>
          <p:nvPr/>
        </p:nvSpPr>
        <p:spPr>
          <a:xfrm>
            <a:off x="3045589" y="1639746"/>
            <a:ext cx="77720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Summer season had more no of male participation than female</a:t>
            </a:r>
          </a:p>
          <a:p>
            <a:r>
              <a:rPr lang="en-US" dirty="0"/>
              <a:t>- Participation count was around 160k in males and approx. 60k in females</a:t>
            </a:r>
          </a:p>
        </p:txBody>
      </p:sp>
      <p:pic>
        <p:nvPicPr>
          <p:cNvPr id="12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807749C5-680C-2545-3F83-02666E878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496" y="278986"/>
            <a:ext cx="16764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49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Olympic Data Analysis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E54C0AE-6E8D-13F0-B599-7D90BD6B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42" y="2899030"/>
            <a:ext cx="4325073" cy="3066219"/>
          </a:xfrm>
          <a:prstGeom prst="rect">
            <a:avLst/>
          </a:prstGeom>
        </p:spPr>
      </p:pic>
      <p:pic>
        <p:nvPicPr>
          <p:cNvPr id="3" name="Picture 3" descr="Histogram&#10;&#10;Description automatically generated">
            <a:extLst>
              <a:ext uri="{FF2B5EF4-FFF2-40B4-BE49-F238E27FC236}">
                <a16:creationId xmlns:a16="http://schemas.microsoft.com/office/drawing/2014/main" id="{D3F5AB8E-8D2A-5AD1-8A50-918AEB0D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135" y="2929905"/>
            <a:ext cx="4257554" cy="29948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58C560-D302-B23D-BC00-7029E00C01FE}"/>
              </a:ext>
            </a:extLst>
          </p:cNvPr>
          <p:cNvSpPr txBox="1"/>
          <p:nvPr/>
        </p:nvSpPr>
        <p:spPr>
          <a:xfrm>
            <a:off x="2929842" y="2531962"/>
            <a:ext cx="180974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489227-9AAB-0718-8B38-CD1F39DD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671" y="961092"/>
            <a:ext cx="8421688" cy="515336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Age and height distribution among players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43243-48D8-4A67-1783-02E18D5666D1}"/>
              </a:ext>
            </a:extLst>
          </p:cNvPr>
          <p:cNvSpPr txBox="1"/>
          <p:nvPr/>
        </p:nvSpPr>
        <p:spPr>
          <a:xfrm>
            <a:off x="3045589" y="1716911"/>
            <a:ext cx="77720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Height is an advantage to various sports like basketball etc.</a:t>
            </a:r>
          </a:p>
        </p:txBody>
      </p:sp>
      <p:pic>
        <p:nvPicPr>
          <p:cNvPr id="10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BD05A001-EAAE-15B1-1694-1FAF2BE4A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0496" y="278986"/>
            <a:ext cx="16764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53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ED77A-A7D2-8029-8189-BB3F6FB55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023" y="256786"/>
            <a:ext cx="7223084" cy="823912"/>
          </a:xfrm>
        </p:spPr>
        <p:txBody>
          <a:bodyPr/>
          <a:lstStyle/>
          <a:p>
            <a:r>
              <a:rPr lang="en-US" sz="2800"/>
              <a:t>TOP COUNTRIES FOR OLYMPIC MEDALS</a:t>
            </a:r>
          </a:p>
        </p:txBody>
      </p:sp>
      <p:pic>
        <p:nvPicPr>
          <p:cNvPr id="2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69335A3-250A-6A17-683D-DE169AA233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21056" y="1253788"/>
            <a:ext cx="7460173" cy="4939765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7BE59A-46CB-B61A-63F9-EE51E5C7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Olympic Data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9FAB19-9091-BA81-0E4B-B2CF3BE4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005B0419-7800-2477-B203-24B6DA9DC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496" y="278986"/>
            <a:ext cx="16764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50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4BA2C8-4C3C-4809-AD4F-FED9B4D74B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14FED0-9A95-4A83-8CAA-A3BB5938F8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75DC67E-4FAC-4989-A1C6-9CCFAE724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0</TotalTime>
  <Words>744</Words>
  <Application>Microsoft Office PowerPoint</Application>
  <PresentationFormat>Widescreen</PresentationFormat>
  <Paragraphs>243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Monoline</vt:lpstr>
      <vt:lpstr>OLYMPIC DATA ANALYSIS</vt:lpstr>
      <vt:lpstr>Introduction</vt:lpstr>
      <vt:lpstr>OBJECTIVE</vt:lpstr>
      <vt:lpstr>TECHNOLOGY USED</vt:lpstr>
      <vt:lpstr>EXPLORATORY DATA ANALYSIS</vt:lpstr>
      <vt:lpstr>COUNT OF MALE AND FEMALE PLAYERS</vt:lpstr>
      <vt:lpstr>Participation of male and females </vt:lpstr>
      <vt:lpstr>Age and height distribution among players</vt:lpstr>
      <vt:lpstr>PowerPoint Presentation</vt:lpstr>
      <vt:lpstr>WEIGHT VS HEIGHT PLOT</vt:lpstr>
      <vt:lpstr>PowerPoint Presentation</vt:lpstr>
      <vt:lpstr>CONCLUSION</vt:lpstr>
      <vt:lpstr>References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/>
  <cp:revision>416</cp:revision>
  <dcterms:created xsi:type="dcterms:W3CDTF">2022-10-30T12:30:59Z</dcterms:created>
  <dcterms:modified xsi:type="dcterms:W3CDTF">2022-10-30T18:47:06Z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