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xx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xx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000" spc="-1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zxx" sz="1400" spc="-1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zxx" sz="1400" spc="-1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1E3DF18-CBD0-4D50-90C1-F24675338BE8}" type="slidenum">
              <a:rPr lang="zxx" sz="1400" spc="-1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5400" spc="-1">
                <a:latin typeface="Arial"/>
              </a:rPr>
              <a:t>Введение в Java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Hello world своими руками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Создаем текстовый файл Hello.java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Пишем в него текст программы и сохраняем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Вызываем java</a:t>
            </a:r>
            <a:r>
              <a:rPr b="1" lang="zxx" sz="3200" spc="-1">
                <a:latin typeface="Arial"/>
              </a:rPr>
              <a:t>c</a:t>
            </a:r>
            <a:r>
              <a:rPr lang="zxx" sz="3200" spc="-1">
                <a:latin typeface="Arial"/>
              </a:rPr>
              <a:t> Hello.java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Появляется Hello.class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java Hello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IDE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607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Для удобства разработки придумали IDE  - Integrated Development Environment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Для Java существуюет несколько распространенных: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Eclipse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IntelliJ IDEA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Netbeans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Я рекомендую IntelliJ IDEA (Community - бесплатная)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	</a:t>
            </a:r>
            <a:r>
              <a:rPr lang="zxx" sz="3200" spc="-1">
                <a:latin typeface="Arial"/>
              </a:rPr>
              <a:t>https://www.jetbrains.com/idea/download/#section=windows</a:t>
            </a: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Основные конструкции языка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Переменные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Методы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Классы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68360" y="-2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Переменные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343880"/>
            <a:ext cx="9071640" cy="700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String hello = "Hello,World";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Integer value = 42;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Переменные хранят </a:t>
            </a:r>
            <a:r>
              <a:rPr b="1" lang="zxx" sz="3200" spc="-1">
                <a:latin typeface="Arial"/>
              </a:rPr>
              <a:t>что-то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У переменной всегда есть </a:t>
            </a:r>
            <a:r>
              <a:rPr b="1" lang="zxx" sz="3200" spc="-1">
                <a:latin typeface="Arial"/>
              </a:rPr>
              <a:t>тип</a:t>
            </a:r>
            <a:r>
              <a:rPr lang="zxx" sz="3200" spc="-1">
                <a:latin typeface="Arial"/>
              </a:rPr>
              <a:t> – "описание", того, что хранится в переменной. Примеры типов: строка (String), целое числое (Integer), число с плавающей запятой (Float),объект (Object)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Переменные могут хранить ссылку (если тип – объектный) или само значение (для примитивных типов)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Переменные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563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Переменные объявляются так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&lt;тип переменной&gt; &lt;имя переменной&gt;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Например </a:t>
            </a:r>
            <a:r>
              <a:rPr b="1" lang="zxx" sz="3200" spc="-1">
                <a:latin typeface="Arial"/>
              </a:rPr>
              <a:t>String name</a:t>
            </a:r>
            <a:r>
              <a:rPr lang="zxx" sz="3200" spc="-1">
                <a:latin typeface="Arial"/>
              </a:rPr>
              <a:t>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Базовые типы переменных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https://www.tutorialspoint.com/java/java_basic_datatypes.htm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Примитивные типы: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char, byte,short,int,long, float, double,boolean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Объектные типы: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String, LocalDate, File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Переменные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9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Чтобы присвоить переменной значение 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&lt;имя переменной&gt; </a:t>
            </a:r>
            <a:r>
              <a:rPr b="1" lang="zxx" sz="3200" spc="-1">
                <a:latin typeface="Arial"/>
              </a:rPr>
              <a:t>=</a:t>
            </a:r>
            <a:r>
              <a:rPr lang="zxx" sz="3200" spc="-1">
                <a:latin typeface="Arial"/>
              </a:rPr>
              <a:t> &lt;значение&gt;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Объявление и присваивание часто можно объединить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String name = "Andrey";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Чтобы прочитать значение переменной – нужно просто указать имя переменной.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Обычно читают "куда-то" – в другую переменную или передают в качестве аргумента в метод.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Переменные. Операции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С примитивными операциями можно проводить арфмитические операции: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+,-,\,*,% (остаток от деления), == (сравнение):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a = 1;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b = 2;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c = a + b; // c == 3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Приведение типов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53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Иногда нужно привести один числовой тип к другому. </a:t>
            </a:r>
            <a:r>
              <a:rPr lang="zxx" sz="2600" spc="-1">
                <a:latin typeface="Arial"/>
              </a:rPr>
              <a:t>
</a:t>
            </a:r>
            <a:r>
              <a:rPr lang="zxx" sz="2600" spc="-1">
                <a:latin typeface="Arial"/>
              </a:rPr>
              <a:t>Если максимальное значение нужного типа больше текущего – то это делаяется </a:t>
            </a:r>
            <a:r>
              <a:rPr b="1" lang="zxx" sz="2600" spc="-1">
                <a:latin typeface="Arial"/>
              </a:rPr>
              <a:t>неявно</a:t>
            </a:r>
            <a:r>
              <a:rPr lang="zxx" sz="2600" spc="-1">
                <a:latin typeface="Arial"/>
              </a:rPr>
              <a:t>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Если меньше – то нужно явно указать об этом, используя в скобках нужный  тип.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int a = 3;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short b = 7;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a = b;</a:t>
            </a:r>
            <a:r>
              <a:rPr b="1" lang="zxx" sz="2600" spc="-1">
                <a:latin typeface="Arial"/>
              </a:rPr>
              <a:t> //Неявное приведение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a = (int) b;</a:t>
            </a:r>
            <a:r>
              <a:rPr b="1" lang="zxx" sz="2600" spc="-1">
                <a:latin typeface="Arial"/>
              </a:rPr>
              <a:t> //Явное приведение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b = a; </a:t>
            </a:r>
            <a:r>
              <a:rPr b="1" lang="zxx" sz="2600" spc="-1">
                <a:latin typeface="Arial"/>
              </a:rPr>
              <a:t>//Вот так нельзя!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600" spc="-1">
                <a:latin typeface="Arial"/>
              </a:rPr>
              <a:t>b = (short) a; </a:t>
            </a:r>
            <a:r>
              <a:rPr b="1" lang="zxx" sz="2600" spc="-1">
                <a:latin typeface="Arial"/>
              </a:rPr>
              <a:t>//Явное приведение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Методы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Методы – позволяет вынести часть кода в отдельное место и вызывать всю эту часть по имени. Помогает избавится от дублирования кода.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У методов всегда должно быть: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тип возвращаемого значения,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имя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аргументы(могут отсутствовать)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Методы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527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Пример</a:t>
            </a:r>
            <a:r>
              <a:rPr lang="zxx" sz="3200" spc="-1">
                <a:latin typeface="Arial"/>
              </a:rPr>
              <a:t>
</a:t>
            </a:r>
            <a:r>
              <a:rPr b="1" lang="zxx" sz="3200" spc="-1">
                <a:latin typeface="Arial"/>
              </a:rPr>
              <a:t>int</a:t>
            </a:r>
            <a:r>
              <a:rPr lang="zxx" sz="3200" spc="-1">
                <a:latin typeface="Arial"/>
              </a:rPr>
              <a:t> sum(</a:t>
            </a:r>
            <a:r>
              <a:rPr b="1" lang="zxx" sz="3200" spc="-1">
                <a:latin typeface="Arial"/>
              </a:rPr>
              <a:t>int</a:t>
            </a:r>
            <a:r>
              <a:rPr lang="zxx" sz="3200" spc="-1">
                <a:latin typeface="Arial"/>
              </a:rPr>
              <a:t> one,</a:t>
            </a:r>
            <a:r>
              <a:rPr b="1" lang="zxx" sz="3200" spc="-1">
                <a:latin typeface="Arial"/>
              </a:rPr>
              <a:t>int</a:t>
            </a:r>
            <a:r>
              <a:rPr lang="zxx" sz="3200" spc="-1">
                <a:latin typeface="Arial"/>
              </a:rPr>
              <a:t> second) {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	</a:t>
            </a:r>
            <a:r>
              <a:rPr lang="zxx" sz="3200" spc="-1">
                <a:latin typeface="Arial"/>
              </a:rPr>
              <a:t>return one + second;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}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как вызвать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s = sum(1,2);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System.out.println(s);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Java. Коротко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Платформонезависимый язык (WORA – write once, run anywhere)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Объекто-ориентированный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Компилируемый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Нет прямого управлению памятью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Синтаксис похож на С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Методы. Другой пример.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 </a:t>
            </a:r>
            <a:r>
              <a:rPr b="1" lang="zxx" sz="3200" spc="-1">
                <a:latin typeface="Arial"/>
              </a:rPr>
              <a:t>void</a:t>
            </a:r>
            <a:r>
              <a:rPr lang="zxx" sz="3200" spc="-1">
                <a:latin typeface="Arial"/>
              </a:rPr>
              <a:t> printSum(int one,int second) {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     System.out.println(one + second);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}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void – специальное слово "метод ничего не возвращает", но, по правилам языка, мы должны писать тип возвращаемого значения. 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Поэтому, если метод ничего не возвращает, то пишут void. 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Условный оператор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Позволяет выполнить часть кода, только если условие истинно: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a = 2;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b = 3;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if (a &gt; b) {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	</a:t>
            </a:r>
            <a:r>
              <a:rPr lang="zxx" sz="3200" spc="-1">
                <a:latin typeface="Arial"/>
              </a:rPr>
              <a:t>System.out.println("а больше b");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} else {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	</a:t>
            </a:r>
            <a:r>
              <a:rPr lang="zxx" sz="3200" spc="-1">
                <a:latin typeface="Arial"/>
              </a:rPr>
              <a:t>System.out.println("а не больше b");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}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Массив 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Массив – множество элментов одного типа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[] arrayInt = new int[5];// массив на пять элементов. У всех значение по-умолчанию – 0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int [] arrayInt = new int[] {1,2,3};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System.out.println(arrayInt[2]); // выведит 3, т.к. индексация с 0.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Цикл for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68360" y="1735200"/>
            <a:ext cx="9071640" cy="656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Позволяет перебирать значения, пока выполняется какое-то условие: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for </a:t>
            </a:r>
            <a:r>
              <a:rPr b="1" lang="zxx" sz="3200" spc="-1">
                <a:latin typeface="Arial"/>
              </a:rPr>
              <a:t>(int i = 0</a:t>
            </a:r>
            <a:r>
              <a:rPr lang="zxx" sz="3200" spc="-1">
                <a:latin typeface="Arial"/>
              </a:rPr>
              <a:t>;i&lt; 10;i++) {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	</a:t>
            </a:r>
            <a:r>
              <a:rPr lang="zxx" sz="3200" spc="-1">
                <a:latin typeface="Arial"/>
              </a:rPr>
              <a:t>System.out.println(i);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}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int i = 0 – начальное условие, выполняется один раз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 &lt; 10 – условие, проверяется </a:t>
            </a:r>
            <a:r>
              <a:rPr b="1" lang="zxx" sz="3200" spc="-1">
                <a:latin typeface="Arial"/>
              </a:rPr>
              <a:t>перед </a:t>
            </a:r>
            <a:r>
              <a:rPr lang="zxx" sz="3200" spc="-1">
                <a:latin typeface="Arial"/>
              </a:rPr>
              <a:t>каждой итерацией цикла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i++ - выражение, который выполняется </a:t>
            </a:r>
            <a:r>
              <a:rPr b="1" lang="zxx" sz="3200" spc="-1">
                <a:latin typeface="Arial"/>
              </a:rPr>
              <a:t>после </a:t>
            </a:r>
            <a:r>
              <a:rPr lang="zxx" sz="3200" spc="-1">
                <a:latin typeface="Arial"/>
              </a:rPr>
              <a:t>каждой итерации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Show case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Домашнее задание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Написать программу, которая будет вызываться примерно так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java Program 1 2 3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Которая будет выводить список аргументов в обратном порядке, т.е. (3 2 1). Количество аргументов может быть любым. </a:t>
            </a:r>
            <a:r>
              <a:rPr lang="zxx" sz="3200" spc="-1">
                <a:latin typeface="Arial"/>
              </a:rPr>
              <a:t>
</a:t>
            </a:r>
            <a:r>
              <a:rPr lang="zxx" sz="3200" spc="-1">
                <a:latin typeface="Arial"/>
              </a:rPr>
              <a:t>Использовать любой цикл. 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Слова на J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555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Java – спецификация языка. На нем написаны программы.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JVM – Java Virtual Machine. Программа, которая выполняет Java-код.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JRE – Java Runtime Environment, минимальное окружение (набор файлов), необходимых для запуска JVM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JDK – Java Development Kit, набор инструментов, необоходимых для разработки программ на Java( компилятор, отладчик, JRE)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Жизненный путь Java-программы</a:t>
            </a:r>
            <a:endParaRPr/>
          </a:p>
        </p:txBody>
      </p:sp>
      <p:pic>
        <p:nvPicPr>
          <p:cNvPr id="45" name="Picture 5" descr="Image1"/>
          <p:cNvPicPr/>
          <p:nvPr/>
        </p:nvPicPr>
        <p:blipFill>
          <a:blip r:embed="rId1"/>
          <a:stretch/>
        </p:blipFill>
        <p:spPr>
          <a:xfrm>
            <a:off x="-46080" y="2914560"/>
            <a:ext cx="10126080" cy="3025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Переносимость кода</a:t>
            </a:r>
            <a:endParaRPr/>
          </a:p>
        </p:txBody>
      </p:sp>
      <p:pic>
        <p:nvPicPr>
          <p:cNvPr id="47" name="Picture 3" descr="Bytecode75"/>
          <p:cNvPicPr/>
          <p:nvPr/>
        </p:nvPicPr>
        <p:blipFill>
          <a:blip r:embed="rId1"/>
          <a:stretch/>
        </p:blipFill>
        <p:spPr>
          <a:xfrm>
            <a:off x="1620000" y="1883520"/>
            <a:ext cx="7093800" cy="5136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Bytecode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47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Как пишутся обычные программы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Есть код на языке программирования. Этот код понятен человеку, но непонятен компьютеру.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Есть компилятор, который преобразовывает код с языка программирования в машинный код.</a:t>
            </a:r>
            <a:r>
              <a:rPr lang="zxx" sz="2800" spc="-1">
                <a:latin typeface="Arial"/>
              </a:rPr>
              <a:t>
</a:t>
            </a:r>
            <a:r>
              <a:rPr lang="zxx" sz="2800" spc="-1">
                <a:latin typeface="Arial"/>
              </a:rPr>
              <a:t>Машинный код для каждого процессора/операционный системы разный.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Поэтому, программа скомпилированная в машинный код работает только на определенной ОС.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Bytecode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48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Как пишутся Java-программы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Код на Java преобразуется компилятором не в машинный, а в </a:t>
            </a:r>
            <a:r>
              <a:rPr b="1" lang="zxx" sz="2800" spc="-1">
                <a:latin typeface="Arial"/>
              </a:rPr>
              <a:t>байт-код</a:t>
            </a:r>
            <a:r>
              <a:rPr lang="zxx" sz="2800" spc="-1">
                <a:latin typeface="Arial"/>
              </a:rPr>
              <a:t> – платформонезависимый код, который может исполняться JVM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JVM – это специальная программа(в машинных кодах), которая знает, как выполнять байт-код.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2800" spc="-1">
                <a:latin typeface="Arial"/>
              </a:rPr>
              <a:t>Это важно: для запуска "обычных" программ не нужно ничего, для запуска Java-программ – нужна JVM.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1"/>
          <a:stretch/>
        </p:blipFill>
        <p:spPr>
          <a:xfrm>
            <a:off x="0" y="3036240"/>
            <a:ext cx="10155960" cy="36237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zxx" sz="4400" spc="-1">
                <a:latin typeface="Arial"/>
              </a:rPr>
              <a:t>Настройка окружения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357480" y="1578600"/>
            <a:ext cx="9071640" cy="482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Скачать JDK ( не JRE)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http://www.oracle.com/technetwork/java/javase/downloads/jdk8-downloads-2133151.html</a:t>
            </a:r>
            <a:r>
              <a:rPr lang="zxx" sz="3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Открыть командную строку и набрать java -version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Если java не найдена – прописать путь к ней в PATH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https://www.java.com/ru/download/help/path.xml</a:t>
            </a:r>
            <a:r>
              <a:rPr lang="zxx" sz="3200" spc="-1">
                <a:latin typeface="Arial"/>
              </a:rPr>
              <a:t>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Application>LibreOffice/5.0.0.5$Windows_x86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language>ru-RU</dc:language>
  <dcterms:modified xsi:type="dcterms:W3CDTF">2017-11-01T09:30:53Z</dcterms:modified>
  <cp:revision>7</cp:revision>
</cp:coreProperties>
</file>