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</p:sldIdLst>
  <p:sldSz cx="21383625" cy="30275213"/>
  <p:notesSz cx="6858000" cy="9144000"/>
  <p:embeddedFontLst>
    <p:embeddedFont>
      <p:font typeface="Arial Black" panose="020B0A04020102020204" pitchFamily="34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anklin Gothic Demi" panose="020B070302010202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3090" y="168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-1" y="0"/>
            <a:ext cx="21383625" cy="6266353"/>
            <a:chOff x="-1" y="0"/>
            <a:chExt cx="21383625" cy="62663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21383625" cy="626635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2198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/>
                <a:t>커피로 새벽을 </a:t>
              </a:r>
              <a:r>
                <a:rPr lang="ko-KR" altLang="en-US" sz="2000" b="1" spc="-150" dirty="0" err="1"/>
                <a:t>버</a:t>
              </a:r>
              <a:r>
                <a:rPr lang="ko-KR" altLang="en-US" sz="2000" b="1" spc="-150" dirty="0"/>
                <a:t> 팀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이명호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김선우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박동인</a:t>
              </a:r>
              <a:r>
                <a:rPr lang="en-US" altLang="ko-KR" sz="2000" b="1" dirty="0"/>
                <a:t>, </a:t>
              </a:r>
              <a:r>
                <a:rPr lang="ko-KR" altLang="en-US" sz="2000" b="1" dirty="0" err="1"/>
                <a:t>홍명신</a:t>
              </a:r>
              <a:endParaRPr lang="ko-KR" altLang="en-US" sz="20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9351" y="1902294"/>
              <a:ext cx="150240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하이브리드 지능형 가상캐릭터 개발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654060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01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17186" y="54006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개발 개요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0" y="13203678"/>
            <a:ext cx="21383625" cy="1048456"/>
            <a:chOff x="0" y="13203678"/>
            <a:chExt cx="21383625" cy="104845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03678"/>
              <a:ext cx="21383625" cy="104845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129005" y="13439706"/>
              <a:ext cx="31502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프로그램 동작도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2538178"/>
            <a:ext cx="21383625" cy="1048456"/>
            <a:chOff x="0" y="22538178"/>
            <a:chExt cx="21383625" cy="104845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38178"/>
              <a:ext cx="21383625" cy="104845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697205" y="22774206"/>
              <a:ext cx="47901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프로그램 시연 이미지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2021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11" name="그래픽 10" descr="콜 센터 단색으로 채워진">
            <a:extLst>
              <a:ext uri="{FF2B5EF4-FFF2-40B4-BE49-F238E27FC236}">
                <a16:creationId xmlns:a16="http://schemas.microsoft.com/office/drawing/2014/main" id="{A05B82B5-5B72-43F8-BB5E-E5A3BD1BA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89629" y="6266353"/>
            <a:ext cx="2419319" cy="2419319"/>
          </a:xfrm>
          <a:prstGeom prst="rect">
            <a:avLst/>
          </a:prstGeom>
        </p:spPr>
      </p:pic>
      <p:pic>
        <p:nvPicPr>
          <p:cNvPr id="13" name="그래픽 12" descr="컴퓨터 단색으로 채워진">
            <a:extLst>
              <a:ext uri="{FF2B5EF4-FFF2-40B4-BE49-F238E27FC236}">
                <a16:creationId xmlns:a16="http://schemas.microsoft.com/office/drawing/2014/main" id="{BFBC8A41-A546-4084-8F28-56A5E18ABB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8951" y="6306084"/>
            <a:ext cx="2419319" cy="2419319"/>
          </a:xfrm>
          <a:prstGeom prst="rect">
            <a:avLst/>
          </a:prstGeom>
        </p:spPr>
      </p:pic>
      <p:pic>
        <p:nvPicPr>
          <p:cNvPr id="15" name="그래픽 14" descr="사용자 단색으로 채워진">
            <a:extLst>
              <a:ext uri="{FF2B5EF4-FFF2-40B4-BE49-F238E27FC236}">
                <a16:creationId xmlns:a16="http://schemas.microsoft.com/office/drawing/2014/main" id="{1B3A4D75-E058-42DF-84F2-E10613CA4B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95899" y="6266353"/>
            <a:ext cx="2419318" cy="241931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0BA327-0523-42BE-99AA-63BCB8C0C957}"/>
              </a:ext>
            </a:extLst>
          </p:cNvPr>
          <p:cNvCxnSpPr>
            <a:cxnSpLocks/>
          </p:cNvCxnSpPr>
          <p:nvPr/>
        </p:nvCxnSpPr>
        <p:spPr>
          <a:xfrm>
            <a:off x="8362950" y="7258050"/>
            <a:ext cx="14923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C630E3-9D99-44D9-856E-6CF67393BA3F}"/>
              </a:ext>
            </a:extLst>
          </p:cNvPr>
          <p:cNvCxnSpPr>
            <a:cxnSpLocks/>
          </p:cNvCxnSpPr>
          <p:nvPr/>
        </p:nvCxnSpPr>
        <p:spPr>
          <a:xfrm flipH="1">
            <a:off x="8362950" y="7943850"/>
            <a:ext cx="14542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7E54CD-B508-463C-A9AC-ECADECE6C72A}"/>
              </a:ext>
            </a:extLst>
          </p:cNvPr>
          <p:cNvSpPr txBox="1"/>
          <p:nvPr/>
        </p:nvSpPr>
        <p:spPr>
          <a:xfrm>
            <a:off x="580574" y="8952388"/>
            <a:ext cx="24879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AI </a:t>
            </a:r>
            <a:r>
              <a:rPr lang="ko-KR" altLang="en-US" sz="2800" b="1" dirty="0">
                <a:latin typeface="+mj-ea"/>
                <a:ea typeface="+mj-ea"/>
              </a:rPr>
              <a:t>기술이 상용화 됨에 따라</a:t>
            </a:r>
            <a:r>
              <a:rPr lang="en-US" altLang="ko-KR" sz="2800" b="1" dirty="0">
                <a:latin typeface="+mj-ea"/>
                <a:ea typeface="+mj-ea"/>
              </a:rPr>
              <a:t>, </a:t>
            </a:r>
            <a:r>
              <a:rPr lang="ko-KR" altLang="en-US" sz="2800" b="1" dirty="0">
                <a:latin typeface="+mj-ea"/>
                <a:ea typeface="+mj-ea"/>
              </a:rPr>
              <a:t>다양한 상황에서 인공지능을 활용한 분야가 많아지고 있다</a:t>
            </a:r>
            <a:r>
              <a:rPr lang="en-US" altLang="ko-KR" sz="2800" b="1" dirty="0">
                <a:latin typeface="+mj-ea"/>
                <a:ea typeface="+mj-ea"/>
              </a:rPr>
              <a:t>.</a:t>
            </a:r>
          </a:p>
          <a:p>
            <a:r>
              <a:rPr lang="ko-KR" altLang="en-US" sz="2800" b="1" dirty="0">
                <a:latin typeface="+mj-ea"/>
                <a:ea typeface="+mj-ea"/>
              </a:rPr>
              <a:t>상담 및 채팅 서비스 또한 마찬가지인데</a:t>
            </a:r>
            <a:r>
              <a:rPr lang="en-US" altLang="ko-KR" sz="2800" b="1" dirty="0">
                <a:latin typeface="+mj-ea"/>
                <a:ea typeface="+mj-ea"/>
              </a:rPr>
              <a:t>, </a:t>
            </a:r>
            <a:r>
              <a:rPr lang="ko-KR" altLang="en-US" sz="2800" b="1" dirty="0">
                <a:latin typeface="+mj-ea"/>
                <a:ea typeface="+mj-ea"/>
              </a:rPr>
              <a:t>이미 각종 문의 및 안내 서비스</a:t>
            </a:r>
            <a:r>
              <a:rPr lang="en-US" altLang="ko-KR" sz="2800" b="1" dirty="0">
                <a:latin typeface="+mj-ea"/>
                <a:ea typeface="+mj-ea"/>
              </a:rPr>
              <a:t>, </a:t>
            </a:r>
            <a:r>
              <a:rPr lang="ko-KR" altLang="en-US" sz="2800" b="1" dirty="0">
                <a:latin typeface="+mj-ea"/>
                <a:ea typeface="+mj-ea"/>
              </a:rPr>
              <a:t>고객상담센터 등에서 인공지능이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ko-KR" altLang="en-US" sz="2800" b="1" dirty="0">
                <a:latin typeface="+mj-ea"/>
                <a:ea typeface="+mj-ea"/>
              </a:rPr>
              <a:t>상담원을 대체한 경우를 많이 볼 수 있습니다</a:t>
            </a:r>
            <a:r>
              <a:rPr lang="en-US" altLang="ko-KR" sz="2800" b="1" dirty="0">
                <a:latin typeface="+mj-ea"/>
                <a:ea typeface="+mj-ea"/>
              </a:rPr>
              <a:t>.</a:t>
            </a:r>
          </a:p>
          <a:p>
            <a:endParaRPr lang="en-US" altLang="ko-KR" sz="2800" b="1" dirty="0">
              <a:latin typeface="+mj-ea"/>
              <a:ea typeface="+mj-ea"/>
            </a:endParaRPr>
          </a:p>
          <a:p>
            <a:r>
              <a:rPr lang="ko-KR" altLang="en-US" sz="2800" b="1" dirty="0">
                <a:latin typeface="+mj-ea"/>
                <a:ea typeface="+mj-ea"/>
              </a:rPr>
              <a:t>그러나</a:t>
            </a:r>
            <a:r>
              <a:rPr lang="en-US" altLang="ko-KR" sz="2800" b="1" dirty="0">
                <a:latin typeface="+mj-ea"/>
                <a:ea typeface="+mj-ea"/>
              </a:rPr>
              <a:t>, </a:t>
            </a:r>
            <a:r>
              <a:rPr lang="ko-KR" altLang="en-US" sz="2800" b="1" dirty="0">
                <a:latin typeface="+mj-ea"/>
                <a:ea typeface="+mj-ea"/>
              </a:rPr>
              <a:t>이러한 인공지능 서비스 또한 완벽하게 동작하지 않는다</a:t>
            </a:r>
            <a:r>
              <a:rPr lang="en-US" altLang="ko-KR" sz="2800" b="1" dirty="0">
                <a:latin typeface="+mj-ea"/>
                <a:ea typeface="+mj-ea"/>
              </a:rPr>
              <a:t>. </a:t>
            </a:r>
            <a:r>
              <a:rPr lang="ko-KR" altLang="en-US" sz="2800" b="1" dirty="0">
                <a:latin typeface="+mj-ea"/>
                <a:ea typeface="+mj-ea"/>
              </a:rPr>
              <a:t>사람과의 대화에선 당연하게도 예상 외의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ko-KR" altLang="en-US" sz="2800" b="1" dirty="0">
                <a:latin typeface="+mj-ea"/>
                <a:ea typeface="+mj-ea"/>
              </a:rPr>
              <a:t>대화나 질의가 발생할 수 있으며</a:t>
            </a:r>
            <a:r>
              <a:rPr lang="en-US" altLang="ko-KR" sz="2800" b="1" dirty="0">
                <a:latin typeface="+mj-ea"/>
                <a:ea typeface="+mj-ea"/>
              </a:rPr>
              <a:t>, </a:t>
            </a:r>
            <a:r>
              <a:rPr lang="ko-KR" altLang="en-US" sz="2800" b="1" dirty="0">
                <a:latin typeface="+mj-ea"/>
                <a:ea typeface="+mj-ea"/>
              </a:rPr>
              <a:t>이 때엔 </a:t>
            </a:r>
            <a:r>
              <a:rPr lang="en-US" altLang="ko-KR" sz="2800" b="1" dirty="0">
                <a:latin typeface="+mj-ea"/>
                <a:ea typeface="+mj-ea"/>
              </a:rPr>
              <a:t>AI</a:t>
            </a:r>
            <a:r>
              <a:rPr lang="ko-KR" altLang="en-US" sz="2800" b="1" dirty="0">
                <a:latin typeface="+mj-ea"/>
                <a:ea typeface="+mj-ea"/>
              </a:rPr>
              <a:t>의 서비스를 중지하고 실제 상담원과의 연결이 이루어집니다</a:t>
            </a:r>
            <a:r>
              <a:rPr lang="en-US" altLang="ko-KR" sz="2800" b="1" dirty="0">
                <a:latin typeface="+mj-ea"/>
                <a:ea typeface="+mj-ea"/>
              </a:rPr>
              <a:t>.</a:t>
            </a:r>
          </a:p>
          <a:p>
            <a:endParaRPr lang="en-US" altLang="ko-KR" sz="2800" b="1" dirty="0">
              <a:latin typeface="+mj-ea"/>
              <a:ea typeface="+mj-ea"/>
            </a:endParaRPr>
          </a:p>
          <a:p>
            <a:r>
              <a:rPr lang="ko-KR" altLang="en-US" sz="2800" b="1" dirty="0">
                <a:latin typeface="+mj-ea"/>
                <a:ea typeface="+mj-ea"/>
              </a:rPr>
              <a:t>본 프로젝트는 이러한 예외의 경우에</a:t>
            </a:r>
            <a:r>
              <a:rPr lang="en-US" altLang="ko-KR" sz="2800" b="1" dirty="0">
                <a:latin typeface="+mj-ea"/>
                <a:ea typeface="+mj-ea"/>
              </a:rPr>
              <a:t>, </a:t>
            </a:r>
            <a:r>
              <a:rPr lang="ko-KR" altLang="en-US" sz="2800" b="1" dirty="0">
                <a:latin typeface="+mj-ea"/>
                <a:ea typeface="+mj-ea"/>
              </a:rPr>
              <a:t>상담원과 </a:t>
            </a:r>
            <a:r>
              <a:rPr lang="en-US" altLang="ko-KR" sz="2800" b="1" dirty="0">
                <a:latin typeface="+mj-ea"/>
                <a:ea typeface="+mj-ea"/>
              </a:rPr>
              <a:t>AI</a:t>
            </a:r>
            <a:r>
              <a:rPr lang="ko-KR" altLang="en-US" sz="2800" b="1" dirty="0">
                <a:latin typeface="+mj-ea"/>
                <a:ea typeface="+mj-ea"/>
              </a:rPr>
              <a:t>의 빠르고 자연스러운 교대를 구현하여 사용자로 하여금 자연스럽고 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ko-KR" altLang="en-US" sz="2800" b="1" dirty="0">
                <a:latin typeface="+mj-ea"/>
                <a:ea typeface="+mj-ea"/>
              </a:rPr>
              <a:t>끊김 없는 대화가 이루어진다고 느끼도록 하는 가상 캐릭터 채팅 서비스를 개발하는 것을 목표로 하고 있습니다</a:t>
            </a:r>
            <a:r>
              <a:rPr lang="en-US" altLang="ko-KR" sz="2800" b="1" dirty="0">
                <a:latin typeface="+mj-ea"/>
                <a:ea typeface="+mj-ea"/>
              </a:rPr>
              <a:t>.</a:t>
            </a:r>
          </a:p>
          <a:p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558CC56-43F3-47D0-8AB7-A5C21B295E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07" y="15049487"/>
            <a:ext cx="19478408" cy="57673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699BDD2-C579-4620-9A3D-796F9B613DD9}"/>
              </a:ext>
            </a:extLst>
          </p:cNvPr>
          <p:cNvSpPr txBox="1"/>
          <p:nvPr/>
        </p:nvSpPr>
        <p:spPr>
          <a:xfrm>
            <a:off x="12279226" y="21414100"/>
            <a:ext cx="865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*</a:t>
            </a:r>
            <a:r>
              <a:rPr lang="ko-KR" altLang="en-US" sz="2000" b="1" dirty="0">
                <a:latin typeface="+mj-ea"/>
                <a:ea typeface="+mj-ea"/>
              </a:rPr>
              <a:t>실제 개발 진척도에 따라 </a:t>
            </a:r>
            <a:r>
              <a:rPr lang="en-US" altLang="ko-KR" sz="2000" b="1" dirty="0">
                <a:latin typeface="+mj-ea"/>
                <a:ea typeface="+mj-ea"/>
              </a:rPr>
              <a:t>Android</a:t>
            </a:r>
            <a:r>
              <a:rPr lang="ko-KR" altLang="en-US" sz="2000" b="1" dirty="0">
                <a:latin typeface="+mj-ea"/>
                <a:ea typeface="+mj-ea"/>
              </a:rPr>
              <a:t>로의 음성 입력이 보류될 수 있습니다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</p:txBody>
      </p:sp>
      <p:pic>
        <p:nvPicPr>
          <p:cNvPr id="38" name="그림 37" descr="텍스트, 명함, 스크린샷, 벡터그래픽이(가) 표시된 사진&#10;&#10;자동 생성된 설명">
            <a:extLst>
              <a:ext uri="{FF2B5EF4-FFF2-40B4-BE49-F238E27FC236}">
                <a16:creationId xmlns:a16="http://schemas.microsoft.com/office/drawing/2014/main" id="{4589B797-6625-4D2D-A09F-BBD858531B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5" y="23155445"/>
            <a:ext cx="7311245" cy="48839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34D51E-8255-4E21-BD57-500ED0151686}"/>
              </a:ext>
            </a:extLst>
          </p:cNvPr>
          <p:cNvSpPr txBox="1"/>
          <p:nvPr/>
        </p:nvSpPr>
        <p:spPr>
          <a:xfrm>
            <a:off x="1150602" y="27782641"/>
            <a:ext cx="6945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손님 계정과 상담원 전용 계정을 분리하여 들어갑니다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20F95B1-11A3-4243-8D78-ACE5B0A5353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997" y="23586633"/>
            <a:ext cx="6851491" cy="438438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3F08D60-235F-4992-9396-4750F94BAF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311" y="23586633"/>
            <a:ext cx="6851491" cy="43843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2AF87B-9867-4485-8EF4-480BCBA25738}"/>
              </a:ext>
            </a:extLst>
          </p:cNvPr>
          <p:cNvSpPr txBox="1"/>
          <p:nvPr/>
        </p:nvSpPr>
        <p:spPr>
          <a:xfrm>
            <a:off x="9817186" y="27659381"/>
            <a:ext cx="11842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상담원과 고객의 계정은 분리되며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서로의 채팅을 구분하여 보여줍니다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r>
              <a:rPr lang="ko-KR" altLang="en-US" sz="2000" b="1" dirty="0">
                <a:latin typeface="+mj-ea"/>
                <a:ea typeface="+mj-ea"/>
              </a:rPr>
              <a:t>인공지능이 응대 중이더라도 언제든지 상담원의 접속이 가능합니다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72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165</Words>
  <Application>Microsoft Office PowerPoint</Application>
  <PresentationFormat>사용자 지정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 Black</vt:lpstr>
      <vt:lpstr>Calibri</vt:lpstr>
      <vt:lpstr>Arial</vt:lpstr>
      <vt:lpstr>Franklin Gothic Demi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 Seonu</cp:lastModifiedBy>
  <cp:revision>37</cp:revision>
  <dcterms:created xsi:type="dcterms:W3CDTF">2019-07-31T07:36:11Z</dcterms:created>
  <dcterms:modified xsi:type="dcterms:W3CDTF">2021-09-23T04:56:40Z</dcterms:modified>
</cp:coreProperties>
</file>