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71" r:id="rId3"/>
    <p:sldId id="272" r:id="rId4"/>
    <p:sldId id="274" r:id="rId5"/>
    <p:sldId id="275" r:id="rId6"/>
    <p:sldId id="276" r:id="rId7"/>
    <p:sldId id="279" r:id="rId8"/>
    <p:sldId id="277" r:id="rId9"/>
    <p:sldId id="273" r:id="rId10"/>
    <p:sldId id="278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9" r:id="rId25"/>
    <p:sldId id="294" r:id="rId26"/>
    <p:sldId id="300" r:id="rId27"/>
    <p:sldId id="295" r:id="rId28"/>
    <p:sldId id="298" r:id="rId29"/>
    <p:sldId id="301" r:id="rId30"/>
    <p:sldId id="302" r:id="rId31"/>
    <p:sldId id="304" r:id="rId32"/>
    <p:sldId id="305" r:id="rId33"/>
    <p:sldId id="306" r:id="rId34"/>
    <p:sldId id="296" r:id="rId35"/>
    <p:sldId id="307" r:id="rId36"/>
    <p:sldId id="308" r:id="rId37"/>
    <p:sldId id="310" r:id="rId38"/>
    <p:sldId id="311" r:id="rId39"/>
    <p:sldId id="312" r:id="rId40"/>
    <p:sldId id="313" r:id="rId41"/>
    <p:sldId id="314" r:id="rId42"/>
    <p:sldId id="309" r:id="rId43"/>
    <p:sldId id="297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>
        <p:scale>
          <a:sx n="125" d="100"/>
          <a:sy n="125" d="100"/>
        </p:scale>
        <p:origin x="187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E519-ACE4-4C1B-8D45-079C92409F73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E25C5-ACA9-4F6E-B39A-7F7F918F0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5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78E12-4381-418D-AFAB-89C75D71F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02376-DDC8-4146-91EF-14B81D18C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370DA-7D85-46B5-A05B-BA504D96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5E485-49D9-4E83-AE63-2D30BB74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323D2-F32F-444F-83D6-901F442A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4EB69-BC29-4905-A656-C3BE1FA4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578C8-1D87-4DEC-A719-66E14AABF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B5FD8-1225-4ADB-A537-6CEB32C0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51736-38D1-4A43-B693-438C19A6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FFB41-B8E5-48EF-882C-E38FD555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1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4CD99B-E851-4779-85E1-97D4B4559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F7463-8348-42A4-8E85-FE5307BE9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3ACB2-9CF5-415C-9FD7-895F832D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AA67E-7FA0-42E3-9CDC-C70B38C4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B163B-6AC9-4F9E-A3FA-11959361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3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240F3-56A4-4294-83C9-DC0D51FA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99A94-7876-48D9-BC48-CA18D525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92293-C7C6-4F63-8D14-C65122C9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C7014-ED93-42DD-8DF8-13D1C212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3C53A-DE03-4E10-AD91-C7A528D3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6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9009-8D8D-4685-8C06-CC511896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32956-9D2D-4DD4-B63A-836172949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6E695-F8AA-4298-A1B6-1B00F8D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C3163-3263-47BC-A80C-2C56744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6F442-757C-4B42-8D6B-174176FC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5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A2AC7-4B11-445A-A2AA-01CCCF52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FC939-3631-41A8-93AF-1ECD3E450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4FCF79-0523-419D-831C-F7673963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1AEAB-638F-456A-9021-F7644C93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74FCF-6FE1-48DF-A04A-39C06CB2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85A65E-128F-44FA-A865-E93FEB50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4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7472-A811-40D2-8531-1F7F4CFB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9B9D39-FCFD-4D8C-94B7-24BF1303B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455E88-D8C1-40C3-BB3A-2CD0771E3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1D001-E694-41A2-AAF1-24F377AB5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1D8ED6-DF6B-4EAF-9B7E-BE632B6F4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0208AE-292A-4A8C-AEF0-22EB7DC4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D10E83-7D01-4867-8E67-8A26A0FA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8A1C9-CB6A-4AE2-B4AE-182C00A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3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6C943-820D-4518-9085-83A986C3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7A521-CA39-48EF-97C9-8BAD890A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2F0A1-7294-4EB4-A068-D580F922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056A27-8B89-4539-B36B-A9AEB172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6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F55508-F07E-4D87-BD8E-AFC8ABE7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5F0449-276D-4A53-A88C-A9BA3274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F30694-FCAE-403A-A1ED-31F56FB4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92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70D8-4A2D-4436-A087-1B4F9F85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69B1C-345C-4569-B626-EA8829FF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D26DF-C4E6-4328-83F0-6318C04C0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40A7E-ECFC-491B-8AA1-4105FB1E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4EC0B-648B-4D68-82F5-9E77B191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8BBCD-2E5F-4106-BEA7-EF1F7DA7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9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FF8C9-C599-48D0-920E-DF9BFAF3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9ABABC-9704-4E5A-8900-44BC87CEB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D7B83-F7A5-4A0E-A256-DC360DAE7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92140-6BF2-406C-BB1A-C4151122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2B8CC-AE27-474A-ACD3-B753A37D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E4C4B-E0C3-44F8-9149-DDEC6E1E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6C385-E108-46BB-8353-0D6DEEB9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C087A-328E-4158-AC92-00FFCC8E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E014D-2FCE-40EF-9E16-6B40E2210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6BA68-CB7C-450B-B443-352BAB9A1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1F4E0-ECF9-4F0F-AD86-71C5D13D3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0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jpeg"/><Relationship Id="rId5" Type="http://schemas.openxmlformats.org/officeDocument/2006/relationships/image" Target="../media/image47.sv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8.svg"/><Relationship Id="rId21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7.png"/><Relationship Id="rId16" Type="http://schemas.openxmlformats.org/officeDocument/2006/relationships/image" Target="../media/image27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8.svg"/><Relationship Id="rId21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7.png"/><Relationship Id="rId16" Type="http://schemas.openxmlformats.org/officeDocument/2006/relationships/image" Target="../media/image27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32.sv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3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8.svg"/><Relationship Id="rId15" Type="http://schemas.openxmlformats.org/officeDocument/2006/relationships/image" Target="../media/image24.svg"/><Relationship Id="rId23" Type="http://schemas.openxmlformats.org/officeDocument/2006/relationships/image" Target="../media/image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7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26" Type="http://schemas.openxmlformats.org/officeDocument/2006/relationships/image" Target="../media/image39.png"/><Relationship Id="rId3" Type="http://schemas.openxmlformats.org/officeDocument/2006/relationships/image" Target="../media/image8.svg"/><Relationship Id="rId21" Type="http://schemas.openxmlformats.org/officeDocument/2006/relationships/image" Target="../media/image3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38.svg"/><Relationship Id="rId2" Type="http://schemas.openxmlformats.org/officeDocument/2006/relationships/image" Target="../media/image7.png"/><Relationship Id="rId16" Type="http://schemas.openxmlformats.org/officeDocument/2006/relationships/image" Target="../media/image27.png"/><Relationship Id="rId20" Type="http://schemas.openxmlformats.org/officeDocument/2006/relationships/image" Target="../media/image33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24" Type="http://schemas.openxmlformats.org/officeDocument/2006/relationships/image" Target="../media/image37.pn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6.svg"/><Relationship Id="rId28" Type="http://schemas.openxmlformats.org/officeDocument/2006/relationships/image" Target="../media/image41.pn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그래픽 14" descr="인공 지능 단색으로 채워진">
            <a:extLst>
              <a:ext uri="{FF2B5EF4-FFF2-40B4-BE49-F238E27FC236}">
                <a16:creationId xmlns:a16="http://schemas.microsoft.com/office/drawing/2014/main" id="{7FDAE822-4FD4-41A9-ABD1-72274DA2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914" y="2934031"/>
            <a:ext cx="2433099" cy="2433099"/>
          </a:xfrm>
          <a:prstGeom prst="rect">
            <a:avLst/>
          </a:prstGeom>
        </p:spPr>
      </p:pic>
      <p:pic>
        <p:nvPicPr>
          <p:cNvPr id="7" name="그래픽 6" descr="콜 센터 단색으로 채워진">
            <a:extLst>
              <a:ext uri="{FF2B5EF4-FFF2-40B4-BE49-F238E27FC236}">
                <a16:creationId xmlns:a16="http://schemas.microsoft.com/office/drawing/2014/main" id="{3012EA39-4A3C-48C1-B0A3-E111AAB9B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768324-7B85-4EA2-8B39-366D507E387A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제목 1">
            <a:extLst>
              <a:ext uri="{FF2B5EF4-FFF2-40B4-BE49-F238E27FC236}">
                <a16:creationId xmlns:a16="http://schemas.microsoft.com/office/drawing/2014/main" id="{FBA2BC55-7A81-41AD-BC5F-73D7FD0D4267}"/>
              </a:ext>
            </a:extLst>
          </p:cNvPr>
          <p:cNvSpPr txBox="1">
            <a:spLocks/>
          </p:cNvSpPr>
          <p:nvPr/>
        </p:nvSpPr>
        <p:spPr>
          <a:xfrm>
            <a:off x="4356100" y="3865615"/>
            <a:ext cx="6757415" cy="1086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latinLnBrk="0"/>
            <a:r>
              <a:rPr lang="ko-KR" altLang="en-US" sz="6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하이브리드 지능형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D760F9-635A-4C32-9998-07C7CE53A51B}"/>
              </a:ext>
            </a:extLst>
          </p:cNvPr>
          <p:cNvSpPr/>
          <p:nvPr/>
        </p:nvSpPr>
        <p:spPr>
          <a:xfrm>
            <a:off x="5117751" y="4665940"/>
            <a:ext cx="9647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54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캐릭터 개발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037D1A-B13F-405A-889A-F6F22FAF77EE}"/>
              </a:ext>
            </a:extLst>
          </p:cNvPr>
          <p:cNvSpPr/>
          <p:nvPr/>
        </p:nvSpPr>
        <p:spPr>
          <a:xfrm>
            <a:off x="-9521849" y="1181100"/>
            <a:ext cx="8934450" cy="5048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of Contents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7" name="부제목 2">
            <a:extLst>
              <a:ext uri="{FF2B5EF4-FFF2-40B4-BE49-F238E27FC236}">
                <a16:creationId xmlns:a16="http://schemas.microsoft.com/office/drawing/2014/main" id="{EFE1F51F-7954-496A-85CB-6906632266B1}"/>
              </a:ext>
            </a:extLst>
          </p:cNvPr>
          <p:cNvSpPr txBox="1">
            <a:spLocks/>
          </p:cNvSpPr>
          <p:nvPr/>
        </p:nvSpPr>
        <p:spPr>
          <a:xfrm>
            <a:off x="7656575" y="456021"/>
            <a:ext cx="4178808" cy="1905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 커피로 새벽을 버팀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201724650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김선우</a:t>
            </a: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201624475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박동인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201624622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홍명신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1906EC-2ABB-447F-AB35-4DF4B0D95A38}"/>
              </a:ext>
            </a:extLst>
          </p:cNvPr>
          <p:cNvSpPr txBox="1"/>
          <p:nvPr/>
        </p:nvSpPr>
        <p:spPr>
          <a:xfrm>
            <a:off x="1800225" y="7052139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개발 배경 소개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1B2CDE-4AA8-44BD-AA35-219B73AB616D}"/>
              </a:ext>
            </a:extLst>
          </p:cNvPr>
          <p:cNvSpPr txBox="1"/>
          <p:nvPr/>
        </p:nvSpPr>
        <p:spPr>
          <a:xfrm>
            <a:off x="1800225" y="7482895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완성 프로젝트 소개 및 개발 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380A010-AFF6-476A-A843-52FE8CBF76B6}"/>
              </a:ext>
            </a:extLst>
          </p:cNvPr>
          <p:cNvSpPr txBox="1"/>
          <p:nvPr/>
        </p:nvSpPr>
        <p:spPr>
          <a:xfrm>
            <a:off x="1800225" y="792137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시연 영상 확인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50B45D-D253-41E6-8B3B-CD9E53936618}"/>
              </a:ext>
            </a:extLst>
          </p:cNvPr>
          <p:cNvSpPr txBox="1"/>
          <p:nvPr/>
        </p:nvSpPr>
        <p:spPr>
          <a:xfrm>
            <a:off x="1800225" y="8352132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파트 별 개발 목표 및 주요 구현 내용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9DBEBFF-E396-4500-9DBF-0A9C3F6A5973}"/>
              </a:ext>
            </a:extLst>
          </p:cNvPr>
          <p:cNvSpPr txBox="1"/>
          <p:nvPr/>
        </p:nvSpPr>
        <p:spPr>
          <a:xfrm>
            <a:off x="2143124" y="8710114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unity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가상 캐릭터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C40E50-4B07-4941-B87C-BEEED10914E3}"/>
              </a:ext>
            </a:extLst>
          </p:cNvPr>
          <p:cNvSpPr txBox="1"/>
          <p:nvPr/>
        </p:nvSpPr>
        <p:spPr>
          <a:xfrm>
            <a:off x="1800225" y="995496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연구 결과 및 분석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A8AFA1-CF53-48E3-8DDA-1B507D695810}"/>
              </a:ext>
            </a:extLst>
          </p:cNvPr>
          <p:cNvSpPr txBox="1"/>
          <p:nvPr/>
        </p:nvSpPr>
        <p:spPr>
          <a:xfrm>
            <a:off x="2143124" y="9060617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 AI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인공지능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봇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9E779F-1EE0-4909-A9BF-D3F02A1D2DB1}"/>
              </a:ext>
            </a:extLst>
          </p:cNvPr>
          <p:cNvSpPr txBox="1"/>
          <p:nvPr/>
        </p:nvSpPr>
        <p:spPr>
          <a:xfrm>
            <a:off x="2143124" y="940487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채팅서비스 웹 페이지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D83D53-D066-4FE1-9044-EADA9323D170}"/>
              </a:ext>
            </a:extLst>
          </p:cNvPr>
          <p:cNvSpPr txBox="1"/>
          <p:nvPr/>
        </p:nvSpPr>
        <p:spPr>
          <a:xfrm>
            <a:off x="1800225" y="1040918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질의응답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BB73F8-DEC4-4C1C-A178-985BC7190C7B}"/>
              </a:ext>
            </a:extLst>
          </p:cNvPr>
          <p:cNvSpPr txBox="1"/>
          <p:nvPr/>
        </p:nvSpPr>
        <p:spPr>
          <a:xfrm>
            <a:off x="6438898" y="7052139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 of Project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F1F02D5-A249-430F-8ECB-DB2CED523693}"/>
              </a:ext>
            </a:extLst>
          </p:cNvPr>
          <p:cNvSpPr txBox="1"/>
          <p:nvPr/>
        </p:nvSpPr>
        <p:spPr>
          <a:xfrm>
            <a:off x="6438898" y="7482895"/>
            <a:ext cx="560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Introduction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Dev Map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55BAF2F-013A-4D79-A66C-076C3BAD93F2}"/>
              </a:ext>
            </a:extLst>
          </p:cNvPr>
          <p:cNvSpPr txBox="1"/>
          <p:nvPr/>
        </p:nvSpPr>
        <p:spPr>
          <a:xfrm>
            <a:off x="6438898" y="792137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demonstration Video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73DAE1-7251-478E-A1A5-3C5600F76A67}"/>
              </a:ext>
            </a:extLst>
          </p:cNvPr>
          <p:cNvSpPr txBox="1"/>
          <p:nvPr/>
        </p:nvSpPr>
        <p:spPr>
          <a:xfrm>
            <a:off x="6438898" y="8352132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Major Dev Obj. &amp; details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C3F9CE-B0EF-470D-B210-F88AB0EA659E}"/>
              </a:ext>
            </a:extLst>
          </p:cNvPr>
          <p:cNvSpPr txBox="1"/>
          <p:nvPr/>
        </p:nvSpPr>
        <p:spPr>
          <a:xfrm>
            <a:off x="6781797" y="8710114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Virtual Character using Unity 3D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1685A0-7A61-4788-878B-40B1136600BB}"/>
              </a:ext>
            </a:extLst>
          </p:cNvPr>
          <p:cNvSpPr txBox="1"/>
          <p:nvPr/>
        </p:nvSpPr>
        <p:spPr>
          <a:xfrm>
            <a:off x="6438898" y="995496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Results and Analysis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ED470AE-BE90-48DB-BEE3-72CCCE259CF6}"/>
              </a:ext>
            </a:extLst>
          </p:cNvPr>
          <p:cNvSpPr txBox="1"/>
          <p:nvPr/>
        </p:nvSpPr>
        <p:spPr>
          <a:xfrm>
            <a:off x="6781798" y="9060617"/>
            <a:ext cx="326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Chat Bot using TensorFlow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891DFE-A6A5-44AC-A57B-253EC1F02CD5}"/>
              </a:ext>
            </a:extLst>
          </p:cNvPr>
          <p:cNvSpPr txBox="1"/>
          <p:nvPr/>
        </p:nvSpPr>
        <p:spPr>
          <a:xfrm>
            <a:off x="6781797" y="940487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채팅서비스 웹 페이지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14B05D-0E1D-4446-93F5-F72ED55111C7}"/>
              </a:ext>
            </a:extLst>
          </p:cNvPr>
          <p:cNvSpPr txBox="1"/>
          <p:nvPr/>
        </p:nvSpPr>
        <p:spPr>
          <a:xfrm>
            <a:off x="6438898" y="1040918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13714B8-CAC8-417C-9B74-DC7F11234670}"/>
              </a:ext>
            </a:extLst>
          </p:cNvPr>
          <p:cNvCxnSpPr>
            <a:cxnSpLocks/>
          </p:cNvCxnSpPr>
          <p:nvPr/>
        </p:nvCxnSpPr>
        <p:spPr>
          <a:xfrm>
            <a:off x="7051675" y="-7048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6F7316B-7AC7-448D-8E5A-0C548A81DD90}"/>
              </a:ext>
            </a:extLst>
          </p:cNvPr>
          <p:cNvCxnSpPr>
            <a:cxnSpLocks/>
          </p:cNvCxnSpPr>
          <p:nvPr/>
        </p:nvCxnSpPr>
        <p:spPr>
          <a:xfrm>
            <a:off x="7861300" y="-11620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42BB561-057F-466E-9C4E-82CB03C7D883}"/>
              </a:ext>
            </a:extLst>
          </p:cNvPr>
          <p:cNvCxnSpPr>
            <a:cxnSpLocks/>
          </p:cNvCxnSpPr>
          <p:nvPr/>
        </p:nvCxnSpPr>
        <p:spPr>
          <a:xfrm>
            <a:off x="8703404" y="-171450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52AFF7B-4B15-4A58-8B43-75D4A68AF87E}"/>
              </a:ext>
            </a:extLst>
          </p:cNvPr>
          <p:cNvCxnSpPr>
            <a:cxnSpLocks/>
          </p:cNvCxnSpPr>
          <p:nvPr/>
        </p:nvCxnSpPr>
        <p:spPr>
          <a:xfrm>
            <a:off x="9513029" y="-22669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D7237C6-F9E2-4E85-B8D2-B09AB408C8C9}"/>
              </a:ext>
            </a:extLst>
          </p:cNvPr>
          <p:cNvCxnSpPr>
            <a:cxnSpLocks/>
          </p:cNvCxnSpPr>
          <p:nvPr/>
        </p:nvCxnSpPr>
        <p:spPr>
          <a:xfrm>
            <a:off x="10351229" y="-266700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AB0A6FE-90CA-46B2-A795-FB74D5DB4380}"/>
              </a:ext>
            </a:extLst>
          </p:cNvPr>
          <p:cNvCxnSpPr>
            <a:cxnSpLocks/>
          </p:cNvCxnSpPr>
          <p:nvPr/>
        </p:nvCxnSpPr>
        <p:spPr>
          <a:xfrm>
            <a:off x="11160854" y="-308610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3017346-5F53-4EEC-B7B4-C37537C8335E}"/>
              </a:ext>
            </a:extLst>
          </p:cNvPr>
          <p:cNvSpPr txBox="1">
            <a:spLocks/>
          </p:cNvSpPr>
          <p:nvPr/>
        </p:nvSpPr>
        <p:spPr>
          <a:xfrm>
            <a:off x="2606482" y="2719496"/>
            <a:ext cx="7477318" cy="173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96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Perfect?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BFB589-8204-4CAD-9F7D-34EDE1CA620E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9B46647-47FA-4AFA-951E-F0C8F0F03149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AF0AF0D-D616-4FBE-84FB-137E90C9E642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164D67-7D6C-447A-9D60-8B8685F86A82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F61CA9F-65B7-4701-AAC4-3AEF1867976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093663-4E9A-4293-A050-929B86FC8BA7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507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7FA262-1BAC-4BF0-9C0A-E9B0D1AE55F2}"/>
              </a:ext>
            </a:extLst>
          </p:cNvPr>
          <p:cNvSpPr/>
          <p:nvPr/>
        </p:nvSpPr>
        <p:spPr>
          <a:xfrm>
            <a:off x="428170" y="1181100"/>
            <a:ext cx="3864430" cy="50481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Major Problems with chat AI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클립보드 선택 표시됨 단색으로 채워진">
            <a:extLst>
              <a:ext uri="{FF2B5EF4-FFF2-40B4-BE49-F238E27FC236}">
                <a16:creationId xmlns:a16="http://schemas.microsoft.com/office/drawing/2014/main" id="{273C15E2-7D09-4AFB-B3F2-0848C7C14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4448" y="2753711"/>
            <a:ext cx="1145937" cy="1145937"/>
          </a:xfrm>
          <a:prstGeom prst="rect">
            <a:avLst/>
          </a:prstGeom>
        </p:spPr>
      </p:pic>
      <p:pic>
        <p:nvPicPr>
          <p:cNvPr id="9" name="그래픽 8" descr="채팅 단색으로 채워진">
            <a:extLst>
              <a:ext uri="{FF2B5EF4-FFF2-40B4-BE49-F238E27FC236}">
                <a16:creationId xmlns:a16="http://schemas.microsoft.com/office/drawing/2014/main" id="{A8605F8D-88E7-4C35-810B-1430B7030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9375" y="2761578"/>
            <a:ext cx="1368310" cy="1368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88564B-0ACD-4177-A0E6-AD4151EAC458}"/>
              </a:ext>
            </a:extLst>
          </p:cNvPr>
          <p:cNvSpPr txBox="1"/>
          <p:nvPr/>
        </p:nvSpPr>
        <p:spPr>
          <a:xfrm>
            <a:off x="511066" y="3992896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Limited Questions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Limited Answers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30D008-CA2B-4047-84A1-6300C2C21B44}"/>
              </a:ext>
            </a:extLst>
          </p:cNvPr>
          <p:cNvSpPr txBox="1"/>
          <p:nvPr/>
        </p:nvSpPr>
        <p:spPr>
          <a:xfrm>
            <a:off x="3167180" y="3992896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Hard to understand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Human dialog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DB80B1-D8F7-42A5-92E6-1D5CF03BDAF5}"/>
              </a:ext>
            </a:extLst>
          </p:cNvPr>
          <p:cNvSpPr txBox="1"/>
          <p:nvPr/>
        </p:nvSpPr>
        <p:spPr>
          <a:xfrm>
            <a:off x="5974443" y="4016779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Can not keep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learning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Under control</a:t>
            </a:r>
          </a:p>
        </p:txBody>
      </p:sp>
      <p:pic>
        <p:nvPicPr>
          <p:cNvPr id="42" name="그래픽 41" descr="로봇 단색으로 채워진">
            <a:extLst>
              <a:ext uri="{FF2B5EF4-FFF2-40B4-BE49-F238E27FC236}">
                <a16:creationId xmlns:a16="http://schemas.microsoft.com/office/drawing/2014/main" id="{B9C6844B-DF16-446B-B231-BF54B3D74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9356" y="2583691"/>
            <a:ext cx="1417905" cy="14179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3CE8FA9-0C95-4FF2-AC84-A34530905262}"/>
              </a:ext>
            </a:extLst>
          </p:cNvPr>
          <p:cNvSpPr txBox="1"/>
          <p:nvPr/>
        </p:nvSpPr>
        <p:spPr>
          <a:xfrm>
            <a:off x="8876737" y="4016779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Making customers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Wait again</a:t>
            </a:r>
          </a:p>
        </p:txBody>
      </p:sp>
      <p:pic>
        <p:nvPicPr>
          <p:cNvPr id="47" name="그래픽 46" descr="怒った顔 (塗りつぶし) 단색으로 채워진">
            <a:extLst>
              <a:ext uri="{FF2B5EF4-FFF2-40B4-BE49-F238E27FC236}">
                <a16:creationId xmlns:a16="http://schemas.microsoft.com/office/drawing/2014/main" id="{9072D064-5471-4D31-9A19-0DC7D7B5E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95887" y="2971800"/>
            <a:ext cx="914400" cy="91440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9591BC7A-D933-4FEE-A761-D7E8005CE3DC}"/>
              </a:ext>
            </a:extLst>
          </p:cNvPr>
          <p:cNvGrpSpPr/>
          <p:nvPr/>
        </p:nvGrpSpPr>
        <p:grpSpPr>
          <a:xfrm>
            <a:off x="762563" y="2095494"/>
            <a:ext cx="5761404" cy="3925615"/>
            <a:chOff x="11722334" y="332697"/>
            <a:chExt cx="4928884" cy="334459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08E6AF-69A4-4678-B510-73A8A9CA95D9}"/>
                </a:ext>
              </a:extLst>
            </p:cNvPr>
            <p:cNvSpPr txBox="1"/>
            <p:nvPr/>
          </p:nvSpPr>
          <p:spPr>
            <a:xfrm>
              <a:off x="11722334" y="3246406"/>
              <a:ext cx="492888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/>
                <a:t>https://qz.com/646825/microsofts-ai-millennial-chatbot-became-a-racist-jerk-after-less-than-a-day-on-twitter/</a:t>
              </a:r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E4958997-A395-4B73-88B3-304F4D311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6697" y="332697"/>
              <a:ext cx="4824521" cy="2706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South Korean AI chatbot pulled from Facebook after hate speech towards  minorities | South Korea | The Guardian">
            <a:extLst>
              <a:ext uri="{FF2B5EF4-FFF2-40B4-BE49-F238E27FC236}">
                <a16:creationId xmlns:a16="http://schemas.microsoft.com/office/drawing/2014/main" id="{A71F715D-1EF1-48DC-89E6-12E6D69E1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/>
          <a:stretch/>
        </p:blipFill>
        <p:spPr bwMode="auto">
          <a:xfrm>
            <a:off x="6589356" y="2387279"/>
            <a:ext cx="5272624" cy="302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7" grpId="0"/>
      <p:bldP spid="39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8723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10351229" y="2901330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560CBD-0FFC-481B-ABA5-AC1F2B64D6F3}"/>
              </a:ext>
            </a:extLst>
          </p:cNvPr>
          <p:cNvSpPr/>
          <p:nvPr/>
        </p:nvSpPr>
        <p:spPr>
          <a:xfrm>
            <a:off x="9052561" y="3208638"/>
            <a:ext cx="2704104" cy="2445402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06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10351229" y="1825005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560CBD-0FFC-481B-ABA5-AC1F2B64D6F3}"/>
              </a:ext>
            </a:extLst>
          </p:cNvPr>
          <p:cNvSpPr/>
          <p:nvPr/>
        </p:nvSpPr>
        <p:spPr>
          <a:xfrm>
            <a:off x="9052561" y="2065638"/>
            <a:ext cx="2704104" cy="104300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8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7631216" y="1815480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0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40314-05B1-430E-9292-89E6CB9B7CC2}"/>
              </a:ext>
            </a:extLst>
          </p:cNvPr>
          <p:cNvSpPr/>
          <p:nvPr/>
        </p:nvSpPr>
        <p:spPr>
          <a:xfrm>
            <a:off x="451486" y="1361057"/>
            <a:ext cx="6263639" cy="464921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3440216" y="1098324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02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40314-05B1-430E-9292-89E6CB9B7CC2}"/>
              </a:ext>
            </a:extLst>
          </p:cNvPr>
          <p:cNvSpPr/>
          <p:nvPr/>
        </p:nvSpPr>
        <p:spPr>
          <a:xfrm>
            <a:off x="733425" y="2143125"/>
            <a:ext cx="5362575" cy="128587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3328410" y="1869849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57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40314-05B1-430E-9292-89E6CB9B7CC2}"/>
              </a:ext>
            </a:extLst>
          </p:cNvPr>
          <p:cNvSpPr/>
          <p:nvPr/>
        </p:nvSpPr>
        <p:spPr>
          <a:xfrm>
            <a:off x="638175" y="3520423"/>
            <a:ext cx="5581650" cy="177446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3429000" y="3203674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7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40314-05B1-430E-9292-89E6CB9B7CC2}"/>
              </a:ext>
            </a:extLst>
          </p:cNvPr>
          <p:cNvSpPr/>
          <p:nvPr/>
        </p:nvSpPr>
        <p:spPr>
          <a:xfrm>
            <a:off x="638175" y="3520423"/>
            <a:ext cx="5581650" cy="177446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876300" y="4367708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 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BACE10B-C9FA-4681-8FC6-7F8A96FC4F5D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551552-67DB-4983-88D7-ADA79B73A787}"/>
              </a:ext>
            </a:extLst>
          </p:cNvPr>
          <p:cNvSpPr/>
          <p:nvPr/>
        </p:nvSpPr>
        <p:spPr>
          <a:xfrm>
            <a:off x="1628774" y="1181100"/>
            <a:ext cx="8934450" cy="5048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of Contents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FF6359-1C40-4F38-A20B-4F76AB8E3A5F}"/>
              </a:ext>
            </a:extLst>
          </p:cNvPr>
          <p:cNvCxnSpPr/>
          <p:nvPr/>
        </p:nvCxnSpPr>
        <p:spPr>
          <a:xfrm>
            <a:off x="6095999" y="1817965"/>
            <a:ext cx="0" cy="458152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924EBC-CCF4-45F3-81C9-ED406E59C3D4}"/>
              </a:ext>
            </a:extLst>
          </p:cNvPr>
          <p:cNvSpPr txBox="1"/>
          <p:nvPr/>
        </p:nvSpPr>
        <p:spPr>
          <a:xfrm>
            <a:off x="1800225" y="192583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개발 배경 소개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14227C-96AC-46FD-B8ED-D5A7DE6B083F}"/>
              </a:ext>
            </a:extLst>
          </p:cNvPr>
          <p:cNvSpPr txBox="1"/>
          <p:nvPr/>
        </p:nvSpPr>
        <p:spPr>
          <a:xfrm>
            <a:off x="1800225" y="2356592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완성 프로젝트 소개 및 개발 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850B4F-14C7-4D59-B0D2-E5AB1C0D6282}"/>
              </a:ext>
            </a:extLst>
          </p:cNvPr>
          <p:cNvSpPr txBox="1"/>
          <p:nvPr/>
        </p:nvSpPr>
        <p:spPr>
          <a:xfrm>
            <a:off x="1800225" y="279507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시연 영상 확인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4FFEA9-8EAB-4C26-B026-AA383710DC8D}"/>
              </a:ext>
            </a:extLst>
          </p:cNvPr>
          <p:cNvSpPr txBox="1"/>
          <p:nvPr/>
        </p:nvSpPr>
        <p:spPr>
          <a:xfrm>
            <a:off x="1800225" y="3225829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파트 별 개발 목표 및 주요 구현 내용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CA4A7E-C309-42D9-A826-A8EBF22DAABF}"/>
              </a:ext>
            </a:extLst>
          </p:cNvPr>
          <p:cNvSpPr txBox="1"/>
          <p:nvPr/>
        </p:nvSpPr>
        <p:spPr>
          <a:xfrm>
            <a:off x="2143124" y="358381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unity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가상 캐릭터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E6D73E-757F-407C-8AC9-21C861C05B29}"/>
              </a:ext>
            </a:extLst>
          </p:cNvPr>
          <p:cNvSpPr txBox="1"/>
          <p:nvPr/>
        </p:nvSpPr>
        <p:spPr>
          <a:xfrm>
            <a:off x="1800225" y="482866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연구 결과 및 분석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612780-1765-4403-B88E-E877DE1861F2}"/>
              </a:ext>
            </a:extLst>
          </p:cNvPr>
          <p:cNvSpPr txBox="1"/>
          <p:nvPr/>
        </p:nvSpPr>
        <p:spPr>
          <a:xfrm>
            <a:off x="2143124" y="3934314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 AI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인공지능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봇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31002E-365F-4F33-88CD-56A88F629D32}"/>
              </a:ext>
            </a:extLst>
          </p:cNvPr>
          <p:cNvSpPr txBox="1"/>
          <p:nvPr/>
        </p:nvSpPr>
        <p:spPr>
          <a:xfrm>
            <a:off x="2143124" y="4278568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응용 채팅 서비스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UI,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웹 페이지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C04615-E6E1-4C60-B96F-EEAB22E0772F}"/>
              </a:ext>
            </a:extLst>
          </p:cNvPr>
          <p:cNvSpPr txBox="1"/>
          <p:nvPr/>
        </p:nvSpPr>
        <p:spPr>
          <a:xfrm>
            <a:off x="1800225" y="5282880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질의응답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E023FB-0966-488C-9133-846801CA3DF0}"/>
              </a:ext>
            </a:extLst>
          </p:cNvPr>
          <p:cNvSpPr txBox="1"/>
          <p:nvPr/>
        </p:nvSpPr>
        <p:spPr>
          <a:xfrm>
            <a:off x="6438898" y="192583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 of Project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339B70-2C3F-4FB2-AF4A-E2D7536C334C}"/>
              </a:ext>
            </a:extLst>
          </p:cNvPr>
          <p:cNvSpPr txBox="1"/>
          <p:nvPr/>
        </p:nvSpPr>
        <p:spPr>
          <a:xfrm>
            <a:off x="6438899" y="2356592"/>
            <a:ext cx="446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Introduction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Dev Map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5229EF-B675-4B4C-B2C0-11C833073B6F}"/>
              </a:ext>
            </a:extLst>
          </p:cNvPr>
          <p:cNvSpPr txBox="1"/>
          <p:nvPr/>
        </p:nvSpPr>
        <p:spPr>
          <a:xfrm>
            <a:off x="6438898" y="279507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demonstration Video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9AF1DC-4489-4273-8F48-9990257D5976}"/>
              </a:ext>
            </a:extLst>
          </p:cNvPr>
          <p:cNvSpPr txBox="1"/>
          <p:nvPr/>
        </p:nvSpPr>
        <p:spPr>
          <a:xfrm>
            <a:off x="6438898" y="3225829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Major Dev Obj. &amp; details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C7EA4D-E985-41AA-9AAB-C45A2DC86D24}"/>
              </a:ext>
            </a:extLst>
          </p:cNvPr>
          <p:cNvSpPr txBox="1"/>
          <p:nvPr/>
        </p:nvSpPr>
        <p:spPr>
          <a:xfrm>
            <a:off x="6781797" y="358381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Virtual Character using Unity 3D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3B3548-D030-4034-90AD-6BEB86D0E623}"/>
              </a:ext>
            </a:extLst>
          </p:cNvPr>
          <p:cNvSpPr txBox="1"/>
          <p:nvPr/>
        </p:nvSpPr>
        <p:spPr>
          <a:xfrm>
            <a:off x="6438898" y="482866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Results and Analysis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ED6E5B-60E9-4D5E-A9A1-6CA40836C18D}"/>
              </a:ext>
            </a:extLst>
          </p:cNvPr>
          <p:cNvSpPr txBox="1"/>
          <p:nvPr/>
        </p:nvSpPr>
        <p:spPr>
          <a:xfrm>
            <a:off x="6781798" y="3934314"/>
            <a:ext cx="326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Chat Bot using TensorFlow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3A9745-D111-480C-BD37-0913AB860D74}"/>
              </a:ext>
            </a:extLst>
          </p:cNvPr>
          <p:cNvSpPr txBox="1"/>
          <p:nvPr/>
        </p:nvSpPr>
        <p:spPr>
          <a:xfrm>
            <a:off x="6781797" y="4278568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채팅서비스 웹 페이지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F13116-88FF-4EB1-9B15-6B2E9AC2FA21}"/>
              </a:ext>
            </a:extLst>
          </p:cNvPr>
          <p:cNvSpPr txBox="1"/>
          <p:nvPr/>
        </p:nvSpPr>
        <p:spPr>
          <a:xfrm>
            <a:off x="6438898" y="5282880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제목 1">
            <a:extLst>
              <a:ext uri="{FF2B5EF4-FFF2-40B4-BE49-F238E27FC236}">
                <a16:creationId xmlns:a16="http://schemas.microsoft.com/office/drawing/2014/main" id="{2A6643E6-52AA-463D-8398-019002FEE623}"/>
              </a:ext>
            </a:extLst>
          </p:cNvPr>
          <p:cNvSpPr txBox="1">
            <a:spLocks/>
          </p:cNvSpPr>
          <p:nvPr/>
        </p:nvSpPr>
        <p:spPr>
          <a:xfrm>
            <a:off x="11420469" y="3865615"/>
            <a:ext cx="6757415" cy="1086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latinLnBrk="0"/>
            <a:r>
              <a:rPr lang="ko-KR" altLang="en-US" sz="6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하이브리드 지능형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E4686AE-E8C1-4C6F-BACD-BA6A4B1EFD4D}"/>
              </a:ext>
            </a:extLst>
          </p:cNvPr>
          <p:cNvSpPr/>
          <p:nvPr/>
        </p:nvSpPr>
        <p:spPr>
          <a:xfrm>
            <a:off x="12182120" y="4665940"/>
            <a:ext cx="9647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54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캐릭터 개발</a:t>
            </a:r>
          </a:p>
        </p:txBody>
      </p:sp>
      <p:sp>
        <p:nvSpPr>
          <p:cNvPr id="105" name="부제목 2">
            <a:extLst>
              <a:ext uri="{FF2B5EF4-FFF2-40B4-BE49-F238E27FC236}">
                <a16:creationId xmlns:a16="http://schemas.microsoft.com/office/drawing/2014/main" id="{396087E0-660C-4F4B-8130-4C205CCEE60B}"/>
              </a:ext>
            </a:extLst>
          </p:cNvPr>
          <p:cNvSpPr txBox="1">
            <a:spLocks/>
          </p:cNvSpPr>
          <p:nvPr/>
        </p:nvSpPr>
        <p:spPr>
          <a:xfrm>
            <a:off x="13790675" y="456021"/>
            <a:ext cx="4178808" cy="1905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 커피로 새벽을 버팀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201724650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김선우</a:t>
            </a: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201624475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박동인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201624622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홍명신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97FE097-A62B-4AB9-9949-2FE70C7AA383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89AE379-915B-4D79-B1D6-9EE1DCE870D2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6F441ED-065E-4ECC-AFAE-BE7CB4B2ECBA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A36946E-73DE-4314-9493-E8DE4E033429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019FD9D-33AE-41AB-8A0E-EE8BE9AE16EF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03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1008BE26-20B9-47AC-B9F9-D54427106B79}"/>
              </a:ext>
            </a:extLst>
          </p:cNvPr>
          <p:cNvSpPr/>
          <p:nvPr/>
        </p:nvSpPr>
        <p:spPr>
          <a:xfrm>
            <a:off x="7211992" y="3572163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F2F13EF-86CD-445B-BBCC-F42A40EB0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100" y="1704166"/>
            <a:ext cx="12192000" cy="34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43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1504" y="1396785"/>
            <a:ext cx="11068957" cy="45233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FDB3A6-C6A5-44CF-9822-DAA46A36E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166"/>
            <a:ext cx="12192000" cy="34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25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 영상</a:t>
            </a:r>
          </a:p>
        </p:txBody>
      </p:sp>
    </p:spTree>
    <p:extLst>
      <p:ext uri="{BB962C8B-B14F-4D97-AF65-F5344CB8AC3E}">
        <p14:creationId xmlns:p14="http://schemas.microsoft.com/office/powerpoint/2010/main" val="50134489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250096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679327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 unity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캐릭터 생성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8431323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박동인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89320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250096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-10165503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 unity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캐릭터 생성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-2413507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박동인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39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405671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679327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TensorFlow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 </a:t>
            </a:r>
            <a:r>
              <a:rPr lang="ko-KR" altLang="en-US" sz="9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봇 생성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8431323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홍명신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915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405671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-10833345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TensorFlow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 </a:t>
            </a:r>
            <a:r>
              <a:rPr lang="ko-KR" altLang="en-US" sz="9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봇 생성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-3081349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홍명신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860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679327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</a:t>
            </a:r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웹 서비스 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8431323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김선우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52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-10711480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</a:t>
            </a:r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웹 서비스 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-2959484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김선우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02BF88-B0A3-419C-8FF8-E27866F9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52325"/>
            <a:ext cx="7607300" cy="490131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DA0AE1-5F50-4D08-BDC1-F9A38D2C37D9}"/>
              </a:ext>
            </a:extLst>
          </p:cNvPr>
          <p:cNvSpPr/>
          <p:nvPr/>
        </p:nvSpPr>
        <p:spPr>
          <a:xfrm>
            <a:off x="7629345" y="999916"/>
            <a:ext cx="3864430" cy="50481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기능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7A23954-5502-46C5-AA66-763CC1A4B41A}"/>
              </a:ext>
            </a:extLst>
          </p:cNvPr>
          <p:cNvCxnSpPr/>
          <p:nvPr/>
        </p:nvCxnSpPr>
        <p:spPr>
          <a:xfrm>
            <a:off x="7717518" y="1808916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2">
            <a:extLst>
              <a:ext uri="{FF2B5EF4-FFF2-40B4-BE49-F238E27FC236}">
                <a16:creationId xmlns:a16="http://schemas.microsoft.com/office/drawing/2014/main" id="{87270AD1-82CD-41B0-B8CA-8555312FABC1}"/>
              </a:ext>
            </a:extLst>
          </p:cNvPr>
          <p:cNvSpPr txBox="1">
            <a:spLocks/>
          </p:cNvSpPr>
          <p:nvPr/>
        </p:nvSpPr>
        <p:spPr>
          <a:xfrm>
            <a:off x="8077200" y="1650959"/>
            <a:ext cx="3949700" cy="12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Guest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CSR(Customer Service Rep.)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계정을 선택해서 들어간다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B1BC36-9E93-475A-9F6C-23C0D826F8DF}"/>
              </a:ext>
            </a:extLst>
          </p:cNvPr>
          <p:cNvGrpSpPr/>
          <p:nvPr/>
        </p:nvGrpSpPr>
        <p:grpSpPr>
          <a:xfrm>
            <a:off x="633536" y="1275869"/>
            <a:ext cx="11393364" cy="5016964"/>
            <a:chOff x="633536" y="1275869"/>
            <a:chExt cx="11393364" cy="50169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F315E4D-D991-44B7-BF45-D9909B2F7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536" y="1275869"/>
              <a:ext cx="6173788" cy="5016964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032A698-3DA7-48E5-8EA4-513A5954B6E1}"/>
                </a:ext>
              </a:extLst>
            </p:cNvPr>
            <p:cNvSpPr/>
            <p:nvPr/>
          </p:nvSpPr>
          <p:spPr>
            <a:xfrm>
              <a:off x="7629345" y="3407688"/>
              <a:ext cx="3864430" cy="5048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Login.js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22B8DAE-187A-4E6B-A640-3F7169F6CA50}"/>
                </a:ext>
              </a:extLst>
            </p:cNvPr>
            <p:cNvCxnSpPr/>
            <p:nvPr/>
          </p:nvCxnSpPr>
          <p:spPr>
            <a:xfrm>
              <a:off x="7717518" y="4216688"/>
              <a:ext cx="359682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부제목 2">
              <a:extLst>
                <a:ext uri="{FF2B5EF4-FFF2-40B4-BE49-F238E27FC236}">
                  <a16:creationId xmlns:a16="http://schemas.microsoft.com/office/drawing/2014/main" id="{0BE22AED-6BFC-4F51-93A3-D1E2CC775957}"/>
                </a:ext>
              </a:extLst>
            </p:cNvPr>
            <p:cNvSpPr txBox="1">
              <a:spLocks/>
            </p:cNvSpPr>
            <p:nvPr/>
          </p:nvSpPr>
          <p:spPr>
            <a:xfrm>
              <a:off x="8077200" y="4036939"/>
              <a:ext cx="3949700" cy="12575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latinLnBrk="0"/>
              <a:r>
                <a: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 get</a:t>
              </a:r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과 </a:t>
              </a:r>
              <a:r>
                <a: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jQuery</a:t>
              </a:r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통해</a:t>
              </a:r>
              <a:endPara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l" latinLnBrk="0"/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사용자가 </a:t>
              </a:r>
              <a:r>
                <a: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guest</a:t>
              </a:r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인지 </a:t>
              </a:r>
              <a:r>
                <a: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CSR</a:t>
              </a:r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인지 구분</a:t>
              </a:r>
              <a:endPara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537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654E528-E27B-4EB9-8815-96F2254E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21" y="1194960"/>
            <a:ext cx="5654113" cy="27886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C9D902-0DFD-4D79-95DF-40068156A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18" y="1221108"/>
            <a:ext cx="5654113" cy="276252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72DD098-D441-4215-9D9E-477FD5652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93" t="18412" r="49479" b="58694"/>
          <a:stretch/>
        </p:blipFill>
        <p:spPr>
          <a:xfrm>
            <a:off x="472440" y="4261313"/>
            <a:ext cx="4886639" cy="197849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FD3263-503A-45DC-A056-378D3F0A8FD4}"/>
              </a:ext>
            </a:extLst>
          </p:cNvPr>
          <p:cNvSpPr/>
          <p:nvPr/>
        </p:nvSpPr>
        <p:spPr>
          <a:xfrm>
            <a:off x="6385068" y="4207936"/>
            <a:ext cx="3864430" cy="50481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기능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3D15B0B-5D73-4355-A844-F8DCF5D15172}"/>
              </a:ext>
            </a:extLst>
          </p:cNvPr>
          <p:cNvCxnSpPr/>
          <p:nvPr/>
        </p:nvCxnSpPr>
        <p:spPr>
          <a:xfrm>
            <a:off x="6473241" y="5016936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부제목 2">
            <a:extLst>
              <a:ext uri="{FF2B5EF4-FFF2-40B4-BE49-F238E27FC236}">
                <a16:creationId xmlns:a16="http://schemas.microsoft.com/office/drawing/2014/main" id="{CDB14E1C-2F40-44B2-9999-4B383B140327}"/>
              </a:ext>
            </a:extLst>
          </p:cNvPr>
          <p:cNvSpPr txBox="1">
            <a:spLocks/>
          </p:cNvSpPr>
          <p:nvPr/>
        </p:nvSpPr>
        <p:spPr>
          <a:xfrm>
            <a:off x="6825303" y="4857975"/>
            <a:ext cx="5009628" cy="12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계정을 분리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상대방과 자신의 채팅을 색으로 구분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상담원 계정의 경우 기록된 대화를 모두 읽어 옴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72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 descr="생각 풍선 윤곽선">
            <a:extLst>
              <a:ext uri="{FF2B5EF4-FFF2-40B4-BE49-F238E27FC236}">
                <a16:creationId xmlns:a16="http://schemas.microsoft.com/office/drawing/2014/main" id="{2A4CF4E5-5515-498F-945A-CEAE5830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198" y="1096775"/>
            <a:ext cx="2463801" cy="2463801"/>
          </a:xfrm>
          <a:prstGeom prst="rect">
            <a:avLst/>
          </a:prstGeom>
        </p:spPr>
      </p:pic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19" name="그래픽 18" descr="재고 단색으로 채워진">
            <a:extLst>
              <a:ext uri="{FF2B5EF4-FFF2-40B4-BE49-F238E27FC236}">
                <a16:creationId xmlns:a16="http://schemas.microsoft.com/office/drawing/2014/main" id="{76CB0921-4F7E-43BE-A2E0-5FB3724D3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7732" y="1552143"/>
            <a:ext cx="852732" cy="852732"/>
          </a:xfrm>
          <a:prstGeom prst="rect">
            <a:avLst/>
          </a:prstGeom>
        </p:spPr>
      </p:pic>
      <p:pic>
        <p:nvPicPr>
          <p:cNvPr id="25" name="그래픽 24" descr="닫기 단색으로 채워진">
            <a:extLst>
              <a:ext uri="{FF2B5EF4-FFF2-40B4-BE49-F238E27FC236}">
                <a16:creationId xmlns:a16="http://schemas.microsoft.com/office/drawing/2014/main" id="{E146534A-E682-460B-B21A-610E181AA6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43373" y="1300405"/>
            <a:ext cx="1441450" cy="1441450"/>
          </a:xfrm>
          <a:prstGeom prst="rect">
            <a:avLst/>
          </a:prstGeom>
        </p:spPr>
      </p:pic>
      <p:pic>
        <p:nvPicPr>
          <p:cNvPr id="54" name="그래픽 53" descr="콜 센터 단색으로 채워진">
            <a:extLst>
              <a:ext uri="{FF2B5EF4-FFF2-40B4-BE49-F238E27FC236}">
                <a16:creationId xmlns:a16="http://schemas.microsoft.com/office/drawing/2014/main" id="{6EF3168E-DB09-4226-BF76-D565A956C5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49149" y="2475802"/>
            <a:ext cx="2286000" cy="2286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BF0434B-1E2E-45E5-81CF-6F42AA5ED4AE}"/>
              </a:ext>
            </a:extLst>
          </p:cNvPr>
          <p:cNvSpPr txBox="1"/>
          <p:nvPr/>
        </p:nvSpPr>
        <p:spPr>
          <a:xfrm>
            <a:off x="2500052" y="4648756"/>
            <a:ext cx="14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CUSTOMER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33E0A5-A63F-4725-95C8-AB732BF5A25A}"/>
              </a:ext>
            </a:extLst>
          </p:cNvPr>
          <p:cNvSpPr txBox="1"/>
          <p:nvPr/>
        </p:nvSpPr>
        <p:spPr>
          <a:xfrm>
            <a:off x="12682746" y="4648756"/>
            <a:ext cx="14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3CE9763-1BC7-4894-BC0E-E881D37E1D0D}"/>
              </a:ext>
            </a:extLst>
          </p:cNvPr>
          <p:cNvSpPr/>
          <p:nvPr/>
        </p:nvSpPr>
        <p:spPr>
          <a:xfrm>
            <a:off x="1628774" y="7414303"/>
            <a:ext cx="8934450" cy="5048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of Contents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4C43EB2-414A-4208-AACA-373FA9967034}"/>
              </a:ext>
            </a:extLst>
          </p:cNvPr>
          <p:cNvCxnSpPr/>
          <p:nvPr/>
        </p:nvCxnSpPr>
        <p:spPr>
          <a:xfrm>
            <a:off x="6095999" y="8051168"/>
            <a:ext cx="0" cy="458152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327F47F-1B49-4F57-9EB6-CEEC7C679E2C}"/>
              </a:ext>
            </a:extLst>
          </p:cNvPr>
          <p:cNvSpPr txBox="1"/>
          <p:nvPr/>
        </p:nvSpPr>
        <p:spPr>
          <a:xfrm>
            <a:off x="1800225" y="8159039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개발 배경 소개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D0CC85-37BD-4643-BD80-528429E2DF12}"/>
              </a:ext>
            </a:extLst>
          </p:cNvPr>
          <p:cNvSpPr txBox="1"/>
          <p:nvPr/>
        </p:nvSpPr>
        <p:spPr>
          <a:xfrm>
            <a:off x="1800225" y="8589795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완성 프로젝트 소개 및 개발 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14E88C-28CA-42F8-9BF0-396AE44E5463}"/>
              </a:ext>
            </a:extLst>
          </p:cNvPr>
          <p:cNvSpPr txBox="1"/>
          <p:nvPr/>
        </p:nvSpPr>
        <p:spPr>
          <a:xfrm>
            <a:off x="1800225" y="902827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시연 영상 확인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1E4CAF-8E18-4F43-874F-54242D8E60E7}"/>
              </a:ext>
            </a:extLst>
          </p:cNvPr>
          <p:cNvSpPr txBox="1"/>
          <p:nvPr/>
        </p:nvSpPr>
        <p:spPr>
          <a:xfrm>
            <a:off x="1800225" y="9459032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파트 별 개발 목표 및 주요 구현 내용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5DD1F9-8FFD-41F1-9DC4-BF3E9612CA68}"/>
              </a:ext>
            </a:extLst>
          </p:cNvPr>
          <p:cNvSpPr txBox="1"/>
          <p:nvPr/>
        </p:nvSpPr>
        <p:spPr>
          <a:xfrm>
            <a:off x="2143124" y="9817014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unity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가상 캐릭터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128116-AA60-42BF-8AAE-E7EB3BB44CB1}"/>
              </a:ext>
            </a:extLst>
          </p:cNvPr>
          <p:cNvSpPr txBox="1"/>
          <p:nvPr/>
        </p:nvSpPr>
        <p:spPr>
          <a:xfrm>
            <a:off x="1800225" y="1106186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연구 결과 및 분석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503532-1B0C-45FE-8BAE-BFB1C65B3A2D}"/>
              </a:ext>
            </a:extLst>
          </p:cNvPr>
          <p:cNvSpPr txBox="1"/>
          <p:nvPr/>
        </p:nvSpPr>
        <p:spPr>
          <a:xfrm>
            <a:off x="2143124" y="10167517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 AI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인공지능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봇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58460-FBC9-4D84-A761-A84446D4BCA3}"/>
              </a:ext>
            </a:extLst>
          </p:cNvPr>
          <p:cNvSpPr txBox="1"/>
          <p:nvPr/>
        </p:nvSpPr>
        <p:spPr>
          <a:xfrm>
            <a:off x="2143124" y="1051177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채팅서비스 웹 페이지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B7C41BA-94C6-44C9-9B79-DB77538ADB01}"/>
              </a:ext>
            </a:extLst>
          </p:cNvPr>
          <p:cNvSpPr txBox="1"/>
          <p:nvPr/>
        </p:nvSpPr>
        <p:spPr>
          <a:xfrm>
            <a:off x="1800225" y="1151608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질의응답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9831632-7968-4A15-B898-D95935C906DD}"/>
              </a:ext>
            </a:extLst>
          </p:cNvPr>
          <p:cNvSpPr txBox="1"/>
          <p:nvPr/>
        </p:nvSpPr>
        <p:spPr>
          <a:xfrm>
            <a:off x="6438898" y="8159039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 of Project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98BC902-5B82-40F5-9A23-FED4615B26A5}"/>
              </a:ext>
            </a:extLst>
          </p:cNvPr>
          <p:cNvSpPr txBox="1"/>
          <p:nvPr/>
        </p:nvSpPr>
        <p:spPr>
          <a:xfrm>
            <a:off x="6438899" y="8589795"/>
            <a:ext cx="446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Introduction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Dev Map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BCF6EC-B75F-4D89-86B4-254CFA83EF16}"/>
              </a:ext>
            </a:extLst>
          </p:cNvPr>
          <p:cNvSpPr txBox="1"/>
          <p:nvPr/>
        </p:nvSpPr>
        <p:spPr>
          <a:xfrm>
            <a:off x="6438898" y="902827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demonstration Video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B745B4-6DFD-4942-A49D-6C8D9913516B}"/>
              </a:ext>
            </a:extLst>
          </p:cNvPr>
          <p:cNvSpPr txBox="1"/>
          <p:nvPr/>
        </p:nvSpPr>
        <p:spPr>
          <a:xfrm>
            <a:off x="6438898" y="9459032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Major Dev Obj. &amp; details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98156F-777F-452D-ADD7-9A9EF3D307BD}"/>
              </a:ext>
            </a:extLst>
          </p:cNvPr>
          <p:cNvSpPr txBox="1"/>
          <p:nvPr/>
        </p:nvSpPr>
        <p:spPr>
          <a:xfrm>
            <a:off x="6781797" y="9817014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Virtual Character using Unity 3D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410C86-6DD9-416D-AE56-5F8275B34B58}"/>
              </a:ext>
            </a:extLst>
          </p:cNvPr>
          <p:cNvSpPr txBox="1"/>
          <p:nvPr/>
        </p:nvSpPr>
        <p:spPr>
          <a:xfrm>
            <a:off x="6438898" y="1106186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Results and Analysis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9DD503F-66C1-4418-8F6C-E7FF914A8D15}"/>
              </a:ext>
            </a:extLst>
          </p:cNvPr>
          <p:cNvSpPr txBox="1"/>
          <p:nvPr/>
        </p:nvSpPr>
        <p:spPr>
          <a:xfrm>
            <a:off x="6781798" y="10167517"/>
            <a:ext cx="326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Chat Bot using TensorFlow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03098E-FEB1-4FDB-8776-559BC1AE8013}"/>
              </a:ext>
            </a:extLst>
          </p:cNvPr>
          <p:cNvSpPr txBox="1"/>
          <p:nvPr/>
        </p:nvSpPr>
        <p:spPr>
          <a:xfrm>
            <a:off x="6781797" y="1051177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채팅서비스 웹 페이지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3B1B615-579A-43E2-97D7-66248361646E}"/>
              </a:ext>
            </a:extLst>
          </p:cNvPr>
          <p:cNvSpPr txBox="1"/>
          <p:nvPr/>
        </p:nvSpPr>
        <p:spPr>
          <a:xfrm>
            <a:off x="6438898" y="1151608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37290A6-7A54-45B8-B6C0-F19E10BCDC85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5851A052-15BF-46AA-8124-ADC1620A19E9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4E96F99-BF7A-489F-BF4F-F560D9B9E5FA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93EACFF-52E8-4400-8611-92C45E42A610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170920D-06FE-414A-8048-FA9619B0B32A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BA448F4-D72F-4DED-BAEE-E73E86E3C6B3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A6872D-32EA-4B91-84D7-38229F54CF51}"/>
              </a:ext>
            </a:extLst>
          </p:cNvPr>
          <p:cNvSpPr txBox="1"/>
          <p:nvPr/>
        </p:nvSpPr>
        <p:spPr>
          <a:xfrm>
            <a:off x="220980" y="87376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IO?</a:t>
            </a:r>
            <a:endParaRPr lang="ko-KR" altLang="en-US" sz="3200" dirty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54525-E18A-4F83-B76B-3F6A8D88AD82}"/>
              </a:ext>
            </a:extLst>
          </p:cNvPr>
          <p:cNvSpPr txBox="1"/>
          <p:nvPr/>
        </p:nvSpPr>
        <p:spPr>
          <a:xfrm>
            <a:off x="640080" y="1424401"/>
            <a:ext cx="742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양방향 웹 브라우저를 구현 시킬 수 있는 오픈소스 라이브러리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Socket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 일어나는 실시간 데이터를 처리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7A6F454-21C5-4961-B8B8-4C58C9097A3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3395" r="5403" b="71761"/>
          <a:stretch/>
        </p:blipFill>
        <p:spPr bwMode="auto">
          <a:xfrm>
            <a:off x="396557" y="2070733"/>
            <a:ext cx="6408103" cy="4413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8352D2-6D83-4CA7-B136-F7F2452EC86D}"/>
              </a:ext>
            </a:extLst>
          </p:cNvPr>
          <p:cNvSpPr/>
          <p:nvPr/>
        </p:nvSpPr>
        <p:spPr>
          <a:xfrm>
            <a:off x="7717518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 JS + NPM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4038BF-1784-4ECC-95C8-F1F791CC7677}"/>
              </a:ext>
            </a:extLst>
          </p:cNvPr>
          <p:cNvCxnSpPr/>
          <p:nvPr/>
        </p:nvCxnSpPr>
        <p:spPr>
          <a:xfrm>
            <a:off x="7805691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>
            <a:extLst>
              <a:ext uri="{FF2B5EF4-FFF2-40B4-BE49-F238E27FC236}">
                <a16:creationId xmlns:a16="http://schemas.microsoft.com/office/drawing/2014/main" id="{625BF7C9-0464-454F-A077-2E4AEFF0C674}"/>
              </a:ext>
            </a:extLst>
          </p:cNvPr>
          <p:cNvSpPr txBox="1">
            <a:spLocks/>
          </p:cNvSpPr>
          <p:nvPr/>
        </p:nvSpPr>
        <p:spPr>
          <a:xfrm>
            <a:off x="8165373" y="1801243"/>
            <a:ext cx="3927568" cy="12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 JS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서버를 통해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서버에서 동작 시킴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542566-60B6-4731-BA4B-4AB2C804BF2A}"/>
              </a:ext>
            </a:extLst>
          </p:cNvPr>
          <p:cNvSpPr/>
          <p:nvPr/>
        </p:nvSpPr>
        <p:spPr>
          <a:xfrm>
            <a:off x="7717518" y="2924183"/>
            <a:ext cx="3864430" cy="5048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 function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0B3B69-14E9-44E6-9297-59BA691F810E}"/>
              </a:ext>
            </a:extLst>
          </p:cNvPr>
          <p:cNvCxnSpPr/>
          <p:nvPr/>
        </p:nvCxnSpPr>
        <p:spPr>
          <a:xfrm>
            <a:off x="7805691" y="3733183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C98442E3-32F2-49DC-B025-5A2AB1D94CF6}"/>
              </a:ext>
            </a:extLst>
          </p:cNvPr>
          <p:cNvSpPr txBox="1">
            <a:spLocks/>
          </p:cNvSpPr>
          <p:nvPr/>
        </p:nvSpPr>
        <p:spPr>
          <a:xfrm>
            <a:off x="8165373" y="3553434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직접 작성해야 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C358EF-4D5A-413D-9D2A-6EACD2898AA9}"/>
              </a:ext>
            </a:extLst>
          </p:cNvPr>
          <p:cNvSpPr/>
          <p:nvPr/>
        </p:nvSpPr>
        <p:spPr>
          <a:xfrm>
            <a:off x="698230" y="2869644"/>
            <a:ext cx="4845319" cy="1359456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18C0F8-FF5E-47F7-9F20-69DA19664AC5}"/>
              </a:ext>
            </a:extLst>
          </p:cNvPr>
          <p:cNvSpPr/>
          <p:nvPr/>
        </p:nvSpPr>
        <p:spPr>
          <a:xfrm>
            <a:off x="698229" y="4261350"/>
            <a:ext cx="6280421" cy="220200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2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 animBg="1"/>
      <p:bldP spid="24" grpId="0"/>
      <p:bldP spid="42" grpId="0" animBg="1"/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A6872D-32EA-4B91-84D7-38229F54CF51}"/>
              </a:ext>
            </a:extLst>
          </p:cNvPr>
          <p:cNvSpPr txBox="1"/>
          <p:nvPr/>
        </p:nvSpPr>
        <p:spPr>
          <a:xfrm>
            <a:off x="220980" y="87376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IO?</a:t>
            </a:r>
            <a:endParaRPr lang="ko-KR" altLang="en-US" sz="3200" dirty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54525-E18A-4F83-B76B-3F6A8D88AD82}"/>
              </a:ext>
            </a:extLst>
          </p:cNvPr>
          <p:cNvSpPr txBox="1"/>
          <p:nvPr/>
        </p:nvSpPr>
        <p:spPr>
          <a:xfrm>
            <a:off x="640080" y="1424401"/>
            <a:ext cx="742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양방향 웹 브라우저를 구현 시킬 수 있는 오픈소스 라이브러리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Socket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 일어나는 실시간 데이터를 처리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7A6F454-21C5-4961-B8B8-4C58C9097A3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3395" r="5403" b="71761"/>
          <a:stretch/>
        </p:blipFill>
        <p:spPr bwMode="auto">
          <a:xfrm>
            <a:off x="396557" y="2070733"/>
            <a:ext cx="6408103" cy="4413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8352D2-6D83-4CA7-B136-F7F2452EC86D}"/>
              </a:ext>
            </a:extLst>
          </p:cNvPr>
          <p:cNvSpPr/>
          <p:nvPr/>
        </p:nvSpPr>
        <p:spPr>
          <a:xfrm>
            <a:off x="7717518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 JS + NPM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4038BF-1784-4ECC-95C8-F1F791CC7677}"/>
              </a:ext>
            </a:extLst>
          </p:cNvPr>
          <p:cNvCxnSpPr/>
          <p:nvPr/>
        </p:nvCxnSpPr>
        <p:spPr>
          <a:xfrm>
            <a:off x="7805691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>
            <a:extLst>
              <a:ext uri="{FF2B5EF4-FFF2-40B4-BE49-F238E27FC236}">
                <a16:creationId xmlns:a16="http://schemas.microsoft.com/office/drawing/2014/main" id="{625BF7C9-0464-454F-A077-2E4AEFF0C674}"/>
              </a:ext>
            </a:extLst>
          </p:cNvPr>
          <p:cNvSpPr txBox="1">
            <a:spLocks/>
          </p:cNvSpPr>
          <p:nvPr/>
        </p:nvSpPr>
        <p:spPr>
          <a:xfrm>
            <a:off x="8165373" y="1801243"/>
            <a:ext cx="3927568" cy="12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 JS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서버를 통해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서버에서 동작 시킴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542566-60B6-4731-BA4B-4AB2C804BF2A}"/>
              </a:ext>
            </a:extLst>
          </p:cNvPr>
          <p:cNvSpPr/>
          <p:nvPr/>
        </p:nvSpPr>
        <p:spPr>
          <a:xfrm>
            <a:off x="7717518" y="2924183"/>
            <a:ext cx="3864430" cy="5048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 function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0B3B69-14E9-44E6-9297-59BA691F810E}"/>
              </a:ext>
            </a:extLst>
          </p:cNvPr>
          <p:cNvCxnSpPr/>
          <p:nvPr/>
        </p:nvCxnSpPr>
        <p:spPr>
          <a:xfrm>
            <a:off x="7805691" y="3733183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C98442E3-32F2-49DC-B025-5A2AB1D94CF6}"/>
              </a:ext>
            </a:extLst>
          </p:cNvPr>
          <p:cNvSpPr txBox="1">
            <a:spLocks/>
          </p:cNvSpPr>
          <p:nvPr/>
        </p:nvSpPr>
        <p:spPr>
          <a:xfrm>
            <a:off x="8165373" y="3553434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직접 작성해야 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188061-A46B-485D-A0E5-592DF212A414}"/>
              </a:ext>
            </a:extLst>
          </p:cNvPr>
          <p:cNvCxnSpPr/>
          <p:nvPr/>
        </p:nvCxnSpPr>
        <p:spPr>
          <a:xfrm>
            <a:off x="7805691" y="4353022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53459464-6995-4975-8AEA-BDF224FACFE7}"/>
              </a:ext>
            </a:extLst>
          </p:cNvPr>
          <p:cNvSpPr txBox="1">
            <a:spLocks/>
          </p:cNvSpPr>
          <p:nvPr/>
        </p:nvSpPr>
        <p:spPr>
          <a:xfrm>
            <a:off x="8165373" y="4173273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‘chat message’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호출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991A5E-AD6F-42D5-BC36-CE80B73EB30B}"/>
              </a:ext>
            </a:extLst>
          </p:cNvPr>
          <p:cNvSpPr/>
          <p:nvPr/>
        </p:nvSpPr>
        <p:spPr>
          <a:xfrm>
            <a:off x="717555" y="4277606"/>
            <a:ext cx="3374386" cy="39134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60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A6872D-32EA-4B91-84D7-38229F54CF51}"/>
              </a:ext>
            </a:extLst>
          </p:cNvPr>
          <p:cNvSpPr txBox="1"/>
          <p:nvPr/>
        </p:nvSpPr>
        <p:spPr>
          <a:xfrm>
            <a:off x="220980" y="87376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IO?</a:t>
            </a:r>
            <a:endParaRPr lang="ko-KR" altLang="en-US" sz="3200" dirty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54525-E18A-4F83-B76B-3F6A8D88AD82}"/>
              </a:ext>
            </a:extLst>
          </p:cNvPr>
          <p:cNvSpPr txBox="1"/>
          <p:nvPr/>
        </p:nvSpPr>
        <p:spPr>
          <a:xfrm>
            <a:off x="640080" y="1424401"/>
            <a:ext cx="742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양방향 웹 브라우저를 구현 시킬 수 있는 오픈소스 라이브러리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Socket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 일어나는 실시간 데이터를 처리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7A6F454-21C5-4961-B8B8-4C58C9097A3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3395" r="5403" b="71761"/>
          <a:stretch/>
        </p:blipFill>
        <p:spPr bwMode="auto">
          <a:xfrm>
            <a:off x="396557" y="2070733"/>
            <a:ext cx="6408103" cy="4413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8352D2-6D83-4CA7-B136-F7F2452EC86D}"/>
              </a:ext>
            </a:extLst>
          </p:cNvPr>
          <p:cNvSpPr/>
          <p:nvPr/>
        </p:nvSpPr>
        <p:spPr>
          <a:xfrm>
            <a:off x="7717518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 JS + NPM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4038BF-1784-4ECC-95C8-F1F791CC7677}"/>
              </a:ext>
            </a:extLst>
          </p:cNvPr>
          <p:cNvCxnSpPr/>
          <p:nvPr/>
        </p:nvCxnSpPr>
        <p:spPr>
          <a:xfrm>
            <a:off x="7805691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>
            <a:extLst>
              <a:ext uri="{FF2B5EF4-FFF2-40B4-BE49-F238E27FC236}">
                <a16:creationId xmlns:a16="http://schemas.microsoft.com/office/drawing/2014/main" id="{625BF7C9-0464-454F-A077-2E4AEFF0C674}"/>
              </a:ext>
            </a:extLst>
          </p:cNvPr>
          <p:cNvSpPr txBox="1">
            <a:spLocks/>
          </p:cNvSpPr>
          <p:nvPr/>
        </p:nvSpPr>
        <p:spPr>
          <a:xfrm>
            <a:off x="8165373" y="1801243"/>
            <a:ext cx="3927568" cy="12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 JS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서버를 통해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서버에서 동작 시킴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542566-60B6-4731-BA4B-4AB2C804BF2A}"/>
              </a:ext>
            </a:extLst>
          </p:cNvPr>
          <p:cNvSpPr/>
          <p:nvPr/>
        </p:nvSpPr>
        <p:spPr>
          <a:xfrm>
            <a:off x="7717518" y="2924183"/>
            <a:ext cx="3864430" cy="5048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 function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0B3B69-14E9-44E6-9297-59BA691F810E}"/>
              </a:ext>
            </a:extLst>
          </p:cNvPr>
          <p:cNvCxnSpPr/>
          <p:nvPr/>
        </p:nvCxnSpPr>
        <p:spPr>
          <a:xfrm>
            <a:off x="7805691" y="3733183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C98442E3-32F2-49DC-B025-5A2AB1D94CF6}"/>
              </a:ext>
            </a:extLst>
          </p:cNvPr>
          <p:cNvSpPr txBox="1">
            <a:spLocks/>
          </p:cNvSpPr>
          <p:nvPr/>
        </p:nvSpPr>
        <p:spPr>
          <a:xfrm>
            <a:off x="8165373" y="3553434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직접 작성해야 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188061-A46B-485D-A0E5-592DF212A414}"/>
              </a:ext>
            </a:extLst>
          </p:cNvPr>
          <p:cNvCxnSpPr/>
          <p:nvPr/>
        </p:nvCxnSpPr>
        <p:spPr>
          <a:xfrm>
            <a:off x="7805691" y="4353022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53459464-6995-4975-8AEA-BDF224FACFE7}"/>
              </a:ext>
            </a:extLst>
          </p:cNvPr>
          <p:cNvSpPr txBox="1">
            <a:spLocks/>
          </p:cNvSpPr>
          <p:nvPr/>
        </p:nvSpPr>
        <p:spPr>
          <a:xfrm>
            <a:off x="8165373" y="4173273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‘chat message’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호출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E162F5A-053B-4DA2-8CEF-B5C67C57765C}"/>
              </a:ext>
            </a:extLst>
          </p:cNvPr>
          <p:cNvCxnSpPr/>
          <p:nvPr/>
        </p:nvCxnSpPr>
        <p:spPr>
          <a:xfrm>
            <a:off x="7805691" y="4708145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56AB09D-213D-476F-A813-0B2CBC3865B2}"/>
              </a:ext>
            </a:extLst>
          </p:cNvPr>
          <p:cNvSpPr txBox="1">
            <a:spLocks/>
          </p:cNvSpPr>
          <p:nvPr/>
        </p:nvSpPr>
        <p:spPr>
          <a:xfrm>
            <a:off x="8165373" y="4528396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Sqlite3 DB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qry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수신된 메시지를 기록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991A5E-AD6F-42D5-BC36-CE80B73EB30B}"/>
              </a:ext>
            </a:extLst>
          </p:cNvPr>
          <p:cNvSpPr/>
          <p:nvPr/>
        </p:nvSpPr>
        <p:spPr>
          <a:xfrm>
            <a:off x="871723" y="4976957"/>
            <a:ext cx="5932937" cy="116476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15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A6872D-32EA-4B91-84D7-38229F54CF51}"/>
              </a:ext>
            </a:extLst>
          </p:cNvPr>
          <p:cNvSpPr txBox="1"/>
          <p:nvPr/>
        </p:nvSpPr>
        <p:spPr>
          <a:xfrm>
            <a:off x="220980" y="87376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IO?</a:t>
            </a:r>
            <a:endParaRPr lang="ko-KR" altLang="en-US" sz="3200" dirty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54525-E18A-4F83-B76B-3F6A8D88AD82}"/>
              </a:ext>
            </a:extLst>
          </p:cNvPr>
          <p:cNvSpPr txBox="1"/>
          <p:nvPr/>
        </p:nvSpPr>
        <p:spPr>
          <a:xfrm>
            <a:off x="640080" y="1424401"/>
            <a:ext cx="742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양방향 웹 브라우저를 구현 시킬 수 있는 오픈소스 라이브러리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Socket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 일어나는 실시간 데이터를 처리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7A6F454-21C5-4961-B8B8-4C58C9097A3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3395" r="5403" b="71761"/>
          <a:stretch/>
        </p:blipFill>
        <p:spPr bwMode="auto">
          <a:xfrm>
            <a:off x="396557" y="2070733"/>
            <a:ext cx="6408103" cy="4413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8352D2-6D83-4CA7-B136-F7F2452EC86D}"/>
              </a:ext>
            </a:extLst>
          </p:cNvPr>
          <p:cNvSpPr/>
          <p:nvPr/>
        </p:nvSpPr>
        <p:spPr>
          <a:xfrm>
            <a:off x="7717518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 JS + NPM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4038BF-1784-4ECC-95C8-F1F791CC7677}"/>
              </a:ext>
            </a:extLst>
          </p:cNvPr>
          <p:cNvCxnSpPr/>
          <p:nvPr/>
        </p:nvCxnSpPr>
        <p:spPr>
          <a:xfrm>
            <a:off x="7805691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>
            <a:extLst>
              <a:ext uri="{FF2B5EF4-FFF2-40B4-BE49-F238E27FC236}">
                <a16:creationId xmlns:a16="http://schemas.microsoft.com/office/drawing/2014/main" id="{625BF7C9-0464-454F-A077-2E4AEFF0C674}"/>
              </a:ext>
            </a:extLst>
          </p:cNvPr>
          <p:cNvSpPr txBox="1">
            <a:spLocks/>
          </p:cNvSpPr>
          <p:nvPr/>
        </p:nvSpPr>
        <p:spPr>
          <a:xfrm>
            <a:off x="8165373" y="1801243"/>
            <a:ext cx="3927568" cy="12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 JS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서버를 통해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서버에서 동작 시킴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542566-60B6-4731-BA4B-4AB2C804BF2A}"/>
              </a:ext>
            </a:extLst>
          </p:cNvPr>
          <p:cNvSpPr/>
          <p:nvPr/>
        </p:nvSpPr>
        <p:spPr>
          <a:xfrm>
            <a:off x="7717518" y="2924183"/>
            <a:ext cx="3864430" cy="5048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 function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0B3B69-14E9-44E6-9297-59BA691F810E}"/>
              </a:ext>
            </a:extLst>
          </p:cNvPr>
          <p:cNvCxnSpPr/>
          <p:nvPr/>
        </p:nvCxnSpPr>
        <p:spPr>
          <a:xfrm>
            <a:off x="7805691" y="3733183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C98442E3-32F2-49DC-B025-5A2AB1D94CF6}"/>
              </a:ext>
            </a:extLst>
          </p:cNvPr>
          <p:cNvSpPr txBox="1">
            <a:spLocks/>
          </p:cNvSpPr>
          <p:nvPr/>
        </p:nvSpPr>
        <p:spPr>
          <a:xfrm>
            <a:off x="8165373" y="3553434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직접 작성해야 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188061-A46B-485D-A0E5-592DF212A414}"/>
              </a:ext>
            </a:extLst>
          </p:cNvPr>
          <p:cNvCxnSpPr/>
          <p:nvPr/>
        </p:nvCxnSpPr>
        <p:spPr>
          <a:xfrm>
            <a:off x="7805691" y="4353022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53459464-6995-4975-8AEA-BDF224FACFE7}"/>
              </a:ext>
            </a:extLst>
          </p:cNvPr>
          <p:cNvSpPr txBox="1">
            <a:spLocks/>
          </p:cNvSpPr>
          <p:nvPr/>
        </p:nvSpPr>
        <p:spPr>
          <a:xfrm>
            <a:off x="8165373" y="4173273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‘chat message’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호출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E162F5A-053B-4DA2-8CEF-B5C67C57765C}"/>
              </a:ext>
            </a:extLst>
          </p:cNvPr>
          <p:cNvCxnSpPr/>
          <p:nvPr/>
        </p:nvCxnSpPr>
        <p:spPr>
          <a:xfrm>
            <a:off x="7805691" y="4708145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56AB09D-213D-476F-A813-0B2CBC3865B2}"/>
              </a:ext>
            </a:extLst>
          </p:cNvPr>
          <p:cNvSpPr txBox="1">
            <a:spLocks/>
          </p:cNvSpPr>
          <p:nvPr/>
        </p:nvSpPr>
        <p:spPr>
          <a:xfrm>
            <a:off x="8165373" y="4528396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Sqlite3 DB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qry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수신된 메시지를 기록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1CB11AF-5093-413E-82CE-B5F6A73A1475}"/>
              </a:ext>
            </a:extLst>
          </p:cNvPr>
          <p:cNvCxnSpPr/>
          <p:nvPr/>
        </p:nvCxnSpPr>
        <p:spPr>
          <a:xfrm>
            <a:off x="7805691" y="5029978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D96AC1FE-299C-4358-8C95-F31AE7624AEB}"/>
              </a:ext>
            </a:extLst>
          </p:cNvPr>
          <p:cNvSpPr txBox="1">
            <a:spLocks/>
          </p:cNvSpPr>
          <p:nvPr/>
        </p:nvSpPr>
        <p:spPr>
          <a:xfrm>
            <a:off x="8165372" y="4850228"/>
            <a:ext cx="4179027" cy="990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기록 후 메시지를 </a:t>
            </a:r>
            <a:b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사용자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room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emit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991A5E-AD6F-42D5-BC36-CE80B73EB30B}"/>
              </a:ext>
            </a:extLst>
          </p:cNvPr>
          <p:cNvSpPr/>
          <p:nvPr/>
        </p:nvSpPr>
        <p:spPr>
          <a:xfrm>
            <a:off x="820151" y="6080761"/>
            <a:ext cx="3043190" cy="23622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C374BD7-BFF8-4866-B025-926C63C2D64E}"/>
              </a:ext>
            </a:extLst>
          </p:cNvPr>
          <p:cNvCxnSpPr/>
          <p:nvPr/>
        </p:nvCxnSpPr>
        <p:spPr>
          <a:xfrm>
            <a:off x="7805691" y="5652839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부제목 2">
            <a:extLst>
              <a:ext uri="{FF2B5EF4-FFF2-40B4-BE49-F238E27FC236}">
                <a16:creationId xmlns:a16="http://schemas.microsoft.com/office/drawing/2014/main" id="{701A6007-A7A5-4989-BFA6-B46ECFDBCB40}"/>
              </a:ext>
            </a:extLst>
          </p:cNvPr>
          <p:cNvSpPr txBox="1">
            <a:spLocks/>
          </p:cNvSpPr>
          <p:nvPr/>
        </p:nvSpPr>
        <p:spPr>
          <a:xfrm>
            <a:off x="8165372" y="5473089"/>
            <a:ext cx="4179027" cy="990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서버상에 있는 다른 유저도 메시지 수신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777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50613A-99C1-40F0-A50A-65FAC47DA922}"/>
              </a:ext>
            </a:extLst>
          </p:cNvPr>
          <p:cNvSpPr/>
          <p:nvPr/>
        </p:nvSpPr>
        <p:spPr>
          <a:xfrm>
            <a:off x="7717518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Script.js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(JavaScript)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2D7B0E-8E55-4A35-BE90-4686CD9A95B9}"/>
              </a:ext>
            </a:extLst>
          </p:cNvPr>
          <p:cNvCxnSpPr/>
          <p:nvPr/>
        </p:nvCxnSpPr>
        <p:spPr>
          <a:xfrm>
            <a:off x="7805691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C7B51030-50ED-4296-82F9-197A637CBC04}"/>
              </a:ext>
            </a:extLst>
          </p:cNvPr>
          <p:cNvSpPr txBox="1">
            <a:spLocks/>
          </p:cNvSpPr>
          <p:nvPr/>
        </p:nvSpPr>
        <p:spPr>
          <a:xfrm>
            <a:off x="8165373" y="1801243"/>
            <a:ext cx="3927568" cy="652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자바스크립트 상에서도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변수로 호출하여 해당 기능 사용 가능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F47D6C-188B-41E6-ABE2-8DA7DD62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17" y="977242"/>
            <a:ext cx="4888230" cy="5456447"/>
          </a:xfrm>
          <a:prstGeom prst="rect">
            <a:avLst/>
          </a:prstGeom>
        </p:spPr>
      </p:pic>
      <p:sp>
        <p:nvSpPr>
          <p:cNvPr id="26" name="사각형: 잘린 한쪽 모서리 25">
            <a:extLst>
              <a:ext uri="{FF2B5EF4-FFF2-40B4-BE49-F238E27FC236}">
                <a16:creationId xmlns:a16="http://schemas.microsoft.com/office/drawing/2014/main" id="{4F0469D9-CFBE-4A04-8A05-4BA953713DD0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71FC945-9CC9-4C28-AB07-0E203DDB08C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084F82D-5A80-4DAC-A934-ADD209A39AC3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F8399DB-9467-4EB8-9502-05E45EA90EBF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BEE9F8-1431-469A-AFC8-EAB354BFA7A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112962E-60A0-4707-887D-6AD30FAD500E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669A07B-21DB-45A0-B668-625635347584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F8CCFF-CE21-484C-A038-5AF58D36C409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5AF4370-D051-4A3D-AC82-F3F1FA21F472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5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46E59FA-BC77-4A6B-A94C-CE5723F46CD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" t="29225" r="5401" b="41776"/>
          <a:stretch/>
        </p:blipFill>
        <p:spPr bwMode="auto">
          <a:xfrm>
            <a:off x="427037" y="1067283"/>
            <a:ext cx="6624638" cy="53126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276FDEB-CA96-4BAF-B644-3055313AD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164" y="1225159"/>
            <a:ext cx="4216322" cy="4474841"/>
          </a:xfrm>
          <a:prstGeom prst="rect">
            <a:avLst/>
          </a:prstGeom>
        </p:spPr>
      </p:pic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3E04EA21-3397-41BF-B195-80B31116E9FC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DCB2FD-1FE7-4FAB-AE8B-29A41E170AB5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B58917-EA8D-4D06-849A-BE74ADCB6C99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2782DE6-9F8C-4E43-9E29-F136AE46F9AE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F19E54B-4ED4-4227-A442-8BF47F9AD46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97A6F72-8559-4A78-927F-1DB7FAB9CAFE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EB4B17-D244-42E2-BF7D-57F93ABE101B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E37091-31E9-4B8C-B4D4-8D31A9D77F37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946ACCE-F0F7-4B41-AECC-638FA9B8CB64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9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2C6F58-9083-4B21-838C-DAC8A2275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89" y="1058227"/>
            <a:ext cx="4895523" cy="342233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D06DEF-4FE6-45F6-BF8A-860EBEAB2A63}"/>
              </a:ext>
            </a:extLst>
          </p:cNvPr>
          <p:cNvSpPr/>
          <p:nvPr/>
        </p:nvSpPr>
        <p:spPr>
          <a:xfrm>
            <a:off x="6314442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 TTS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2396F1-78D9-440C-9AA7-D992EDFE4796}"/>
              </a:ext>
            </a:extLst>
          </p:cNvPr>
          <p:cNvCxnSpPr/>
          <p:nvPr/>
        </p:nvCxnSpPr>
        <p:spPr>
          <a:xfrm>
            <a:off x="6402615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>
            <a:extLst>
              <a:ext uri="{FF2B5EF4-FFF2-40B4-BE49-F238E27FC236}">
                <a16:creationId xmlns:a16="http://schemas.microsoft.com/office/drawing/2014/main" id="{D17B03F7-A71D-4B75-A2A8-F3959AAC2EA6}"/>
              </a:ext>
            </a:extLst>
          </p:cNvPr>
          <p:cNvSpPr txBox="1">
            <a:spLocks/>
          </p:cNvSpPr>
          <p:nvPr/>
        </p:nvSpPr>
        <p:spPr>
          <a:xfrm>
            <a:off x="6762296" y="1801243"/>
            <a:ext cx="5330644" cy="3624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별도의 라이브러리 없이 브라우저가 제공하는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TTS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호출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캐릭터가 대화하는 연출을 위해 사용됨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06BC92D-9991-463A-BC9B-1AA38103D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01"/>
          <a:stretch/>
        </p:blipFill>
        <p:spPr>
          <a:xfrm>
            <a:off x="336025" y="2848210"/>
            <a:ext cx="5286325" cy="3422333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16D94D8-19AD-44B1-B034-DDF4B48008D9}"/>
              </a:ext>
            </a:extLst>
          </p:cNvPr>
          <p:cNvCxnSpPr/>
          <p:nvPr/>
        </p:nvCxnSpPr>
        <p:spPr>
          <a:xfrm>
            <a:off x="6402615" y="2848210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92EA608F-191B-4ACC-B32E-55E24D4AB246}"/>
              </a:ext>
            </a:extLst>
          </p:cNvPr>
          <p:cNvSpPr txBox="1">
            <a:spLocks/>
          </p:cNvSpPr>
          <p:nvPr/>
        </p:nvSpPr>
        <p:spPr>
          <a:xfrm>
            <a:off x="6762296" y="2668461"/>
            <a:ext cx="5330644" cy="3624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접속중인 계정이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guest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이며 상담원에게 대화가</a:t>
            </a:r>
            <a:b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도착할 시에 음성을 출력함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때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Unity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애니메이션 또한 동시 실행됨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5D796F9B-147D-447B-9D2F-13D27157339C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71651C-75AE-4563-B9D3-7626E161FF6B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85AB92-64D6-450E-96DA-CDE25200CF82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A8BD0B-FE35-4C35-8187-F9DDB82FD6A1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5AFA0C-16BC-4F08-B7BA-99F04659C010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041B1B8-23AF-4C61-8980-C9A87F3D8352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60F7F2-DED3-42E8-BB35-7ABECE2B6F13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877727-60BC-480D-A849-A25BC0373C4C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5B621A-D247-43F2-9E06-78EE8D611E8B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5D796F9B-147D-447B-9D2F-13D27157339C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71651C-75AE-4563-B9D3-7626E161FF6B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85AB92-64D6-450E-96DA-CDE25200CF82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A8BD0B-FE35-4C35-8187-F9DDB82FD6A1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5AFA0C-16BC-4F08-B7BA-99F04659C010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041B1B8-23AF-4C61-8980-C9A87F3D8352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60F7F2-DED3-42E8-BB35-7ABECE2B6F13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877727-60BC-480D-A849-A25BC0373C4C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5B621A-D247-43F2-9E06-78EE8D611E8B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11EE4DB-BCFF-44D9-BE9B-64DA2DCC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99" y="864897"/>
            <a:ext cx="4650468" cy="55967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F25473-AC8B-4BD2-91C8-A31540827586}"/>
              </a:ext>
            </a:extLst>
          </p:cNvPr>
          <p:cNvSpPr/>
          <p:nvPr/>
        </p:nvSpPr>
        <p:spPr>
          <a:xfrm>
            <a:off x="6314442" y="1171992"/>
            <a:ext cx="3864430" cy="5048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 +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JQuery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52765B2-A2E3-4267-8FCD-2B4C3942571D}"/>
              </a:ext>
            </a:extLst>
          </p:cNvPr>
          <p:cNvCxnSpPr/>
          <p:nvPr/>
        </p:nvCxnSpPr>
        <p:spPr>
          <a:xfrm>
            <a:off x="6402615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부제목 2">
            <a:extLst>
              <a:ext uri="{FF2B5EF4-FFF2-40B4-BE49-F238E27FC236}">
                <a16:creationId xmlns:a16="http://schemas.microsoft.com/office/drawing/2014/main" id="{3AAB85FC-4121-441F-A34B-0CC3B7239664}"/>
              </a:ext>
            </a:extLst>
          </p:cNvPr>
          <p:cNvSpPr txBox="1">
            <a:spLocks/>
          </p:cNvSpPr>
          <p:nvPr/>
        </p:nvSpPr>
        <p:spPr>
          <a:xfrm>
            <a:off x="6762296" y="1801243"/>
            <a:ext cx="5330644" cy="3624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채팅방을 사용자가 이동 시</a:t>
            </a:r>
            <a:b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사용자 이동을 감지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CSS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변경을 통해 육안으로 상태 변화 확인 가능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10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5D796F9B-147D-447B-9D2F-13D27157339C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71651C-75AE-4563-B9D3-7626E161FF6B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85AB92-64D6-450E-96DA-CDE25200CF82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A8BD0B-FE35-4C35-8187-F9DDB82FD6A1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5AFA0C-16BC-4F08-B7BA-99F04659C010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041B1B8-23AF-4C61-8980-C9A87F3D8352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60F7F2-DED3-42E8-BB35-7ABECE2B6F13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877727-60BC-480D-A849-A25BC0373C4C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5B621A-D247-43F2-9E06-78EE8D611E8B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B20ACAA-69ED-4558-8686-D93340300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860" y="480061"/>
            <a:ext cx="8272780" cy="611410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58C348-E364-4479-ABDD-45D53B3C11BB}"/>
              </a:ext>
            </a:extLst>
          </p:cNvPr>
          <p:cNvSpPr/>
          <p:nvPr/>
        </p:nvSpPr>
        <p:spPr>
          <a:xfrm>
            <a:off x="96019" y="1171993"/>
            <a:ext cx="2776721" cy="405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Unity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연동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C1CE95-DC7D-491F-80DE-C6E4F8514491}"/>
              </a:ext>
            </a:extLst>
          </p:cNvPr>
          <p:cNvCxnSpPr/>
          <p:nvPr/>
        </p:nvCxnSpPr>
        <p:spPr>
          <a:xfrm>
            <a:off x="290872" y="1796650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>
            <a:extLst>
              <a:ext uri="{FF2B5EF4-FFF2-40B4-BE49-F238E27FC236}">
                <a16:creationId xmlns:a16="http://schemas.microsoft.com/office/drawing/2014/main" id="{0B3CA94C-F0B6-4432-8CCA-9EC7079D7485}"/>
              </a:ext>
            </a:extLst>
          </p:cNvPr>
          <p:cNvSpPr txBox="1">
            <a:spLocks/>
          </p:cNvSpPr>
          <p:nvPr/>
        </p:nvSpPr>
        <p:spPr>
          <a:xfrm>
            <a:off x="650553" y="1616902"/>
            <a:ext cx="3125307" cy="1161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채팅방의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webGL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 2020.03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버전 기준 작성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26185C-2555-478E-8414-1D5A6C69428B}"/>
              </a:ext>
            </a:extLst>
          </p:cNvPr>
          <p:cNvCxnSpPr/>
          <p:nvPr/>
        </p:nvCxnSpPr>
        <p:spPr>
          <a:xfrm>
            <a:off x="862372" y="2962085"/>
            <a:ext cx="35968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>
            <a:extLst>
              <a:ext uri="{FF2B5EF4-FFF2-40B4-BE49-F238E27FC236}">
                <a16:creationId xmlns:a16="http://schemas.microsoft.com/office/drawing/2014/main" id="{B0AF1BB8-EF53-4DA6-B14C-A941B9224B53}"/>
              </a:ext>
            </a:extLst>
          </p:cNvPr>
          <p:cNvSpPr txBox="1">
            <a:spLocks/>
          </p:cNvSpPr>
          <p:nvPr/>
        </p:nvSpPr>
        <p:spPr>
          <a:xfrm>
            <a:off x="1222053" y="2823981"/>
            <a:ext cx="2991807" cy="3033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 Instance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확보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16C488-5814-4933-B492-A7B73F395743}"/>
              </a:ext>
            </a:extLst>
          </p:cNvPr>
          <p:cNvSpPr/>
          <p:nvPr/>
        </p:nvSpPr>
        <p:spPr>
          <a:xfrm>
            <a:off x="4303306" y="5435408"/>
            <a:ext cx="1975574" cy="172912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0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5D796F9B-147D-447B-9D2F-13D27157339C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71651C-75AE-4563-B9D3-7626E161FF6B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85AB92-64D6-450E-96DA-CDE25200CF82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A8BD0B-FE35-4C35-8187-F9DDB82FD6A1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5AFA0C-16BC-4F08-B7BA-99F04659C010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041B1B8-23AF-4C61-8980-C9A87F3D8352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60F7F2-DED3-42E8-BB35-7ABECE2B6F13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877727-60BC-480D-A849-A25BC0373C4C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5B621A-D247-43F2-9E06-78EE8D611E8B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828519-D581-4570-B51E-963B80AF0E80}"/>
              </a:ext>
            </a:extLst>
          </p:cNvPr>
          <p:cNvSpPr/>
          <p:nvPr/>
        </p:nvSpPr>
        <p:spPr>
          <a:xfrm>
            <a:off x="96019" y="1171993"/>
            <a:ext cx="2776721" cy="405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Unity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연동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AA2320-D4FC-482C-BAE4-67776E5EEEEE}"/>
              </a:ext>
            </a:extLst>
          </p:cNvPr>
          <p:cNvCxnSpPr/>
          <p:nvPr/>
        </p:nvCxnSpPr>
        <p:spPr>
          <a:xfrm>
            <a:off x="290872" y="1796650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21F6E0AD-3CA8-4F92-AF56-3E24BE9C0640}"/>
              </a:ext>
            </a:extLst>
          </p:cNvPr>
          <p:cNvSpPr txBox="1">
            <a:spLocks/>
          </p:cNvSpPr>
          <p:nvPr/>
        </p:nvSpPr>
        <p:spPr>
          <a:xfrm>
            <a:off x="650553" y="1616902"/>
            <a:ext cx="3125307" cy="1161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채팅방의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webGL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 2020.03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버전 기준 작성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5CC75DA-D29A-4FDA-BF58-8EA475080148}"/>
              </a:ext>
            </a:extLst>
          </p:cNvPr>
          <p:cNvCxnSpPr/>
          <p:nvPr/>
        </p:nvCxnSpPr>
        <p:spPr>
          <a:xfrm>
            <a:off x="862372" y="2962085"/>
            <a:ext cx="35968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부제목 2">
            <a:extLst>
              <a:ext uri="{FF2B5EF4-FFF2-40B4-BE49-F238E27FC236}">
                <a16:creationId xmlns:a16="http://schemas.microsoft.com/office/drawing/2014/main" id="{1FDB2BE9-6625-4777-BF47-B7EEE48772CE}"/>
              </a:ext>
            </a:extLst>
          </p:cNvPr>
          <p:cNvSpPr txBox="1">
            <a:spLocks/>
          </p:cNvSpPr>
          <p:nvPr/>
        </p:nvSpPr>
        <p:spPr>
          <a:xfrm>
            <a:off x="1222053" y="2823981"/>
            <a:ext cx="2991807" cy="3033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 Instance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확보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C2AC840-0CDF-4D34-82F2-8CC0CA97B2FC}"/>
              </a:ext>
            </a:extLst>
          </p:cNvPr>
          <p:cNvCxnSpPr/>
          <p:nvPr/>
        </p:nvCxnSpPr>
        <p:spPr>
          <a:xfrm>
            <a:off x="290872" y="3632609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부제목 2">
            <a:extLst>
              <a:ext uri="{FF2B5EF4-FFF2-40B4-BE49-F238E27FC236}">
                <a16:creationId xmlns:a16="http://schemas.microsoft.com/office/drawing/2014/main" id="{F3EE9E15-62A4-4415-A370-D8B48466FE1E}"/>
              </a:ext>
            </a:extLst>
          </p:cNvPr>
          <p:cNvSpPr txBox="1">
            <a:spLocks/>
          </p:cNvSpPr>
          <p:nvPr/>
        </p:nvSpPr>
        <p:spPr>
          <a:xfrm>
            <a:off x="650553" y="3316420"/>
            <a:ext cx="3125307" cy="1161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(Unity Loader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b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SendMessage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사용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 움직임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제스쳐를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함수로 지정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29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 descr="생각 풍선 윤곽선">
            <a:extLst>
              <a:ext uri="{FF2B5EF4-FFF2-40B4-BE49-F238E27FC236}">
                <a16:creationId xmlns:a16="http://schemas.microsoft.com/office/drawing/2014/main" id="{2A4CF4E5-5515-498F-945A-CEAE5830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198" y="1096775"/>
            <a:ext cx="2463801" cy="2463801"/>
          </a:xfrm>
          <a:prstGeom prst="rect">
            <a:avLst/>
          </a:prstGeom>
        </p:spPr>
      </p:pic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19" name="그래픽 18" descr="재고 단색으로 채워진">
            <a:extLst>
              <a:ext uri="{FF2B5EF4-FFF2-40B4-BE49-F238E27FC236}">
                <a16:creationId xmlns:a16="http://schemas.microsoft.com/office/drawing/2014/main" id="{76CB0921-4F7E-43BE-A2E0-5FB3724D3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7732" y="1552143"/>
            <a:ext cx="852732" cy="852732"/>
          </a:xfrm>
          <a:prstGeom prst="rect">
            <a:avLst/>
          </a:prstGeom>
        </p:spPr>
      </p:pic>
      <p:pic>
        <p:nvPicPr>
          <p:cNvPr id="25" name="그래픽 24" descr="닫기 단색으로 채워진">
            <a:extLst>
              <a:ext uri="{FF2B5EF4-FFF2-40B4-BE49-F238E27FC236}">
                <a16:creationId xmlns:a16="http://schemas.microsoft.com/office/drawing/2014/main" id="{E146534A-E682-460B-B21A-610E181AA6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43373" y="1300405"/>
            <a:ext cx="1441450" cy="1441450"/>
          </a:xfrm>
          <a:prstGeom prst="rect">
            <a:avLst/>
          </a:prstGeom>
        </p:spPr>
      </p:pic>
      <p:pic>
        <p:nvPicPr>
          <p:cNvPr id="3" name="그래픽 2" descr="스피커폰 단색으로 채워진">
            <a:extLst>
              <a:ext uri="{FF2B5EF4-FFF2-40B4-BE49-F238E27FC236}">
                <a16:creationId xmlns:a16="http://schemas.microsoft.com/office/drawing/2014/main" id="{54E55E6E-653F-40F3-96EE-D238C3F126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67349" y="2945485"/>
            <a:ext cx="1498600" cy="1498600"/>
          </a:xfrm>
          <a:prstGeom prst="rect">
            <a:avLst/>
          </a:prstGeom>
        </p:spPr>
      </p:pic>
      <p:pic>
        <p:nvPicPr>
          <p:cNvPr id="16" name="그래픽 15" descr="콜 센터 단색으로 채워진">
            <a:extLst>
              <a:ext uri="{FF2B5EF4-FFF2-40B4-BE49-F238E27FC236}">
                <a16:creationId xmlns:a16="http://schemas.microsoft.com/office/drawing/2014/main" id="{AAEECBDE-F67B-497B-B6A7-991CC97523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35686" y="2475802"/>
            <a:ext cx="2286000" cy="228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82D135-B569-4769-8D7D-DF3D89CF6DAF}"/>
              </a:ext>
            </a:extLst>
          </p:cNvPr>
          <p:cNvSpPr txBox="1"/>
          <p:nvPr/>
        </p:nvSpPr>
        <p:spPr>
          <a:xfrm>
            <a:off x="8369283" y="4648756"/>
            <a:ext cx="14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D0AEA-56F8-42EA-9B17-45A253B5AEB0}"/>
              </a:ext>
            </a:extLst>
          </p:cNvPr>
          <p:cNvSpPr txBox="1"/>
          <p:nvPr/>
        </p:nvSpPr>
        <p:spPr>
          <a:xfrm>
            <a:off x="2500052" y="4648756"/>
            <a:ext cx="14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CUSTOMER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1E0C28-EC14-4CE5-BB2D-DE76E20E2172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1FF6F8A-F752-4497-89B1-BE1AF93857A1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03EE49-F9B6-4F4E-90B3-6C8137644F84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7F0A728-D384-4133-8980-9EBBFADEF3F9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DB973BE-3E5C-40DA-BDB9-A202E2103C3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65000B3-EA84-4345-9ED8-730194E90F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33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5D796F9B-147D-447B-9D2F-13D27157339C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71651C-75AE-4563-B9D3-7626E161FF6B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85AB92-64D6-450E-96DA-CDE25200CF82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A8BD0B-FE35-4C35-8187-F9DDB82FD6A1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5AFA0C-16BC-4F08-B7BA-99F04659C010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041B1B8-23AF-4C61-8980-C9A87F3D8352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60F7F2-DED3-42E8-BB35-7ABECE2B6F13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877727-60BC-480D-A849-A25BC0373C4C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5B621A-D247-43F2-9E06-78EE8D611E8B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9BE5A2-8E55-420D-BE6A-10567272E018}"/>
              </a:ext>
            </a:extLst>
          </p:cNvPr>
          <p:cNvSpPr/>
          <p:nvPr/>
        </p:nvSpPr>
        <p:spPr>
          <a:xfrm>
            <a:off x="96019" y="1171993"/>
            <a:ext cx="2776721" cy="405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Unity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연동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C468737-A181-4F75-9592-D31248CE4647}"/>
              </a:ext>
            </a:extLst>
          </p:cNvPr>
          <p:cNvCxnSpPr/>
          <p:nvPr/>
        </p:nvCxnSpPr>
        <p:spPr>
          <a:xfrm>
            <a:off x="290872" y="1796650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부제목 2">
            <a:extLst>
              <a:ext uri="{FF2B5EF4-FFF2-40B4-BE49-F238E27FC236}">
                <a16:creationId xmlns:a16="http://schemas.microsoft.com/office/drawing/2014/main" id="{4D6980A2-0A37-4E15-A6A1-E3E95CFDA585}"/>
              </a:ext>
            </a:extLst>
          </p:cNvPr>
          <p:cNvSpPr txBox="1">
            <a:spLocks/>
          </p:cNvSpPr>
          <p:nvPr/>
        </p:nvSpPr>
        <p:spPr>
          <a:xfrm>
            <a:off x="650553" y="1616902"/>
            <a:ext cx="3125307" cy="1161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채팅방의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webGL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 2020.03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버전 기준 작성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A6F7131-6BB9-4024-B1C5-B5E73097B4DB}"/>
              </a:ext>
            </a:extLst>
          </p:cNvPr>
          <p:cNvCxnSpPr/>
          <p:nvPr/>
        </p:nvCxnSpPr>
        <p:spPr>
          <a:xfrm>
            <a:off x="862372" y="2962085"/>
            <a:ext cx="35968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부제목 2">
            <a:extLst>
              <a:ext uri="{FF2B5EF4-FFF2-40B4-BE49-F238E27FC236}">
                <a16:creationId xmlns:a16="http://schemas.microsoft.com/office/drawing/2014/main" id="{B3BDDA03-DEB6-4B4C-BAD9-126FF84CD043}"/>
              </a:ext>
            </a:extLst>
          </p:cNvPr>
          <p:cNvSpPr txBox="1">
            <a:spLocks/>
          </p:cNvSpPr>
          <p:nvPr/>
        </p:nvSpPr>
        <p:spPr>
          <a:xfrm>
            <a:off x="1222053" y="2823981"/>
            <a:ext cx="2991807" cy="3033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 Instance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확보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2E7ED78-D83F-4153-884D-2BC804036723}"/>
              </a:ext>
            </a:extLst>
          </p:cNvPr>
          <p:cNvCxnSpPr/>
          <p:nvPr/>
        </p:nvCxnSpPr>
        <p:spPr>
          <a:xfrm>
            <a:off x="290872" y="3632609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2">
            <a:extLst>
              <a:ext uri="{FF2B5EF4-FFF2-40B4-BE49-F238E27FC236}">
                <a16:creationId xmlns:a16="http://schemas.microsoft.com/office/drawing/2014/main" id="{3E5B7385-2631-42F2-ABD8-A5F545E0F709}"/>
              </a:ext>
            </a:extLst>
          </p:cNvPr>
          <p:cNvSpPr txBox="1">
            <a:spLocks/>
          </p:cNvSpPr>
          <p:nvPr/>
        </p:nvSpPr>
        <p:spPr>
          <a:xfrm>
            <a:off x="650553" y="3316420"/>
            <a:ext cx="3125307" cy="1161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(Unity Loader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b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SendMessage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사용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 움직임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제스쳐를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함수로 지정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960C37-BCB8-42AB-8E71-C91862B1C9F4}"/>
              </a:ext>
            </a:extLst>
          </p:cNvPr>
          <p:cNvCxnSpPr/>
          <p:nvPr/>
        </p:nvCxnSpPr>
        <p:spPr>
          <a:xfrm>
            <a:off x="290872" y="4722063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>
            <a:extLst>
              <a:ext uri="{FF2B5EF4-FFF2-40B4-BE49-F238E27FC236}">
                <a16:creationId xmlns:a16="http://schemas.microsoft.com/office/drawing/2014/main" id="{34EF5393-BB04-4A51-A1AE-80B4CB4779EE}"/>
              </a:ext>
            </a:extLst>
          </p:cNvPr>
          <p:cNvSpPr txBox="1">
            <a:spLocks/>
          </p:cNvSpPr>
          <p:nvPr/>
        </p:nvSpPr>
        <p:spPr>
          <a:xfrm>
            <a:off x="650553" y="4542315"/>
            <a:ext cx="3125307" cy="1161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고객이 상담원 메시지 수신 시</a:t>
            </a:r>
            <a:b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정해 둔 움직임과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제스쳐를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실행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65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5D796F9B-147D-447B-9D2F-13D27157339C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71651C-75AE-4563-B9D3-7626E161FF6B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85AB92-64D6-450E-96DA-CDE25200CF82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A8BD0B-FE35-4C35-8187-F9DDB82FD6A1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5AFA0C-16BC-4F08-B7BA-99F04659C010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041B1B8-23AF-4C61-8980-C9A87F3D8352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60F7F2-DED3-42E8-BB35-7ABECE2B6F13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877727-60BC-480D-A849-A25BC0373C4C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5B621A-D247-43F2-9E06-78EE8D611E8B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9BE5A2-8E55-420D-BE6A-10567272E018}"/>
              </a:ext>
            </a:extLst>
          </p:cNvPr>
          <p:cNvSpPr/>
          <p:nvPr/>
        </p:nvSpPr>
        <p:spPr>
          <a:xfrm>
            <a:off x="96019" y="1171993"/>
            <a:ext cx="2776721" cy="405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C468737-A181-4F75-9592-D31248CE4647}"/>
              </a:ext>
            </a:extLst>
          </p:cNvPr>
          <p:cNvCxnSpPr/>
          <p:nvPr/>
        </p:nvCxnSpPr>
        <p:spPr>
          <a:xfrm>
            <a:off x="290872" y="1796650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부제목 2">
            <a:extLst>
              <a:ext uri="{FF2B5EF4-FFF2-40B4-BE49-F238E27FC236}">
                <a16:creationId xmlns:a16="http://schemas.microsoft.com/office/drawing/2014/main" id="{4D6980A2-0A37-4E15-A6A1-E3E95CFDA585}"/>
              </a:ext>
            </a:extLst>
          </p:cNvPr>
          <p:cNvSpPr txBox="1">
            <a:spLocks/>
          </p:cNvSpPr>
          <p:nvPr/>
        </p:nvSpPr>
        <p:spPr>
          <a:xfrm>
            <a:off x="650553" y="1616902"/>
            <a:ext cx="3125307" cy="1161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채팅방의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webGL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 2020.03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버전 기준 작성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47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82728" y="154927"/>
            <a:ext cx="2265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결과 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386885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82728" y="154927"/>
            <a:ext cx="2265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질의응답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EA1809-950D-4C67-A760-0E2236BDBD15}"/>
              </a:ext>
            </a:extLst>
          </p:cNvPr>
          <p:cNvSpPr/>
          <p:nvPr/>
        </p:nvSpPr>
        <p:spPr>
          <a:xfrm>
            <a:off x="0" y="1976437"/>
            <a:ext cx="12192000" cy="290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210BE8-A54F-4131-9225-7556B3C59192}"/>
              </a:ext>
            </a:extLst>
          </p:cNvPr>
          <p:cNvSpPr/>
          <p:nvPr/>
        </p:nvSpPr>
        <p:spPr>
          <a:xfrm>
            <a:off x="1272004" y="2705724"/>
            <a:ext cx="96479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8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0118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4" name="그래픽 3" descr="남학생 단색으로 채워진">
            <a:extLst>
              <a:ext uri="{FF2B5EF4-FFF2-40B4-BE49-F238E27FC236}">
                <a16:creationId xmlns:a16="http://schemas.microsoft.com/office/drawing/2014/main" id="{E0507554-B7A9-410C-B03A-AE5CFA5E1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5300" y="2422750"/>
            <a:ext cx="1172500" cy="1172500"/>
          </a:xfrm>
          <a:prstGeom prst="rect">
            <a:avLst/>
          </a:prstGeom>
        </p:spPr>
      </p:pic>
      <p:pic>
        <p:nvPicPr>
          <p:cNvPr id="10" name="그래픽 9" descr="남성 사무직 근로자 단색으로 채워진">
            <a:extLst>
              <a:ext uri="{FF2B5EF4-FFF2-40B4-BE49-F238E27FC236}">
                <a16:creationId xmlns:a16="http://schemas.microsoft.com/office/drawing/2014/main" id="{BAF58A2E-6833-4E29-8680-12A7A38FF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0787" y="3749435"/>
            <a:ext cx="1172500" cy="1172500"/>
          </a:xfrm>
          <a:prstGeom prst="rect">
            <a:avLst/>
          </a:prstGeom>
        </p:spPr>
      </p:pic>
      <p:pic>
        <p:nvPicPr>
          <p:cNvPr id="12" name="그래픽 11" descr="남자 옆모습 단색으로 채워진">
            <a:extLst>
              <a:ext uri="{FF2B5EF4-FFF2-40B4-BE49-F238E27FC236}">
                <a16:creationId xmlns:a16="http://schemas.microsoft.com/office/drawing/2014/main" id="{593C8684-C5B9-44A0-BF86-8DC425E43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0141" y="1292081"/>
            <a:ext cx="1172500" cy="1172500"/>
          </a:xfrm>
          <a:prstGeom prst="rect">
            <a:avLst/>
          </a:prstGeom>
        </p:spPr>
      </p:pic>
      <p:pic>
        <p:nvPicPr>
          <p:cNvPr id="14" name="그래픽 13" descr="여성 사무직 근로자 단색으로 채워진">
            <a:extLst>
              <a:ext uri="{FF2B5EF4-FFF2-40B4-BE49-F238E27FC236}">
                <a16:creationId xmlns:a16="http://schemas.microsoft.com/office/drawing/2014/main" id="{AC4F4F95-7A76-4ADD-BC2F-96866DE40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70407" y="4814656"/>
            <a:ext cx="1172500" cy="1172500"/>
          </a:xfrm>
          <a:prstGeom prst="rect">
            <a:avLst/>
          </a:prstGeom>
        </p:spPr>
      </p:pic>
      <p:pic>
        <p:nvPicPr>
          <p:cNvPr id="16" name="그래픽 15" descr="여성 프로필 단색으로 채워진">
            <a:extLst>
              <a:ext uri="{FF2B5EF4-FFF2-40B4-BE49-F238E27FC236}">
                <a16:creationId xmlns:a16="http://schemas.microsoft.com/office/drawing/2014/main" id="{77ADCD98-BA28-4BC0-BC9F-2D2B64598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5944" y="4853089"/>
            <a:ext cx="1172500" cy="1172500"/>
          </a:xfrm>
          <a:prstGeom prst="rect">
            <a:avLst/>
          </a:prstGeom>
        </p:spPr>
      </p:pic>
      <p:pic>
        <p:nvPicPr>
          <p:cNvPr id="18" name="그래픽 17" descr="여학생 단색으로 채워진">
            <a:extLst>
              <a:ext uri="{FF2B5EF4-FFF2-40B4-BE49-F238E27FC236}">
                <a16:creationId xmlns:a16="http://schemas.microsoft.com/office/drawing/2014/main" id="{A08DC94A-F99D-49EB-8F85-859DED2641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7450" y="2165919"/>
            <a:ext cx="1172500" cy="1172500"/>
          </a:xfrm>
          <a:prstGeom prst="rect">
            <a:avLst/>
          </a:prstGeom>
        </p:spPr>
      </p:pic>
      <p:pic>
        <p:nvPicPr>
          <p:cNvPr id="22" name="그래픽 21" descr="사용자 크라운 여자 단색으로 채워진">
            <a:extLst>
              <a:ext uri="{FF2B5EF4-FFF2-40B4-BE49-F238E27FC236}">
                <a16:creationId xmlns:a16="http://schemas.microsoft.com/office/drawing/2014/main" id="{307D081E-ECA6-4464-B0EA-1DA02E6AE1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5013" y="3722095"/>
            <a:ext cx="1172500" cy="1172500"/>
          </a:xfrm>
          <a:prstGeom prst="rect">
            <a:avLst/>
          </a:prstGeom>
        </p:spPr>
      </p:pic>
      <p:pic>
        <p:nvPicPr>
          <p:cNvPr id="24" name="그래픽 23" descr="사용자 크라운 남자 단색으로 채워진">
            <a:extLst>
              <a:ext uri="{FF2B5EF4-FFF2-40B4-BE49-F238E27FC236}">
                <a16:creationId xmlns:a16="http://schemas.microsoft.com/office/drawing/2014/main" id="{0512BDB0-2DB9-4C43-B7BB-D007D08CC0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12624" y="1384909"/>
            <a:ext cx="1172500" cy="1172500"/>
          </a:xfrm>
          <a:prstGeom prst="rect">
            <a:avLst/>
          </a:prstGeom>
        </p:spPr>
      </p:pic>
      <p:pic>
        <p:nvPicPr>
          <p:cNvPr id="31" name="그래픽 30" descr="콜 센터 단색으로 채워진">
            <a:extLst>
              <a:ext uri="{FF2B5EF4-FFF2-40B4-BE49-F238E27FC236}">
                <a16:creationId xmlns:a16="http://schemas.microsoft.com/office/drawing/2014/main" id="{141F6C3B-0D20-4BA6-9CAD-FAF7DD2A82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58829" y="3190209"/>
            <a:ext cx="1510377" cy="1510377"/>
          </a:xfrm>
          <a:prstGeom prst="rect">
            <a:avLst/>
          </a:prstGeom>
        </p:spPr>
      </p:pic>
      <p:pic>
        <p:nvPicPr>
          <p:cNvPr id="32" name="그래픽 31" descr="콜 센터 단색으로 채워진">
            <a:extLst>
              <a:ext uri="{FF2B5EF4-FFF2-40B4-BE49-F238E27FC236}">
                <a16:creationId xmlns:a16="http://schemas.microsoft.com/office/drawing/2014/main" id="{164F2A55-179E-484E-8F41-C06458CEFC9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573740" y="3190209"/>
            <a:ext cx="1510377" cy="1510377"/>
          </a:xfrm>
          <a:prstGeom prst="rect">
            <a:avLst/>
          </a:prstGeom>
        </p:spPr>
      </p:pic>
      <p:pic>
        <p:nvPicPr>
          <p:cNvPr id="33" name="그래픽 32" descr="콜 센터 단색으로 채워진">
            <a:extLst>
              <a:ext uri="{FF2B5EF4-FFF2-40B4-BE49-F238E27FC236}">
                <a16:creationId xmlns:a16="http://schemas.microsoft.com/office/drawing/2014/main" id="{DDF066E1-AC3B-46BD-8BEB-E229C96E91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8013" y="4529961"/>
            <a:ext cx="1510377" cy="1510377"/>
          </a:xfrm>
          <a:prstGeom prst="rect">
            <a:avLst/>
          </a:prstGeom>
        </p:spPr>
      </p:pic>
      <p:pic>
        <p:nvPicPr>
          <p:cNvPr id="37" name="그래픽 36" descr="콜 센터 단색으로 채워진">
            <a:extLst>
              <a:ext uri="{FF2B5EF4-FFF2-40B4-BE49-F238E27FC236}">
                <a16:creationId xmlns:a16="http://schemas.microsoft.com/office/drawing/2014/main" id="{ED8FEF70-57DC-4621-B41C-2D809E393D6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542924" y="4529961"/>
            <a:ext cx="1510377" cy="1510377"/>
          </a:xfrm>
          <a:prstGeom prst="rect">
            <a:avLst/>
          </a:prstGeom>
        </p:spPr>
      </p:pic>
      <p:pic>
        <p:nvPicPr>
          <p:cNvPr id="38" name="그래픽 37" descr="콜 센터 단색으로 채워진">
            <a:extLst>
              <a:ext uri="{FF2B5EF4-FFF2-40B4-BE49-F238E27FC236}">
                <a16:creationId xmlns:a16="http://schemas.microsoft.com/office/drawing/2014/main" id="{02BBF18E-BC83-4B3F-8F30-3C74A4A8F1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8013" y="1765145"/>
            <a:ext cx="1510377" cy="1510377"/>
          </a:xfrm>
          <a:prstGeom prst="rect">
            <a:avLst/>
          </a:prstGeom>
        </p:spPr>
      </p:pic>
      <p:pic>
        <p:nvPicPr>
          <p:cNvPr id="39" name="그래픽 38" descr="콜 센터 단색으로 채워진">
            <a:extLst>
              <a:ext uri="{FF2B5EF4-FFF2-40B4-BE49-F238E27FC236}">
                <a16:creationId xmlns:a16="http://schemas.microsoft.com/office/drawing/2014/main" id="{EA5671E1-5F98-4FE3-A812-F8797E19CC4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542924" y="1765145"/>
            <a:ext cx="1510377" cy="1510377"/>
          </a:xfrm>
          <a:prstGeom prst="rect">
            <a:avLst/>
          </a:prstGeom>
        </p:spPr>
      </p:pic>
      <p:pic>
        <p:nvPicPr>
          <p:cNvPr id="40" name="그래픽 39" descr="콜 센터 단색으로 채워진">
            <a:extLst>
              <a:ext uri="{FF2B5EF4-FFF2-40B4-BE49-F238E27FC236}">
                <a16:creationId xmlns:a16="http://schemas.microsoft.com/office/drawing/2014/main" id="{6C3CC925-744B-431A-9086-8C94365B64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874222" y="3190209"/>
            <a:ext cx="1510377" cy="1510377"/>
          </a:xfrm>
          <a:prstGeom prst="rect">
            <a:avLst/>
          </a:prstGeom>
        </p:spPr>
      </p:pic>
      <p:pic>
        <p:nvPicPr>
          <p:cNvPr id="41" name="그래픽 40" descr="콜 센터 단색으로 채워진">
            <a:extLst>
              <a:ext uri="{FF2B5EF4-FFF2-40B4-BE49-F238E27FC236}">
                <a16:creationId xmlns:a16="http://schemas.microsoft.com/office/drawing/2014/main" id="{72D917E6-E6C1-4AD5-AC8B-15E2D18FED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843406" y="4529961"/>
            <a:ext cx="1510377" cy="1510377"/>
          </a:xfrm>
          <a:prstGeom prst="rect">
            <a:avLst/>
          </a:prstGeom>
        </p:spPr>
      </p:pic>
      <p:pic>
        <p:nvPicPr>
          <p:cNvPr id="42" name="그래픽 41" descr="콜 센터 단색으로 채워진">
            <a:extLst>
              <a:ext uri="{FF2B5EF4-FFF2-40B4-BE49-F238E27FC236}">
                <a16:creationId xmlns:a16="http://schemas.microsoft.com/office/drawing/2014/main" id="{23CA301A-C03E-4F60-A1A9-07FC3490B4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843406" y="1765145"/>
            <a:ext cx="1510377" cy="1510377"/>
          </a:xfrm>
          <a:prstGeom prst="rect">
            <a:avLst/>
          </a:prstGeom>
        </p:spPr>
      </p:pic>
      <p:pic>
        <p:nvPicPr>
          <p:cNvPr id="43" name="그래픽 42" descr="콜 센터 단색으로 채워진">
            <a:extLst>
              <a:ext uri="{FF2B5EF4-FFF2-40B4-BE49-F238E27FC236}">
                <a16:creationId xmlns:a16="http://schemas.microsoft.com/office/drawing/2014/main" id="{FFDDC23A-8ABB-4B99-AFB3-8B5532C353C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35686" y="2475802"/>
            <a:ext cx="2286000" cy="2286000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8D6B881-1CC5-4FD6-A0FF-1B0ECD91B459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2A46904-D622-4DD0-AC31-C4696BA92E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9969D99-0C26-4AEB-83F1-5F1CA6CE5A54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3517E3F-7C07-43F9-BE88-ADED8915C1A6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CAE5B9-7E4B-4A9B-BAFA-6880EB678262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2CE6D9D-132D-40AF-AD8F-3B3B50E6757B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762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4" name="그래픽 3" descr="남학생 단색으로 채워진">
            <a:extLst>
              <a:ext uri="{FF2B5EF4-FFF2-40B4-BE49-F238E27FC236}">
                <a16:creationId xmlns:a16="http://schemas.microsoft.com/office/drawing/2014/main" id="{E0507554-B7A9-410C-B03A-AE5CFA5E1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5300" y="2422750"/>
            <a:ext cx="1172500" cy="1172500"/>
          </a:xfrm>
          <a:prstGeom prst="rect">
            <a:avLst/>
          </a:prstGeom>
        </p:spPr>
      </p:pic>
      <p:pic>
        <p:nvPicPr>
          <p:cNvPr id="10" name="그래픽 9" descr="남성 사무직 근로자 단색으로 채워진">
            <a:extLst>
              <a:ext uri="{FF2B5EF4-FFF2-40B4-BE49-F238E27FC236}">
                <a16:creationId xmlns:a16="http://schemas.microsoft.com/office/drawing/2014/main" id="{BAF58A2E-6833-4E29-8680-12A7A38FF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0787" y="3749435"/>
            <a:ext cx="1172500" cy="1172500"/>
          </a:xfrm>
          <a:prstGeom prst="rect">
            <a:avLst/>
          </a:prstGeom>
        </p:spPr>
      </p:pic>
      <p:pic>
        <p:nvPicPr>
          <p:cNvPr id="12" name="그래픽 11" descr="남자 옆모습 단색으로 채워진">
            <a:extLst>
              <a:ext uri="{FF2B5EF4-FFF2-40B4-BE49-F238E27FC236}">
                <a16:creationId xmlns:a16="http://schemas.microsoft.com/office/drawing/2014/main" id="{593C8684-C5B9-44A0-BF86-8DC425E43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0141" y="1292081"/>
            <a:ext cx="1172500" cy="1172500"/>
          </a:xfrm>
          <a:prstGeom prst="rect">
            <a:avLst/>
          </a:prstGeom>
        </p:spPr>
      </p:pic>
      <p:pic>
        <p:nvPicPr>
          <p:cNvPr id="14" name="그래픽 13" descr="여성 사무직 근로자 단색으로 채워진">
            <a:extLst>
              <a:ext uri="{FF2B5EF4-FFF2-40B4-BE49-F238E27FC236}">
                <a16:creationId xmlns:a16="http://schemas.microsoft.com/office/drawing/2014/main" id="{AC4F4F95-7A76-4ADD-BC2F-96866DE40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70407" y="4814656"/>
            <a:ext cx="1172500" cy="1172500"/>
          </a:xfrm>
          <a:prstGeom prst="rect">
            <a:avLst/>
          </a:prstGeom>
        </p:spPr>
      </p:pic>
      <p:pic>
        <p:nvPicPr>
          <p:cNvPr id="16" name="그래픽 15" descr="여성 프로필 단색으로 채워진">
            <a:extLst>
              <a:ext uri="{FF2B5EF4-FFF2-40B4-BE49-F238E27FC236}">
                <a16:creationId xmlns:a16="http://schemas.microsoft.com/office/drawing/2014/main" id="{77ADCD98-BA28-4BC0-BC9F-2D2B64598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5944" y="4853089"/>
            <a:ext cx="1172500" cy="1172500"/>
          </a:xfrm>
          <a:prstGeom prst="rect">
            <a:avLst/>
          </a:prstGeom>
        </p:spPr>
      </p:pic>
      <p:pic>
        <p:nvPicPr>
          <p:cNvPr id="18" name="그래픽 17" descr="여학생 단색으로 채워진">
            <a:extLst>
              <a:ext uri="{FF2B5EF4-FFF2-40B4-BE49-F238E27FC236}">
                <a16:creationId xmlns:a16="http://schemas.microsoft.com/office/drawing/2014/main" id="{A08DC94A-F99D-49EB-8F85-859DED2641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7450" y="2165919"/>
            <a:ext cx="1172500" cy="1172500"/>
          </a:xfrm>
          <a:prstGeom prst="rect">
            <a:avLst/>
          </a:prstGeom>
        </p:spPr>
      </p:pic>
      <p:pic>
        <p:nvPicPr>
          <p:cNvPr id="22" name="그래픽 21" descr="사용자 크라운 여자 단색으로 채워진">
            <a:extLst>
              <a:ext uri="{FF2B5EF4-FFF2-40B4-BE49-F238E27FC236}">
                <a16:creationId xmlns:a16="http://schemas.microsoft.com/office/drawing/2014/main" id="{307D081E-ECA6-4464-B0EA-1DA02E6AE1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5013" y="3722095"/>
            <a:ext cx="1172500" cy="1172500"/>
          </a:xfrm>
          <a:prstGeom prst="rect">
            <a:avLst/>
          </a:prstGeom>
        </p:spPr>
      </p:pic>
      <p:pic>
        <p:nvPicPr>
          <p:cNvPr id="24" name="그래픽 23" descr="사용자 크라운 남자 단색으로 채워진">
            <a:extLst>
              <a:ext uri="{FF2B5EF4-FFF2-40B4-BE49-F238E27FC236}">
                <a16:creationId xmlns:a16="http://schemas.microsoft.com/office/drawing/2014/main" id="{0512BDB0-2DB9-4C43-B7BB-D007D08CC0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12624" y="1384909"/>
            <a:ext cx="1172500" cy="1172500"/>
          </a:xfrm>
          <a:prstGeom prst="rect">
            <a:avLst/>
          </a:prstGeom>
        </p:spPr>
      </p:pic>
      <p:pic>
        <p:nvPicPr>
          <p:cNvPr id="19" name="그래픽 18" descr="콜 센터 단색으로 채워진">
            <a:extLst>
              <a:ext uri="{FF2B5EF4-FFF2-40B4-BE49-F238E27FC236}">
                <a16:creationId xmlns:a16="http://schemas.microsoft.com/office/drawing/2014/main" id="{630A8E04-F8E8-489D-8177-BCEFAC983A6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58512" y="3190209"/>
            <a:ext cx="1510377" cy="1510377"/>
          </a:xfrm>
          <a:prstGeom prst="rect">
            <a:avLst/>
          </a:prstGeom>
        </p:spPr>
      </p:pic>
      <p:pic>
        <p:nvPicPr>
          <p:cNvPr id="20" name="그래픽 19" descr="콜 센터 단색으로 채워진">
            <a:extLst>
              <a:ext uri="{FF2B5EF4-FFF2-40B4-BE49-F238E27FC236}">
                <a16:creationId xmlns:a16="http://schemas.microsoft.com/office/drawing/2014/main" id="{06E42136-5C03-45FB-BC92-99DA2EBED7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73423" y="3190209"/>
            <a:ext cx="1510377" cy="1510377"/>
          </a:xfrm>
          <a:prstGeom prst="rect">
            <a:avLst/>
          </a:prstGeom>
        </p:spPr>
      </p:pic>
      <p:pic>
        <p:nvPicPr>
          <p:cNvPr id="30" name="그래픽 29" descr="콜 센터 단색으로 채워진">
            <a:extLst>
              <a:ext uri="{FF2B5EF4-FFF2-40B4-BE49-F238E27FC236}">
                <a16:creationId xmlns:a16="http://schemas.microsoft.com/office/drawing/2014/main" id="{C298C3E9-05A7-4516-A30F-1935114840A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27696" y="4529961"/>
            <a:ext cx="1510377" cy="1510377"/>
          </a:xfrm>
          <a:prstGeom prst="rect">
            <a:avLst/>
          </a:prstGeom>
        </p:spPr>
      </p:pic>
      <p:pic>
        <p:nvPicPr>
          <p:cNvPr id="31" name="그래픽 30" descr="콜 센터 단색으로 채워진">
            <a:extLst>
              <a:ext uri="{FF2B5EF4-FFF2-40B4-BE49-F238E27FC236}">
                <a16:creationId xmlns:a16="http://schemas.microsoft.com/office/drawing/2014/main" id="{78317F99-EE6D-4E5F-BFE7-5E961381A40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42607" y="4529961"/>
            <a:ext cx="1510377" cy="1510377"/>
          </a:xfrm>
          <a:prstGeom prst="rect">
            <a:avLst/>
          </a:prstGeom>
        </p:spPr>
      </p:pic>
      <p:pic>
        <p:nvPicPr>
          <p:cNvPr id="32" name="그래픽 31" descr="콜 센터 단색으로 채워진">
            <a:extLst>
              <a:ext uri="{FF2B5EF4-FFF2-40B4-BE49-F238E27FC236}">
                <a16:creationId xmlns:a16="http://schemas.microsoft.com/office/drawing/2014/main" id="{C5D96C67-63C8-4021-B55D-55C8D6787F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27696" y="1765145"/>
            <a:ext cx="1510377" cy="1510377"/>
          </a:xfrm>
          <a:prstGeom prst="rect">
            <a:avLst/>
          </a:prstGeom>
        </p:spPr>
      </p:pic>
      <p:pic>
        <p:nvPicPr>
          <p:cNvPr id="33" name="그래픽 32" descr="콜 센터 단색으로 채워진">
            <a:extLst>
              <a:ext uri="{FF2B5EF4-FFF2-40B4-BE49-F238E27FC236}">
                <a16:creationId xmlns:a16="http://schemas.microsoft.com/office/drawing/2014/main" id="{6317DA8C-BE13-4319-A82C-88881708873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42607" y="1765145"/>
            <a:ext cx="1510377" cy="1510377"/>
          </a:xfrm>
          <a:prstGeom prst="rect">
            <a:avLst/>
          </a:prstGeom>
        </p:spPr>
      </p:pic>
      <p:pic>
        <p:nvPicPr>
          <p:cNvPr id="37" name="그래픽 36" descr="콜 센터 단색으로 채워진">
            <a:extLst>
              <a:ext uri="{FF2B5EF4-FFF2-40B4-BE49-F238E27FC236}">
                <a16:creationId xmlns:a16="http://schemas.microsoft.com/office/drawing/2014/main" id="{1E0B2F96-5761-4394-93F5-881233A8AC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73905" y="3190209"/>
            <a:ext cx="1510377" cy="1510377"/>
          </a:xfrm>
          <a:prstGeom prst="rect">
            <a:avLst/>
          </a:prstGeom>
        </p:spPr>
      </p:pic>
      <p:pic>
        <p:nvPicPr>
          <p:cNvPr id="38" name="그래픽 37" descr="콜 센터 단색으로 채워진">
            <a:extLst>
              <a:ext uri="{FF2B5EF4-FFF2-40B4-BE49-F238E27FC236}">
                <a16:creationId xmlns:a16="http://schemas.microsoft.com/office/drawing/2014/main" id="{90085BD9-8E60-4C95-BDA8-5E801AD2A47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43089" y="4529961"/>
            <a:ext cx="1510377" cy="1510377"/>
          </a:xfrm>
          <a:prstGeom prst="rect">
            <a:avLst/>
          </a:prstGeom>
        </p:spPr>
      </p:pic>
      <p:pic>
        <p:nvPicPr>
          <p:cNvPr id="39" name="그래픽 38" descr="콜 센터 단색으로 채워진">
            <a:extLst>
              <a:ext uri="{FF2B5EF4-FFF2-40B4-BE49-F238E27FC236}">
                <a16:creationId xmlns:a16="http://schemas.microsoft.com/office/drawing/2014/main" id="{AC48387D-1B6C-42BD-B795-52EF5FB940D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43089" y="1765145"/>
            <a:ext cx="1510377" cy="1510377"/>
          </a:xfrm>
          <a:prstGeom prst="rect">
            <a:avLst/>
          </a:prstGeom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5752179-2D4E-46B7-BA65-1B0CFAF30DC9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EAB204-D1D6-4179-BFAC-7F553593EA5D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F611FEB-8A1C-4F48-9FAD-0A7FF721B237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A01333F-5109-449D-9DBC-3E32960C4AD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7611C9B-1840-4B18-8E89-5E06F7D429D5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D77384C-2608-48B4-B509-9090024057E9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0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래픽 47" descr="프로세서 단색으로 채워진">
            <a:extLst>
              <a:ext uri="{FF2B5EF4-FFF2-40B4-BE49-F238E27FC236}">
                <a16:creationId xmlns:a16="http://schemas.microsoft.com/office/drawing/2014/main" id="{2794B632-8D08-4216-979C-8FF8CBE0C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3880" y="2815816"/>
            <a:ext cx="1455699" cy="1455699"/>
          </a:xfrm>
          <a:prstGeom prst="rect">
            <a:avLst/>
          </a:prstGeom>
        </p:spPr>
      </p:pic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4" name="그래픽 3" descr="남학생 단색으로 채워진">
            <a:extLst>
              <a:ext uri="{FF2B5EF4-FFF2-40B4-BE49-F238E27FC236}">
                <a16:creationId xmlns:a16="http://schemas.microsoft.com/office/drawing/2014/main" id="{E0507554-B7A9-410C-B03A-AE5CFA5E1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5300" y="2422750"/>
            <a:ext cx="1172500" cy="1172500"/>
          </a:xfrm>
          <a:prstGeom prst="rect">
            <a:avLst/>
          </a:prstGeom>
        </p:spPr>
      </p:pic>
      <p:pic>
        <p:nvPicPr>
          <p:cNvPr id="10" name="그래픽 9" descr="남성 사무직 근로자 단색으로 채워진">
            <a:extLst>
              <a:ext uri="{FF2B5EF4-FFF2-40B4-BE49-F238E27FC236}">
                <a16:creationId xmlns:a16="http://schemas.microsoft.com/office/drawing/2014/main" id="{BAF58A2E-6833-4E29-8680-12A7A38FFC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787" y="3749435"/>
            <a:ext cx="1172500" cy="1172500"/>
          </a:xfrm>
          <a:prstGeom prst="rect">
            <a:avLst/>
          </a:prstGeom>
        </p:spPr>
      </p:pic>
      <p:pic>
        <p:nvPicPr>
          <p:cNvPr id="12" name="그래픽 11" descr="남자 옆모습 단색으로 채워진">
            <a:extLst>
              <a:ext uri="{FF2B5EF4-FFF2-40B4-BE49-F238E27FC236}">
                <a16:creationId xmlns:a16="http://schemas.microsoft.com/office/drawing/2014/main" id="{593C8684-C5B9-44A0-BF86-8DC425E43D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20141" y="1292081"/>
            <a:ext cx="1172500" cy="1172500"/>
          </a:xfrm>
          <a:prstGeom prst="rect">
            <a:avLst/>
          </a:prstGeom>
        </p:spPr>
      </p:pic>
      <p:pic>
        <p:nvPicPr>
          <p:cNvPr id="14" name="그래픽 13" descr="여성 사무직 근로자 단색으로 채워진">
            <a:extLst>
              <a:ext uri="{FF2B5EF4-FFF2-40B4-BE49-F238E27FC236}">
                <a16:creationId xmlns:a16="http://schemas.microsoft.com/office/drawing/2014/main" id="{AC4F4F95-7A76-4ADD-BC2F-96866DE408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70407" y="4814656"/>
            <a:ext cx="1172500" cy="1172500"/>
          </a:xfrm>
          <a:prstGeom prst="rect">
            <a:avLst/>
          </a:prstGeom>
        </p:spPr>
      </p:pic>
      <p:pic>
        <p:nvPicPr>
          <p:cNvPr id="16" name="그래픽 15" descr="여성 프로필 단색으로 채워진">
            <a:extLst>
              <a:ext uri="{FF2B5EF4-FFF2-40B4-BE49-F238E27FC236}">
                <a16:creationId xmlns:a16="http://schemas.microsoft.com/office/drawing/2014/main" id="{77ADCD98-BA28-4BC0-BC9F-2D2B645987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15944" y="4853089"/>
            <a:ext cx="1172500" cy="1172500"/>
          </a:xfrm>
          <a:prstGeom prst="rect">
            <a:avLst/>
          </a:prstGeom>
        </p:spPr>
      </p:pic>
      <p:pic>
        <p:nvPicPr>
          <p:cNvPr id="18" name="그래픽 17" descr="여학생 단색으로 채워진">
            <a:extLst>
              <a:ext uri="{FF2B5EF4-FFF2-40B4-BE49-F238E27FC236}">
                <a16:creationId xmlns:a16="http://schemas.microsoft.com/office/drawing/2014/main" id="{A08DC94A-F99D-49EB-8F85-859DED2641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7450" y="2165919"/>
            <a:ext cx="1172500" cy="1172500"/>
          </a:xfrm>
          <a:prstGeom prst="rect">
            <a:avLst/>
          </a:prstGeom>
        </p:spPr>
      </p:pic>
      <p:pic>
        <p:nvPicPr>
          <p:cNvPr id="22" name="그래픽 21" descr="사용자 크라운 여자 단색으로 채워진">
            <a:extLst>
              <a:ext uri="{FF2B5EF4-FFF2-40B4-BE49-F238E27FC236}">
                <a16:creationId xmlns:a16="http://schemas.microsoft.com/office/drawing/2014/main" id="{307D081E-ECA6-4464-B0EA-1DA02E6AE15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5013" y="3722095"/>
            <a:ext cx="1172500" cy="1172500"/>
          </a:xfrm>
          <a:prstGeom prst="rect">
            <a:avLst/>
          </a:prstGeom>
        </p:spPr>
      </p:pic>
      <p:pic>
        <p:nvPicPr>
          <p:cNvPr id="24" name="그래픽 23" descr="사용자 크라운 남자 단색으로 채워진">
            <a:extLst>
              <a:ext uri="{FF2B5EF4-FFF2-40B4-BE49-F238E27FC236}">
                <a16:creationId xmlns:a16="http://schemas.microsoft.com/office/drawing/2014/main" id="{0512BDB0-2DB9-4C43-B7BB-D007D08CC0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12624" y="1384909"/>
            <a:ext cx="1172500" cy="1172500"/>
          </a:xfrm>
          <a:prstGeom prst="rect">
            <a:avLst/>
          </a:prstGeom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615CAF9E-5C4F-4AEE-BE40-CEDA4FB89E43}"/>
              </a:ext>
            </a:extLst>
          </p:cNvPr>
          <p:cNvSpPr txBox="1">
            <a:spLocks/>
          </p:cNvSpPr>
          <p:nvPr/>
        </p:nvSpPr>
        <p:spPr>
          <a:xfrm>
            <a:off x="6993425" y="2824629"/>
            <a:ext cx="4467193" cy="17383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61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Artificial </a:t>
            </a:r>
          </a:p>
          <a:p>
            <a:pPr algn="ctr" latinLnBrk="0"/>
            <a:r>
              <a:rPr lang="en-US" altLang="ko-KR" sz="61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Intelligent</a:t>
            </a:r>
          </a:p>
        </p:txBody>
      </p:sp>
      <p:pic>
        <p:nvPicPr>
          <p:cNvPr id="28" name="그래픽 27" descr="콜 센터 단색으로 채워진">
            <a:extLst>
              <a:ext uri="{FF2B5EF4-FFF2-40B4-BE49-F238E27FC236}">
                <a16:creationId xmlns:a16="http://schemas.microsoft.com/office/drawing/2014/main" id="{E756810A-CF3D-4171-9A57-6551D30977E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962627" y="3190209"/>
            <a:ext cx="1510377" cy="1510377"/>
          </a:xfrm>
          <a:prstGeom prst="rect">
            <a:avLst/>
          </a:prstGeom>
        </p:spPr>
      </p:pic>
      <p:pic>
        <p:nvPicPr>
          <p:cNvPr id="40" name="그래픽 39" descr="콜 센터 단색으로 채워진">
            <a:extLst>
              <a:ext uri="{FF2B5EF4-FFF2-40B4-BE49-F238E27FC236}">
                <a16:creationId xmlns:a16="http://schemas.microsoft.com/office/drawing/2014/main" id="{54E7E5AD-0C80-46EC-A07C-2DAC6485436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277538" y="3190209"/>
            <a:ext cx="1510377" cy="1510377"/>
          </a:xfrm>
          <a:prstGeom prst="rect">
            <a:avLst/>
          </a:prstGeom>
        </p:spPr>
      </p:pic>
      <p:pic>
        <p:nvPicPr>
          <p:cNvPr id="41" name="그래픽 40" descr="콜 센터 단색으로 채워진">
            <a:extLst>
              <a:ext uri="{FF2B5EF4-FFF2-40B4-BE49-F238E27FC236}">
                <a16:creationId xmlns:a16="http://schemas.microsoft.com/office/drawing/2014/main" id="{1859EBDE-CDD5-4CA7-8FB2-B3F16E2F5C6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931811" y="4529961"/>
            <a:ext cx="1510377" cy="1510377"/>
          </a:xfrm>
          <a:prstGeom prst="rect">
            <a:avLst/>
          </a:prstGeom>
        </p:spPr>
      </p:pic>
      <p:pic>
        <p:nvPicPr>
          <p:cNvPr id="42" name="그래픽 41" descr="콜 센터 단색으로 채워진">
            <a:extLst>
              <a:ext uri="{FF2B5EF4-FFF2-40B4-BE49-F238E27FC236}">
                <a16:creationId xmlns:a16="http://schemas.microsoft.com/office/drawing/2014/main" id="{1BD697AC-53CA-4BEC-9C50-DBA3635F93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246722" y="4529961"/>
            <a:ext cx="1510377" cy="1510377"/>
          </a:xfrm>
          <a:prstGeom prst="rect">
            <a:avLst/>
          </a:prstGeom>
        </p:spPr>
      </p:pic>
      <p:pic>
        <p:nvPicPr>
          <p:cNvPr id="43" name="그래픽 42" descr="콜 센터 단색으로 채워진">
            <a:extLst>
              <a:ext uri="{FF2B5EF4-FFF2-40B4-BE49-F238E27FC236}">
                <a16:creationId xmlns:a16="http://schemas.microsoft.com/office/drawing/2014/main" id="{9C6089AF-1CA6-4256-8A2F-4DD20A2468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931811" y="1765145"/>
            <a:ext cx="1510377" cy="1510377"/>
          </a:xfrm>
          <a:prstGeom prst="rect">
            <a:avLst/>
          </a:prstGeom>
        </p:spPr>
      </p:pic>
      <p:pic>
        <p:nvPicPr>
          <p:cNvPr id="44" name="그래픽 43" descr="콜 센터 단색으로 채워진">
            <a:extLst>
              <a:ext uri="{FF2B5EF4-FFF2-40B4-BE49-F238E27FC236}">
                <a16:creationId xmlns:a16="http://schemas.microsoft.com/office/drawing/2014/main" id="{848FFBFE-64EB-4850-AAC3-34E7EAFCFF7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246722" y="1765145"/>
            <a:ext cx="1510377" cy="1510377"/>
          </a:xfrm>
          <a:prstGeom prst="rect">
            <a:avLst/>
          </a:prstGeom>
        </p:spPr>
      </p:pic>
      <p:pic>
        <p:nvPicPr>
          <p:cNvPr id="45" name="그래픽 44" descr="콜 센터 단색으로 채워진">
            <a:extLst>
              <a:ext uri="{FF2B5EF4-FFF2-40B4-BE49-F238E27FC236}">
                <a16:creationId xmlns:a16="http://schemas.microsoft.com/office/drawing/2014/main" id="{A1DAF22D-EB8F-4F07-8B7C-82FE74320A2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578020" y="3190209"/>
            <a:ext cx="1510377" cy="1510377"/>
          </a:xfrm>
          <a:prstGeom prst="rect">
            <a:avLst/>
          </a:prstGeom>
        </p:spPr>
      </p:pic>
      <p:pic>
        <p:nvPicPr>
          <p:cNvPr id="46" name="그래픽 45" descr="콜 센터 단색으로 채워진">
            <a:extLst>
              <a:ext uri="{FF2B5EF4-FFF2-40B4-BE49-F238E27FC236}">
                <a16:creationId xmlns:a16="http://schemas.microsoft.com/office/drawing/2014/main" id="{0DB1E0D5-400D-44D5-8386-65F3355D72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547204" y="4529961"/>
            <a:ext cx="1510377" cy="1510377"/>
          </a:xfrm>
          <a:prstGeom prst="rect">
            <a:avLst/>
          </a:prstGeom>
        </p:spPr>
      </p:pic>
      <p:pic>
        <p:nvPicPr>
          <p:cNvPr id="47" name="그래픽 46" descr="콜 센터 단색으로 채워진">
            <a:extLst>
              <a:ext uri="{FF2B5EF4-FFF2-40B4-BE49-F238E27FC236}">
                <a16:creationId xmlns:a16="http://schemas.microsoft.com/office/drawing/2014/main" id="{580C8AB8-4E9C-4B83-93CD-E8181F1AC80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547204" y="1765145"/>
            <a:ext cx="1510377" cy="1510377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67AC367-DA3F-4E88-B984-1FAB2F78DBD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136A833-0576-491B-BC52-779A5D38F8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E888856-9EBC-456B-A684-3D2215AF106A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5A2C40D-9F04-44F3-9F63-6BF72701773C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1BD02E3-8A2D-4747-94DC-51D63FFF6E39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CD70A08-E55D-44A9-92CD-A6A80A6D7092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44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45000" y="2554287"/>
            <a:ext cx="2286000" cy="2286000"/>
          </a:xfrm>
          <a:prstGeom prst="rect">
            <a:avLst/>
          </a:prstGeom>
        </p:spPr>
      </p:pic>
      <p:pic>
        <p:nvPicPr>
          <p:cNvPr id="4" name="그래픽 3" descr="남학생 단색으로 채워진">
            <a:extLst>
              <a:ext uri="{FF2B5EF4-FFF2-40B4-BE49-F238E27FC236}">
                <a16:creationId xmlns:a16="http://schemas.microsoft.com/office/drawing/2014/main" id="{E0507554-B7A9-410C-B03A-AE5CFA5E1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099800" y="2422750"/>
            <a:ext cx="1172500" cy="1172500"/>
          </a:xfrm>
          <a:prstGeom prst="rect">
            <a:avLst/>
          </a:prstGeom>
        </p:spPr>
      </p:pic>
      <p:pic>
        <p:nvPicPr>
          <p:cNvPr id="10" name="그래픽 9" descr="남성 사무직 근로자 단색으로 채워진">
            <a:extLst>
              <a:ext uri="{FF2B5EF4-FFF2-40B4-BE49-F238E27FC236}">
                <a16:creationId xmlns:a16="http://schemas.microsoft.com/office/drawing/2014/main" id="{BAF58A2E-6833-4E29-8680-12A7A38FF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894313" y="3749435"/>
            <a:ext cx="1172500" cy="1172500"/>
          </a:xfrm>
          <a:prstGeom prst="rect">
            <a:avLst/>
          </a:prstGeom>
        </p:spPr>
      </p:pic>
      <p:pic>
        <p:nvPicPr>
          <p:cNvPr id="12" name="그래픽 11" descr="남자 옆모습 단색으로 채워진">
            <a:extLst>
              <a:ext uri="{FF2B5EF4-FFF2-40B4-BE49-F238E27FC236}">
                <a16:creationId xmlns:a16="http://schemas.microsoft.com/office/drawing/2014/main" id="{593C8684-C5B9-44A0-BF86-8DC425E43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794959" y="1292081"/>
            <a:ext cx="1172500" cy="1172500"/>
          </a:xfrm>
          <a:prstGeom prst="rect">
            <a:avLst/>
          </a:prstGeom>
        </p:spPr>
      </p:pic>
      <p:pic>
        <p:nvPicPr>
          <p:cNvPr id="14" name="그래픽 13" descr="여성 사무직 근로자 단색으로 채워진">
            <a:extLst>
              <a:ext uri="{FF2B5EF4-FFF2-40B4-BE49-F238E27FC236}">
                <a16:creationId xmlns:a16="http://schemas.microsoft.com/office/drawing/2014/main" id="{AC4F4F95-7A76-4ADD-BC2F-96866DE40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744693" y="4814656"/>
            <a:ext cx="1172500" cy="1172500"/>
          </a:xfrm>
          <a:prstGeom prst="rect">
            <a:avLst/>
          </a:prstGeom>
        </p:spPr>
      </p:pic>
      <p:pic>
        <p:nvPicPr>
          <p:cNvPr id="16" name="그래픽 15" descr="여성 프로필 단색으로 채워진">
            <a:extLst>
              <a:ext uri="{FF2B5EF4-FFF2-40B4-BE49-F238E27FC236}">
                <a16:creationId xmlns:a16="http://schemas.microsoft.com/office/drawing/2014/main" id="{77ADCD98-BA28-4BC0-BC9F-2D2B64598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199156" y="4853089"/>
            <a:ext cx="1172500" cy="1172500"/>
          </a:xfrm>
          <a:prstGeom prst="rect">
            <a:avLst/>
          </a:prstGeom>
        </p:spPr>
      </p:pic>
      <p:pic>
        <p:nvPicPr>
          <p:cNvPr id="18" name="그래픽 17" descr="여학생 단색으로 채워진">
            <a:extLst>
              <a:ext uri="{FF2B5EF4-FFF2-40B4-BE49-F238E27FC236}">
                <a16:creationId xmlns:a16="http://schemas.microsoft.com/office/drawing/2014/main" id="{A08DC94A-F99D-49EB-8F85-859DED2641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5657650" y="2165919"/>
            <a:ext cx="1172500" cy="1172500"/>
          </a:xfrm>
          <a:prstGeom prst="rect">
            <a:avLst/>
          </a:prstGeom>
        </p:spPr>
      </p:pic>
      <p:pic>
        <p:nvPicPr>
          <p:cNvPr id="22" name="그래픽 21" descr="사용자 크라운 여자 단색으로 채워진">
            <a:extLst>
              <a:ext uri="{FF2B5EF4-FFF2-40B4-BE49-F238E27FC236}">
                <a16:creationId xmlns:a16="http://schemas.microsoft.com/office/drawing/2014/main" id="{307D081E-ECA6-4464-B0EA-1DA02E6AE1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5900087" y="3722095"/>
            <a:ext cx="1172500" cy="1172500"/>
          </a:xfrm>
          <a:prstGeom prst="rect">
            <a:avLst/>
          </a:prstGeom>
        </p:spPr>
      </p:pic>
      <p:pic>
        <p:nvPicPr>
          <p:cNvPr id="24" name="그래픽 23" descr="사용자 크라운 남자 단색으로 채워진">
            <a:extLst>
              <a:ext uri="{FF2B5EF4-FFF2-40B4-BE49-F238E27FC236}">
                <a16:creationId xmlns:a16="http://schemas.microsoft.com/office/drawing/2014/main" id="{0512BDB0-2DB9-4C43-B7BB-D007D08CC0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4502476" y="1384909"/>
            <a:ext cx="1172500" cy="1172500"/>
          </a:xfrm>
          <a:prstGeom prst="rect">
            <a:avLst/>
          </a:prstGeom>
        </p:spPr>
      </p:pic>
      <p:pic>
        <p:nvPicPr>
          <p:cNvPr id="3" name="그래픽 2" descr="스마트폰 단색으로 채워진">
            <a:extLst>
              <a:ext uri="{FF2B5EF4-FFF2-40B4-BE49-F238E27FC236}">
                <a16:creationId xmlns:a16="http://schemas.microsoft.com/office/drawing/2014/main" id="{DACE130F-FB29-4372-9AE9-D8FA8E302F2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93113" y="2132405"/>
            <a:ext cx="1751251" cy="1751251"/>
          </a:xfrm>
          <a:prstGeom prst="rect">
            <a:avLst/>
          </a:prstGeom>
        </p:spPr>
      </p:pic>
      <p:pic>
        <p:nvPicPr>
          <p:cNvPr id="11" name="그래픽 10" descr="프로세서 단색으로 채워진">
            <a:extLst>
              <a:ext uri="{FF2B5EF4-FFF2-40B4-BE49-F238E27FC236}">
                <a16:creationId xmlns:a16="http://schemas.microsoft.com/office/drawing/2014/main" id="{370DE02A-E208-4D5F-854B-B7ADB67F51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523880" y="2929752"/>
            <a:ext cx="1455699" cy="1455699"/>
          </a:xfrm>
          <a:prstGeom prst="rect">
            <a:avLst/>
          </a:prstGeom>
        </p:spPr>
      </p:pic>
      <p:pic>
        <p:nvPicPr>
          <p:cNvPr id="15" name="그래픽 14" descr="컴퓨터 단색으로 채워진">
            <a:extLst>
              <a:ext uri="{FF2B5EF4-FFF2-40B4-BE49-F238E27FC236}">
                <a16:creationId xmlns:a16="http://schemas.microsoft.com/office/drawing/2014/main" id="{DE4E2F8C-144F-4656-9B78-1CD8340825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608277" y="3879588"/>
            <a:ext cx="1751251" cy="1751251"/>
          </a:xfrm>
          <a:prstGeom prst="rect">
            <a:avLst/>
          </a:prstGeom>
        </p:spPr>
      </p:pic>
      <p:pic>
        <p:nvPicPr>
          <p:cNvPr id="21" name="그래픽 20" descr="태블릿 단색으로 채워진">
            <a:extLst>
              <a:ext uri="{FF2B5EF4-FFF2-40B4-BE49-F238E27FC236}">
                <a16:creationId xmlns:a16="http://schemas.microsoft.com/office/drawing/2014/main" id="{402814B9-9D60-4032-8108-30FF1024EB3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39140" y="1998946"/>
            <a:ext cx="1751251" cy="1751251"/>
          </a:xfrm>
          <a:prstGeom prst="rect">
            <a:avLst/>
          </a:prstGeom>
        </p:spPr>
      </p:pic>
      <p:sp>
        <p:nvSpPr>
          <p:cNvPr id="40" name="원형: 비어 있음 39">
            <a:extLst>
              <a:ext uri="{FF2B5EF4-FFF2-40B4-BE49-F238E27FC236}">
                <a16:creationId xmlns:a16="http://schemas.microsoft.com/office/drawing/2014/main" id="{D8ABEAB2-A412-4596-A8C8-C8F47DF64BB5}"/>
              </a:ext>
            </a:extLst>
          </p:cNvPr>
          <p:cNvSpPr/>
          <p:nvPr/>
        </p:nvSpPr>
        <p:spPr>
          <a:xfrm>
            <a:off x="6753003" y="1193800"/>
            <a:ext cx="4997451" cy="4997451"/>
          </a:xfrm>
          <a:prstGeom prst="don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6" name="그래픽 25" descr="WiFi 단색으로 채워진">
            <a:extLst>
              <a:ext uri="{FF2B5EF4-FFF2-40B4-BE49-F238E27FC236}">
                <a16:creationId xmlns:a16="http://schemas.microsoft.com/office/drawing/2014/main" id="{4CB467FF-9DF3-45DF-86C6-BF03730E61F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88909" y="980036"/>
            <a:ext cx="1725637" cy="1725637"/>
          </a:xfrm>
          <a:prstGeom prst="rect">
            <a:avLst/>
          </a:prstGeom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CBA341C-DA4B-4C3C-A2B8-19489BD27E07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E1A1DD7-9C0C-49B2-8D00-B5E3DAD8723E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13D6ABB-45B3-40BE-A57D-AD057E7856DC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DD7BCC4-50AD-4F03-8064-B14BC54DDCB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61B400A-AF54-430B-A326-80EEB5B3EE7E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CFDD716-D2F0-4E00-BE04-429924F16C2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6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721E0-B060-4F51-84E8-6F6031D57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69" y="1136825"/>
            <a:ext cx="9782661" cy="458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FC5356-318A-47D5-93F6-7AD5C088C16B}"/>
              </a:ext>
            </a:extLst>
          </p:cNvPr>
          <p:cNvSpPr txBox="1"/>
          <p:nvPr/>
        </p:nvSpPr>
        <p:spPr>
          <a:xfrm>
            <a:off x="6574079" y="5784305"/>
            <a:ext cx="45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imgsrc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ikakao.com, I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kakao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open builder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2089AB-6895-4F78-95DF-0A4765B07A54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F2A657C-17AD-4BF9-8D5A-9C954E96A0DB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74C92F3-89F7-4CE5-97AE-A4C4B1BA1147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A76815-118C-4E8F-86A6-27DCCF175C3F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52B9CA-98DA-48E2-8136-FE894B5FD0DE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1882B4D-FFDC-4A8E-8218-EC0BE63968B2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07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1103</Words>
  <Application>Microsoft Office PowerPoint</Application>
  <PresentationFormat>와이드스크린</PresentationFormat>
  <Paragraphs>227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OOO데이터 및 머신러닝 프레임워크, GPS를 활용한 긴급 병원 탐색 서비슴</dc:title>
  <dc:creator>Seonu Kim</dc:creator>
  <cp:lastModifiedBy>Kim Seonu</cp:lastModifiedBy>
  <cp:revision>581</cp:revision>
  <dcterms:created xsi:type="dcterms:W3CDTF">2020-04-06T13:44:17Z</dcterms:created>
  <dcterms:modified xsi:type="dcterms:W3CDTF">2021-09-28T22:32:32Z</dcterms:modified>
</cp:coreProperties>
</file>