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429" r:id="rId5"/>
    <p:sldId id="412" r:id="rId6"/>
    <p:sldId id="430" r:id="rId7"/>
    <p:sldId id="431" r:id="rId8"/>
    <p:sldId id="434" r:id="rId9"/>
    <p:sldId id="432" r:id="rId10"/>
    <p:sldId id="433" r:id="rId11"/>
    <p:sldId id="436" r:id="rId12"/>
    <p:sldId id="437" r:id="rId13"/>
    <p:sldId id="438" r:id="rId14"/>
    <p:sldId id="439" r:id="rId15"/>
    <p:sldId id="440" r:id="rId16"/>
    <p:sldId id="435" r:id="rId17"/>
    <p:sldId id="441" r:id="rId18"/>
    <p:sldId id="262" r:id="rId1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17243E"/>
    <a:srgbClr val="272F44"/>
    <a:srgbClr val="292F46"/>
    <a:srgbClr val="006FB6"/>
    <a:srgbClr val="272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68"/>
    <p:restoredTop sz="96337"/>
  </p:normalViewPr>
  <p:slideViewPr>
    <p:cSldViewPr snapToGrid="0" snapToObjects="1">
      <p:cViewPr varScale="1">
        <p:scale>
          <a:sx n="145" d="100"/>
          <a:sy n="145" d="100"/>
        </p:scale>
        <p:origin x="1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8226F-55B7-4540-8319-A6A152C1139C}" type="datetimeFigureOut">
              <a:rPr lang="es-ES_tradnl" smtClean="0"/>
              <a:t>21/9/22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40AB1-3CE2-B543-BAE4-98986446860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575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40AB1-3CE2-B543-BAE4-989864468609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05506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7866B-9343-AC42-8510-E27185247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7AFCA0-50E7-6049-BC54-0F07A7CE9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6258BE-6817-5A4F-9E4E-DCDC91EF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9B-B100-DF4F-9BAA-C81755F20751}" type="datetimeFigureOut">
              <a:rPr lang="es-ES_tradnl" smtClean="0"/>
              <a:t>21/9/22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E8BB4E-69E7-6D40-8358-1CAD70B9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A1C834-1AD5-3243-A8FD-E40B3A85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77B9-9BC6-C54D-BBDC-82F8E2948EA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357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C6865-9198-6949-9AB8-3D0BB5B2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E3337B-FF43-EE43-826B-91A214BEC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635861-63F0-2D4B-B375-75F88161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9B-B100-DF4F-9BAA-C81755F20751}" type="datetimeFigureOut">
              <a:rPr lang="es-ES_tradnl" smtClean="0"/>
              <a:t>21/9/22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C8C79D-94A0-3747-8C22-94AA7634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13EF5F-FC41-8E4E-BD4D-498B80EA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77B9-9BC6-C54D-BBDC-82F8E2948EA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769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974BF5-8FF8-494E-8300-2C54AD20F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177E7B-85D6-C140-9109-58A40439C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101ED3-E704-D643-B695-8E569ADD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9B-B100-DF4F-9BAA-C81755F20751}" type="datetimeFigureOut">
              <a:rPr lang="es-ES_tradnl" smtClean="0"/>
              <a:t>21/9/22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541AA8-93D4-BD46-8C48-8AF2B6BA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84B226-0DD2-7244-ADBC-A72C6D26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77B9-9BC6-C54D-BBDC-82F8E2948EA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138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62C17-5EAA-A846-941C-9B95A020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972088-B53C-8F40-8DB0-B5802CEF7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3F2754-1D0E-F84E-9D9E-9C8F3DE2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9B-B100-DF4F-9BAA-C81755F20751}" type="datetimeFigureOut">
              <a:rPr lang="es-ES_tradnl" smtClean="0"/>
              <a:t>21/9/22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921AA7-080B-3F4A-980E-8B149942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E0C2F6-B9E2-D34F-B261-6A271F5F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77B9-9BC6-C54D-BBDC-82F8E2948EA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6954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E4042-7662-1D43-B2F8-E213311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56D75F-79FB-F148-B98D-D4224A634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107770-B398-0C45-8D84-193D9C01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9B-B100-DF4F-9BAA-C81755F20751}" type="datetimeFigureOut">
              <a:rPr lang="es-ES_tradnl" smtClean="0"/>
              <a:t>21/9/22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2538E8-27C7-ED4B-A7F2-3864567F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C97C09-02C7-E347-BFE2-AF3C7729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77B9-9BC6-C54D-BBDC-82F8E2948EA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411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EC5C8-E8BF-834F-9703-1C134927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AC45CA-6723-F346-948B-725CF4311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AEFD5C-2B9A-8541-BFD0-12F106FDF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9C5333-E0F9-F448-B2FE-C3DA5200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9B-B100-DF4F-9BAA-C81755F20751}" type="datetimeFigureOut">
              <a:rPr lang="es-ES_tradnl" smtClean="0"/>
              <a:t>21/9/22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F2C766-591B-9A4A-B341-09156282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B96BA7-017C-594B-B83B-1D3BDFE1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77B9-9BC6-C54D-BBDC-82F8E2948EA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127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87FEB-0D85-A249-8B3B-ADCF4522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2D63BA-3345-9442-8BB8-831B1D21B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8D363D-161B-1A49-A47F-272484CAC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CED688-5D94-B747-83DB-6F7070C81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3A1AEA-B53B-034A-B672-48FE14538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F00A5B-E2EB-0743-A78D-C944B14D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9B-B100-DF4F-9BAA-C81755F20751}" type="datetimeFigureOut">
              <a:rPr lang="es-ES_tradnl" smtClean="0"/>
              <a:t>21/9/22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308E4F-615E-F04D-A168-7B22148E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FF554C-7CD4-574E-9F5C-C70736E2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77B9-9BC6-C54D-BBDC-82F8E2948EA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476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46359-4DEC-0549-9038-59BCD345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590248-065D-4741-9EDD-9283D843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9B-B100-DF4F-9BAA-C81755F20751}" type="datetimeFigureOut">
              <a:rPr lang="es-ES_tradnl" smtClean="0"/>
              <a:t>21/9/22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2DF937-4611-F04A-B225-786BD315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FC21B9-0D78-8240-A441-53802077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77B9-9BC6-C54D-BBDC-82F8E2948EA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284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DA1FD6-91B8-F34A-B684-2E8593BA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9B-B100-DF4F-9BAA-C81755F20751}" type="datetimeFigureOut">
              <a:rPr lang="es-ES_tradnl" smtClean="0"/>
              <a:t>21/9/22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0D85AF3-4524-9644-8288-EF14FF80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43FE56-B664-4B4E-84F3-135136EA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77B9-9BC6-C54D-BBDC-82F8E2948EA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18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27B09-8F40-DB41-92DD-7EEA5183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7DAFE4-701A-FF43-AC6B-93D0DEF51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8297DA-B676-C74F-B1B0-D3DBB859A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97E57-9263-F147-931A-99A1F155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9B-B100-DF4F-9BAA-C81755F20751}" type="datetimeFigureOut">
              <a:rPr lang="es-ES_tradnl" smtClean="0"/>
              <a:t>21/9/22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7A4675-D822-B649-92FB-A952EE11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AA5989-90E9-9E41-A179-EADD28A9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77B9-9BC6-C54D-BBDC-82F8E2948EA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694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42B7C-99B0-854D-BCD6-B5E5E32D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558263-37C7-6643-BDA1-4FE2C365C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69B088-7227-6D4C-87EB-05A45E307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531494-1D80-7848-A48C-EA9AEAC3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9B-B100-DF4F-9BAA-C81755F20751}" type="datetimeFigureOut">
              <a:rPr lang="es-ES_tradnl" smtClean="0"/>
              <a:t>21/9/22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055A7F-F2AD-A346-8276-A20089D9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F8820A-6731-6743-8B6C-2929B183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77B9-9BC6-C54D-BBDC-82F8E2948EA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569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0A00E2-8A0F-9C4A-8126-50A6CEE9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9C161F-D195-E04A-B4CA-428202E14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028CB8-DAAB-AE4E-BBD8-1FD02D511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FC79B-B100-DF4F-9BAA-C81755F20751}" type="datetimeFigureOut">
              <a:rPr lang="es-ES_tradnl" smtClean="0"/>
              <a:t>21/9/22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7EC94C-CDC2-1344-8CAC-5DA1F9350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7EE417-AE17-8842-BD62-709274AD8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577B9-9BC6-C54D-BBDC-82F8E2948EA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32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asbt.github.io/mlxtend/user_guide/frequent_patterns/association_rules/" TargetMode="External"/><Relationship Id="rId5" Type="http://schemas.openxmlformats.org/officeDocument/2006/relationships/hyperlink" Target="http://rasbt.github.io/mlxtend/user_guide/frequent_patterns/apriori/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CB149C5B-D5B1-BC4B-BB3F-E87E8D00F20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rgbClr val="17243E">
                <a:tint val="45000"/>
                <a:satMod val="400000"/>
              </a:srgbClr>
            </a:duotone>
          </a:blip>
          <a:srcRect l="29" r="29"/>
          <a:stretch/>
        </p:blipFill>
        <p:spPr>
          <a:xfrm>
            <a:off x="0" y="0"/>
            <a:ext cx="12192000" cy="6861972"/>
          </a:xfrm>
          <a:prstGeom prst="rect">
            <a:avLst/>
          </a:prstGeom>
        </p:spPr>
      </p:pic>
      <p:pic>
        <p:nvPicPr>
          <p:cNvPr id="1027" name="Picture 3" descr="page17image39125568">
            <a:extLst>
              <a:ext uri="{FF2B5EF4-FFF2-40B4-BE49-F238E27FC236}">
                <a16:creationId xmlns:a16="http://schemas.microsoft.com/office/drawing/2014/main" id="{D57ACA2F-126A-C344-8815-017C108B0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693" y="3790360"/>
            <a:ext cx="1068208" cy="20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page14image39004480">
            <a:extLst>
              <a:ext uri="{FF2B5EF4-FFF2-40B4-BE49-F238E27FC236}">
                <a16:creationId xmlns:a16="http://schemas.microsoft.com/office/drawing/2014/main" id="{56F83902-5616-BE45-8405-DD1DCD23A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9" r="13312"/>
          <a:stretch/>
        </p:blipFill>
        <p:spPr bwMode="auto">
          <a:xfrm>
            <a:off x="10068820" y="0"/>
            <a:ext cx="2123180" cy="200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page17image38932992">
            <a:extLst>
              <a:ext uri="{FF2B5EF4-FFF2-40B4-BE49-F238E27FC236}">
                <a16:creationId xmlns:a16="http://schemas.microsoft.com/office/drawing/2014/main" id="{9F460256-E87F-B44E-8DF7-BC6460947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31"/>
          <a:stretch/>
        </p:blipFill>
        <p:spPr bwMode="auto">
          <a:xfrm>
            <a:off x="0" y="5949205"/>
            <a:ext cx="12252960" cy="90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27D96C50-E9EA-0C4B-88D7-A29D530B7D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892" y="-1"/>
            <a:ext cx="679856" cy="1126369"/>
          </a:xfrm>
          <a:prstGeom prst="rect">
            <a:avLst/>
          </a:prstGeom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91A2A195-6784-FE4C-A399-0F99611A483B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</a:blip>
          <a:stretch>
            <a:fillRect/>
          </a:stretch>
        </p:blipFill>
        <p:spPr>
          <a:xfrm>
            <a:off x="9807354" y="6197600"/>
            <a:ext cx="2082800" cy="5207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E3EF3FE-D8A0-A64B-A991-CD1A76B9520A}"/>
              </a:ext>
            </a:extLst>
          </p:cNvPr>
          <p:cNvSpPr txBox="1"/>
          <p:nvPr/>
        </p:nvSpPr>
        <p:spPr>
          <a:xfrm>
            <a:off x="1532724" y="3110352"/>
            <a:ext cx="59162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0" dirty="0">
                <a:solidFill>
                  <a:schemeClr val="bg1"/>
                </a:solidFill>
                <a:latin typeface="Bogle" panose="020B0503020203060203" pitchFamily="34" charset="77"/>
              </a:rPr>
              <a:t>O</a:t>
            </a:r>
            <a:r>
              <a:rPr lang="es-ES_tradnl" sz="8000" dirty="0">
                <a:solidFill>
                  <a:schemeClr val="accent4"/>
                </a:solidFill>
                <a:latin typeface="Bogle" panose="020B0503020203060203" pitchFamily="34" charset="77"/>
              </a:rPr>
              <a:t>.BI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BDC0FA7-2E9E-F543-BD74-119CD56F4544}"/>
              </a:ext>
            </a:extLst>
          </p:cNvPr>
          <p:cNvSpPr txBox="1"/>
          <p:nvPr/>
        </p:nvSpPr>
        <p:spPr>
          <a:xfrm>
            <a:off x="1651000" y="4314336"/>
            <a:ext cx="65701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3200" dirty="0">
                <a:solidFill>
                  <a:schemeClr val="bg1"/>
                </a:solidFill>
                <a:latin typeface="Bogle" panose="020B0503020203060203" pitchFamily="34" charset="77"/>
              </a:rPr>
              <a:t>Análisis Exploratorio</a:t>
            </a:r>
          </a:p>
          <a:p>
            <a:r>
              <a:rPr lang="es-ES_tradnl" sz="3200" dirty="0">
                <a:solidFill>
                  <a:schemeClr val="bg1"/>
                </a:solidFill>
                <a:latin typeface="Bogle" panose="020B0503020203060203" pitchFamily="34" charset="77"/>
              </a:rPr>
              <a:t>Pollos asados </a:t>
            </a:r>
            <a:endParaRPr lang="es-ES_tradn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544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8" descr="page17image38932992">
            <a:extLst>
              <a:ext uri="{FF2B5EF4-FFF2-40B4-BE49-F238E27FC236}">
                <a16:creationId xmlns:a16="http://schemas.microsoft.com/office/drawing/2014/main" id="{6FB015B5-DAF6-2B4C-A540-C858A31A0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31"/>
          <a:stretch/>
        </p:blipFill>
        <p:spPr bwMode="auto">
          <a:xfrm>
            <a:off x="0" y="5949205"/>
            <a:ext cx="12252960" cy="90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page14image39004480">
            <a:extLst>
              <a:ext uri="{FF2B5EF4-FFF2-40B4-BE49-F238E27FC236}">
                <a16:creationId xmlns:a16="http://schemas.microsoft.com/office/drawing/2014/main" id="{56F83902-5616-BE45-8405-DD1DCD23A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9" r="13312"/>
          <a:stretch/>
        </p:blipFill>
        <p:spPr bwMode="auto">
          <a:xfrm>
            <a:off x="10068820" y="0"/>
            <a:ext cx="2123180" cy="200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100078C2-3051-1441-B4C9-B1F856405E0C}"/>
              </a:ext>
            </a:extLst>
          </p:cNvPr>
          <p:cNvSpPr txBox="1"/>
          <p:nvPr/>
        </p:nvSpPr>
        <p:spPr>
          <a:xfrm>
            <a:off x="1339062" y="166013"/>
            <a:ext cx="85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>
                <a:solidFill>
                  <a:schemeClr val="accent1"/>
                </a:solidFill>
                <a:latin typeface="Bogle" panose="020B0503020203060203" pitchFamily="34" charset="77"/>
              </a:rPr>
              <a:t>Resultados Store: 57 (Reglas de asociación)</a:t>
            </a:r>
            <a:endParaRPr lang="es-ES_tradnl" sz="3200" b="1" dirty="0">
              <a:solidFill>
                <a:schemeClr val="accent1"/>
              </a:solidFill>
              <a:latin typeface="Bogle" panose="020B0503020203060203" pitchFamily="34" charset="77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11F2EC3-90CD-4F45-B62E-8FD084970F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036"/>
          <a:stretch/>
        </p:blipFill>
        <p:spPr>
          <a:xfrm>
            <a:off x="590892" y="-9144"/>
            <a:ext cx="679856" cy="75993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B704902-F4C4-2C41-A53E-4465E0E0AA81}"/>
              </a:ext>
            </a:extLst>
          </p:cNvPr>
          <p:cNvSpPr txBox="1"/>
          <p:nvPr/>
        </p:nvSpPr>
        <p:spPr>
          <a:xfrm>
            <a:off x="10732012" y="6267474"/>
            <a:ext cx="574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>
                <a:solidFill>
                  <a:schemeClr val="bg1"/>
                </a:solidFill>
                <a:latin typeface="Bogle" panose="020B0503020203060203" pitchFamily="34" charset="77"/>
              </a:rPr>
              <a:t>O</a:t>
            </a:r>
            <a:r>
              <a:rPr lang="es-ES_tradnl" sz="1600" dirty="0">
                <a:solidFill>
                  <a:schemeClr val="accent4"/>
                </a:solidFill>
                <a:latin typeface="Bogle" panose="020B0503020203060203" pitchFamily="34" charset="77"/>
              </a:rPr>
              <a:t>.BI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E19CB1C3-ED4D-4B09-AEF8-1821959139F2}"/>
              </a:ext>
            </a:extLst>
          </p:cNvPr>
          <p:cNvSpPr txBox="1"/>
          <p:nvPr/>
        </p:nvSpPr>
        <p:spPr>
          <a:xfrm>
            <a:off x="8663163" y="1172752"/>
            <a:ext cx="24565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L"/>
            </a:defPPr>
            <a:lvl1pPr>
              <a:defRPr sz="3200">
                <a:solidFill>
                  <a:schemeClr val="accent1"/>
                </a:solidFill>
                <a:latin typeface="Bogle" panose="020B0503020203060203" pitchFamily="34" charset="77"/>
              </a:defRPr>
            </a:lvl1pPr>
          </a:lstStyle>
          <a:p>
            <a:r>
              <a:rPr lang="es-CL" sz="1600" dirty="0"/>
              <a:t>Pollos asados (Subcategoría Asaduría) no está presente en ninguna asociación, es decir, no combina de manera representativa con otra subcategoría de la muestra </a:t>
            </a:r>
          </a:p>
          <a:p>
            <a:endParaRPr lang="es-CL" sz="1600" dirty="0"/>
          </a:p>
          <a:p>
            <a:r>
              <a:rPr lang="es-CL" sz="1600" dirty="0"/>
              <a:t>Los cruces más relevantes del local, se dan principalmente en Manzana / Tomates</a:t>
            </a:r>
          </a:p>
          <a:p>
            <a:r>
              <a:rPr lang="es-CL" sz="1600" dirty="0"/>
              <a:t>Plátanos, Tomates / Manzana</a:t>
            </a:r>
          </a:p>
          <a:p>
            <a:r>
              <a:rPr lang="es-CL" sz="1600" dirty="0"/>
              <a:t>Cebollas / Papas</a:t>
            </a:r>
          </a:p>
          <a:p>
            <a:r>
              <a:rPr lang="es-CL" sz="1600" dirty="0"/>
              <a:t> </a:t>
            </a:r>
            <a:endParaRPr lang="es-ES" sz="1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F6D761C-1A3A-7316-2013-168DACF80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941" y="677294"/>
            <a:ext cx="6171598" cy="601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4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8" descr="page17image38932992">
            <a:extLst>
              <a:ext uri="{FF2B5EF4-FFF2-40B4-BE49-F238E27FC236}">
                <a16:creationId xmlns:a16="http://schemas.microsoft.com/office/drawing/2014/main" id="{6FB015B5-DAF6-2B4C-A540-C858A31A0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31"/>
          <a:stretch/>
        </p:blipFill>
        <p:spPr bwMode="auto">
          <a:xfrm>
            <a:off x="0" y="5949205"/>
            <a:ext cx="12252960" cy="90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page14image39004480">
            <a:extLst>
              <a:ext uri="{FF2B5EF4-FFF2-40B4-BE49-F238E27FC236}">
                <a16:creationId xmlns:a16="http://schemas.microsoft.com/office/drawing/2014/main" id="{56F83902-5616-BE45-8405-DD1DCD23A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9" r="13312"/>
          <a:stretch/>
        </p:blipFill>
        <p:spPr bwMode="auto">
          <a:xfrm>
            <a:off x="10068820" y="0"/>
            <a:ext cx="2123180" cy="200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100078C2-3051-1441-B4C9-B1F856405E0C}"/>
              </a:ext>
            </a:extLst>
          </p:cNvPr>
          <p:cNvSpPr txBox="1"/>
          <p:nvPr/>
        </p:nvSpPr>
        <p:spPr>
          <a:xfrm>
            <a:off x="1339062" y="166013"/>
            <a:ext cx="85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>
                <a:solidFill>
                  <a:schemeClr val="accent1"/>
                </a:solidFill>
                <a:latin typeface="Bogle" panose="020B0503020203060203" pitchFamily="34" charset="77"/>
              </a:rPr>
              <a:t>Resultados Store: 80 (Ítems Frecuentes)</a:t>
            </a:r>
            <a:endParaRPr lang="es-ES_tradnl" sz="3200" b="1" dirty="0">
              <a:solidFill>
                <a:schemeClr val="accent1"/>
              </a:solidFill>
              <a:latin typeface="Bogle" panose="020B0503020203060203" pitchFamily="34" charset="77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11F2EC3-90CD-4F45-B62E-8FD084970F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036"/>
          <a:stretch/>
        </p:blipFill>
        <p:spPr>
          <a:xfrm>
            <a:off x="590892" y="-9144"/>
            <a:ext cx="679856" cy="75993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B704902-F4C4-2C41-A53E-4465E0E0AA81}"/>
              </a:ext>
            </a:extLst>
          </p:cNvPr>
          <p:cNvSpPr txBox="1"/>
          <p:nvPr/>
        </p:nvSpPr>
        <p:spPr>
          <a:xfrm>
            <a:off x="10732012" y="6267474"/>
            <a:ext cx="574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>
                <a:solidFill>
                  <a:schemeClr val="bg1"/>
                </a:solidFill>
                <a:latin typeface="Bogle" panose="020B0503020203060203" pitchFamily="34" charset="77"/>
              </a:rPr>
              <a:t>O</a:t>
            </a:r>
            <a:r>
              <a:rPr lang="es-ES_tradnl" sz="1600" dirty="0">
                <a:solidFill>
                  <a:schemeClr val="accent4"/>
                </a:solidFill>
                <a:latin typeface="Bogle" panose="020B0503020203060203" pitchFamily="34" charset="77"/>
              </a:rPr>
              <a:t>.BI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E19CB1C3-ED4D-4B09-AEF8-1821959139F2}"/>
              </a:ext>
            </a:extLst>
          </p:cNvPr>
          <p:cNvSpPr txBox="1"/>
          <p:nvPr/>
        </p:nvSpPr>
        <p:spPr>
          <a:xfrm>
            <a:off x="4098613" y="1211326"/>
            <a:ext cx="39210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L"/>
            </a:defPPr>
            <a:lvl1pPr>
              <a:defRPr sz="3200">
                <a:solidFill>
                  <a:schemeClr val="accent1"/>
                </a:solidFill>
                <a:latin typeface="Bogle" panose="020B0503020203060203" pitchFamily="34" charset="77"/>
              </a:defRPr>
            </a:lvl1pPr>
          </a:lstStyle>
          <a:p>
            <a:r>
              <a:rPr lang="es-CL" sz="1600" dirty="0"/>
              <a:t>Para el caso del local 80, local que vende poco Pollo asado del formato; </a:t>
            </a:r>
          </a:p>
          <a:p>
            <a:endParaRPr lang="es-CL" sz="1600" dirty="0"/>
          </a:p>
          <a:p>
            <a:r>
              <a:rPr lang="es-CL" sz="1600" dirty="0"/>
              <a:t>La subcategoría “Tentación” está presente en un 17,9% de las transacciones del universo ACP, PPS1, PPS2. </a:t>
            </a:r>
          </a:p>
          <a:p>
            <a:endParaRPr lang="es-CL" sz="1600" dirty="0"/>
          </a:p>
          <a:p>
            <a:r>
              <a:rPr lang="es-CL" sz="1600" dirty="0"/>
              <a:t>Lo siguen Queso Maduro, Pollo, Chocolates y Azúcar.  </a:t>
            </a:r>
          </a:p>
          <a:p>
            <a:endParaRPr lang="es-CL" sz="1600" dirty="0"/>
          </a:p>
          <a:p>
            <a:r>
              <a:rPr lang="es-CL" sz="1600" dirty="0"/>
              <a:t>Asadurías en tanto, </a:t>
            </a:r>
            <a:r>
              <a:rPr lang="es-ES" sz="1600" dirty="0"/>
              <a:t>no aparece dentro del listado, eso quiere decir que la no hay participación de ocurrencia en el total de los tickets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D5275D0-2E3D-982A-751A-22900235E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062" y="847818"/>
            <a:ext cx="2723672" cy="596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3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8" descr="page17image38932992">
            <a:extLst>
              <a:ext uri="{FF2B5EF4-FFF2-40B4-BE49-F238E27FC236}">
                <a16:creationId xmlns:a16="http://schemas.microsoft.com/office/drawing/2014/main" id="{6FB015B5-DAF6-2B4C-A540-C858A31A0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31"/>
          <a:stretch/>
        </p:blipFill>
        <p:spPr bwMode="auto">
          <a:xfrm>
            <a:off x="0" y="5949205"/>
            <a:ext cx="12252960" cy="90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page14image39004480">
            <a:extLst>
              <a:ext uri="{FF2B5EF4-FFF2-40B4-BE49-F238E27FC236}">
                <a16:creationId xmlns:a16="http://schemas.microsoft.com/office/drawing/2014/main" id="{56F83902-5616-BE45-8405-DD1DCD23A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9" r="13312"/>
          <a:stretch/>
        </p:blipFill>
        <p:spPr bwMode="auto">
          <a:xfrm>
            <a:off x="10068820" y="0"/>
            <a:ext cx="2123180" cy="200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100078C2-3051-1441-B4C9-B1F856405E0C}"/>
              </a:ext>
            </a:extLst>
          </p:cNvPr>
          <p:cNvSpPr txBox="1"/>
          <p:nvPr/>
        </p:nvSpPr>
        <p:spPr>
          <a:xfrm>
            <a:off x="1339062" y="166013"/>
            <a:ext cx="85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>
                <a:solidFill>
                  <a:schemeClr val="accent1"/>
                </a:solidFill>
                <a:latin typeface="Bogle" panose="020B0503020203060203" pitchFamily="34" charset="77"/>
              </a:rPr>
              <a:t>Resultados Store: 80 (Reglas de asociación)</a:t>
            </a:r>
            <a:endParaRPr lang="es-ES_tradnl" sz="3200" b="1" dirty="0">
              <a:solidFill>
                <a:schemeClr val="accent1"/>
              </a:solidFill>
              <a:latin typeface="Bogle" panose="020B0503020203060203" pitchFamily="34" charset="77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11F2EC3-90CD-4F45-B62E-8FD084970F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036"/>
          <a:stretch/>
        </p:blipFill>
        <p:spPr>
          <a:xfrm>
            <a:off x="590892" y="-9144"/>
            <a:ext cx="679856" cy="75993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B704902-F4C4-2C41-A53E-4465E0E0AA81}"/>
              </a:ext>
            </a:extLst>
          </p:cNvPr>
          <p:cNvSpPr txBox="1"/>
          <p:nvPr/>
        </p:nvSpPr>
        <p:spPr>
          <a:xfrm>
            <a:off x="10732012" y="6267474"/>
            <a:ext cx="574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>
                <a:solidFill>
                  <a:schemeClr val="bg1"/>
                </a:solidFill>
                <a:latin typeface="Bogle" panose="020B0503020203060203" pitchFamily="34" charset="77"/>
              </a:rPr>
              <a:t>O</a:t>
            </a:r>
            <a:r>
              <a:rPr lang="es-ES_tradnl" sz="1600" dirty="0">
                <a:solidFill>
                  <a:schemeClr val="accent4"/>
                </a:solidFill>
                <a:latin typeface="Bogle" panose="020B0503020203060203" pitchFamily="34" charset="77"/>
              </a:rPr>
              <a:t>.BI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E19CB1C3-ED4D-4B09-AEF8-1821959139F2}"/>
              </a:ext>
            </a:extLst>
          </p:cNvPr>
          <p:cNvSpPr txBox="1"/>
          <p:nvPr/>
        </p:nvSpPr>
        <p:spPr>
          <a:xfrm>
            <a:off x="7340304" y="880637"/>
            <a:ext cx="357974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L"/>
            </a:defPPr>
            <a:lvl1pPr>
              <a:defRPr sz="3200">
                <a:solidFill>
                  <a:schemeClr val="accent1"/>
                </a:solidFill>
                <a:latin typeface="Bogle" panose="020B0503020203060203" pitchFamily="34" charset="77"/>
              </a:defRPr>
            </a:lvl1pPr>
          </a:lstStyle>
          <a:p>
            <a:r>
              <a:rPr lang="es-CL" sz="1600" dirty="0"/>
              <a:t>Pollos asados no está presente en ninguna asociación, es decir, no combina de manera representativa con otra subcategoría de la muestra </a:t>
            </a:r>
          </a:p>
          <a:p>
            <a:endParaRPr lang="es-CL" sz="1600" dirty="0"/>
          </a:p>
          <a:p>
            <a:r>
              <a:rPr lang="es-CL" sz="1600" dirty="0"/>
              <a:t>Los cruces más relevantes del local, se dan principalmente en productos tales como: </a:t>
            </a:r>
          </a:p>
          <a:p>
            <a:r>
              <a:rPr lang="es-CL" sz="1600" dirty="0"/>
              <a:t>Mayonesa/ </a:t>
            </a:r>
            <a:r>
              <a:rPr lang="es-CL" sz="1600" dirty="0" err="1"/>
              <a:t>Ketchup</a:t>
            </a:r>
            <a:endParaRPr lang="es-CL" sz="1600" dirty="0"/>
          </a:p>
          <a:p>
            <a:r>
              <a:rPr lang="es-CL" sz="1600" dirty="0"/>
              <a:t>Pasta / Salsa de tomate</a:t>
            </a:r>
          </a:p>
          <a:p>
            <a:r>
              <a:rPr lang="es-CL" sz="1600" dirty="0"/>
              <a:t>Pasta/ Aceite</a:t>
            </a:r>
          </a:p>
          <a:p>
            <a:r>
              <a:rPr lang="es-CL" sz="1600" dirty="0"/>
              <a:t>Aceite/Azúcar</a:t>
            </a:r>
          </a:p>
          <a:p>
            <a:r>
              <a:rPr lang="es-CL" sz="1600" dirty="0"/>
              <a:t> </a:t>
            </a:r>
            <a:endParaRPr lang="es-ES" sz="16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48E9A84-A7A1-5795-59D1-95D0B1BAC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538" y="880637"/>
            <a:ext cx="6060833" cy="57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9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8" descr="page17image38932992">
            <a:extLst>
              <a:ext uri="{FF2B5EF4-FFF2-40B4-BE49-F238E27FC236}">
                <a16:creationId xmlns:a16="http://schemas.microsoft.com/office/drawing/2014/main" id="{6FB015B5-DAF6-2B4C-A540-C858A31A0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31"/>
          <a:stretch/>
        </p:blipFill>
        <p:spPr bwMode="auto">
          <a:xfrm>
            <a:off x="0" y="5949205"/>
            <a:ext cx="12252960" cy="90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page14image39004480">
            <a:extLst>
              <a:ext uri="{FF2B5EF4-FFF2-40B4-BE49-F238E27FC236}">
                <a16:creationId xmlns:a16="http://schemas.microsoft.com/office/drawing/2014/main" id="{56F83902-5616-BE45-8405-DD1DCD23A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9" r="13312"/>
          <a:stretch/>
        </p:blipFill>
        <p:spPr bwMode="auto">
          <a:xfrm>
            <a:off x="10068820" y="0"/>
            <a:ext cx="2123180" cy="200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100078C2-3051-1441-B4C9-B1F856405E0C}"/>
              </a:ext>
            </a:extLst>
          </p:cNvPr>
          <p:cNvSpPr txBox="1"/>
          <p:nvPr/>
        </p:nvSpPr>
        <p:spPr>
          <a:xfrm>
            <a:off x="1339062" y="166013"/>
            <a:ext cx="85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>
                <a:solidFill>
                  <a:schemeClr val="accent1"/>
                </a:solidFill>
                <a:latin typeface="Bogle" panose="020B0503020203060203" pitchFamily="34" charset="77"/>
              </a:rPr>
              <a:t>Conclusiones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11F2EC3-90CD-4F45-B62E-8FD084970F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036"/>
          <a:stretch/>
        </p:blipFill>
        <p:spPr>
          <a:xfrm>
            <a:off x="590892" y="-9144"/>
            <a:ext cx="679856" cy="75993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B704902-F4C4-2C41-A53E-4465E0E0AA81}"/>
              </a:ext>
            </a:extLst>
          </p:cNvPr>
          <p:cNvSpPr txBox="1"/>
          <p:nvPr/>
        </p:nvSpPr>
        <p:spPr>
          <a:xfrm>
            <a:off x="10732012" y="6267474"/>
            <a:ext cx="574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>
                <a:solidFill>
                  <a:schemeClr val="bg1"/>
                </a:solidFill>
                <a:latin typeface="Bogle" panose="020B0503020203060203" pitchFamily="34" charset="77"/>
              </a:rPr>
              <a:t>O</a:t>
            </a:r>
            <a:r>
              <a:rPr lang="es-ES_tradnl" sz="1600" dirty="0">
                <a:solidFill>
                  <a:schemeClr val="accent4"/>
                </a:solidFill>
                <a:latin typeface="Bogle" panose="020B0503020203060203" pitchFamily="34" charset="77"/>
              </a:rPr>
              <a:t>.BI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E19CB1C3-ED4D-4B09-AEF8-1821959139F2}"/>
              </a:ext>
            </a:extLst>
          </p:cNvPr>
          <p:cNvSpPr txBox="1"/>
          <p:nvPr/>
        </p:nvSpPr>
        <p:spPr>
          <a:xfrm>
            <a:off x="394326" y="864863"/>
            <a:ext cx="102568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L"/>
            </a:defPPr>
            <a:lvl1pPr>
              <a:defRPr sz="3200">
                <a:solidFill>
                  <a:schemeClr val="accent1"/>
                </a:solidFill>
                <a:latin typeface="Bogle" panose="020B0503020203060203" pitchFamily="34" charset="77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s-C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/>
              <a:t>Se analizó la subcategoría Asaduría completa, compuesta principalmente por Pollos asados y Papas fritas para 3 locales en dónde se identificó una Alta, Mediana, y Baja demanda de Pollos asados.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/>
              <a:t>En el Local 628 (Alta); En este local Asaduría alcanza un 6% de </a:t>
            </a:r>
            <a:r>
              <a:rPr lang="es-CL" sz="1600" dirty="0" err="1"/>
              <a:t>support</a:t>
            </a:r>
            <a:r>
              <a:rPr lang="es-CL" sz="1600" dirty="0"/>
              <a:t>, lo que se traduce en que los productos de asadurías están presentes en el 6% del universo del total de Tickets de ACP, PPS1, PPS2.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/>
              <a:t>En el caso de Locales 57 (Media) y 80 (Baja); </a:t>
            </a:r>
            <a:r>
              <a:rPr lang="es-ES" sz="1600" dirty="0"/>
              <a:t>la participación de ocurrencia de Asadurías en el </a:t>
            </a:r>
            <a:r>
              <a:rPr lang="es-CL" sz="1600" dirty="0"/>
              <a:t>universo del total de Tickets de ACP, PPS1, PPS2</a:t>
            </a:r>
            <a:r>
              <a:rPr lang="es-ES" sz="1600" dirty="0"/>
              <a:t>, es bajo el 3%.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Al analizar reglas de asociación no se identifica un patrón representativo para afirmar que los productos de asadurías tienen alta asociación a nivel de tickets, con otros productos de otras categorías. </a:t>
            </a:r>
          </a:p>
          <a:p>
            <a:endParaRPr lang="es-ES" sz="1600" dirty="0"/>
          </a:p>
          <a:p>
            <a:endParaRPr lang="es-CL" sz="1600" dirty="0"/>
          </a:p>
          <a:p>
            <a:endParaRPr lang="es-CL" sz="1600" dirty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149568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8" descr="page17image38932992">
            <a:extLst>
              <a:ext uri="{FF2B5EF4-FFF2-40B4-BE49-F238E27FC236}">
                <a16:creationId xmlns:a16="http://schemas.microsoft.com/office/drawing/2014/main" id="{6FB015B5-DAF6-2B4C-A540-C858A31A0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31"/>
          <a:stretch/>
        </p:blipFill>
        <p:spPr bwMode="auto">
          <a:xfrm>
            <a:off x="0" y="5949205"/>
            <a:ext cx="12252960" cy="90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page14image39004480">
            <a:extLst>
              <a:ext uri="{FF2B5EF4-FFF2-40B4-BE49-F238E27FC236}">
                <a16:creationId xmlns:a16="http://schemas.microsoft.com/office/drawing/2014/main" id="{56F83902-5616-BE45-8405-DD1DCD23A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9" r="13312"/>
          <a:stretch/>
        </p:blipFill>
        <p:spPr bwMode="auto">
          <a:xfrm>
            <a:off x="10068820" y="0"/>
            <a:ext cx="2123180" cy="200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100078C2-3051-1441-B4C9-B1F856405E0C}"/>
              </a:ext>
            </a:extLst>
          </p:cNvPr>
          <p:cNvSpPr txBox="1"/>
          <p:nvPr/>
        </p:nvSpPr>
        <p:spPr>
          <a:xfrm>
            <a:off x="1339062" y="166013"/>
            <a:ext cx="85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>
                <a:solidFill>
                  <a:schemeClr val="accent1"/>
                </a:solidFill>
                <a:latin typeface="Bogle" panose="020B0503020203060203" pitchFamily="34" charset="77"/>
              </a:rPr>
              <a:t>Referencias </a:t>
            </a:r>
            <a:endParaRPr lang="es-ES_tradnl" sz="3200" b="1" dirty="0">
              <a:solidFill>
                <a:schemeClr val="accent1"/>
              </a:solidFill>
              <a:latin typeface="Bogle" panose="020B0503020203060203" pitchFamily="34" charset="77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11F2EC3-90CD-4F45-B62E-8FD084970F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036"/>
          <a:stretch/>
        </p:blipFill>
        <p:spPr>
          <a:xfrm>
            <a:off x="590892" y="-9144"/>
            <a:ext cx="679856" cy="75993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B704902-F4C4-2C41-A53E-4465E0E0AA81}"/>
              </a:ext>
            </a:extLst>
          </p:cNvPr>
          <p:cNvSpPr txBox="1"/>
          <p:nvPr/>
        </p:nvSpPr>
        <p:spPr>
          <a:xfrm>
            <a:off x="10732012" y="6267474"/>
            <a:ext cx="574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>
                <a:solidFill>
                  <a:schemeClr val="bg1"/>
                </a:solidFill>
                <a:latin typeface="Bogle" panose="020B0503020203060203" pitchFamily="34" charset="77"/>
              </a:rPr>
              <a:t>O</a:t>
            </a:r>
            <a:r>
              <a:rPr lang="es-ES_tradnl" sz="1600" dirty="0">
                <a:solidFill>
                  <a:schemeClr val="accent4"/>
                </a:solidFill>
                <a:latin typeface="Bogle" panose="020B0503020203060203" pitchFamily="34" charset="77"/>
              </a:rPr>
              <a:t>.BI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E19CB1C3-ED4D-4B09-AEF8-1821959139F2}"/>
              </a:ext>
            </a:extLst>
          </p:cNvPr>
          <p:cNvSpPr txBox="1"/>
          <p:nvPr/>
        </p:nvSpPr>
        <p:spPr>
          <a:xfrm>
            <a:off x="394326" y="864863"/>
            <a:ext cx="10256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L"/>
            </a:defPPr>
            <a:lvl1pPr>
              <a:defRPr sz="3200">
                <a:solidFill>
                  <a:schemeClr val="accent1"/>
                </a:solidFill>
                <a:latin typeface="Bogle" panose="020B0503020203060203" pitchFamily="34" charset="77"/>
              </a:defRPr>
            </a:lvl1pPr>
          </a:lstStyle>
          <a:p>
            <a:r>
              <a:rPr lang="es-CL" sz="1600" dirty="0"/>
              <a:t>A priori</a:t>
            </a:r>
          </a:p>
          <a:p>
            <a:r>
              <a:rPr lang="es-ES" sz="1600" dirty="0">
                <a:hlinkClick r:id="rId5"/>
              </a:rPr>
              <a:t>http://rasbt.github.io/mlxtend/user_guide/frequent_patterns/apriori/</a:t>
            </a:r>
            <a:r>
              <a:rPr lang="es-ES" sz="1600" dirty="0"/>
              <a:t> </a:t>
            </a:r>
          </a:p>
          <a:p>
            <a:endParaRPr lang="es-ES" sz="1600" dirty="0"/>
          </a:p>
          <a:p>
            <a:endParaRPr lang="es-ES" sz="1600" dirty="0"/>
          </a:p>
          <a:p>
            <a:r>
              <a:rPr lang="es-CL" sz="1600" dirty="0"/>
              <a:t>Reglas de asociación</a:t>
            </a:r>
          </a:p>
          <a:p>
            <a:r>
              <a:rPr lang="es-ES" sz="1600" dirty="0">
                <a:hlinkClick r:id="rId6"/>
              </a:rPr>
              <a:t>http://rasbt.github.io/mlxtend/user_guide/frequent_patterns/association_rules/</a:t>
            </a:r>
            <a:r>
              <a:rPr lang="es-E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16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CB149C5B-D5B1-BC4B-BB3F-E87E8D00F2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" r="29"/>
          <a:stretch/>
        </p:blipFill>
        <p:spPr>
          <a:xfrm>
            <a:off x="0" y="0"/>
            <a:ext cx="12192000" cy="6861972"/>
          </a:xfrm>
          <a:prstGeom prst="rect">
            <a:avLst/>
          </a:prstGeom>
        </p:spPr>
      </p:pic>
      <p:pic>
        <p:nvPicPr>
          <p:cNvPr id="11" name="Picture 38" descr="page17image38932992">
            <a:extLst>
              <a:ext uri="{FF2B5EF4-FFF2-40B4-BE49-F238E27FC236}">
                <a16:creationId xmlns:a16="http://schemas.microsoft.com/office/drawing/2014/main" id="{6A5EC62D-447E-534B-8054-CD72296B32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5949205"/>
            <a:ext cx="12252960" cy="90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page14image39004480">
            <a:extLst>
              <a:ext uri="{FF2B5EF4-FFF2-40B4-BE49-F238E27FC236}">
                <a16:creationId xmlns:a16="http://schemas.microsoft.com/office/drawing/2014/main" id="{56F83902-5616-BE45-8405-DD1DCD23A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68820" y="0"/>
            <a:ext cx="2123180" cy="200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27D96C50-E9EA-0C4B-88D7-A29D530B7D6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892" y="0"/>
            <a:ext cx="679856" cy="113483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9F6B9E0-C683-BF48-908F-66AC0264D128}"/>
              </a:ext>
            </a:extLst>
          </p:cNvPr>
          <p:cNvSpPr txBox="1"/>
          <p:nvPr/>
        </p:nvSpPr>
        <p:spPr>
          <a:xfrm>
            <a:off x="3141426" y="4681660"/>
            <a:ext cx="591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err="1">
                <a:solidFill>
                  <a:schemeClr val="bg1"/>
                </a:solidFill>
                <a:latin typeface="Bogle" panose="020B0503020203060203" pitchFamily="34" charset="77"/>
              </a:rPr>
              <a:t>Made</a:t>
            </a:r>
            <a:r>
              <a:rPr lang="es-ES_tradnl" dirty="0">
                <a:solidFill>
                  <a:schemeClr val="bg1"/>
                </a:solidFill>
                <a:latin typeface="Bogle" panose="020B0503020203060203" pitchFamily="34" charset="77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Bogle" panose="020B0503020203060203" pitchFamily="34" charset="77"/>
              </a:rPr>
              <a:t>with</a:t>
            </a:r>
            <a:r>
              <a:rPr lang="es-ES_tradnl" dirty="0">
                <a:solidFill>
                  <a:schemeClr val="bg1"/>
                </a:solidFill>
                <a:latin typeface="Bogle" panose="020B0503020203060203" pitchFamily="34" charset="77"/>
              </a:rPr>
              <a:t>      </a:t>
            </a:r>
            <a:r>
              <a:rPr lang="es-ES_tradnl" dirty="0" err="1">
                <a:solidFill>
                  <a:schemeClr val="bg1"/>
                </a:solidFill>
                <a:latin typeface="Bogle" panose="020B0503020203060203" pitchFamily="34" charset="77"/>
              </a:rPr>
              <a:t>by</a:t>
            </a:r>
            <a:r>
              <a:rPr lang="es-ES_tradnl" dirty="0">
                <a:solidFill>
                  <a:schemeClr val="bg1"/>
                </a:solidFill>
                <a:latin typeface="Bogle" panose="020B0503020203060203" pitchFamily="34" charset="77"/>
              </a:rPr>
              <a:t> O</a:t>
            </a:r>
            <a:r>
              <a:rPr lang="es-ES_tradnl" dirty="0">
                <a:solidFill>
                  <a:schemeClr val="accent4"/>
                </a:solidFill>
                <a:latin typeface="Bogle" panose="020B0503020203060203" pitchFamily="34" charset="77"/>
              </a:rPr>
              <a:t>.BI</a:t>
            </a: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91A2A195-6784-FE4C-A399-0F99611A483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07354" y="6197600"/>
            <a:ext cx="2082800" cy="520700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B702AB4-65B4-BF44-8B0B-0ECBDEA8BF3E}"/>
              </a:ext>
            </a:extLst>
          </p:cNvPr>
          <p:cNvCxnSpPr/>
          <p:nvPr/>
        </p:nvCxnSpPr>
        <p:spPr>
          <a:xfrm>
            <a:off x="3597631" y="4416552"/>
            <a:ext cx="478465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áfico 7" descr="Corazón con relleno sólido">
            <a:extLst>
              <a:ext uri="{FF2B5EF4-FFF2-40B4-BE49-F238E27FC236}">
                <a16:creationId xmlns:a16="http://schemas.microsoft.com/office/drawing/2014/main" id="{CF1002B3-3D14-6C42-8CC7-B68FCAC3932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78361" y="4734851"/>
            <a:ext cx="230373" cy="23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8" descr="page17image38932992">
            <a:extLst>
              <a:ext uri="{FF2B5EF4-FFF2-40B4-BE49-F238E27FC236}">
                <a16:creationId xmlns:a16="http://schemas.microsoft.com/office/drawing/2014/main" id="{6FB015B5-DAF6-2B4C-A540-C858A31A0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31"/>
          <a:stretch/>
        </p:blipFill>
        <p:spPr bwMode="auto">
          <a:xfrm>
            <a:off x="0" y="5949205"/>
            <a:ext cx="12252960" cy="90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page14image39004480">
            <a:extLst>
              <a:ext uri="{FF2B5EF4-FFF2-40B4-BE49-F238E27FC236}">
                <a16:creationId xmlns:a16="http://schemas.microsoft.com/office/drawing/2014/main" id="{56F83902-5616-BE45-8405-DD1DCD23A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9" r="13312"/>
          <a:stretch/>
        </p:blipFill>
        <p:spPr bwMode="auto">
          <a:xfrm>
            <a:off x="10068820" y="0"/>
            <a:ext cx="2123180" cy="200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100078C2-3051-1441-B4C9-B1F856405E0C}"/>
              </a:ext>
            </a:extLst>
          </p:cNvPr>
          <p:cNvSpPr txBox="1"/>
          <p:nvPr/>
        </p:nvSpPr>
        <p:spPr>
          <a:xfrm>
            <a:off x="1339062" y="166013"/>
            <a:ext cx="85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>
                <a:solidFill>
                  <a:schemeClr val="accent1"/>
                </a:solidFill>
                <a:latin typeface="Bogle" panose="020B0503020203060203" pitchFamily="34" charset="77"/>
              </a:rPr>
              <a:t>Contexto</a:t>
            </a:r>
            <a:endParaRPr lang="es-ES_tradnl" sz="3200" b="1" dirty="0">
              <a:solidFill>
                <a:schemeClr val="accent1"/>
              </a:solidFill>
              <a:latin typeface="Bogle" panose="020B0503020203060203" pitchFamily="34" charset="77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11F2EC3-90CD-4F45-B62E-8FD084970F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036"/>
          <a:stretch/>
        </p:blipFill>
        <p:spPr>
          <a:xfrm>
            <a:off x="590892" y="-9144"/>
            <a:ext cx="679856" cy="75993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B704902-F4C4-2C41-A53E-4465E0E0AA81}"/>
              </a:ext>
            </a:extLst>
          </p:cNvPr>
          <p:cNvSpPr txBox="1"/>
          <p:nvPr/>
        </p:nvSpPr>
        <p:spPr>
          <a:xfrm>
            <a:off x="10732012" y="6267474"/>
            <a:ext cx="574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>
                <a:solidFill>
                  <a:schemeClr val="bg1"/>
                </a:solidFill>
                <a:latin typeface="Bogle" panose="020B0503020203060203" pitchFamily="34" charset="77"/>
              </a:rPr>
              <a:t>O</a:t>
            </a:r>
            <a:r>
              <a:rPr lang="es-ES_tradnl" sz="1600" dirty="0">
                <a:solidFill>
                  <a:schemeClr val="accent4"/>
                </a:solidFill>
                <a:latin typeface="Bogle" panose="020B0503020203060203" pitchFamily="34" charset="77"/>
              </a:rPr>
              <a:t>.BI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E19CB1C3-ED4D-4B09-AEF8-1821959139F2}"/>
              </a:ext>
            </a:extLst>
          </p:cNvPr>
          <p:cNvSpPr txBox="1"/>
          <p:nvPr/>
        </p:nvSpPr>
        <p:spPr>
          <a:xfrm>
            <a:off x="394326" y="864863"/>
            <a:ext cx="102568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L"/>
            </a:defPPr>
            <a:lvl1pPr>
              <a:defRPr sz="3200">
                <a:solidFill>
                  <a:schemeClr val="accent1"/>
                </a:solidFill>
                <a:latin typeface="Bogle" panose="020B0503020203060203" pitchFamily="34" charset="77"/>
              </a:defRPr>
            </a:lvl1pPr>
          </a:lstStyle>
          <a:p>
            <a:r>
              <a:rPr lang="es-CL" sz="1600" dirty="0"/>
              <a:t>Tras el proyecto de investigación de tesis de Álvaro del equipo </a:t>
            </a:r>
            <a:r>
              <a:rPr lang="es-CL" sz="1600" dirty="0" err="1"/>
              <a:t>Operations</a:t>
            </a:r>
            <a:r>
              <a:rPr lang="es-CL" sz="1600" dirty="0"/>
              <a:t> Data, que consiste principalmente en la elaboración de un </a:t>
            </a:r>
            <a:r>
              <a:rPr lang="es-CL" sz="1600" dirty="0" err="1"/>
              <a:t>Forecast</a:t>
            </a:r>
            <a:r>
              <a:rPr lang="es-CL" sz="1600" dirty="0"/>
              <a:t> de ventas, de manera que las tiendas sepan cuanto producir para atender su demanda. Nace la necesidad de análisis para evaluar el comportamiento de las ultimas campañas comerciales de cara a incentivar la venta de Pollos asados.   </a:t>
            </a:r>
          </a:p>
        </p:txBody>
      </p:sp>
    </p:spTree>
    <p:extLst>
      <p:ext uri="{BB962C8B-B14F-4D97-AF65-F5344CB8AC3E}">
        <p14:creationId xmlns:p14="http://schemas.microsoft.com/office/powerpoint/2010/main" val="315722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8" descr="page17image38932992">
            <a:extLst>
              <a:ext uri="{FF2B5EF4-FFF2-40B4-BE49-F238E27FC236}">
                <a16:creationId xmlns:a16="http://schemas.microsoft.com/office/drawing/2014/main" id="{6FB015B5-DAF6-2B4C-A540-C858A31A0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31"/>
          <a:stretch/>
        </p:blipFill>
        <p:spPr bwMode="auto">
          <a:xfrm>
            <a:off x="0" y="5949205"/>
            <a:ext cx="12252960" cy="90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page14image39004480">
            <a:extLst>
              <a:ext uri="{FF2B5EF4-FFF2-40B4-BE49-F238E27FC236}">
                <a16:creationId xmlns:a16="http://schemas.microsoft.com/office/drawing/2014/main" id="{56F83902-5616-BE45-8405-DD1DCD23A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9" r="13312"/>
          <a:stretch/>
        </p:blipFill>
        <p:spPr bwMode="auto">
          <a:xfrm>
            <a:off x="10068820" y="0"/>
            <a:ext cx="2123180" cy="200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100078C2-3051-1441-B4C9-B1F856405E0C}"/>
              </a:ext>
            </a:extLst>
          </p:cNvPr>
          <p:cNvSpPr txBox="1"/>
          <p:nvPr/>
        </p:nvSpPr>
        <p:spPr>
          <a:xfrm>
            <a:off x="1339062" y="166013"/>
            <a:ext cx="85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>
                <a:solidFill>
                  <a:schemeClr val="accent1"/>
                </a:solidFill>
                <a:latin typeface="Bogle" panose="020B0503020203060203" pitchFamily="34" charset="77"/>
              </a:rPr>
              <a:t>Problema </a:t>
            </a:r>
            <a:endParaRPr lang="es-ES_tradnl" sz="3200" b="1" dirty="0">
              <a:solidFill>
                <a:schemeClr val="accent1"/>
              </a:solidFill>
              <a:latin typeface="Bogle" panose="020B0503020203060203" pitchFamily="34" charset="77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11F2EC3-90CD-4F45-B62E-8FD084970F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036"/>
          <a:stretch/>
        </p:blipFill>
        <p:spPr>
          <a:xfrm>
            <a:off x="590892" y="-9144"/>
            <a:ext cx="679856" cy="75993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B704902-F4C4-2C41-A53E-4465E0E0AA81}"/>
              </a:ext>
            </a:extLst>
          </p:cNvPr>
          <p:cNvSpPr txBox="1"/>
          <p:nvPr/>
        </p:nvSpPr>
        <p:spPr>
          <a:xfrm>
            <a:off x="10732012" y="6267474"/>
            <a:ext cx="574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>
                <a:solidFill>
                  <a:schemeClr val="bg1"/>
                </a:solidFill>
                <a:latin typeface="Bogle" panose="020B0503020203060203" pitchFamily="34" charset="77"/>
              </a:rPr>
              <a:t>O</a:t>
            </a:r>
            <a:r>
              <a:rPr lang="es-ES_tradnl" sz="1600" dirty="0">
                <a:solidFill>
                  <a:schemeClr val="accent4"/>
                </a:solidFill>
                <a:latin typeface="Bogle" panose="020B0503020203060203" pitchFamily="34" charset="77"/>
              </a:rPr>
              <a:t>.BI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E19CB1C3-ED4D-4B09-AEF8-1821959139F2}"/>
              </a:ext>
            </a:extLst>
          </p:cNvPr>
          <p:cNvSpPr txBox="1"/>
          <p:nvPr/>
        </p:nvSpPr>
        <p:spPr>
          <a:xfrm>
            <a:off x="394326" y="864863"/>
            <a:ext cx="10256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L"/>
            </a:defPPr>
            <a:lvl1pPr>
              <a:defRPr sz="3200">
                <a:solidFill>
                  <a:schemeClr val="accent1"/>
                </a:solidFill>
                <a:latin typeface="Bogle" panose="020B0503020203060203" pitchFamily="34" charset="77"/>
              </a:defRPr>
            </a:lvl1pPr>
          </a:lstStyle>
          <a:p>
            <a:r>
              <a:rPr lang="es-ES" sz="1600" dirty="0"/>
              <a:t>Uno de los aprendizajes del proyecto de investigación de tesis de Álvaro del equipo </a:t>
            </a:r>
            <a:r>
              <a:rPr lang="es-ES" sz="1600" dirty="0" err="1"/>
              <a:t>Operations</a:t>
            </a:r>
            <a:r>
              <a:rPr lang="es-ES" sz="1600" dirty="0"/>
              <a:t> Data fue que mientras más unidades de venta de la categoría Pollo asado, mayor es el dañado que se reporta dado que, posterior a las 19.00 </a:t>
            </a:r>
            <a:r>
              <a:rPr lang="es-ES" sz="1600" dirty="0" err="1"/>
              <a:t>hrs</a:t>
            </a:r>
            <a:r>
              <a:rPr lang="es-ES" sz="1600" dirty="0"/>
              <a:t> del día, el pollo sufre descuentos importantes lo que afecta en el margen final del producto. </a:t>
            </a:r>
          </a:p>
          <a:p>
            <a:endParaRPr lang="es-ES" sz="1600" dirty="0"/>
          </a:p>
          <a:p>
            <a:r>
              <a:rPr lang="es-ES" sz="1600" dirty="0"/>
              <a:t>El problema actual, es la decisión de generar campañas comerciales de la subcategoría, aumentando considerablemente el dañado, bajo la hipótesis de la venta incremental generada a raíz de la campaña comercial. </a:t>
            </a:r>
          </a:p>
        </p:txBody>
      </p:sp>
    </p:spTree>
    <p:extLst>
      <p:ext uri="{BB962C8B-B14F-4D97-AF65-F5344CB8AC3E}">
        <p14:creationId xmlns:p14="http://schemas.microsoft.com/office/powerpoint/2010/main" val="126506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8" descr="page17image38932992">
            <a:extLst>
              <a:ext uri="{FF2B5EF4-FFF2-40B4-BE49-F238E27FC236}">
                <a16:creationId xmlns:a16="http://schemas.microsoft.com/office/drawing/2014/main" id="{6FB015B5-DAF6-2B4C-A540-C858A31A0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31"/>
          <a:stretch/>
        </p:blipFill>
        <p:spPr bwMode="auto">
          <a:xfrm>
            <a:off x="0" y="5949205"/>
            <a:ext cx="12252960" cy="90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page14image39004480">
            <a:extLst>
              <a:ext uri="{FF2B5EF4-FFF2-40B4-BE49-F238E27FC236}">
                <a16:creationId xmlns:a16="http://schemas.microsoft.com/office/drawing/2014/main" id="{56F83902-5616-BE45-8405-DD1DCD23A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9" r="13312"/>
          <a:stretch/>
        </p:blipFill>
        <p:spPr bwMode="auto">
          <a:xfrm>
            <a:off x="10068820" y="0"/>
            <a:ext cx="2123180" cy="200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100078C2-3051-1441-B4C9-B1F856405E0C}"/>
              </a:ext>
            </a:extLst>
          </p:cNvPr>
          <p:cNvSpPr txBox="1"/>
          <p:nvPr/>
        </p:nvSpPr>
        <p:spPr>
          <a:xfrm>
            <a:off x="1339062" y="166013"/>
            <a:ext cx="85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>
                <a:solidFill>
                  <a:schemeClr val="accent1"/>
                </a:solidFill>
                <a:latin typeface="Bogle" panose="020B0503020203060203" pitchFamily="34" charset="77"/>
              </a:rPr>
              <a:t>Hipótesis </a:t>
            </a:r>
            <a:endParaRPr lang="es-ES_tradnl" sz="3200" b="1" dirty="0">
              <a:solidFill>
                <a:schemeClr val="accent1"/>
              </a:solidFill>
              <a:latin typeface="Bogle" panose="020B0503020203060203" pitchFamily="34" charset="77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11F2EC3-90CD-4F45-B62E-8FD084970F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036"/>
          <a:stretch/>
        </p:blipFill>
        <p:spPr>
          <a:xfrm>
            <a:off x="590892" y="-9144"/>
            <a:ext cx="679856" cy="75993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B704902-F4C4-2C41-A53E-4465E0E0AA81}"/>
              </a:ext>
            </a:extLst>
          </p:cNvPr>
          <p:cNvSpPr txBox="1"/>
          <p:nvPr/>
        </p:nvSpPr>
        <p:spPr>
          <a:xfrm>
            <a:off x="10732012" y="6267474"/>
            <a:ext cx="574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>
                <a:solidFill>
                  <a:schemeClr val="bg1"/>
                </a:solidFill>
                <a:latin typeface="Bogle" panose="020B0503020203060203" pitchFamily="34" charset="77"/>
              </a:rPr>
              <a:t>O</a:t>
            </a:r>
            <a:r>
              <a:rPr lang="es-ES_tradnl" sz="1600" dirty="0">
                <a:solidFill>
                  <a:schemeClr val="accent4"/>
                </a:solidFill>
                <a:latin typeface="Bogle" panose="020B0503020203060203" pitchFamily="34" charset="77"/>
              </a:rPr>
              <a:t>.BI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E19CB1C3-ED4D-4B09-AEF8-1821959139F2}"/>
              </a:ext>
            </a:extLst>
          </p:cNvPr>
          <p:cNvSpPr txBox="1"/>
          <p:nvPr/>
        </p:nvSpPr>
        <p:spPr>
          <a:xfrm>
            <a:off x="394326" y="864863"/>
            <a:ext cx="102568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L"/>
            </a:defPPr>
            <a:lvl1pPr>
              <a:defRPr sz="3200">
                <a:solidFill>
                  <a:schemeClr val="accent1"/>
                </a:solidFill>
                <a:latin typeface="Bogle" panose="020B0503020203060203" pitchFamily="34" charset="77"/>
              </a:defRPr>
            </a:lvl1pPr>
          </a:lstStyle>
          <a:p>
            <a:r>
              <a:rPr lang="es-CL" sz="1600" dirty="0"/>
              <a:t>La hipótesis a validar es: </a:t>
            </a:r>
          </a:p>
          <a:p>
            <a:endParaRPr lang="es-CL" sz="1600" dirty="0"/>
          </a:p>
          <a:p>
            <a:r>
              <a:rPr lang="es-CL" sz="1600" dirty="0"/>
              <a:t>El Pollo asado comercializado en las diversas tiendas de Walmart, es un producto que genera venta incremental de otras categorías del supermercado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14282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8" descr="page17image38932992">
            <a:extLst>
              <a:ext uri="{FF2B5EF4-FFF2-40B4-BE49-F238E27FC236}">
                <a16:creationId xmlns:a16="http://schemas.microsoft.com/office/drawing/2014/main" id="{6FB015B5-DAF6-2B4C-A540-C858A31A0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31"/>
          <a:stretch/>
        </p:blipFill>
        <p:spPr bwMode="auto">
          <a:xfrm>
            <a:off x="0" y="5949205"/>
            <a:ext cx="12252960" cy="90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page14image39004480">
            <a:extLst>
              <a:ext uri="{FF2B5EF4-FFF2-40B4-BE49-F238E27FC236}">
                <a16:creationId xmlns:a16="http://schemas.microsoft.com/office/drawing/2014/main" id="{56F83902-5616-BE45-8405-DD1DCD23A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9" r="13312"/>
          <a:stretch/>
        </p:blipFill>
        <p:spPr bwMode="auto">
          <a:xfrm>
            <a:off x="10068820" y="0"/>
            <a:ext cx="2123180" cy="200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100078C2-3051-1441-B4C9-B1F856405E0C}"/>
              </a:ext>
            </a:extLst>
          </p:cNvPr>
          <p:cNvSpPr txBox="1"/>
          <p:nvPr/>
        </p:nvSpPr>
        <p:spPr>
          <a:xfrm>
            <a:off x="1339062" y="166013"/>
            <a:ext cx="85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>
                <a:solidFill>
                  <a:schemeClr val="accent1"/>
                </a:solidFill>
                <a:latin typeface="Bogle" panose="020B0503020203060203" pitchFamily="34" charset="77"/>
              </a:rPr>
              <a:t>Muestra </a:t>
            </a:r>
            <a:endParaRPr lang="es-ES_tradnl" sz="3200" b="1" dirty="0">
              <a:solidFill>
                <a:schemeClr val="accent1"/>
              </a:solidFill>
              <a:latin typeface="Bogle" panose="020B0503020203060203" pitchFamily="34" charset="77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11F2EC3-90CD-4F45-B62E-8FD084970F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036"/>
          <a:stretch/>
        </p:blipFill>
        <p:spPr>
          <a:xfrm>
            <a:off x="590892" y="-9144"/>
            <a:ext cx="679856" cy="75993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B704902-F4C4-2C41-A53E-4465E0E0AA81}"/>
              </a:ext>
            </a:extLst>
          </p:cNvPr>
          <p:cNvSpPr txBox="1"/>
          <p:nvPr/>
        </p:nvSpPr>
        <p:spPr>
          <a:xfrm>
            <a:off x="10732012" y="6267474"/>
            <a:ext cx="574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>
                <a:solidFill>
                  <a:schemeClr val="bg1"/>
                </a:solidFill>
                <a:latin typeface="Bogle" panose="020B0503020203060203" pitchFamily="34" charset="77"/>
              </a:rPr>
              <a:t>O</a:t>
            </a:r>
            <a:r>
              <a:rPr lang="es-ES_tradnl" sz="1600" dirty="0">
                <a:solidFill>
                  <a:schemeClr val="accent4"/>
                </a:solidFill>
                <a:latin typeface="Bogle" panose="020B0503020203060203" pitchFamily="34" charset="77"/>
              </a:rPr>
              <a:t>.BI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E19CB1C3-ED4D-4B09-AEF8-1821959139F2}"/>
              </a:ext>
            </a:extLst>
          </p:cNvPr>
          <p:cNvSpPr txBox="1"/>
          <p:nvPr/>
        </p:nvSpPr>
        <p:spPr>
          <a:xfrm>
            <a:off x="394326" y="1003936"/>
            <a:ext cx="1025688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L"/>
            </a:defPPr>
            <a:lvl1pPr>
              <a:defRPr sz="3200">
                <a:solidFill>
                  <a:schemeClr val="accent1"/>
                </a:solidFill>
                <a:latin typeface="Bogle" panose="020B0503020203060203" pitchFamily="34" charset="77"/>
              </a:defRPr>
            </a:lvl1pPr>
          </a:lstStyle>
          <a:p>
            <a:r>
              <a:rPr lang="es-CL" sz="1600" dirty="0"/>
              <a:t>Para el análisis se acotó la muestra utilizando los siguientes filtros de información: </a:t>
            </a:r>
          </a:p>
          <a:p>
            <a:endParaRPr lang="es-CL" sz="1600" dirty="0"/>
          </a:p>
          <a:p>
            <a:pPr marL="228600" indent="-228600">
              <a:buFont typeface="+mj-lt"/>
              <a:buAutoNum type="arabicPeriod"/>
            </a:pPr>
            <a:r>
              <a:rPr lang="es-CL" sz="1600" dirty="0"/>
              <a:t>Periodo Evaluado: Julio 2022</a:t>
            </a:r>
          </a:p>
          <a:p>
            <a:pPr marL="228600" indent="-228600">
              <a:buFont typeface="+mj-lt"/>
              <a:buAutoNum type="arabicPeriod"/>
            </a:pPr>
            <a:r>
              <a:rPr lang="es-CL" sz="1600" dirty="0"/>
              <a:t>Se consideraron todas las transacciones de segmentos ACP, PPS1, PPS2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600" dirty="0"/>
              <a:t>Locales considerados: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sz="1600" b="1" dirty="0">
                <a:solidFill>
                  <a:schemeClr val="accent1"/>
                </a:solidFill>
                <a:latin typeface="Bogle" panose="020B0503020203060203" pitchFamily="34" charset="77"/>
              </a:rPr>
              <a:t>Alta</a:t>
            </a:r>
            <a:r>
              <a:rPr lang="es-ES" sz="1600" dirty="0">
                <a:solidFill>
                  <a:schemeClr val="accent1"/>
                </a:solidFill>
                <a:latin typeface="Bogle" panose="020B0503020203060203" pitchFamily="34" charset="77"/>
              </a:rPr>
              <a:t> venta de Pollos asados = Store:628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sz="1600" b="1" dirty="0">
                <a:solidFill>
                  <a:schemeClr val="accent1"/>
                </a:solidFill>
                <a:latin typeface="Bogle" panose="020B0503020203060203" pitchFamily="34" charset="77"/>
              </a:rPr>
              <a:t>Mediana</a:t>
            </a:r>
            <a:r>
              <a:rPr lang="es-ES" sz="1600" dirty="0">
                <a:solidFill>
                  <a:schemeClr val="accent1"/>
                </a:solidFill>
                <a:latin typeface="Bogle" panose="020B0503020203060203" pitchFamily="34" charset="77"/>
              </a:rPr>
              <a:t> venta de Pollos asados = Store:57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sz="1600" b="1" dirty="0">
                <a:solidFill>
                  <a:schemeClr val="accent1"/>
                </a:solidFill>
                <a:latin typeface="Bogle" panose="020B0503020203060203" pitchFamily="34" charset="77"/>
              </a:rPr>
              <a:t>Baja</a:t>
            </a:r>
            <a:r>
              <a:rPr lang="es-ES" sz="1600" dirty="0">
                <a:solidFill>
                  <a:schemeClr val="accent1"/>
                </a:solidFill>
                <a:latin typeface="Bogle" panose="020B0503020203060203" pitchFamily="34" charset="77"/>
              </a:rPr>
              <a:t> venta de Pollos asados = Store:80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600" dirty="0"/>
              <a:t>Formato seleccionado: Hiper Líder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600" dirty="0"/>
              <a:t>Horario: </a:t>
            </a:r>
            <a:r>
              <a:rPr lang="es-ES" sz="1600" dirty="0" err="1"/>
              <a:t>Trx</a:t>
            </a:r>
            <a:r>
              <a:rPr lang="es-ES" sz="1600" dirty="0"/>
              <a:t> entre las 10.00 a 19.00 </a:t>
            </a:r>
            <a:r>
              <a:rPr lang="es-ES" sz="1600" dirty="0" err="1"/>
              <a:t>Hrs</a:t>
            </a:r>
            <a:r>
              <a:rPr lang="es-ES" sz="1600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600" dirty="0" err="1"/>
              <a:t>Dataset</a:t>
            </a:r>
            <a:r>
              <a:rPr lang="es-ES" sz="1600" dirty="0"/>
              <a:t> de entrada al modelo </a:t>
            </a:r>
          </a:p>
          <a:p>
            <a:pPr marL="228600" indent="-228600">
              <a:buFont typeface="+mj-lt"/>
              <a:buAutoNum type="arabicPeriod"/>
            </a:pPr>
            <a:endParaRPr lang="es-ES" sz="1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4A245D8-865F-669F-4390-39950E77A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007" y="3623415"/>
            <a:ext cx="7772400" cy="21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7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8" descr="page17image38932992">
            <a:extLst>
              <a:ext uri="{FF2B5EF4-FFF2-40B4-BE49-F238E27FC236}">
                <a16:creationId xmlns:a16="http://schemas.microsoft.com/office/drawing/2014/main" id="{6FB015B5-DAF6-2B4C-A540-C858A31A0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31"/>
          <a:stretch/>
        </p:blipFill>
        <p:spPr bwMode="auto">
          <a:xfrm>
            <a:off x="0" y="5949205"/>
            <a:ext cx="12252960" cy="90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page14image39004480">
            <a:extLst>
              <a:ext uri="{FF2B5EF4-FFF2-40B4-BE49-F238E27FC236}">
                <a16:creationId xmlns:a16="http://schemas.microsoft.com/office/drawing/2014/main" id="{56F83902-5616-BE45-8405-DD1DCD23A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9" r="13312"/>
          <a:stretch/>
        </p:blipFill>
        <p:spPr bwMode="auto">
          <a:xfrm>
            <a:off x="10068820" y="0"/>
            <a:ext cx="2123180" cy="200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100078C2-3051-1441-B4C9-B1F856405E0C}"/>
              </a:ext>
            </a:extLst>
          </p:cNvPr>
          <p:cNvSpPr txBox="1"/>
          <p:nvPr/>
        </p:nvSpPr>
        <p:spPr>
          <a:xfrm>
            <a:off x="1339062" y="166013"/>
            <a:ext cx="85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>
                <a:solidFill>
                  <a:schemeClr val="accent1"/>
                </a:solidFill>
                <a:latin typeface="Bogle" panose="020B0503020203060203" pitchFamily="34" charset="77"/>
              </a:rPr>
              <a:t>Algoritmos </a:t>
            </a:r>
            <a:endParaRPr lang="es-ES_tradnl" sz="3200" b="1" dirty="0">
              <a:solidFill>
                <a:schemeClr val="accent1"/>
              </a:solidFill>
              <a:latin typeface="Bogle" panose="020B0503020203060203" pitchFamily="34" charset="77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11F2EC3-90CD-4F45-B62E-8FD084970F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036"/>
          <a:stretch/>
        </p:blipFill>
        <p:spPr>
          <a:xfrm>
            <a:off x="590892" y="-9144"/>
            <a:ext cx="679856" cy="75993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B704902-F4C4-2C41-A53E-4465E0E0AA81}"/>
              </a:ext>
            </a:extLst>
          </p:cNvPr>
          <p:cNvSpPr txBox="1"/>
          <p:nvPr/>
        </p:nvSpPr>
        <p:spPr>
          <a:xfrm>
            <a:off x="10732012" y="6267474"/>
            <a:ext cx="574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>
                <a:solidFill>
                  <a:schemeClr val="bg1"/>
                </a:solidFill>
                <a:latin typeface="Bogle" panose="020B0503020203060203" pitchFamily="34" charset="77"/>
              </a:rPr>
              <a:t>O</a:t>
            </a:r>
            <a:r>
              <a:rPr lang="es-ES_tradnl" sz="1600" dirty="0">
                <a:solidFill>
                  <a:schemeClr val="accent4"/>
                </a:solidFill>
                <a:latin typeface="Bogle" panose="020B0503020203060203" pitchFamily="34" charset="77"/>
              </a:rPr>
              <a:t>.BI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E19CB1C3-ED4D-4B09-AEF8-1821959139F2}"/>
              </a:ext>
            </a:extLst>
          </p:cNvPr>
          <p:cNvSpPr txBox="1"/>
          <p:nvPr/>
        </p:nvSpPr>
        <p:spPr>
          <a:xfrm>
            <a:off x="394326" y="864863"/>
            <a:ext cx="1025688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L"/>
            </a:defPPr>
            <a:lvl1pPr>
              <a:defRPr sz="3200">
                <a:solidFill>
                  <a:schemeClr val="accent1"/>
                </a:solidFill>
                <a:latin typeface="Bogle" panose="020B0503020203060203" pitchFamily="34" charset="77"/>
              </a:defRPr>
            </a:lvl1pPr>
          </a:lstStyle>
          <a:p>
            <a:r>
              <a:rPr lang="es-CL" sz="1600" dirty="0"/>
              <a:t>El análisis fue desarrollado en Python, utilizando las siguientes librerías: </a:t>
            </a:r>
          </a:p>
          <a:p>
            <a:endParaRPr lang="es-CL" sz="1600" dirty="0"/>
          </a:p>
          <a:p>
            <a:pPr marL="342900" indent="-342900">
              <a:buFont typeface="+mj-lt"/>
              <a:buAutoNum type="arabicPeriod"/>
            </a:pPr>
            <a:r>
              <a:rPr lang="es-CL" sz="1600" b="1" dirty="0" err="1"/>
              <a:t>Apriori</a:t>
            </a:r>
            <a:endParaRPr lang="es-CL" sz="1600" b="1" dirty="0"/>
          </a:p>
          <a:p>
            <a:pPr lvl="1"/>
            <a:r>
              <a:rPr lang="es-CL" sz="1600" dirty="0" err="1">
                <a:solidFill>
                  <a:schemeClr val="accent1"/>
                </a:solidFill>
                <a:latin typeface="Bogle" panose="020B0503020203060203" pitchFamily="34" charset="77"/>
              </a:rPr>
              <a:t>Min_support</a:t>
            </a:r>
            <a:r>
              <a:rPr lang="es-CL" sz="1600" dirty="0">
                <a:solidFill>
                  <a:schemeClr val="accent1"/>
                </a:solidFill>
                <a:latin typeface="Bogle" panose="020B0503020203060203" pitchFamily="34" charset="77"/>
              </a:rPr>
              <a:t>: Si el umbral de soporte se establece en 0,5 (50 %), un conjunto de elementos frecuentes se define como un conjunto de elementos que ocurren juntos en al menos el 50 % de todas las transacciones en la base de datos.</a:t>
            </a:r>
          </a:p>
          <a:p>
            <a:pPr lvl="1"/>
            <a:endParaRPr lang="es-CL" sz="1600" dirty="0">
              <a:solidFill>
                <a:schemeClr val="accent1"/>
              </a:solidFill>
              <a:latin typeface="Bogle" panose="020B0503020203060203" pitchFamily="34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s-CL" sz="1600" b="1" dirty="0"/>
              <a:t>Reglas de asociación</a:t>
            </a:r>
          </a:p>
          <a:p>
            <a:pPr marL="228600" indent="-228600">
              <a:buFont typeface="+mj-lt"/>
              <a:buAutoNum type="arabicPeriod"/>
            </a:pPr>
            <a:endParaRPr lang="es-CL" sz="1600" dirty="0"/>
          </a:p>
          <a:p>
            <a:pPr lvl="1"/>
            <a:r>
              <a:rPr lang="es-CL" sz="1600" dirty="0">
                <a:solidFill>
                  <a:schemeClr val="accent1"/>
                </a:solidFill>
                <a:latin typeface="Bogle" panose="020B0503020203060203" pitchFamily="34" charset="77"/>
              </a:rPr>
              <a:t>Métricas: </a:t>
            </a:r>
            <a:br>
              <a:rPr lang="es-CL" sz="1600" dirty="0">
                <a:solidFill>
                  <a:schemeClr val="accent1"/>
                </a:solidFill>
                <a:latin typeface="Bogle" panose="020B0503020203060203" pitchFamily="34" charset="77"/>
              </a:rPr>
            </a:br>
            <a:br>
              <a:rPr lang="es-CL" sz="1600" dirty="0">
                <a:solidFill>
                  <a:schemeClr val="accent1"/>
                </a:solidFill>
                <a:latin typeface="Bogle" panose="020B0503020203060203" pitchFamily="34" charset="77"/>
              </a:rPr>
            </a:br>
            <a:r>
              <a:rPr lang="es-CL" sz="1600" dirty="0">
                <a:solidFill>
                  <a:schemeClr val="accent1"/>
                </a:solidFill>
                <a:latin typeface="Bogle" panose="020B0503020203060203" pitchFamily="34" charset="77"/>
              </a:rPr>
              <a:t>𝜎(A)=# de veces que aparece A en el </a:t>
            </a:r>
            <a:r>
              <a:rPr lang="es-CL" sz="1600" dirty="0" err="1">
                <a:solidFill>
                  <a:schemeClr val="accent1"/>
                </a:solidFill>
                <a:latin typeface="Bogle" panose="020B0503020203060203" pitchFamily="34" charset="77"/>
              </a:rPr>
              <a:t>dataset</a:t>
            </a:r>
            <a:endParaRPr lang="es-CL" sz="1600" dirty="0">
              <a:solidFill>
                <a:schemeClr val="accent1"/>
              </a:solidFill>
              <a:latin typeface="Bogle" panose="020B0503020203060203" pitchFamily="34" charset="77"/>
            </a:endParaRPr>
          </a:p>
          <a:p>
            <a:pPr lvl="1"/>
            <a:r>
              <a:rPr lang="es-CL" sz="1600" dirty="0">
                <a:solidFill>
                  <a:schemeClr val="accent1"/>
                </a:solidFill>
                <a:latin typeface="Bogle" panose="020B0503020203060203" pitchFamily="34" charset="77"/>
              </a:rPr>
              <a:t>N = Cantidad de transacciones (Tamaño del </a:t>
            </a:r>
            <a:r>
              <a:rPr lang="es-CL" sz="1600" dirty="0" err="1">
                <a:solidFill>
                  <a:schemeClr val="accent1"/>
                </a:solidFill>
                <a:latin typeface="Bogle" panose="020B0503020203060203" pitchFamily="34" charset="77"/>
              </a:rPr>
              <a:t>dataset</a:t>
            </a:r>
            <a:r>
              <a:rPr lang="es-CL" sz="1600" dirty="0">
                <a:solidFill>
                  <a:schemeClr val="accent1"/>
                </a:solidFill>
                <a:latin typeface="Bogle" panose="020B0503020203060203" pitchFamily="34" charset="77"/>
              </a:rPr>
              <a:t>)</a:t>
            </a:r>
          </a:p>
          <a:p>
            <a:pPr lvl="1"/>
            <a:endParaRPr lang="es-CL" sz="1600" dirty="0">
              <a:solidFill>
                <a:schemeClr val="accent1"/>
              </a:solidFill>
              <a:latin typeface="Bogle" panose="020B0503020203060203" pitchFamily="34" charset="7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L" sz="1600" dirty="0" err="1">
                <a:solidFill>
                  <a:schemeClr val="accent1"/>
                </a:solidFill>
                <a:latin typeface="Bogle" panose="020B0503020203060203" pitchFamily="34" charset="77"/>
              </a:rPr>
              <a:t>Support</a:t>
            </a:r>
            <a:r>
              <a:rPr lang="es-CL" sz="1600" dirty="0">
                <a:solidFill>
                  <a:schemeClr val="accent1"/>
                </a:solidFill>
                <a:latin typeface="Bogle" panose="020B0503020203060203" pitchFamily="34" charset="77"/>
              </a:rPr>
              <a:t> (A) = 𝜎(A) / 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CL" sz="1600" dirty="0">
              <a:solidFill>
                <a:schemeClr val="accent1"/>
              </a:solidFill>
              <a:latin typeface="Bogle" panose="020B0503020203060203" pitchFamily="34" charset="7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L" sz="1600" dirty="0" err="1">
                <a:solidFill>
                  <a:schemeClr val="accent1"/>
                </a:solidFill>
                <a:latin typeface="Bogle" panose="020B0503020203060203" pitchFamily="34" charset="77"/>
              </a:rPr>
              <a:t>Support</a:t>
            </a:r>
            <a:r>
              <a:rPr lang="es-CL" sz="1600" dirty="0">
                <a:solidFill>
                  <a:schemeClr val="accent1"/>
                </a:solidFill>
                <a:latin typeface="Bogle" panose="020B0503020203060203" pitchFamily="34" charset="77"/>
              </a:rPr>
              <a:t> (A → C) = 𝜎(A ∪  C) / N 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CL" sz="1600" dirty="0">
              <a:solidFill>
                <a:schemeClr val="accent1"/>
              </a:solidFill>
              <a:latin typeface="Bogle" panose="020B0503020203060203" pitchFamily="34" charset="7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L" sz="1600" dirty="0" err="1">
                <a:solidFill>
                  <a:schemeClr val="accent1"/>
                </a:solidFill>
                <a:latin typeface="Bogle" panose="020B0503020203060203" pitchFamily="34" charset="77"/>
              </a:rPr>
              <a:t>Confidence</a:t>
            </a:r>
            <a:r>
              <a:rPr lang="es-CL" sz="1600" dirty="0">
                <a:solidFill>
                  <a:schemeClr val="accent1"/>
                </a:solidFill>
                <a:latin typeface="Bogle" panose="020B0503020203060203" pitchFamily="34" charset="77"/>
              </a:rPr>
              <a:t> ( A → C) = </a:t>
            </a:r>
            <a:r>
              <a:rPr lang="es-CL" sz="1600" dirty="0" err="1">
                <a:solidFill>
                  <a:schemeClr val="accent1"/>
                </a:solidFill>
                <a:latin typeface="Bogle" panose="020B0503020203060203" pitchFamily="34" charset="77"/>
              </a:rPr>
              <a:t>support</a:t>
            </a:r>
            <a:r>
              <a:rPr lang="es-CL" sz="1600" dirty="0">
                <a:solidFill>
                  <a:schemeClr val="accent1"/>
                </a:solidFill>
                <a:latin typeface="Bogle" panose="020B0503020203060203" pitchFamily="34" charset="77"/>
              </a:rPr>
              <a:t> ( A → C) / </a:t>
            </a:r>
            <a:r>
              <a:rPr lang="es-CL" sz="1600" dirty="0" err="1">
                <a:solidFill>
                  <a:schemeClr val="accent1"/>
                </a:solidFill>
                <a:latin typeface="Bogle" panose="020B0503020203060203" pitchFamily="34" charset="77"/>
              </a:rPr>
              <a:t>support</a:t>
            </a:r>
            <a:r>
              <a:rPr lang="es-CL" sz="1600" dirty="0">
                <a:solidFill>
                  <a:schemeClr val="accent1"/>
                </a:solidFill>
                <a:latin typeface="Bogle" panose="020B0503020203060203" pitchFamily="34" charset="77"/>
              </a:rPr>
              <a:t> ( A 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CL" sz="1600" dirty="0">
              <a:solidFill>
                <a:schemeClr val="accent1"/>
              </a:solidFill>
              <a:latin typeface="Bogle" panose="020B0503020203060203" pitchFamily="34" charset="7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L" sz="1600" dirty="0" err="1">
                <a:solidFill>
                  <a:schemeClr val="accent1"/>
                </a:solidFill>
                <a:latin typeface="Bogle" panose="020B0503020203060203" pitchFamily="34" charset="77"/>
              </a:rPr>
              <a:t>Lift</a:t>
            </a:r>
            <a:r>
              <a:rPr lang="es-CL" sz="1600" dirty="0">
                <a:solidFill>
                  <a:schemeClr val="accent1"/>
                </a:solidFill>
                <a:latin typeface="Bogle" panose="020B0503020203060203" pitchFamily="34" charset="77"/>
              </a:rPr>
              <a:t> ( A → C) = </a:t>
            </a:r>
            <a:r>
              <a:rPr lang="es-CL" sz="1600" dirty="0" err="1">
                <a:solidFill>
                  <a:schemeClr val="accent1"/>
                </a:solidFill>
                <a:latin typeface="Bogle" panose="020B0503020203060203" pitchFamily="34" charset="77"/>
              </a:rPr>
              <a:t>confidence</a:t>
            </a:r>
            <a:r>
              <a:rPr lang="es-CL" sz="1600" dirty="0">
                <a:solidFill>
                  <a:schemeClr val="accent1"/>
                </a:solidFill>
                <a:latin typeface="Bogle" panose="020B0503020203060203" pitchFamily="34" charset="77"/>
              </a:rPr>
              <a:t> (A → C) / </a:t>
            </a:r>
            <a:r>
              <a:rPr lang="es-CL" sz="1600" dirty="0" err="1">
                <a:solidFill>
                  <a:schemeClr val="accent1"/>
                </a:solidFill>
                <a:latin typeface="Bogle" panose="020B0503020203060203" pitchFamily="34" charset="77"/>
              </a:rPr>
              <a:t>support</a:t>
            </a:r>
            <a:r>
              <a:rPr lang="es-CL" sz="1600" dirty="0">
                <a:solidFill>
                  <a:schemeClr val="accent1"/>
                </a:solidFill>
                <a:latin typeface="Bogle" panose="020B0503020203060203" pitchFamily="34" charset="77"/>
              </a:rPr>
              <a:t> (C) </a:t>
            </a:r>
            <a:br>
              <a:rPr lang="es-CL" sz="1600" dirty="0">
                <a:solidFill>
                  <a:schemeClr val="accent1"/>
                </a:solidFill>
                <a:latin typeface="Bogle" panose="020B0503020203060203" pitchFamily="34" charset="77"/>
              </a:rPr>
            </a:br>
            <a:endParaRPr lang="es-CL" sz="1600" dirty="0">
              <a:solidFill>
                <a:schemeClr val="accent1"/>
              </a:solidFill>
              <a:latin typeface="Bogle" panose="020B0503020203060203" pitchFamily="34" charset="77"/>
            </a:endParaRPr>
          </a:p>
          <a:p>
            <a:pPr lvl="2"/>
            <a:br>
              <a:rPr lang="es-CL" sz="1600" dirty="0">
                <a:solidFill>
                  <a:schemeClr val="accent1"/>
                </a:solidFill>
                <a:latin typeface="Bogle" panose="020B0503020203060203" pitchFamily="34" charset="77"/>
              </a:rPr>
            </a:br>
            <a:endParaRPr lang="es-CL" sz="1600" dirty="0">
              <a:solidFill>
                <a:schemeClr val="accent1"/>
              </a:solidFill>
              <a:latin typeface="Bogle" panose="020B0503020203060203" pitchFamily="34" charset="77"/>
            </a:endParaRPr>
          </a:p>
          <a:p>
            <a:pPr marL="228600" indent="-228600">
              <a:buFont typeface="+mj-lt"/>
              <a:buAutoNum type="arabicPeriod"/>
            </a:pPr>
            <a:endParaRPr lang="es-CL" sz="1600" dirty="0"/>
          </a:p>
          <a:p>
            <a:endParaRPr lang="es-CL" sz="1600" dirty="0"/>
          </a:p>
          <a:p>
            <a:endParaRPr lang="es-CL" sz="1600" dirty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18152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8" descr="page17image38932992">
            <a:extLst>
              <a:ext uri="{FF2B5EF4-FFF2-40B4-BE49-F238E27FC236}">
                <a16:creationId xmlns:a16="http://schemas.microsoft.com/office/drawing/2014/main" id="{6FB015B5-DAF6-2B4C-A540-C858A31A0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31"/>
          <a:stretch/>
        </p:blipFill>
        <p:spPr bwMode="auto">
          <a:xfrm>
            <a:off x="0" y="5949205"/>
            <a:ext cx="12252960" cy="90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page14image39004480">
            <a:extLst>
              <a:ext uri="{FF2B5EF4-FFF2-40B4-BE49-F238E27FC236}">
                <a16:creationId xmlns:a16="http://schemas.microsoft.com/office/drawing/2014/main" id="{56F83902-5616-BE45-8405-DD1DCD23A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9" r="13312"/>
          <a:stretch/>
        </p:blipFill>
        <p:spPr bwMode="auto">
          <a:xfrm>
            <a:off x="10068820" y="0"/>
            <a:ext cx="2123180" cy="200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100078C2-3051-1441-B4C9-B1F856405E0C}"/>
              </a:ext>
            </a:extLst>
          </p:cNvPr>
          <p:cNvSpPr txBox="1"/>
          <p:nvPr/>
        </p:nvSpPr>
        <p:spPr>
          <a:xfrm>
            <a:off x="1339062" y="166013"/>
            <a:ext cx="85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>
                <a:solidFill>
                  <a:schemeClr val="accent1"/>
                </a:solidFill>
                <a:latin typeface="Bogle" panose="020B0503020203060203" pitchFamily="34" charset="77"/>
              </a:rPr>
              <a:t>Resultados Store: 628 (Ítems Frecuentes)</a:t>
            </a:r>
            <a:endParaRPr lang="es-ES_tradnl" sz="3200" b="1" dirty="0">
              <a:solidFill>
                <a:schemeClr val="accent1"/>
              </a:solidFill>
              <a:latin typeface="Bogle" panose="020B0503020203060203" pitchFamily="34" charset="77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11F2EC3-90CD-4F45-B62E-8FD084970F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036"/>
          <a:stretch/>
        </p:blipFill>
        <p:spPr>
          <a:xfrm>
            <a:off x="590892" y="-9144"/>
            <a:ext cx="679856" cy="75993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B704902-F4C4-2C41-A53E-4465E0E0AA81}"/>
              </a:ext>
            </a:extLst>
          </p:cNvPr>
          <p:cNvSpPr txBox="1"/>
          <p:nvPr/>
        </p:nvSpPr>
        <p:spPr>
          <a:xfrm>
            <a:off x="10732012" y="6267474"/>
            <a:ext cx="574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>
                <a:solidFill>
                  <a:schemeClr val="bg1"/>
                </a:solidFill>
                <a:latin typeface="Bogle" panose="020B0503020203060203" pitchFamily="34" charset="77"/>
              </a:rPr>
              <a:t>O</a:t>
            </a:r>
            <a:r>
              <a:rPr lang="es-ES_tradnl" sz="1600" dirty="0">
                <a:solidFill>
                  <a:schemeClr val="accent4"/>
                </a:solidFill>
                <a:latin typeface="Bogle" panose="020B0503020203060203" pitchFamily="34" charset="77"/>
              </a:rPr>
              <a:t>.BI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E19CB1C3-ED4D-4B09-AEF8-1821959139F2}"/>
              </a:ext>
            </a:extLst>
          </p:cNvPr>
          <p:cNvSpPr txBox="1"/>
          <p:nvPr/>
        </p:nvSpPr>
        <p:spPr>
          <a:xfrm>
            <a:off x="4790484" y="852749"/>
            <a:ext cx="392101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L"/>
            </a:defPPr>
            <a:lvl1pPr>
              <a:defRPr sz="3200">
                <a:solidFill>
                  <a:schemeClr val="accent1"/>
                </a:solidFill>
                <a:latin typeface="Bogle" panose="020B0503020203060203" pitchFamily="34" charset="77"/>
              </a:defRPr>
            </a:lvl1pPr>
          </a:lstStyle>
          <a:p>
            <a:endParaRPr lang="es-CL" sz="1600" dirty="0"/>
          </a:p>
          <a:p>
            <a:r>
              <a:rPr lang="es-CL" sz="1600" dirty="0" err="1"/>
              <a:t>Support</a:t>
            </a:r>
            <a:r>
              <a:rPr lang="es-CL" sz="1600" dirty="0"/>
              <a:t> Se traduce en algo así como: el Porcentaje de participación del “</a:t>
            </a:r>
            <a:r>
              <a:rPr lang="es-CL" sz="1600" dirty="0" err="1"/>
              <a:t>Itemsets</a:t>
            </a:r>
            <a:r>
              <a:rPr lang="es-CL" sz="1600" dirty="0"/>
              <a:t>”, en el total de la muestra</a:t>
            </a:r>
          </a:p>
          <a:p>
            <a:endParaRPr lang="es-CL" sz="1600" dirty="0"/>
          </a:p>
          <a:p>
            <a:r>
              <a:rPr lang="es-CL" sz="1600" dirty="0"/>
              <a:t>Para el caso del local 628, local que vende más Pollo asado del formato; </a:t>
            </a:r>
          </a:p>
          <a:p>
            <a:endParaRPr lang="es-CL" sz="1600" dirty="0"/>
          </a:p>
          <a:p>
            <a:r>
              <a:rPr lang="es-CL" sz="1600" dirty="0"/>
              <a:t>La subcategoría “Chocolates” está presente en un 16,7% de las transacciones del universo ACP, PPS1, PPS2. </a:t>
            </a:r>
          </a:p>
          <a:p>
            <a:endParaRPr lang="es-CL" sz="1600" dirty="0"/>
          </a:p>
          <a:p>
            <a:r>
              <a:rPr lang="es-CL" sz="1600" dirty="0"/>
              <a:t>Lo siguen Tentación, Queso Maduro, y Pollo. </a:t>
            </a:r>
          </a:p>
          <a:p>
            <a:endParaRPr lang="es-CL" sz="1600" dirty="0"/>
          </a:p>
          <a:p>
            <a:r>
              <a:rPr lang="es-CL" sz="1600" dirty="0"/>
              <a:t>Asadurías en tanto, están presente en un 7% del universo ACP, PPS1, PPS2. </a:t>
            </a:r>
            <a:endParaRPr lang="es-ES" sz="16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DFF508B-1718-D07C-18DF-3D26F4329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8115" y="736817"/>
            <a:ext cx="2556258" cy="566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8" descr="page17image38932992">
            <a:extLst>
              <a:ext uri="{FF2B5EF4-FFF2-40B4-BE49-F238E27FC236}">
                <a16:creationId xmlns:a16="http://schemas.microsoft.com/office/drawing/2014/main" id="{6FB015B5-DAF6-2B4C-A540-C858A31A0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31"/>
          <a:stretch/>
        </p:blipFill>
        <p:spPr bwMode="auto">
          <a:xfrm>
            <a:off x="0" y="5949205"/>
            <a:ext cx="12252960" cy="90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page14image39004480">
            <a:extLst>
              <a:ext uri="{FF2B5EF4-FFF2-40B4-BE49-F238E27FC236}">
                <a16:creationId xmlns:a16="http://schemas.microsoft.com/office/drawing/2014/main" id="{56F83902-5616-BE45-8405-DD1DCD23A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9" r="13312"/>
          <a:stretch/>
        </p:blipFill>
        <p:spPr bwMode="auto">
          <a:xfrm>
            <a:off x="10068820" y="0"/>
            <a:ext cx="2123180" cy="200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100078C2-3051-1441-B4C9-B1F856405E0C}"/>
              </a:ext>
            </a:extLst>
          </p:cNvPr>
          <p:cNvSpPr txBox="1"/>
          <p:nvPr/>
        </p:nvSpPr>
        <p:spPr>
          <a:xfrm>
            <a:off x="1339062" y="166013"/>
            <a:ext cx="85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>
                <a:solidFill>
                  <a:schemeClr val="accent1"/>
                </a:solidFill>
                <a:latin typeface="Bogle" panose="020B0503020203060203" pitchFamily="34" charset="77"/>
              </a:rPr>
              <a:t>Resultados Store: 628 (Reglas de asociación)</a:t>
            </a:r>
            <a:endParaRPr lang="es-ES_tradnl" sz="3200" b="1" dirty="0">
              <a:solidFill>
                <a:schemeClr val="accent1"/>
              </a:solidFill>
              <a:latin typeface="Bogle" panose="020B0503020203060203" pitchFamily="34" charset="77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11F2EC3-90CD-4F45-B62E-8FD084970F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036"/>
          <a:stretch/>
        </p:blipFill>
        <p:spPr>
          <a:xfrm>
            <a:off x="590892" y="-9144"/>
            <a:ext cx="679856" cy="75993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B704902-F4C4-2C41-A53E-4465E0E0AA81}"/>
              </a:ext>
            </a:extLst>
          </p:cNvPr>
          <p:cNvSpPr txBox="1"/>
          <p:nvPr/>
        </p:nvSpPr>
        <p:spPr>
          <a:xfrm>
            <a:off x="10732012" y="6267474"/>
            <a:ext cx="574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>
                <a:solidFill>
                  <a:schemeClr val="bg1"/>
                </a:solidFill>
                <a:latin typeface="Bogle" panose="020B0503020203060203" pitchFamily="34" charset="77"/>
              </a:rPr>
              <a:t>O</a:t>
            </a:r>
            <a:r>
              <a:rPr lang="es-ES_tradnl" sz="1600" dirty="0">
                <a:solidFill>
                  <a:schemeClr val="accent4"/>
                </a:solidFill>
                <a:latin typeface="Bogle" panose="020B0503020203060203" pitchFamily="34" charset="77"/>
              </a:rPr>
              <a:t>.BI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E19CB1C3-ED4D-4B09-AEF8-1821959139F2}"/>
              </a:ext>
            </a:extLst>
          </p:cNvPr>
          <p:cNvSpPr txBox="1"/>
          <p:nvPr/>
        </p:nvSpPr>
        <p:spPr>
          <a:xfrm>
            <a:off x="7142412" y="999349"/>
            <a:ext cx="24565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L"/>
            </a:defPPr>
            <a:lvl1pPr>
              <a:defRPr sz="3200">
                <a:solidFill>
                  <a:schemeClr val="accent1"/>
                </a:solidFill>
                <a:latin typeface="Bogle" panose="020B0503020203060203" pitchFamily="34" charset="77"/>
              </a:defRPr>
            </a:lvl1pPr>
          </a:lstStyle>
          <a:p>
            <a:r>
              <a:rPr lang="es-CL" sz="1600" dirty="0"/>
              <a:t>Pollos asados no está presente en ninguna asociación, es decir, no combina de manera representativa con otra subcategoría de la muestra </a:t>
            </a:r>
          </a:p>
          <a:p>
            <a:endParaRPr lang="es-CL" sz="1600" dirty="0"/>
          </a:p>
          <a:p>
            <a:r>
              <a:rPr lang="es-CL" sz="1600" dirty="0"/>
              <a:t>Los cruces más relevantes del local, se dan principalmente en productos / subcategorías de despensa. </a:t>
            </a:r>
          </a:p>
          <a:p>
            <a:r>
              <a:rPr lang="es-CL" sz="1600" dirty="0"/>
              <a:t>Pasta/Salsa de </a:t>
            </a:r>
            <a:r>
              <a:rPr lang="es-CL" sz="1600" dirty="0" err="1"/>
              <a:t>tomaes</a:t>
            </a:r>
            <a:endParaRPr lang="es-CL" sz="1600" dirty="0"/>
          </a:p>
          <a:p>
            <a:r>
              <a:rPr lang="es-CL" sz="1600" dirty="0"/>
              <a:t>Aceite/Pasta</a:t>
            </a:r>
          </a:p>
          <a:p>
            <a:r>
              <a:rPr lang="es-CL" sz="1600" dirty="0"/>
              <a:t>Azúcar/Pasta</a:t>
            </a:r>
          </a:p>
          <a:p>
            <a:r>
              <a:rPr lang="es-CL" sz="1600" dirty="0"/>
              <a:t> </a:t>
            </a:r>
            <a:endParaRPr lang="es-ES" sz="1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1E919F8-0B31-25BB-05A8-733DD52C9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504" y="750788"/>
            <a:ext cx="5598268" cy="571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4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8" descr="page17image38932992">
            <a:extLst>
              <a:ext uri="{FF2B5EF4-FFF2-40B4-BE49-F238E27FC236}">
                <a16:creationId xmlns:a16="http://schemas.microsoft.com/office/drawing/2014/main" id="{6FB015B5-DAF6-2B4C-A540-C858A31A0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31"/>
          <a:stretch/>
        </p:blipFill>
        <p:spPr bwMode="auto">
          <a:xfrm>
            <a:off x="0" y="5949205"/>
            <a:ext cx="12252960" cy="90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page14image39004480">
            <a:extLst>
              <a:ext uri="{FF2B5EF4-FFF2-40B4-BE49-F238E27FC236}">
                <a16:creationId xmlns:a16="http://schemas.microsoft.com/office/drawing/2014/main" id="{56F83902-5616-BE45-8405-DD1DCD23A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9" r="13312"/>
          <a:stretch/>
        </p:blipFill>
        <p:spPr bwMode="auto">
          <a:xfrm>
            <a:off x="10068820" y="0"/>
            <a:ext cx="2123180" cy="200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100078C2-3051-1441-B4C9-B1F856405E0C}"/>
              </a:ext>
            </a:extLst>
          </p:cNvPr>
          <p:cNvSpPr txBox="1"/>
          <p:nvPr/>
        </p:nvSpPr>
        <p:spPr>
          <a:xfrm>
            <a:off x="1339062" y="166013"/>
            <a:ext cx="85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>
                <a:solidFill>
                  <a:schemeClr val="accent1"/>
                </a:solidFill>
                <a:latin typeface="Bogle" panose="020B0503020203060203" pitchFamily="34" charset="77"/>
              </a:rPr>
              <a:t>Resultados Store: 57 (Ítems Frecuentes)</a:t>
            </a:r>
            <a:endParaRPr lang="es-ES_tradnl" sz="3200" b="1" dirty="0">
              <a:solidFill>
                <a:schemeClr val="accent1"/>
              </a:solidFill>
              <a:latin typeface="Bogle" panose="020B0503020203060203" pitchFamily="34" charset="77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11F2EC3-90CD-4F45-B62E-8FD084970F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036"/>
          <a:stretch/>
        </p:blipFill>
        <p:spPr>
          <a:xfrm>
            <a:off x="590892" y="-9144"/>
            <a:ext cx="679856" cy="75993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B704902-F4C4-2C41-A53E-4465E0E0AA81}"/>
              </a:ext>
            </a:extLst>
          </p:cNvPr>
          <p:cNvSpPr txBox="1"/>
          <p:nvPr/>
        </p:nvSpPr>
        <p:spPr>
          <a:xfrm>
            <a:off x="10732012" y="6267474"/>
            <a:ext cx="574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>
                <a:solidFill>
                  <a:schemeClr val="bg1"/>
                </a:solidFill>
                <a:latin typeface="Bogle" panose="020B0503020203060203" pitchFamily="34" charset="77"/>
              </a:rPr>
              <a:t>O</a:t>
            </a:r>
            <a:r>
              <a:rPr lang="es-ES_tradnl" sz="1600" dirty="0">
                <a:solidFill>
                  <a:schemeClr val="accent4"/>
                </a:solidFill>
                <a:latin typeface="Bogle" panose="020B0503020203060203" pitchFamily="34" charset="77"/>
              </a:rPr>
              <a:t>.BI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E19CB1C3-ED4D-4B09-AEF8-1821959139F2}"/>
              </a:ext>
            </a:extLst>
          </p:cNvPr>
          <p:cNvSpPr txBox="1"/>
          <p:nvPr/>
        </p:nvSpPr>
        <p:spPr>
          <a:xfrm>
            <a:off x="4135492" y="1003936"/>
            <a:ext cx="392101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L"/>
            </a:defPPr>
            <a:lvl1pPr>
              <a:defRPr sz="3200">
                <a:solidFill>
                  <a:schemeClr val="accent1"/>
                </a:solidFill>
                <a:latin typeface="Bogle" panose="020B0503020203060203" pitchFamily="34" charset="77"/>
              </a:defRPr>
            </a:lvl1pPr>
          </a:lstStyle>
          <a:p>
            <a:r>
              <a:rPr lang="es-CL" sz="1600" dirty="0"/>
              <a:t>Para el caso del local 57 (mediana venta de Pollos sados), </a:t>
            </a:r>
          </a:p>
          <a:p>
            <a:endParaRPr lang="es-CL" sz="1600" dirty="0"/>
          </a:p>
          <a:p>
            <a:r>
              <a:rPr lang="es-CL" sz="1600" dirty="0"/>
              <a:t>La subcategoría “Queso maduro” está presente en un 27,3% de las transacciones del universo ACP, PPS1, PPS2. </a:t>
            </a:r>
          </a:p>
          <a:p>
            <a:endParaRPr lang="es-CL" sz="1600" dirty="0"/>
          </a:p>
          <a:p>
            <a:r>
              <a:rPr lang="es-CL" sz="1600" dirty="0"/>
              <a:t>Lo siguen Tomates, Pollo, y huevo</a:t>
            </a:r>
          </a:p>
          <a:p>
            <a:endParaRPr lang="es-CL" sz="1600" dirty="0"/>
          </a:p>
          <a:p>
            <a:r>
              <a:rPr lang="es-CL" sz="1600" dirty="0"/>
              <a:t>Asadurías en tanto, </a:t>
            </a:r>
            <a:r>
              <a:rPr lang="es-ES" sz="1600" dirty="0"/>
              <a:t>no aparece dentro del listado, eso quiere decir que no es representativa la participación de asadurías en la muestra.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BB41DC4-7A36-0B91-CE58-62BDBC862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36" y="750788"/>
            <a:ext cx="3023299" cy="602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1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EF16359166B3F418A8C77A85BBC256E" ma:contentTypeVersion="15" ma:contentTypeDescription="Crear nuevo documento." ma:contentTypeScope="" ma:versionID="27d8822a235891549abd749474e2b09e">
  <xsd:schema xmlns:xsd="http://www.w3.org/2001/XMLSchema" xmlns:xs="http://www.w3.org/2001/XMLSchema" xmlns:p="http://schemas.microsoft.com/office/2006/metadata/properties" xmlns:ns2="f9464b0c-9604-4ad6-af65-fb75ce1e7b44" xmlns:ns3="79070930-c35b-4023-8c62-707b227bdae9" targetNamespace="http://schemas.microsoft.com/office/2006/metadata/properties" ma:root="true" ma:fieldsID="4d572b46d92a2b9608cf1005173b1b7b" ns2:_="" ns3:_="">
    <xsd:import namespace="f9464b0c-9604-4ad6-af65-fb75ce1e7b44"/>
    <xsd:import namespace="79070930-c35b-4023-8c62-707b227bda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464b0c-9604-4ad6-af65-fb75ce1e7b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Etiquetas de imagen" ma:readOnly="false" ma:fieldId="{5cf76f15-5ced-4ddc-b409-7134ff3c332f}" ma:taxonomyMulti="true" ma:sspId="cd3d5d5d-fde7-4fdb-a831-fd453e1daa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070930-c35b-4023-8c62-707b227bdae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3210f57c-1260-4924-85bb-8e7c8bde1351}" ma:internalName="TaxCatchAll" ma:showField="CatchAllData" ma:web="79070930-c35b-4023-8c62-707b227bda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f9464b0c-9604-4ad6-af65-fb75ce1e7b44" xsi:nil="true"/>
    <TaxCatchAll xmlns="79070930-c35b-4023-8c62-707b227bdae9" xsi:nil="true"/>
    <lcf76f155ced4ddcb4097134ff3c332f xmlns="f9464b0c-9604-4ad6-af65-fb75ce1e7b4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596B3E7-69FB-4DC8-9E65-8375892AAA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C5C452-13E4-4CC4-B972-E7F8C6EB82CE}"/>
</file>

<file path=customXml/itemProps3.xml><?xml version="1.0" encoding="utf-8"?>
<ds:datastoreItem xmlns:ds="http://schemas.openxmlformats.org/officeDocument/2006/customXml" ds:itemID="{58AF1071-1E15-44D9-A19C-9F61E9637B8A}">
  <ds:schemaRefs>
    <ds:schemaRef ds:uri="http://schemas.microsoft.com/office/2006/documentManagement/types"/>
    <ds:schemaRef ds:uri="http://purl.org/dc/terms/"/>
    <ds:schemaRef ds:uri="093220a2-bce4-4282-9d14-848c7a28a985"/>
    <ds:schemaRef ds:uri="http://purl.org/dc/elements/1.1/"/>
    <ds:schemaRef ds:uri="http://schemas.microsoft.com/office/infopath/2007/PartnerControls"/>
    <ds:schemaRef ds:uri="737769e4-50f2-4544-a2e9-f52dc72c12e0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f9464b0c-9604-4ad6-af65-fb75ce1e7b44"/>
    <ds:schemaRef ds:uri="79070930-c35b-4023-8c62-707b227bdae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14621</TotalTime>
  <Words>1120</Words>
  <Application>Microsoft Macintosh PowerPoint</Application>
  <PresentationFormat>Panorámica</PresentationFormat>
  <Paragraphs>130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Bogle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Matas (Chile)</dc:creator>
  <cp:lastModifiedBy>Aldo Romero (Chile)</cp:lastModifiedBy>
  <cp:revision>24</cp:revision>
  <dcterms:created xsi:type="dcterms:W3CDTF">2021-04-01T01:07:44Z</dcterms:created>
  <dcterms:modified xsi:type="dcterms:W3CDTF">2022-09-21T19:01:17Z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0x010100CEF16359166B3F418A8C77A85BBC256E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MSIP_Label_b24820e8-223f-4ed2-bd95-81c83f641284_Enabled">
    <vt:lpwstr>true</vt:lpwstr>
  </property>
  <property fmtid="{D5CDD505-2E9C-101B-9397-08002B2CF9AE}" pid="10" name="MSIP_Label_b24820e8-223f-4ed2-bd95-81c83f641284_SetDate">
    <vt:lpwstr>2022-09-15T03:27:43Z</vt:lpwstr>
  </property>
  <property fmtid="{D5CDD505-2E9C-101B-9397-08002B2CF9AE}" pid="11" name="MSIP_Label_b24820e8-223f-4ed2-bd95-81c83f641284_Method">
    <vt:lpwstr>Standard</vt:lpwstr>
  </property>
  <property fmtid="{D5CDD505-2E9C-101B-9397-08002B2CF9AE}" pid="12" name="MSIP_Label_b24820e8-223f-4ed2-bd95-81c83f641284_Name">
    <vt:lpwstr>b24820e8-223f-4ed2-bd95-81c83f641284</vt:lpwstr>
  </property>
  <property fmtid="{D5CDD505-2E9C-101B-9397-08002B2CF9AE}" pid="13" name="MSIP_Label_b24820e8-223f-4ed2-bd95-81c83f641284_SiteId">
    <vt:lpwstr>3cbcc3d3-094d-4006-9849-0d11d61f484d</vt:lpwstr>
  </property>
  <property fmtid="{D5CDD505-2E9C-101B-9397-08002B2CF9AE}" pid="14" name="MSIP_Label_b24820e8-223f-4ed2-bd95-81c83f641284_ActionId">
    <vt:lpwstr>da229602-6b8c-4a7d-b07d-c136e6f89eb2</vt:lpwstr>
  </property>
  <property fmtid="{D5CDD505-2E9C-101B-9397-08002B2CF9AE}" pid="15" name="MSIP_Label_b24820e8-223f-4ed2-bd95-81c83f641284_ContentBits">
    <vt:lpwstr>0</vt:lpwstr>
  </property>
</Properties>
</file>