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4152" r:id="rId1"/>
  </p:sldMasterIdLst>
  <p:notesMasterIdLst>
    <p:notesMasterId r:id="rId35"/>
  </p:notesMasterIdLst>
  <p:sldIdLst>
    <p:sldId id="292" r:id="rId2"/>
    <p:sldId id="294" r:id="rId3"/>
    <p:sldId id="295" r:id="rId4"/>
    <p:sldId id="324" r:id="rId5"/>
    <p:sldId id="300" r:id="rId6"/>
    <p:sldId id="301" r:id="rId7"/>
    <p:sldId id="303" r:id="rId8"/>
    <p:sldId id="302" r:id="rId9"/>
    <p:sldId id="327" r:id="rId10"/>
    <p:sldId id="304" r:id="rId11"/>
    <p:sldId id="267" r:id="rId12"/>
    <p:sldId id="319" r:id="rId13"/>
    <p:sldId id="320" r:id="rId14"/>
    <p:sldId id="305" r:id="rId15"/>
    <p:sldId id="272" r:id="rId16"/>
    <p:sldId id="273" r:id="rId17"/>
    <p:sldId id="307" r:id="rId18"/>
    <p:sldId id="318" r:id="rId19"/>
    <p:sldId id="274" r:id="rId20"/>
    <p:sldId id="289" r:id="rId21"/>
    <p:sldId id="275" r:id="rId22"/>
    <p:sldId id="306" r:id="rId23"/>
    <p:sldId id="277" r:id="rId24"/>
    <p:sldId id="286" r:id="rId25"/>
    <p:sldId id="288" r:id="rId26"/>
    <p:sldId id="308" r:id="rId27"/>
    <p:sldId id="312" r:id="rId28"/>
    <p:sldId id="291" r:id="rId29"/>
    <p:sldId id="326" r:id="rId30"/>
    <p:sldId id="311" r:id="rId31"/>
    <p:sldId id="313" r:id="rId32"/>
    <p:sldId id="316" r:id="rId33"/>
    <p:sldId id="317"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9"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662" autoAdjust="0"/>
  </p:normalViewPr>
  <p:slideViewPr>
    <p:cSldViewPr snapToGrid="0">
      <p:cViewPr varScale="1">
        <p:scale>
          <a:sx n="72" d="100"/>
          <a:sy n="72" d="100"/>
        </p:scale>
        <p:origin x="436" y="52"/>
      </p:cViewPr>
      <p:guideLst>
        <p:guide orient="horz" pos="2160"/>
        <p:guide pos="3840"/>
      </p:guideLst>
    </p:cSldViewPr>
  </p:slideViewPr>
  <p:outlineViewPr>
    <p:cViewPr>
      <p:scale>
        <a:sx n="33" d="100"/>
        <a:sy n="33" d="100"/>
      </p:scale>
      <p:origin x="0" y="-312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ona Diallo" userId="72d0272de82e64b7" providerId="LiveId" clId="{9A6F8D7A-468D-4FE8-96DB-984F612DA60D}"/>
    <pc:docChg chg="undo custSel delSld modSld sldOrd">
      <pc:chgData name="Arona Diallo" userId="72d0272de82e64b7" providerId="LiveId" clId="{9A6F8D7A-468D-4FE8-96DB-984F612DA60D}" dt="2024-05-28T16:07:09.158" v="614" actId="2711"/>
      <pc:docMkLst>
        <pc:docMk/>
      </pc:docMkLst>
      <pc:sldChg chg="modSp mod">
        <pc:chgData name="Arona Diallo" userId="72d0272de82e64b7" providerId="LiveId" clId="{9A6F8D7A-468D-4FE8-96DB-984F612DA60D}" dt="2024-05-28T13:00:30.297" v="506" actId="14100"/>
        <pc:sldMkLst>
          <pc:docMk/>
          <pc:sldMk cId="2794093089" sldId="267"/>
        </pc:sldMkLst>
      </pc:sldChg>
      <pc:sldChg chg="modSp mod">
        <pc:chgData name="Arona Diallo" userId="72d0272de82e64b7" providerId="LiveId" clId="{9A6F8D7A-468D-4FE8-96DB-984F612DA60D}" dt="2024-05-28T13:32:42.967" v="574" actId="1076"/>
        <pc:sldMkLst>
          <pc:docMk/>
          <pc:sldMk cId="1258531083" sldId="272"/>
        </pc:sldMkLst>
      </pc:sldChg>
      <pc:sldChg chg="modSp modNotesTx">
        <pc:chgData name="Arona Diallo" userId="72d0272de82e64b7" providerId="LiveId" clId="{9A6F8D7A-468D-4FE8-96DB-984F612DA60D}" dt="2024-05-23T16:23:11.693" v="140"/>
        <pc:sldMkLst>
          <pc:docMk/>
          <pc:sldMk cId="2123044016" sldId="274"/>
        </pc:sldMkLst>
      </pc:sldChg>
      <pc:sldChg chg="modSp mod">
        <pc:chgData name="Arona Diallo" userId="72d0272de82e64b7" providerId="LiveId" clId="{9A6F8D7A-468D-4FE8-96DB-984F612DA60D}" dt="2024-05-28T13:43:55.605" v="610" actId="14100"/>
        <pc:sldMkLst>
          <pc:docMk/>
          <pc:sldMk cId="570002245" sldId="275"/>
        </pc:sldMkLst>
      </pc:sldChg>
      <pc:sldChg chg="modSp mod">
        <pc:chgData name="Arona Diallo" userId="72d0272de82e64b7" providerId="LiveId" clId="{9A6F8D7A-468D-4FE8-96DB-984F612DA60D}" dt="2024-05-23T16:24:13.154" v="141" actId="14100"/>
        <pc:sldMkLst>
          <pc:docMk/>
          <pc:sldMk cId="2059161174" sldId="289"/>
        </pc:sldMkLst>
      </pc:sldChg>
      <pc:sldChg chg="modSp">
        <pc:chgData name="Arona Diallo" userId="72d0272de82e64b7" providerId="LiveId" clId="{9A6F8D7A-468D-4FE8-96DB-984F612DA60D}" dt="2024-05-28T12:09:35.289" v="287" actId="20577"/>
        <pc:sldMkLst>
          <pc:docMk/>
          <pc:sldMk cId="3243544695" sldId="295"/>
        </pc:sldMkLst>
      </pc:sldChg>
      <pc:sldChg chg="del">
        <pc:chgData name="Arona Diallo" userId="72d0272de82e64b7" providerId="LiveId" clId="{9A6F8D7A-468D-4FE8-96DB-984F612DA60D}" dt="2024-05-28T12:01:38.970" v="142" actId="2696"/>
        <pc:sldMkLst>
          <pc:docMk/>
          <pc:sldMk cId="1185676089" sldId="296"/>
        </pc:sldMkLst>
      </pc:sldChg>
      <pc:sldChg chg="modSp mod ord modNotesTx">
        <pc:chgData name="Arona Diallo" userId="72d0272de82e64b7" providerId="LiveId" clId="{9A6F8D7A-468D-4FE8-96DB-984F612DA60D}" dt="2024-05-28T16:07:09.158" v="614" actId="2711"/>
        <pc:sldMkLst>
          <pc:docMk/>
          <pc:sldMk cId="849257126" sldId="300"/>
        </pc:sldMkLst>
      </pc:sldChg>
      <pc:sldChg chg="addSp delSp modSp mod modNotesTx">
        <pc:chgData name="Arona Diallo" userId="72d0272de82e64b7" providerId="LiveId" clId="{9A6F8D7A-468D-4FE8-96DB-984F612DA60D}" dt="2024-05-28T12:48:24.711" v="485" actId="207"/>
        <pc:sldMkLst>
          <pc:docMk/>
          <pc:sldMk cId="921472492" sldId="301"/>
        </pc:sldMkLst>
      </pc:sldChg>
      <pc:sldChg chg="modSp mod">
        <pc:chgData name="Arona Diallo" userId="72d0272de82e64b7" providerId="LiveId" clId="{9A6F8D7A-468D-4FE8-96DB-984F612DA60D}" dt="2024-05-28T12:55:12.441" v="492" actId="14100"/>
        <pc:sldMkLst>
          <pc:docMk/>
          <pc:sldMk cId="2142532826" sldId="302"/>
        </pc:sldMkLst>
      </pc:sldChg>
      <pc:sldChg chg="modSp mod">
        <pc:chgData name="Arona Diallo" userId="72d0272de82e64b7" providerId="LiveId" clId="{9A6F8D7A-468D-4FE8-96DB-984F612DA60D}" dt="2024-05-28T12:13:27.884" v="294" actId="5793"/>
        <pc:sldMkLst>
          <pc:docMk/>
          <pc:sldMk cId="3599149644" sldId="303"/>
        </pc:sldMkLst>
      </pc:sldChg>
      <pc:sldChg chg="modSp mod">
        <pc:chgData name="Arona Diallo" userId="72d0272de82e64b7" providerId="LiveId" clId="{9A6F8D7A-468D-4FE8-96DB-984F612DA60D}" dt="2024-05-28T13:51:41.035" v="611" actId="1076"/>
        <pc:sldMkLst>
          <pc:docMk/>
          <pc:sldMk cId="4292911094" sldId="304"/>
        </pc:sldMkLst>
      </pc:sldChg>
      <pc:sldChg chg="modSp mod">
        <pc:chgData name="Arona Diallo" userId="72d0272de82e64b7" providerId="LiveId" clId="{9A6F8D7A-468D-4FE8-96DB-984F612DA60D}" dt="2024-05-28T13:04:28.895" v="569" actId="20577"/>
        <pc:sldMkLst>
          <pc:docMk/>
          <pc:sldMk cId="1911742119" sldId="307"/>
        </pc:sldMkLst>
      </pc:sldChg>
      <pc:sldChg chg="modSp mod">
        <pc:chgData name="Arona Diallo" userId="72d0272de82e64b7" providerId="LiveId" clId="{9A6F8D7A-468D-4FE8-96DB-984F612DA60D}" dt="2024-05-28T13:40:42.986" v="607" actId="1076"/>
        <pc:sldMkLst>
          <pc:docMk/>
          <pc:sldMk cId="1036632870" sldId="311"/>
        </pc:sldMkLst>
      </pc:sldChg>
      <pc:sldChg chg="modSp mod">
        <pc:chgData name="Arona Diallo" userId="72d0272de82e64b7" providerId="LiveId" clId="{9A6F8D7A-468D-4FE8-96DB-984F612DA60D}" dt="2024-05-28T13:40:21.681" v="606" actId="255"/>
        <pc:sldMkLst>
          <pc:docMk/>
          <pc:sldMk cId="4199167961" sldId="313"/>
        </pc:sldMkLst>
      </pc:sldChg>
      <pc:sldChg chg="addSp delSp modSp mod">
        <pc:chgData name="Arona Diallo" userId="72d0272de82e64b7" providerId="LiveId" clId="{9A6F8D7A-468D-4FE8-96DB-984F612DA60D}" dt="2024-05-28T13:43:23.591" v="609" actId="1076"/>
        <pc:sldMkLst>
          <pc:docMk/>
          <pc:sldMk cId="0" sldId="318"/>
        </pc:sldMkLst>
      </pc:sldChg>
      <pc:sldChg chg="modSp mod ord">
        <pc:chgData name="Arona Diallo" userId="72d0272de82e64b7" providerId="LiveId" clId="{9A6F8D7A-468D-4FE8-96DB-984F612DA60D}" dt="2024-05-28T13:01:01.383" v="518" actId="14100"/>
        <pc:sldMkLst>
          <pc:docMk/>
          <pc:sldMk cId="0" sldId="319"/>
        </pc:sldMkLst>
      </pc:sldChg>
      <pc:sldChg chg="modSp mod ord modNotesTx">
        <pc:chgData name="Arona Diallo" userId="72d0272de82e64b7" providerId="LiveId" clId="{9A6F8D7A-468D-4FE8-96DB-984F612DA60D}" dt="2024-05-28T12:11:41.904" v="293" actId="20577"/>
        <pc:sldMkLst>
          <pc:docMk/>
          <pc:sldMk cId="0" sldId="324"/>
        </pc:sldMkLst>
      </pc:sldChg>
      <pc:sldChg chg="modSp mod">
        <pc:chgData name="Arona Diallo" userId="72d0272de82e64b7" providerId="LiveId" clId="{9A6F8D7A-468D-4FE8-96DB-984F612DA60D}" dt="2024-05-28T12:55:49.168" v="496" actId="20577"/>
        <pc:sldMkLst>
          <pc:docMk/>
          <pc:sldMk cId="0" sldId="327"/>
        </pc:sldMkLst>
      </pc:sldChg>
    </pc:docChg>
  </pc:docChgLst>
  <pc:docChgLst>
    <pc:chgData name="Arona Diallo" userId="72d0272de82e64b7" providerId="LiveId" clId="{0EE5D02A-8B26-4137-A3E7-1B82ABC80AFB}"/>
    <pc:docChg chg="undo redo custSel modSld">
      <pc:chgData name="Arona Diallo" userId="72d0272de82e64b7" providerId="LiveId" clId="{0EE5D02A-8B26-4137-A3E7-1B82ABC80AFB}" dt="2025-01-27T17:09:29.540" v="263"/>
      <pc:docMkLst>
        <pc:docMk/>
      </pc:docMkLst>
      <pc:sldChg chg="modSp modAnim">
        <pc:chgData name="Arona Diallo" userId="72d0272de82e64b7" providerId="LiveId" clId="{0EE5D02A-8B26-4137-A3E7-1B82ABC80AFB}" dt="2025-01-27T17:03:43.538" v="85" actId="20577"/>
        <pc:sldMkLst>
          <pc:docMk/>
          <pc:sldMk cId="2142532826" sldId="302"/>
        </pc:sldMkLst>
        <pc:spChg chg="mod">
          <ac:chgData name="Arona Diallo" userId="72d0272de82e64b7" providerId="LiveId" clId="{0EE5D02A-8B26-4137-A3E7-1B82ABC80AFB}" dt="2025-01-27T17:03:43.538" v="85" actId="20577"/>
          <ac:spMkLst>
            <pc:docMk/>
            <pc:sldMk cId="2142532826" sldId="302"/>
            <ac:spMk id="7" creationId="{00000000-0000-0000-0000-000000000000}"/>
          </ac:spMkLst>
        </pc:spChg>
      </pc:sldChg>
      <pc:sldChg chg="modSp mod">
        <pc:chgData name="Arona Diallo" userId="72d0272de82e64b7" providerId="LiveId" clId="{0EE5D02A-8B26-4137-A3E7-1B82ABC80AFB}" dt="2025-01-27T17:01:40.788" v="61" actId="20577"/>
        <pc:sldMkLst>
          <pc:docMk/>
          <pc:sldMk cId="3599149644" sldId="303"/>
        </pc:sldMkLst>
        <pc:spChg chg="mod">
          <ac:chgData name="Arona Diallo" userId="72d0272de82e64b7" providerId="LiveId" clId="{0EE5D02A-8B26-4137-A3E7-1B82ABC80AFB}" dt="2025-01-27T17:01:40.788" v="61" actId="20577"/>
          <ac:spMkLst>
            <pc:docMk/>
            <pc:sldMk cId="3599149644" sldId="303"/>
            <ac:spMk id="16" creationId="{00000000-0000-0000-0000-000000000000}"/>
          </ac:spMkLst>
        </pc:spChg>
      </pc:sldChg>
      <pc:sldChg chg="modSp mod">
        <pc:chgData name="Arona Diallo" userId="72d0272de82e64b7" providerId="LiveId" clId="{0EE5D02A-8B26-4137-A3E7-1B82ABC80AFB}" dt="2025-01-27T17:06:52.332" v="144" actId="1076"/>
        <pc:sldMkLst>
          <pc:docMk/>
          <pc:sldMk cId="4292911094" sldId="304"/>
        </pc:sldMkLst>
        <pc:spChg chg="mod">
          <ac:chgData name="Arona Diallo" userId="72d0272de82e64b7" providerId="LiveId" clId="{0EE5D02A-8B26-4137-A3E7-1B82ABC80AFB}" dt="2025-01-27T17:06:52.332" v="144" actId="1076"/>
          <ac:spMkLst>
            <pc:docMk/>
            <pc:sldMk cId="4292911094" sldId="304"/>
            <ac:spMk id="5" creationId="{00000000-0000-0000-0000-000000000000}"/>
          </ac:spMkLst>
        </pc:spChg>
      </pc:sldChg>
      <pc:sldChg chg="modSp mod">
        <pc:chgData name="Arona Diallo" userId="72d0272de82e64b7" providerId="LiveId" clId="{0EE5D02A-8B26-4137-A3E7-1B82ABC80AFB}" dt="2025-01-27T17:08:18.119" v="201" actId="20577"/>
        <pc:sldMkLst>
          <pc:docMk/>
          <pc:sldMk cId="1036632870" sldId="311"/>
        </pc:sldMkLst>
        <pc:spChg chg="mod">
          <ac:chgData name="Arona Diallo" userId="72d0272de82e64b7" providerId="LiveId" clId="{0EE5D02A-8B26-4137-A3E7-1B82ABC80AFB}" dt="2025-01-27T17:08:18.119" v="201" actId="20577"/>
          <ac:spMkLst>
            <pc:docMk/>
            <pc:sldMk cId="1036632870" sldId="311"/>
            <ac:spMk id="4" creationId="{00000000-0000-0000-0000-000000000000}"/>
          </ac:spMkLst>
        </pc:spChg>
      </pc:sldChg>
      <pc:sldChg chg="modSp mod">
        <pc:chgData name="Arona Diallo" userId="72d0272de82e64b7" providerId="LiveId" clId="{0EE5D02A-8B26-4137-A3E7-1B82ABC80AFB}" dt="2025-01-27T17:09:29.540" v="263"/>
        <pc:sldMkLst>
          <pc:docMk/>
          <pc:sldMk cId="4199167961" sldId="313"/>
        </pc:sldMkLst>
        <pc:spChg chg="mod">
          <ac:chgData name="Arona Diallo" userId="72d0272de82e64b7" providerId="LiveId" clId="{0EE5D02A-8B26-4137-A3E7-1B82ABC80AFB}" dt="2025-01-27T17:09:29.540" v="263"/>
          <ac:spMkLst>
            <pc:docMk/>
            <pc:sldMk cId="4199167961" sldId="313"/>
            <ac:spMk id="4" creationId="{00000000-0000-0000-0000-000000000000}"/>
          </ac:spMkLst>
        </pc:spChg>
      </pc:sldChg>
      <pc:sldChg chg="modSp modAnim">
        <pc:chgData name="Arona Diallo" userId="72d0272de82e64b7" providerId="LiveId" clId="{0EE5D02A-8B26-4137-A3E7-1B82ABC80AFB}" dt="2025-01-27T17:05:13.040" v="135" actId="20577"/>
        <pc:sldMkLst>
          <pc:docMk/>
          <pc:sldMk cId="0" sldId="327"/>
        </pc:sldMkLst>
        <pc:spChg chg="mod">
          <ac:chgData name="Arona Diallo" userId="72d0272de82e64b7" providerId="LiveId" clId="{0EE5D02A-8B26-4137-A3E7-1B82ABC80AFB}" dt="2025-01-27T17:05:13.040" v="135" actId="20577"/>
          <ac:spMkLst>
            <pc:docMk/>
            <pc:sldMk cId="0" sldId="327"/>
            <ac:spMk id="7"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400611955759333E-2"/>
          <c:y val="3.3514977642072126E-2"/>
          <c:w val="0.94759938804424049"/>
          <c:h val="0.83150209907439243"/>
        </c:manualLayout>
      </c:layout>
      <c:barChart>
        <c:barDir val="col"/>
        <c:grouping val="clustered"/>
        <c:varyColors val="0"/>
        <c:ser>
          <c:idx val="0"/>
          <c:order val="0"/>
          <c:tx>
            <c:strRef>
              <c:f>Feuil1!$A$3</c:f>
              <c:strCache>
                <c:ptCount val="1"/>
                <c:pt idx="0">
                  <c:v>ALM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Feuil1!$B$2:$F$2</c:f>
              <c:strCache>
                <c:ptCount val="4"/>
                <c:pt idx="0">
                  <c:v>Température (°C)</c:v>
                </c:pt>
                <c:pt idx="1">
                  <c:v>pH</c:v>
                </c:pt>
                <c:pt idx="2">
                  <c:v>Conductivité (s/m)</c:v>
                </c:pt>
                <c:pt idx="3">
                  <c:v>O2 dissous (mg/l)</c:v>
                </c:pt>
              </c:strCache>
            </c:strRef>
          </c:cat>
          <c:val>
            <c:numRef>
              <c:f>Feuil1!$B$3:$F$3</c:f>
              <c:numCache>
                <c:formatCode>General</c:formatCode>
                <c:ptCount val="5"/>
                <c:pt idx="0">
                  <c:v>22.86</c:v>
                </c:pt>
                <c:pt idx="1">
                  <c:v>8.1</c:v>
                </c:pt>
                <c:pt idx="2">
                  <c:v>27.47</c:v>
                </c:pt>
                <c:pt idx="3">
                  <c:v>3.25</c:v>
                </c:pt>
              </c:numCache>
            </c:numRef>
          </c:val>
          <c:extLst>
            <c:ext xmlns:c16="http://schemas.microsoft.com/office/drawing/2014/chart" uri="{C3380CC4-5D6E-409C-BE32-E72D297353CC}">
              <c16:uniqueId val="{00000000-C585-4523-B82F-426A85B0C0CF}"/>
            </c:ext>
          </c:extLst>
        </c:ser>
        <c:ser>
          <c:idx val="1"/>
          <c:order val="1"/>
          <c:tx>
            <c:strRef>
              <c:f>Feuil1!$A$4</c:f>
              <c:strCache>
                <c:ptCount val="1"/>
                <c:pt idx="0">
                  <c:v>PAD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Feuil1!$B$2:$F$2</c:f>
              <c:strCache>
                <c:ptCount val="4"/>
                <c:pt idx="0">
                  <c:v>Température (°C)</c:v>
                </c:pt>
                <c:pt idx="1">
                  <c:v>pH</c:v>
                </c:pt>
                <c:pt idx="2">
                  <c:v>Conductivité (s/m)</c:v>
                </c:pt>
                <c:pt idx="3">
                  <c:v>O2 dissous (mg/l)</c:v>
                </c:pt>
              </c:strCache>
            </c:strRef>
          </c:cat>
          <c:val>
            <c:numRef>
              <c:f>Feuil1!$B$4:$F$4</c:f>
              <c:numCache>
                <c:formatCode>General</c:formatCode>
                <c:ptCount val="5"/>
                <c:pt idx="0">
                  <c:v>20.350000000000001</c:v>
                </c:pt>
                <c:pt idx="1">
                  <c:v>7.38</c:v>
                </c:pt>
                <c:pt idx="2">
                  <c:v>33.42</c:v>
                </c:pt>
                <c:pt idx="3">
                  <c:v>1.1200000000000001</c:v>
                </c:pt>
              </c:numCache>
            </c:numRef>
          </c:val>
          <c:extLst>
            <c:ext xmlns:c16="http://schemas.microsoft.com/office/drawing/2014/chart" uri="{C3380CC4-5D6E-409C-BE32-E72D297353CC}">
              <c16:uniqueId val="{00000001-C585-4523-B82F-426A85B0C0CF}"/>
            </c:ext>
          </c:extLst>
        </c:ser>
        <c:dLbls>
          <c:showLegendKey val="0"/>
          <c:showVal val="1"/>
          <c:showCatName val="0"/>
          <c:showSerName val="0"/>
          <c:showPercent val="0"/>
          <c:showBubbleSize val="0"/>
        </c:dLbls>
        <c:gapWidth val="267"/>
        <c:overlap val="-43"/>
        <c:axId val="84945536"/>
        <c:axId val="84967808"/>
      </c:barChart>
      <c:catAx>
        <c:axId val="849455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84967808"/>
        <c:crosses val="autoZero"/>
        <c:auto val="1"/>
        <c:lblAlgn val="ctr"/>
        <c:lblOffset val="100"/>
        <c:noMultiLvlLbl val="0"/>
      </c:catAx>
      <c:valAx>
        <c:axId val="849678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84945536"/>
        <c:crosses val="autoZero"/>
        <c:crossBetween val="between"/>
      </c:valAx>
      <c:spPr>
        <a:pattFill prst="ltDnDiag">
          <a:fgClr>
            <a:schemeClr val="dk1">
              <a:lumMod val="15000"/>
              <a:lumOff val="85000"/>
            </a:schemeClr>
          </a:fgClr>
          <a:bgClr>
            <a:schemeClr val="lt1"/>
          </a:bgClr>
        </a:patt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Entry>
      <c:legendEntry>
        <c:idx val="1"/>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50691-2069-4BDC-B3B7-3C1762FD3330}" type="datetimeFigureOut">
              <a:rPr lang="fr-FR" smtClean="0"/>
              <a:pPr/>
              <a:t>27/01/2025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27B39-1F08-436D-A641-9AEDBDA916DE}" type="slidenum">
              <a:rPr lang="fr-FR" smtClean="0"/>
              <a:pPr/>
              <a:t>‹N°›</a:t>
            </a:fld>
            <a:endParaRPr lang="fr-FR"/>
          </a:p>
        </p:txBody>
      </p:sp>
    </p:spTree>
    <p:extLst>
      <p:ext uri="{BB962C8B-B14F-4D97-AF65-F5344CB8AC3E}">
        <p14:creationId xmlns:p14="http://schemas.microsoft.com/office/powerpoint/2010/main" val="206734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a:t>
            </a:r>
            <a:r>
              <a:rPr lang="fr-FR" baseline="0" dirty="0"/>
              <a:t> le </a:t>
            </a:r>
            <a:r>
              <a:rPr lang="fr-FR" baseline="0" dirty="0" err="1"/>
              <a:t>pr</a:t>
            </a:r>
            <a:r>
              <a:rPr lang="fr-FR" baseline="0" dirty="0"/>
              <a:t> du jury, monsieur les membres du jury, cher  invité bonsoir ! C’est pour moi un honneur de venir présenter devant vous les résultats de mes travaux, réalisé dans le cadre de mon stage de fin de cycle , portant sur la thématique, «… »</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7CE5FD44-CFEB-4A09-A45E-BD4C8778ADCA}"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3575334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afin d’obtenir des</a:t>
            </a:r>
            <a:r>
              <a:rPr lang="fr-FR" baseline="0" dirty="0"/>
              <a:t> données utiles à notre étude nous  avons utilisé 2 méthodologies: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51B27B39-1F08-436D-A641-9AEDBDA916DE}" type="slidenum">
              <a:rPr lang="fr-FR" smtClean="0"/>
              <a:pPr/>
              <a:t>13</a:t>
            </a:fld>
            <a:endParaRPr lang="fr-FR"/>
          </a:p>
        </p:txBody>
      </p:sp>
    </p:spTree>
    <p:extLst>
      <p:ext uri="{BB962C8B-B14F-4D97-AF65-F5344CB8AC3E}">
        <p14:creationId xmlns:p14="http://schemas.microsoft.com/office/powerpoint/2010/main" val="228122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15</a:t>
            </a:fld>
            <a:endParaRPr lang="fr-FR"/>
          </a:p>
        </p:txBody>
      </p:sp>
    </p:spTree>
    <p:extLst>
      <p:ext uri="{BB962C8B-B14F-4D97-AF65-F5344CB8AC3E}">
        <p14:creationId xmlns:p14="http://schemas.microsoft.com/office/powerpoint/2010/main" val="3096820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latin typeface="+mn-lt"/>
                <a:ea typeface="+mn-ea"/>
                <a:cs typeface="+mn-cs"/>
              </a:rPr>
              <a:t>L’ensemble des donnés collectées sont relevées dans un ficher Excel, puis analysées à l’aide du logiciel R studio. Les données ont été initialement testées pour la normalité et l’homogénéité de la variance (test de </a:t>
            </a:r>
            <a:r>
              <a:rPr lang="fr-FR" sz="1200" kern="1200" dirty="0" err="1">
                <a:solidFill>
                  <a:schemeClr val="tx1"/>
                </a:solidFill>
                <a:latin typeface="+mn-lt"/>
                <a:ea typeface="+mn-ea"/>
                <a:cs typeface="+mn-cs"/>
              </a:rPr>
              <a:t>Levene</a:t>
            </a:r>
            <a:r>
              <a:rPr lang="fr-FR" sz="1200" kern="1200" dirty="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17</a:t>
            </a:fld>
            <a:endParaRPr lang="fr-FR"/>
          </a:p>
        </p:txBody>
      </p:sp>
    </p:spTree>
    <p:extLst>
      <p:ext uri="{BB962C8B-B14F-4D97-AF65-F5344CB8AC3E}">
        <p14:creationId xmlns:p14="http://schemas.microsoft.com/office/powerpoint/2010/main" val="182076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19</a:t>
            </a:fld>
            <a:endParaRPr lang="fr-FR"/>
          </a:p>
        </p:txBody>
      </p:sp>
    </p:spTree>
    <p:extLst>
      <p:ext uri="{BB962C8B-B14F-4D97-AF65-F5344CB8AC3E}">
        <p14:creationId xmlns:p14="http://schemas.microsoft.com/office/powerpoint/2010/main" val="110592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fr-FR" dirty="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20</a:t>
            </a:fld>
            <a:endParaRPr lang="fr-FR"/>
          </a:p>
        </p:txBody>
      </p:sp>
    </p:spTree>
    <p:extLst>
      <p:ext uri="{BB962C8B-B14F-4D97-AF65-F5344CB8AC3E}">
        <p14:creationId xmlns:p14="http://schemas.microsoft.com/office/powerpoint/2010/main" val="421414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22</a:t>
            </a:fld>
            <a:endParaRPr lang="fr-FR"/>
          </a:p>
        </p:txBody>
      </p:sp>
    </p:spTree>
    <p:extLst>
      <p:ext uri="{BB962C8B-B14F-4D97-AF65-F5344CB8AC3E}">
        <p14:creationId xmlns:p14="http://schemas.microsoft.com/office/powerpoint/2010/main" val="386659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24</a:t>
            </a:fld>
            <a:endParaRPr lang="fr-FR"/>
          </a:p>
        </p:txBody>
      </p:sp>
    </p:spTree>
    <p:extLst>
      <p:ext uri="{BB962C8B-B14F-4D97-AF65-F5344CB8AC3E}">
        <p14:creationId xmlns:p14="http://schemas.microsoft.com/office/powerpoint/2010/main" val="2923370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25</a:t>
            </a:fld>
            <a:endParaRPr lang="fr-FR"/>
          </a:p>
        </p:txBody>
      </p:sp>
    </p:spTree>
    <p:extLst>
      <p:ext uri="{BB962C8B-B14F-4D97-AF65-F5344CB8AC3E}">
        <p14:creationId xmlns:p14="http://schemas.microsoft.com/office/powerpoint/2010/main" val="94782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26</a:t>
            </a:fld>
            <a:endParaRPr lang="fr-FR"/>
          </a:p>
        </p:txBody>
      </p:sp>
    </p:spTree>
    <p:extLst>
      <p:ext uri="{BB962C8B-B14F-4D97-AF65-F5344CB8AC3E}">
        <p14:creationId xmlns:p14="http://schemas.microsoft.com/office/powerpoint/2010/main" val="295223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27</a:t>
            </a:fld>
            <a:endParaRPr lang="fr-FR"/>
          </a:p>
        </p:txBody>
      </p:sp>
    </p:spTree>
    <p:extLst>
      <p:ext uri="{BB962C8B-B14F-4D97-AF65-F5344CB8AC3E}">
        <p14:creationId xmlns:p14="http://schemas.microsoft.com/office/powerpoint/2010/main" val="35354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plan de ce travail </a:t>
            </a:r>
            <a:r>
              <a:rPr lang="fr-FR" baseline="0" dirty="0"/>
              <a:t>est structuré ainsi, nous commencerons par une petite introduction, suivie de matériels et méthodes, nous présenterons nos résultats que nous discuterons par la suite et nous finirons par la conclusion, les perspectives et les recommandations.</a:t>
            </a:r>
            <a:endParaRPr lang="fr-FR" dirty="0"/>
          </a:p>
        </p:txBody>
      </p:sp>
      <p:sp>
        <p:nvSpPr>
          <p:cNvPr id="4" name="Espace réservé du numéro de diapositive 3"/>
          <p:cNvSpPr>
            <a:spLocks noGrp="1"/>
          </p:cNvSpPr>
          <p:nvPr>
            <p:ph type="sldNum" sz="quarter" idx="10"/>
          </p:nvPr>
        </p:nvSpPr>
        <p:spPr/>
        <p:txBody>
          <a:bodyPr/>
          <a:lstStyle/>
          <a:p>
            <a:pPr>
              <a:defRPr/>
            </a:pPr>
            <a:fld id="{7CE5FD44-CFEB-4A09-A45E-BD4C8778ADCA}" type="slidenum">
              <a:rPr lang="fr-FR" smtClean="0">
                <a:solidFill>
                  <a:prstClr val="black"/>
                </a:solidFill>
              </a:rPr>
              <a:pPr>
                <a:defRPr/>
              </a:pPr>
              <a:t>2</a:t>
            </a:fld>
            <a:endParaRPr lang="fr-FR">
              <a:solidFill>
                <a:prstClr val="black"/>
              </a:solidFill>
            </a:endParaRPr>
          </a:p>
        </p:txBody>
      </p:sp>
    </p:spTree>
    <p:extLst>
      <p:ext uri="{BB962C8B-B14F-4D97-AF65-F5344CB8AC3E}">
        <p14:creationId xmlns:p14="http://schemas.microsoft.com/office/powerpoint/2010/main" val="1998352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Ces différents résultats discriminants</a:t>
            </a:r>
            <a:r>
              <a:rPr lang="fr-FR" sz="1200" kern="1200" baseline="0" dirty="0">
                <a:solidFill>
                  <a:schemeClr val="tx1"/>
                </a:solidFill>
                <a:latin typeface="+mn-lt"/>
                <a:ea typeface="+mn-ea"/>
                <a:cs typeface="+mn-cs"/>
              </a:rPr>
              <a:t>, nous permet de déduire que l’histopathologie de glande digestive de </a:t>
            </a:r>
            <a:r>
              <a:rPr lang="fr-FR" sz="1200" kern="1200" baseline="0" dirty="0" err="1">
                <a:solidFill>
                  <a:schemeClr val="tx1"/>
                </a:solidFill>
                <a:latin typeface="+mn-lt"/>
                <a:ea typeface="+mn-ea"/>
                <a:cs typeface="+mn-cs"/>
              </a:rPr>
              <a:t>P.perna</a:t>
            </a:r>
            <a:r>
              <a:rPr lang="fr-FR" sz="1200" kern="1200" baseline="0" dirty="0">
                <a:solidFill>
                  <a:schemeClr val="tx1"/>
                </a:solidFill>
                <a:latin typeface="+mn-lt"/>
                <a:ea typeface="+mn-ea"/>
                <a:cs typeface="+mn-cs"/>
              </a:rPr>
              <a:t> est une méthode sensible pour la détection des polluants chimique dans l’environnement côtier, et  permet de relater leurs effets.</a:t>
            </a:r>
            <a:endParaRPr lang="fr-FR" sz="1200" kern="120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30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Pour une meilleure prise en compte</a:t>
            </a:r>
            <a:r>
              <a:rPr lang="fr-FR" baseline="0" dirty="0"/>
              <a:t>, nous R…</a:t>
            </a:r>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31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Je tiens à remercier l'UCAD, et plus particulièrement le Département de Biologie Animale, pour l'opportunité et le soutien durant ma formation.</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32</a:t>
            </a:fld>
            <a:endParaRPr lang="fr-FR"/>
          </a:p>
        </p:txBody>
      </p:sp>
    </p:spTree>
    <p:extLst>
      <p:ext uri="{BB962C8B-B14F-4D97-AF65-F5344CB8AC3E}">
        <p14:creationId xmlns:p14="http://schemas.microsoft.com/office/powerpoint/2010/main" val="311536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1B27B39-1F08-436D-A641-9AEDBDA916DE}" type="slidenum">
              <a:rPr lang="fr-FR" smtClean="0"/>
              <a:pPr/>
              <a:t>4</a:t>
            </a:fld>
            <a:endParaRPr lang="fr-FR"/>
          </a:p>
        </p:txBody>
      </p:sp>
    </p:spTree>
    <p:extLst>
      <p:ext uri="{BB962C8B-B14F-4D97-AF65-F5344CB8AC3E}">
        <p14:creationId xmlns:p14="http://schemas.microsoft.com/office/powerpoint/2010/main" val="1617441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Afin de faire face à ces menaces, il devient impératif de développer des méthodes pour identifier, estimer, évaluer de manière comparative, et gérer les risques liés aux polluants chimiques.</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5</a:t>
            </a:fld>
            <a:endParaRPr lang="fr-FR"/>
          </a:p>
        </p:txBody>
      </p:sp>
    </p:spTree>
    <p:extLst>
      <p:ext uri="{BB962C8B-B14F-4D97-AF65-F5344CB8AC3E}">
        <p14:creationId xmlns:p14="http://schemas.microsoft.com/office/powerpoint/2010/main" val="1844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Cependant, ces études sont géographiquement restreintes, laissant de nombreuses lacunes dans notre connaissance des organismes sentinelles.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6</a:t>
            </a:fld>
            <a:endParaRPr lang="fr-FR"/>
          </a:p>
        </p:txBody>
      </p:sp>
    </p:spTree>
    <p:extLst>
      <p:ext uri="{BB962C8B-B14F-4D97-AF65-F5344CB8AC3E}">
        <p14:creationId xmlns:p14="http://schemas.microsoft.com/office/powerpoint/2010/main" val="147125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Par cette étude nous souhaitons </a:t>
            </a:r>
          </a:p>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7</a:t>
            </a:fld>
            <a:endParaRPr lang="fr-FR"/>
          </a:p>
        </p:txBody>
      </p:sp>
    </p:spTree>
    <p:extLst>
      <p:ext uri="{BB962C8B-B14F-4D97-AF65-F5344CB8AC3E}">
        <p14:creationId xmlns:p14="http://schemas.microsoft.com/office/powerpoint/2010/main" val="213258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8</a:t>
            </a:fld>
            <a:endParaRPr lang="fr-FR"/>
          </a:p>
        </p:txBody>
      </p:sp>
    </p:spTree>
    <p:extLst>
      <p:ext uri="{BB962C8B-B14F-4D97-AF65-F5344CB8AC3E}">
        <p14:creationId xmlns:p14="http://schemas.microsoft.com/office/powerpoint/2010/main" val="260443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les besoins</a:t>
            </a:r>
            <a:r>
              <a:rPr lang="fr-FR" baseline="0" dirty="0"/>
              <a:t> de notre étude le matériel suivant à été utilisé/:</a:t>
            </a:r>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10</a:t>
            </a:fld>
            <a:endParaRPr lang="fr-FR"/>
          </a:p>
        </p:txBody>
      </p:sp>
    </p:spTree>
    <p:extLst>
      <p:ext uri="{BB962C8B-B14F-4D97-AF65-F5344CB8AC3E}">
        <p14:creationId xmlns:p14="http://schemas.microsoft.com/office/powerpoint/2010/main" val="374412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1B27B39-1F08-436D-A641-9AEDBDA916DE}" type="slidenum">
              <a:rPr lang="fr-FR" smtClean="0"/>
              <a:pPr/>
              <a:t>11</a:t>
            </a:fld>
            <a:endParaRPr lang="fr-FR"/>
          </a:p>
        </p:txBody>
      </p:sp>
    </p:spTree>
    <p:extLst>
      <p:ext uri="{BB962C8B-B14F-4D97-AF65-F5344CB8AC3E}">
        <p14:creationId xmlns:p14="http://schemas.microsoft.com/office/powerpoint/2010/main" val="234368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73B37-9F85-4CFD-3E4D-CC79DEBE0B6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044518-DE4A-5759-79EF-B33E0F84A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5D51F3-0D77-2584-869B-89ECCDB7BDB3}"/>
              </a:ext>
            </a:extLst>
          </p:cNvPr>
          <p:cNvSpPr>
            <a:spLocks noGrp="1"/>
          </p:cNvSpPr>
          <p:nvPr>
            <p:ph type="dt" sz="half" idx="10"/>
          </p:nvPr>
        </p:nvSpPr>
        <p:spPr/>
        <p:txBody>
          <a:bodyPr/>
          <a:lstStyle/>
          <a:p>
            <a:fld id="{931BC8A8-A699-4A50-A324-D32E6DD3134F}"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877A5FBF-E3F3-7531-B074-FC3DF481E0C4}"/>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41AD4B8-E0DD-A8CF-8BA9-C6EF7A88BB6D}"/>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11473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0C9875-FCD6-2A5C-A9B1-7665253529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0750CA-196A-4F40-77D0-BA31CA9AAC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BFA575-F0AC-954D-8C6A-C12A70D39F6D}"/>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1C2AC2A3-15AE-491E-0E81-B450F5D649B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86345990-347A-B879-4493-D233A0EF593D}"/>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588954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023AF2-A0F6-2314-7A52-20EC2F0D58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EC675B8-6154-B485-E667-94E03D7975B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BFDC9C-19C2-4FC4-8088-153A4889420D}"/>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C64B218F-352D-3183-546E-F44ACBC8FC3F}"/>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6784683-B011-68A6-79E3-1C5C5556136E}"/>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70539366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46BF0-C0DD-A856-1E37-FD6F4E9ABB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C524BA-DF7B-7127-C550-854E491DD61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8C89B0-0853-2E45-8602-7C5B922ADBCD}"/>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0269F8C-FCCA-9FAA-FF77-D854352637A1}"/>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D4F89023-339B-1A42-33EF-85BD332862FD}"/>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6261370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C91494-F553-7E88-FFDE-C18A02A4F11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49D7BA-4CA3-83DE-B100-3837DF428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626CA9A-DD17-D0A6-37BB-3D4957B39133}"/>
              </a:ext>
            </a:extLst>
          </p:cNvPr>
          <p:cNvSpPr>
            <a:spLocks noGrp="1"/>
          </p:cNvSpPr>
          <p:nvPr>
            <p:ph type="dt" sz="half" idx="10"/>
          </p:nvPr>
        </p:nvSpPr>
        <p:spPr/>
        <p:txBody>
          <a:bodyPr/>
          <a:lstStyle/>
          <a:p>
            <a:fld id="{7661B2B1-F0C5-41F8-9B19-49A5BBD7052F}"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17C7C92B-2540-EA75-7469-1EE49B28A349}"/>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C2B60E2D-4FF2-2F0C-07F9-EA165A16FC39}"/>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99181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09D1DB-38C8-BF3D-4497-0B7D1D7CBF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C86759-5448-905C-87D3-8BD97A446FD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AF7AE61-E15B-9D6A-42AD-D8C42260644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EF4A26-116F-A404-A491-20FF3710BDF6}"/>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5F37382-D303-9FC5-4545-741F99A205B2}"/>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5404D640-F6DB-1AAA-88F3-B1DFACD38A6F}"/>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1468122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33B7D-0BCF-CCAE-9BC2-F19ED4615A5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BBF5DF-B18D-D1C9-0E21-4CC6ED755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77E94E4-2A04-F7EC-F244-CF3C65265A6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183E6C0-FD9C-11FD-6A0E-BE0F67587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FBB59E6-514E-D384-E929-E6B3AA376C0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2D50-A065-518B-AAF3-6D79A02C97E7}"/>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EEDC0BC8-9FAE-5F82-3554-4650D493B36C}"/>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47FC4BA5-0BDB-317F-D606-F68010891D5B}"/>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9307166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79E3B-11C9-46AB-29CF-4652A392B49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2FEF373-5016-4362-351C-0AEC37971F40}"/>
              </a:ext>
            </a:extLst>
          </p:cNvPr>
          <p:cNvSpPr>
            <a:spLocks noGrp="1"/>
          </p:cNvSpPr>
          <p:nvPr>
            <p:ph type="dt" sz="half" idx="10"/>
          </p:nvPr>
        </p:nvSpPr>
        <p:spPr/>
        <p:txBody>
          <a:bodyPr/>
          <a:lstStyle/>
          <a:p>
            <a:fld id="{5B5F19F1-6CB4-4677-959D-33B742DB4A2C}" type="datetime1">
              <a:rPr lang="fr-FR" smtClean="0">
                <a:solidFill>
                  <a:prstClr val="black">
                    <a:tint val="75000"/>
                  </a:prstClr>
                </a:solidFill>
              </a:rPr>
              <a:pPr/>
              <a:t>27/01/2025</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2CA6CBF4-38C5-732C-6263-AADD5AB537F9}"/>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E3FED5EC-E9AC-D59C-FEB8-0B4D881A70DE}"/>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85914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31ACBED-C830-DDB0-D83C-2FAB2A06E5E4}"/>
              </a:ext>
            </a:extLst>
          </p:cNvPr>
          <p:cNvSpPr>
            <a:spLocks noGrp="1"/>
          </p:cNvSpPr>
          <p:nvPr>
            <p:ph type="dt" sz="half" idx="10"/>
          </p:nvPr>
        </p:nvSpPr>
        <p:spPr/>
        <p:txBody>
          <a:bodyPr/>
          <a:lstStyle/>
          <a:p>
            <a:fld id="{0B817252-FC0E-49A6-A6B5-0B7632FE57BD}" type="datetime1">
              <a:rPr lang="fr-FR" smtClean="0">
                <a:solidFill>
                  <a:prstClr val="black">
                    <a:tint val="75000"/>
                  </a:prstClr>
                </a:solidFill>
              </a:rPr>
              <a:pPr/>
              <a:t>27/01/2025</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E00BE5FE-61E4-40D3-7836-120C70CFE17E}"/>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8B3A524D-07AF-45ED-412B-98869A32550E}"/>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74579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C1578-68FF-C744-850E-EBB271F395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4995FC-E580-D03D-CF35-ED49F5FDB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14CCC53-F75B-7D0F-DE67-84FAC8847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3AF49D-F950-F336-56FA-D8D1C96B5227}"/>
              </a:ext>
            </a:extLst>
          </p:cNvPr>
          <p:cNvSpPr>
            <a:spLocks noGrp="1"/>
          </p:cNvSpPr>
          <p:nvPr>
            <p:ph type="dt" sz="half" idx="10"/>
          </p:nvPr>
        </p:nvSpPr>
        <p:spPr/>
        <p:txBody>
          <a:body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88DB90D-258D-4CD0-0C49-DFC28178F69B}"/>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1D1B408-F431-D01F-64B2-36B28296BA4A}"/>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5937293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0B524-8331-F06C-4846-D81C602B08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9AA5BF5-1754-E3BD-FFE1-E7957179D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BCCAEE1-93BE-0996-52D3-D198D0A85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DF316A8-D9FC-9AB1-1FCD-09AF58E694C0}"/>
              </a:ext>
            </a:extLst>
          </p:cNvPr>
          <p:cNvSpPr>
            <a:spLocks noGrp="1"/>
          </p:cNvSpPr>
          <p:nvPr>
            <p:ph type="dt" sz="half" idx="10"/>
          </p:nvPr>
        </p:nvSpPr>
        <p:spPr/>
        <p:txBody>
          <a:bodyPr/>
          <a:lstStyle/>
          <a:p>
            <a:fld id="{4424351B-C03B-4C53-A581-19EC8ADE73A6}" type="datetime1">
              <a:rPr lang="fr-FR" smtClean="0">
                <a:solidFill>
                  <a:prstClr val="black">
                    <a:tint val="75000"/>
                  </a:prstClr>
                </a:solidFill>
              </a:rPr>
              <a:pPr/>
              <a:t>27/01/2025</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100FBBF9-F6F6-76C7-1B29-3C4177D9DEEF}"/>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49F617B8-456A-68E1-73A1-46DDEBCC7116}"/>
              </a:ext>
            </a:extLst>
          </p:cNvPr>
          <p:cNvSpPr>
            <a:spLocks noGrp="1"/>
          </p:cNvSpPr>
          <p:nvPr>
            <p:ph type="sldNum" sz="quarter" idx="12"/>
          </p:nvPr>
        </p:nvSpPr>
        <p:spPr/>
        <p:txBody>
          <a:body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8828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CDDFCA-A480-2466-622B-77F998931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CAF2C5E-5592-7E25-DC91-8FAB8D617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DC93B6-7506-6AD2-A73C-3BC8F4922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8ECCF-ECC1-4CAA-93AB-4ABC4902EEE8}" type="datetime1">
              <a:rPr lang="fr-FR" smtClean="0">
                <a:solidFill>
                  <a:prstClr val="black">
                    <a:tint val="75000"/>
                  </a:prstClr>
                </a:solidFill>
              </a:rPr>
              <a:pPr/>
              <a:t>27/01/2025</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28FBB6B-2B9F-41C6-E306-EF9D2EC90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CB0F4AFF-F526-7E92-161C-7C6CF2F31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624EA-4E70-4C56-863E-A96822829722}"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4240666728"/>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jpeg"/></Relationships>
</file>

<file path=ppt/slides/_rels/slide3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12192000" cy="6858000"/>
          </a:xfrm>
        </p:spPr>
        <p:txBody>
          <a:bodyPr/>
          <a:lstStyle/>
          <a:p>
            <a:pPr marL="30480">
              <a:lnSpc>
                <a:spcPct val="107000"/>
              </a:lnSpc>
              <a:spcBef>
                <a:spcPts val="370"/>
              </a:spcBef>
            </a:pPr>
            <a:endParaRPr lang="fr-FR" sz="2800" b="1" dirty="0">
              <a:latin typeface="Times New Roman" panose="02020603050405020304" pitchFamily="18" charset="0"/>
              <a:ea typeface="Times New Roman" panose="02020603050405020304" pitchFamily="18" charset="0"/>
              <a:cs typeface="Times New Roman" panose="02020603050405020304" pitchFamily="18" charset="0"/>
            </a:endParaRPr>
          </a:p>
          <a:p>
            <a:pPr marL="30480">
              <a:lnSpc>
                <a:spcPct val="107000"/>
              </a:lnSpc>
              <a:spcBef>
                <a:spcPts val="370"/>
              </a:spcBef>
            </a:pPr>
            <a:r>
              <a:rPr lang="fr-FR" sz="3600" b="1" dirty="0">
                <a:latin typeface="Calibri" panose="020F0502020204030204" pitchFamily="34" charset="0"/>
                <a:ea typeface="Calibri" panose="020F0502020204030204" pitchFamily="34" charset="0"/>
                <a:cs typeface="Calibri" panose="020F0502020204030204" pitchFamily="34" charset="0"/>
              </a:rPr>
              <a:t>UNIVERSITE CHEIKH ANTA DIOP DE DAKAR</a:t>
            </a:r>
            <a:endParaRPr lang="fr-FR" dirty="0">
              <a:effectLst/>
              <a:latin typeface="Calibri" panose="020F0502020204030204" pitchFamily="34" charset="0"/>
              <a:ea typeface="Calibri" panose="020F0502020204030204" pitchFamily="34" charset="0"/>
              <a:cs typeface="Calibri" panose="020F0502020204030204" pitchFamily="34" charset="0"/>
            </a:endParaRPr>
          </a:p>
          <a:p>
            <a:pPr marL="34290">
              <a:lnSpc>
                <a:spcPct val="107000"/>
              </a:lnSpc>
              <a:spcBef>
                <a:spcPts val="405"/>
              </a:spcBef>
            </a:pPr>
            <a:r>
              <a:rPr lang="fr-FR" sz="3200" b="1" dirty="0">
                <a:latin typeface="Calibri" panose="020F0502020204030204" pitchFamily="34" charset="0"/>
                <a:ea typeface="Calibri" panose="020F0502020204030204" pitchFamily="34" charset="0"/>
                <a:cs typeface="Calibri" panose="020F0502020204030204" pitchFamily="34" charset="0"/>
              </a:rPr>
              <a:t>FACULTE DES SCIENCES ET TECHNIQUES</a:t>
            </a:r>
            <a:endParaRPr lang="fr-FR" sz="2800" dirty="0">
              <a:effectLst/>
              <a:latin typeface="Calibri" panose="020F0502020204030204" pitchFamily="34" charset="0"/>
              <a:ea typeface="Calibri" panose="020F0502020204030204" pitchFamily="34" charset="0"/>
              <a:cs typeface="Calibri" panose="020F0502020204030204" pitchFamily="34" charset="0"/>
            </a:endParaRPr>
          </a:p>
          <a:p>
            <a:pPr marL="35560">
              <a:lnSpc>
                <a:spcPct val="107000"/>
              </a:lnSpc>
            </a:pPr>
            <a:r>
              <a:rPr lang="fr-FR" b="1" dirty="0">
                <a:effectLst/>
                <a:ea typeface="Times New Roman" panose="02020603050405020304" pitchFamily="18" charset="0"/>
                <a:cs typeface="Times New Roman" panose="02020603050405020304" pitchFamily="18" charset="0"/>
              </a:rPr>
              <a:t>Département de Biologie Animale</a:t>
            </a:r>
          </a:p>
          <a:p>
            <a:pPr marL="35560">
              <a:lnSpc>
                <a:spcPct val="107000"/>
              </a:lnSpc>
            </a:pPr>
            <a:r>
              <a:rPr lang="fr-FR" sz="2000" b="1" dirty="0">
                <a:effectLst/>
                <a:ea typeface="Calibri" panose="020F0502020204030204" pitchFamily="34" charset="0"/>
                <a:cs typeface="Times New Roman" panose="02020603050405020304" pitchFamily="18" charset="0"/>
              </a:rPr>
              <a:t>Master en Biologie Animale </a:t>
            </a:r>
          </a:p>
          <a:p>
            <a:pPr marL="36195">
              <a:lnSpc>
                <a:spcPct val="107000"/>
              </a:lnSpc>
              <a:spcBef>
                <a:spcPts val="675"/>
              </a:spcBef>
            </a:pPr>
            <a:r>
              <a:rPr lang="fr-FR" sz="2000" b="1" dirty="0">
                <a:effectLst/>
                <a:latin typeface="+mj-lt"/>
                <a:ea typeface="Times New Roman" panose="02020603050405020304" pitchFamily="18" charset="0"/>
                <a:cs typeface="Times New Roman" panose="02020603050405020304" pitchFamily="18" charset="0"/>
              </a:rPr>
              <a:t>Spécialité : Ecologie et Gestion des Ecosystèmes</a:t>
            </a:r>
            <a:r>
              <a:rPr lang="fr-FR" sz="1600" b="1" dirty="0">
                <a:effectLst/>
                <a:latin typeface="+mj-lt"/>
                <a:ea typeface="Times New Roman" panose="02020603050405020304" pitchFamily="18" charset="0"/>
                <a:cs typeface="Times New Roman" panose="02020603050405020304" pitchFamily="18" charset="0"/>
              </a:rPr>
              <a:t> </a:t>
            </a:r>
            <a:endParaRPr lang="fr-FR" sz="1800" b="1" dirty="0">
              <a:effectLst/>
              <a:latin typeface="+mj-lt"/>
              <a:ea typeface="Calibri" panose="020F0502020204030204" pitchFamily="34" charset="0"/>
              <a:cs typeface="Times New Roman" panose="02020603050405020304" pitchFamily="18" charset="0"/>
            </a:endParaRPr>
          </a:p>
          <a:p>
            <a:endParaRPr lang="fr-FR" sz="2000" dirty="0"/>
          </a:p>
        </p:txBody>
      </p:sp>
      <p:pic>
        <p:nvPicPr>
          <p:cNvPr id="4" name="image1.jpeg" descr="imagesCAXKHJ1R.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902471" cy="1867989"/>
          </a:xfrm>
          <a:prstGeom prst="rect">
            <a:avLst/>
          </a:prstGeom>
          <a:noFill/>
        </p:spPr>
      </p:pic>
      <p:sp>
        <p:nvSpPr>
          <p:cNvPr id="6" name="Rectangle à coins arrondis 5"/>
          <p:cNvSpPr/>
          <p:nvPr/>
        </p:nvSpPr>
        <p:spPr>
          <a:xfrm>
            <a:off x="717745" y="3090521"/>
            <a:ext cx="10756509" cy="1652530"/>
          </a:xfrm>
          <a:prstGeom prst="roundRect">
            <a:avLst/>
          </a:prstGeom>
          <a:solidFill>
            <a:schemeClr val="accent1">
              <a:lumMod val="40000"/>
              <a:lumOff val="60000"/>
            </a:schemeClr>
          </a:solidFill>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fr-FR" sz="2800" b="1" dirty="0"/>
          </a:p>
          <a:p>
            <a:pPr algn="ctr">
              <a:lnSpc>
                <a:spcPct val="107000"/>
              </a:lnSpc>
              <a:spcAft>
                <a:spcPts val="800"/>
              </a:spcAft>
            </a:pPr>
            <a:r>
              <a:rPr lang="fr-FR" sz="2800" b="1" dirty="0">
                <a:effectLst/>
                <a:latin typeface="Calibri" panose="020F0502020204030204" pitchFamily="34" charset="0"/>
                <a:ea typeface="Calibri" panose="020F0502020204030204" pitchFamily="34" charset="0"/>
                <a:cs typeface="Calibri" panose="020F0502020204030204" pitchFamily="34" charset="0"/>
              </a:rPr>
              <a:t>HISTOPATHOLOGIE DE LA GLANDE DIGESTIVE DE LA MOULE </a:t>
            </a:r>
            <a:r>
              <a:rPr lang="fr-FR" sz="2800" b="1" i="1" dirty="0">
                <a:effectLst/>
                <a:latin typeface="Calibri" panose="020F0502020204030204" pitchFamily="34" charset="0"/>
                <a:ea typeface="Calibri" panose="020F0502020204030204" pitchFamily="34" charset="0"/>
                <a:cs typeface="Calibri" panose="020F0502020204030204" pitchFamily="34" charset="0"/>
              </a:rPr>
              <a:t>PERNA </a:t>
            </a:r>
            <a:r>
              <a:rPr lang="fr-FR" sz="2800" b="1" i="1" dirty="0" err="1">
                <a:effectLst/>
                <a:latin typeface="Calibri" panose="020F0502020204030204" pitchFamily="34" charset="0"/>
                <a:ea typeface="Calibri" panose="020F0502020204030204" pitchFamily="34" charset="0"/>
                <a:cs typeface="Calibri" panose="020F0502020204030204" pitchFamily="34" charset="0"/>
              </a:rPr>
              <a:t>PERNA</a:t>
            </a:r>
            <a:r>
              <a:rPr lang="fr-FR" sz="2800" b="1" dirty="0">
                <a:effectLst/>
                <a:latin typeface="Calibri" panose="020F0502020204030204" pitchFamily="34" charset="0"/>
                <a:ea typeface="Calibri" panose="020F0502020204030204" pitchFamily="34" charset="0"/>
                <a:cs typeface="Calibri" panose="020F0502020204030204" pitchFamily="34" charset="0"/>
              </a:rPr>
              <a:t> EXPOSÉE À LA CONTAMINATION PAR DES HYDROCARBURES PÉTROLIERS (SENEGAL)</a:t>
            </a:r>
          </a:p>
          <a:p>
            <a:pPr algn="ctr">
              <a:lnSpc>
                <a:spcPct val="107000"/>
              </a:lnSpc>
              <a:spcAft>
                <a:spcPts val="800"/>
              </a:spcAft>
            </a:pPr>
            <a:endParaRPr lang="fr-FR" sz="2400" b="1" dirty="0">
              <a:solidFill>
                <a:prstClr val="black"/>
              </a:solidFill>
              <a:latin typeface="Comic Sans MS" panose="030F0702030302020204" pitchFamily="66" charset="0"/>
              <a:ea typeface="Calibri" panose="020F0502020204030204" pitchFamily="34" charset="0"/>
              <a:cs typeface="Times New Roman" panose="02020603050405020304" pitchFamily="18" charset="0"/>
            </a:endParaRPr>
          </a:p>
        </p:txBody>
      </p:sp>
      <p:sp>
        <p:nvSpPr>
          <p:cNvPr id="7" name="Rectangle 6"/>
          <p:cNvSpPr/>
          <p:nvPr/>
        </p:nvSpPr>
        <p:spPr>
          <a:xfrm>
            <a:off x="135117" y="5476332"/>
            <a:ext cx="3357154" cy="13816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rPr>
              <a:t>Présenté par :</a:t>
            </a:r>
          </a:p>
          <a:p>
            <a:pPr algn="ctr"/>
            <a:r>
              <a:rPr lang="fr-FR" sz="2400" dirty="0" err="1">
                <a:solidFill>
                  <a:prstClr val="black"/>
                </a:solidFill>
                <a:latin typeface="Calibri" panose="020F0502020204030204" pitchFamily="34" charset="0"/>
                <a:ea typeface="Calibri" panose="020F0502020204030204" pitchFamily="34" charset="0"/>
                <a:cs typeface="Calibri" panose="020F0502020204030204" pitchFamily="34" charset="0"/>
              </a:rPr>
              <a:t>Arona</a:t>
            </a:r>
            <a:r>
              <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rPr>
              <a:t> Diallo </a:t>
            </a:r>
          </a:p>
          <a:p>
            <a:pPr algn="ctr"/>
            <a:endParaRPr lang="fr-FR"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6087291" y="5583830"/>
            <a:ext cx="6104709" cy="12741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rPr>
              <a:t>Sous la direction de :</a:t>
            </a:r>
          </a:p>
          <a:p>
            <a:pPr algn="ctr"/>
            <a:r>
              <a:rPr lang="fr-FR" sz="2400" dirty="0">
                <a:effectLst/>
                <a:latin typeface="Calibri" panose="020F0502020204030204" pitchFamily="34" charset="0"/>
                <a:ea typeface="Calibri" panose="020F0502020204030204" pitchFamily="34" charset="0"/>
                <a:cs typeface="Calibri" panose="020F0502020204030204" pitchFamily="34" charset="0"/>
              </a:rPr>
              <a:t>Mme Fatou TABANE </a:t>
            </a:r>
            <a:r>
              <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2400" dirty="0">
                <a:effectLst/>
                <a:latin typeface="Calibri" panose="020F0502020204030204" pitchFamily="34" charset="0"/>
                <a:ea typeface="Calibri" panose="020F0502020204030204" pitchFamily="34" charset="0"/>
                <a:cs typeface="Calibri" panose="020F0502020204030204" pitchFamily="34" charset="0"/>
              </a:rPr>
              <a:t> CERES-</a:t>
            </a:r>
            <a:r>
              <a:rPr lang="fr-FR" sz="2400" dirty="0" err="1">
                <a:effectLst/>
                <a:latin typeface="Calibri" panose="020F0502020204030204" pitchFamily="34" charset="0"/>
                <a:ea typeface="Calibri" panose="020F0502020204030204" pitchFamily="34" charset="0"/>
                <a:cs typeface="Calibri" panose="020F0502020204030204" pitchFamily="34" charset="0"/>
              </a:rPr>
              <a:t>Locustox</a:t>
            </a:r>
            <a:endParaRPr lang="fr-FR" sz="2400" dirty="0">
              <a:effectLst/>
              <a:latin typeface="Calibri" panose="020F0502020204030204" pitchFamily="34" charset="0"/>
              <a:ea typeface="Calibri" panose="020F0502020204030204" pitchFamily="34" charset="0"/>
              <a:cs typeface="Calibri" panose="020F0502020204030204" pitchFamily="34" charset="0"/>
            </a:endParaRPr>
          </a:p>
          <a:p>
            <a:pPr algn="ctr"/>
            <a:r>
              <a:rPr lang="fr-FR" sz="2400" dirty="0">
                <a:latin typeface="Calibri" panose="020F0502020204030204" pitchFamily="34" charset="0"/>
                <a:ea typeface="Calibri" panose="020F0502020204030204" pitchFamily="34" charset="0"/>
                <a:cs typeface="Calibri" panose="020F0502020204030204" pitchFamily="34" charset="0"/>
              </a:rPr>
              <a:t>M. Abdoulaye J.S BAKHOUM , UCAD</a:t>
            </a:r>
            <a:endParaRPr lang="fr-FR" sz="240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fr-FR" sz="2000" dirty="0">
              <a:solidFill>
                <a:prstClr val="black"/>
              </a:solidFill>
              <a:latin typeface="Comic Sans MS" panose="030F0702030302020204" pitchFamily="66" charset="0"/>
              <a:ea typeface="Times New Roman" panose="02020603050405020304" pitchFamily="18" charset="0"/>
            </a:endParaRPr>
          </a:p>
          <a:p>
            <a:pPr algn="ctr"/>
            <a:endParaRPr lang="fr-FR" dirty="0">
              <a:solidFill>
                <a:prstClr val="black"/>
              </a:solidFill>
              <a:latin typeface="Comic Sans MS" panose="030F0702030302020204" pitchFamily="66" charset="0"/>
              <a:ea typeface="Times New Roman" panose="02020603050405020304" pitchFamily="18" charset="0"/>
            </a:endParaRPr>
          </a:p>
        </p:txBody>
      </p:sp>
      <p:sp>
        <p:nvSpPr>
          <p:cNvPr id="9" name="Rectangle à coins arrondis 8"/>
          <p:cNvSpPr/>
          <p:nvPr/>
        </p:nvSpPr>
        <p:spPr>
          <a:xfrm>
            <a:off x="3940289" y="4811313"/>
            <a:ext cx="4467498" cy="53557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rPr>
              <a:t>Année Académique: 2023-2024</a:t>
            </a:r>
          </a:p>
        </p:txBody>
      </p:sp>
      <p:pic>
        <p:nvPicPr>
          <p:cNvPr id="10" name="image1.jpeg" descr="imagesCAXKHJ1R.jpg">
            <a:extLst>
              <a:ext uri="{FF2B5EF4-FFF2-40B4-BE49-F238E27FC236}">
                <a16:creationId xmlns:a16="http://schemas.microsoft.com/office/drawing/2014/main" id="{7846F185-C0A2-4CF7-8218-7C20C871F8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9529" y="0"/>
            <a:ext cx="1902471" cy="1867989"/>
          </a:xfrm>
          <a:prstGeom prst="rect">
            <a:avLst/>
          </a:prstGeom>
          <a:noFill/>
        </p:spPr>
      </p:pic>
    </p:spTree>
    <p:extLst>
      <p:ext uri="{BB962C8B-B14F-4D97-AF65-F5344CB8AC3E}">
        <p14:creationId xmlns:p14="http://schemas.microsoft.com/office/powerpoint/2010/main" val="1552864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p:cNvSpPr txBox="1">
            <a:spLocks/>
          </p:cNvSpPr>
          <p:nvPr/>
        </p:nvSpPr>
        <p:spPr>
          <a:xfrm>
            <a:off x="5370992" y="0"/>
            <a:ext cx="2574524" cy="499510"/>
          </a:xfrm>
          <a:prstGeom prst="rect">
            <a:avLst/>
          </a:prstGeom>
          <a:effectLst>
            <a:softEdge rad="31750"/>
          </a:effectLst>
          <a:scene3d>
            <a:camera prst="orthographicFront"/>
            <a:lightRig rig="threePt" dir="t"/>
          </a:scene3d>
          <a:sp3d>
            <a:bevelT prst="convex"/>
          </a:sp3d>
        </p:spPr>
        <p:style>
          <a:lnRef idx="3">
            <a:schemeClr val="lt1"/>
          </a:lnRef>
          <a:fillRef idx="1">
            <a:schemeClr val="accent5"/>
          </a:fillRef>
          <a:effectRef idx="1">
            <a:schemeClr val="accent5"/>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 C</a:t>
            </a:r>
            <a:r>
              <a:rPr lang="fr-FR"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adre d’étude</a:t>
            </a:r>
          </a:p>
          <a:p>
            <a:pPr>
              <a:buFont typeface="Wingdings" panose="05000000000000000000" pitchFamily="2" charset="2"/>
              <a:buChar char="v"/>
            </a:pPr>
            <a:endParaRPr lang="fr-FR"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216700" y="6207204"/>
            <a:ext cx="10883107" cy="959237"/>
          </a:xfrm>
          <a:prstGeom prst="rect">
            <a:avLst/>
          </a:prstGeom>
        </p:spPr>
        <p:txBody>
          <a:bodyPr wrap="none">
            <a:spAutoFit/>
          </a:bodyPr>
          <a:lstStyle/>
          <a:p>
            <a:pPr>
              <a:spcAft>
                <a:spcPts val="1000"/>
              </a:spcAft>
            </a:pPr>
            <a:r>
              <a:rPr lang="fr-FR" sz="2400" i="0" dirty="0">
                <a:effectLst/>
                <a:latin typeface="Times New Roman" panose="02020603050405020304" pitchFamily="18" charset="0"/>
                <a:ea typeface="Calibri" panose="020F0502020204030204" pitchFamily="34" charset="0"/>
                <a:cs typeface="Times New Roman" panose="02020603050405020304" pitchFamily="18" charset="0"/>
              </a:rPr>
              <a:t>Figure 1 : l</a:t>
            </a:r>
            <a:r>
              <a:rPr lang="fr-FR" sz="2000" i="0" dirty="0">
                <a:effectLst/>
                <a:latin typeface="Times New Roman" panose="02020603050405020304" pitchFamily="18" charset="0"/>
                <a:ea typeface="Calibri" panose="020F0502020204030204" pitchFamily="34" charset="0"/>
                <a:cs typeface="Times New Roman" panose="02020603050405020304" pitchFamily="18" charset="0"/>
              </a:rPr>
              <a:t>ocalisation </a:t>
            </a:r>
            <a:r>
              <a:rPr lang="fr-FR" sz="2000" dirty="0">
                <a:latin typeface="Times New Roman" panose="02020603050405020304" pitchFamily="18" charset="0"/>
                <a:cs typeface="Times New Roman" panose="02020603050405020304" pitchFamily="18" charset="0"/>
              </a:rPr>
              <a:t>sites de collectes des moules et d’expérience</a:t>
            </a:r>
            <a:r>
              <a:rPr lang="fr-FR" sz="2000" dirty="0">
                <a:solidFill>
                  <a:srgbClr val="FF000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la région de Dakar (Sénégal</a:t>
            </a:r>
            <a:r>
              <a:rPr lang="fr-FR" dirty="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a:p>
            <a:pPr>
              <a:spcAft>
                <a:spcPts val="1000"/>
              </a:spcAft>
            </a:pPr>
            <a:r>
              <a:rPr lang="fr-FR" sz="2400" i="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4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Pentagone 5"/>
          <p:cNvSpPr/>
          <p:nvPr/>
        </p:nvSpPr>
        <p:spPr>
          <a:xfrm>
            <a:off x="-1" y="104172"/>
            <a:ext cx="4312119" cy="3482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4" name="Espace réservé du numéro de diapositive 13"/>
          <p:cNvSpPr>
            <a:spLocks noGrp="1"/>
          </p:cNvSpPr>
          <p:nvPr>
            <p:ph type="sldNum" sz="quarter" idx="12"/>
          </p:nvPr>
        </p:nvSpPr>
        <p:spPr>
          <a:xfrm>
            <a:off x="8666870" y="6504261"/>
            <a:ext cx="2743200" cy="365125"/>
          </a:xfrm>
        </p:spPr>
        <p:txBody>
          <a:bodyPr/>
          <a:lstStyle/>
          <a:p>
            <a:r>
              <a:rPr lang="fr-FR" sz="1400" b="1" dirty="0">
                <a:solidFill>
                  <a:schemeClr val="tx1"/>
                </a:solidFill>
                <a:latin typeface="Comic Sans MS" panose="030F0702030302020204" pitchFamily="66" charset="0"/>
              </a:rPr>
              <a:t>9</a:t>
            </a:r>
          </a:p>
        </p:txBody>
      </p:sp>
      <p:pic>
        <p:nvPicPr>
          <p:cNvPr id="2" name="Image 1">
            <a:extLst>
              <a:ext uri="{FF2B5EF4-FFF2-40B4-BE49-F238E27FC236}">
                <a16:creationId xmlns:a16="http://schemas.microsoft.com/office/drawing/2014/main" id="{D24B9A04-FB3E-A6CB-87C4-D959D3FC8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930" y="707530"/>
            <a:ext cx="7962139" cy="5442940"/>
          </a:xfrm>
          <a:prstGeom prst="rect">
            <a:avLst/>
          </a:prstGeom>
        </p:spPr>
      </p:pic>
    </p:spTree>
    <p:extLst>
      <p:ext uri="{BB962C8B-B14F-4D97-AF65-F5344CB8AC3E}">
        <p14:creationId xmlns:p14="http://schemas.microsoft.com/office/powerpoint/2010/main" val="4292911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4624" y="2634755"/>
            <a:ext cx="1241497" cy="40572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GPS</a:t>
            </a:r>
            <a:r>
              <a:rPr lang="fr-FR" sz="2000" b="1" dirty="0">
                <a:latin typeface="Times New Roman" panose="02020603050405020304" pitchFamily="18" charset="0"/>
                <a:cs typeface="Times New Roman" panose="02020603050405020304" pitchFamily="18" charset="0"/>
              </a:rPr>
              <a:t> </a:t>
            </a:r>
          </a:p>
        </p:txBody>
      </p:sp>
      <p:sp>
        <p:nvSpPr>
          <p:cNvPr id="9" name="Bouton d'action : Personnalisé 8">
            <a:hlinkClick r:id="" action="ppaction://noaction" highlightClick="1"/>
          </p:cNvPr>
          <p:cNvSpPr/>
          <p:nvPr/>
        </p:nvSpPr>
        <p:spPr>
          <a:xfrm>
            <a:off x="204584" y="5506547"/>
            <a:ext cx="1891502" cy="519522"/>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Mètre ruban</a:t>
            </a:r>
          </a:p>
        </p:txBody>
      </p:sp>
      <p:sp>
        <p:nvSpPr>
          <p:cNvPr id="11" name="Rectangle 10"/>
          <p:cNvSpPr/>
          <p:nvPr/>
        </p:nvSpPr>
        <p:spPr>
          <a:xfrm>
            <a:off x="2399918" y="5399559"/>
            <a:ext cx="1932682" cy="107033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2000" b="1" dirty="0">
                <a:solidFill>
                  <a:schemeClr val="tx1"/>
                </a:solidFill>
                <a:latin typeface="Times New Roman" panose="02020603050405020304" pitchFamily="18" charset="0"/>
                <a:ea typeface="Calibri" pitchFamily="34" charset="0"/>
                <a:cs typeface="Times New Roman" panose="02020603050405020304" pitchFamily="18" charset="0"/>
              </a:rPr>
              <a:t>Appareils de mesure multi-paramètres </a:t>
            </a:r>
            <a:endParaRPr lang="fr-FR" sz="3200" b="1" dirty="0">
              <a:solidFill>
                <a:schemeClr val="tx1"/>
              </a:solidFill>
              <a:latin typeface="Times New Roman" panose="02020603050405020304" pitchFamily="18" charset="0"/>
              <a:cs typeface="Times New Roman" panose="02020603050405020304" pitchFamily="18" charset="0"/>
            </a:endParaRPr>
          </a:p>
          <a:p>
            <a:pPr algn="ctr"/>
            <a:endParaRPr lang="fr-FR" sz="2000" dirty="0">
              <a:solidFill>
                <a:schemeClr val="tx1"/>
              </a:solidFill>
              <a:latin typeface="Comic Sans MS" panose="030F0702030302020204" pitchFamily="66" charset="0"/>
              <a:cs typeface="Times New Roman" panose="02020603050405020304" pitchFamily="18" charset="0"/>
            </a:endParaRPr>
          </a:p>
        </p:txBody>
      </p:sp>
      <p:sp>
        <p:nvSpPr>
          <p:cNvPr id="14" name="Rectangle 13"/>
          <p:cNvSpPr/>
          <p:nvPr/>
        </p:nvSpPr>
        <p:spPr>
          <a:xfrm>
            <a:off x="2613289" y="2601609"/>
            <a:ext cx="2211930" cy="5088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pied à coulisse</a:t>
            </a: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861" y="748047"/>
            <a:ext cx="2154506" cy="1817650"/>
          </a:xfrm>
          <a:prstGeom prst="rect">
            <a:avLst/>
          </a:prstGeom>
        </p:spPr>
      </p:pic>
      <p:sp>
        <p:nvSpPr>
          <p:cNvPr id="17" name="Pentagone 16"/>
          <p:cNvSpPr/>
          <p:nvPr/>
        </p:nvSpPr>
        <p:spPr>
          <a:xfrm>
            <a:off x="0" y="50395"/>
            <a:ext cx="4235116" cy="35489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8" name="Espace réservé du texte 2"/>
          <p:cNvSpPr txBox="1">
            <a:spLocks/>
          </p:cNvSpPr>
          <p:nvPr/>
        </p:nvSpPr>
        <p:spPr>
          <a:xfrm>
            <a:off x="5131143" y="0"/>
            <a:ext cx="3441123" cy="466579"/>
          </a:xfrm>
          <a:prstGeom prst="rect">
            <a:avLst/>
          </a:prstGeom>
          <a:ln>
            <a:noFill/>
          </a:ln>
          <a:scene3d>
            <a:camera prst="orthographicFront"/>
            <a:lightRig rig="threePt" dir="t"/>
          </a:scene3d>
          <a:sp3d>
            <a:bevelT prst="convex"/>
          </a:sp3d>
        </p:spPr>
        <p:style>
          <a:lnRef idx="3">
            <a:schemeClr val="lt1"/>
          </a:lnRef>
          <a:fillRef idx="1">
            <a:schemeClr val="accent5"/>
          </a:fillRef>
          <a:effectRef idx="1">
            <a:schemeClr val="accent5"/>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solidFill>
                  <a:schemeClr val="bg1"/>
                </a:solidFill>
                <a:latin typeface="Times New Roman" panose="02020603050405020304" pitchFamily="18" charset="0"/>
                <a:cs typeface="Times New Roman" panose="02020603050405020304" pitchFamily="18" charset="0"/>
              </a:rPr>
              <a:t>2. Matériel de terrain </a:t>
            </a:r>
          </a:p>
        </p:txBody>
      </p:sp>
      <p:sp>
        <p:nvSpPr>
          <p:cNvPr id="19" name="Espace réservé du numéro de diapositive 18"/>
          <p:cNvSpPr>
            <a:spLocks noGrp="1"/>
          </p:cNvSpPr>
          <p:nvPr>
            <p:ph type="sldNum" sz="quarter" idx="12"/>
          </p:nvPr>
        </p:nvSpPr>
        <p:spPr>
          <a:xfrm>
            <a:off x="8785847" y="6460135"/>
            <a:ext cx="2743200" cy="365125"/>
          </a:xfrm>
        </p:spPr>
        <p:txBody>
          <a:bodyPr/>
          <a:lstStyle/>
          <a:p>
            <a:r>
              <a:rPr lang="fr-FR" sz="1400" b="1" dirty="0">
                <a:solidFill>
                  <a:schemeClr val="tx1"/>
                </a:solidFill>
                <a:latin typeface="Comic Sans MS" panose="030F0702030302020204" pitchFamily="66" charset="0"/>
              </a:rPr>
              <a:t>10</a:t>
            </a:r>
          </a:p>
        </p:txBody>
      </p:sp>
      <p:pic>
        <p:nvPicPr>
          <p:cNvPr id="20" name="Image 19" descr="Pied.JPG"/>
          <p:cNvPicPr>
            <a:picLocks noChangeAspect="1"/>
          </p:cNvPicPr>
          <p:nvPr/>
        </p:nvPicPr>
        <p:blipFill>
          <a:blip r:embed="rId4" cstate="print"/>
          <a:stretch>
            <a:fillRect/>
          </a:stretch>
        </p:blipFill>
        <p:spPr>
          <a:xfrm>
            <a:off x="2603842" y="704118"/>
            <a:ext cx="2249512" cy="1856202"/>
          </a:xfrm>
          <a:prstGeom prst="rect">
            <a:avLst/>
          </a:prstGeom>
        </p:spPr>
      </p:pic>
      <p:pic>
        <p:nvPicPr>
          <p:cNvPr id="21" name="Image 20" descr="Paramètres.JPG"/>
          <p:cNvPicPr>
            <a:picLocks noChangeAspect="1"/>
          </p:cNvPicPr>
          <p:nvPr/>
        </p:nvPicPr>
        <p:blipFill>
          <a:blip r:embed="rId5" cstate="print"/>
          <a:stretch>
            <a:fillRect/>
          </a:stretch>
        </p:blipFill>
        <p:spPr>
          <a:xfrm>
            <a:off x="2251196" y="3404381"/>
            <a:ext cx="2236397" cy="1793117"/>
          </a:xfrm>
          <a:prstGeom prst="rect">
            <a:avLst/>
          </a:prstGeom>
        </p:spPr>
      </p:pic>
      <p:pic>
        <p:nvPicPr>
          <p:cNvPr id="33800" name="Picture 8" descr="Mètre ruban Stanley Fatmax Blade Armor 10 m x 32 mm | Castorama"/>
          <p:cNvPicPr>
            <a:picLocks noChangeAspect="1" noChangeArrowheads="1"/>
          </p:cNvPicPr>
          <p:nvPr/>
        </p:nvPicPr>
        <p:blipFill>
          <a:blip r:embed="rId6" cstate="print"/>
          <a:srcRect/>
          <a:stretch>
            <a:fillRect/>
          </a:stretch>
        </p:blipFill>
        <p:spPr bwMode="auto">
          <a:xfrm>
            <a:off x="254049" y="3383229"/>
            <a:ext cx="1926443" cy="2032833"/>
          </a:xfrm>
          <a:prstGeom prst="rect">
            <a:avLst/>
          </a:prstGeom>
          <a:noFill/>
        </p:spPr>
      </p:pic>
      <p:pic>
        <p:nvPicPr>
          <p:cNvPr id="33804" name="Picture 12" descr="Transparence de l'eau - RAPPEL"/>
          <p:cNvPicPr>
            <a:picLocks noChangeAspect="1" noChangeArrowheads="1"/>
          </p:cNvPicPr>
          <p:nvPr/>
        </p:nvPicPr>
        <p:blipFill>
          <a:blip r:embed="rId7" cstate="print"/>
          <a:srcRect/>
          <a:stretch>
            <a:fillRect/>
          </a:stretch>
        </p:blipFill>
        <p:spPr bwMode="auto">
          <a:xfrm>
            <a:off x="5134707" y="738552"/>
            <a:ext cx="2208629" cy="1842869"/>
          </a:xfrm>
          <a:prstGeom prst="rect">
            <a:avLst/>
          </a:prstGeom>
          <a:noFill/>
        </p:spPr>
      </p:pic>
      <p:pic>
        <p:nvPicPr>
          <p:cNvPr id="33806" name="Picture 14" descr="Gants de nettoyage imperméables Gardena - Gardena 209 Gants &amp; outils de  jardinage"/>
          <p:cNvPicPr>
            <a:picLocks noChangeAspect="1" noChangeArrowheads="1"/>
          </p:cNvPicPr>
          <p:nvPr/>
        </p:nvPicPr>
        <p:blipFill>
          <a:blip r:embed="rId8" cstate="print"/>
          <a:srcRect/>
          <a:stretch>
            <a:fillRect/>
          </a:stretch>
        </p:blipFill>
        <p:spPr bwMode="auto">
          <a:xfrm>
            <a:off x="7531694" y="738552"/>
            <a:ext cx="1967476" cy="1967476"/>
          </a:xfrm>
          <a:prstGeom prst="rect">
            <a:avLst/>
          </a:prstGeom>
          <a:noFill/>
        </p:spPr>
      </p:pic>
      <p:sp>
        <p:nvSpPr>
          <p:cNvPr id="33808" name="AutoShape 16" descr="Comment nettoyer et préparer les moules avant cuiss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3810" name="AutoShape 18" descr="Comment laver les mou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3812" name="AutoShape 20" descr="Comment laver les mou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3814" name="AutoShape 22" descr="Comment laver les mou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3816" name="AutoShape 24" descr="Comment laver les mou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8" name="Image 27" descr="Bassine.JPG"/>
          <p:cNvPicPr>
            <a:picLocks noChangeAspect="1"/>
          </p:cNvPicPr>
          <p:nvPr/>
        </p:nvPicPr>
        <p:blipFill>
          <a:blip r:embed="rId9" cstate="print"/>
          <a:stretch>
            <a:fillRect/>
          </a:stretch>
        </p:blipFill>
        <p:spPr>
          <a:xfrm>
            <a:off x="4720838" y="3376246"/>
            <a:ext cx="2636566" cy="1899139"/>
          </a:xfrm>
          <a:prstGeom prst="rect">
            <a:avLst/>
          </a:prstGeom>
        </p:spPr>
      </p:pic>
      <p:sp>
        <p:nvSpPr>
          <p:cNvPr id="30" name="Bouton d'action : Personnalisé 29">
            <a:hlinkClick r:id="" action="ppaction://noaction" highlightClick="1"/>
          </p:cNvPr>
          <p:cNvSpPr/>
          <p:nvPr/>
        </p:nvSpPr>
        <p:spPr>
          <a:xfrm>
            <a:off x="4844576" y="5391661"/>
            <a:ext cx="2154503" cy="592686"/>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Bassine</a:t>
            </a:r>
          </a:p>
        </p:txBody>
      </p:sp>
      <p:sp>
        <p:nvSpPr>
          <p:cNvPr id="31" name="Bouton d'action : Personnalisé 30">
            <a:hlinkClick r:id="" action="ppaction://noaction" highlightClick="1"/>
          </p:cNvPr>
          <p:cNvSpPr/>
          <p:nvPr/>
        </p:nvSpPr>
        <p:spPr>
          <a:xfrm>
            <a:off x="5137654" y="2603914"/>
            <a:ext cx="2154503" cy="575691"/>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Disque de </a:t>
            </a:r>
            <a:r>
              <a:rPr lang="fr-FR" sz="2000" b="1" dirty="0" err="1">
                <a:solidFill>
                  <a:schemeClr val="tx1"/>
                </a:solidFill>
                <a:latin typeface="Times New Roman" panose="02020603050405020304" pitchFamily="18" charset="0"/>
                <a:cs typeface="Times New Roman" panose="02020603050405020304" pitchFamily="18" charset="0"/>
              </a:rPr>
              <a:t>secchi</a:t>
            </a:r>
            <a:r>
              <a:rPr lang="fr-FR" sz="2000" b="1" dirty="0">
                <a:solidFill>
                  <a:schemeClr val="tx1"/>
                </a:solidFill>
                <a:latin typeface="Times New Roman" panose="02020603050405020304" pitchFamily="18" charset="0"/>
                <a:cs typeface="Times New Roman" panose="02020603050405020304" pitchFamily="18" charset="0"/>
              </a:rPr>
              <a:t>+corde</a:t>
            </a:r>
          </a:p>
        </p:txBody>
      </p:sp>
      <p:sp>
        <p:nvSpPr>
          <p:cNvPr id="32" name="Bouton d'action : Personnalisé 31">
            <a:hlinkClick r:id="" action="ppaction://noaction" highlightClick="1"/>
          </p:cNvPr>
          <p:cNvSpPr/>
          <p:nvPr/>
        </p:nvSpPr>
        <p:spPr>
          <a:xfrm>
            <a:off x="7613568" y="2477304"/>
            <a:ext cx="2154503" cy="575691"/>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Gants</a:t>
            </a:r>
          </a:p>
        </p:txBody>
      </p:sp>
      <p:pic>
        <p:nvPicPr>
          <p:cNvPr id="33794" name="Picture 2" descr="Différents types d'appareils photo ? Apprendre la retouche photo"/>
          <p:cNvPicPr>
            <a:picLocks noChangeAspect="1" noChangeArrowheads="1"/>
          </p:cNvPicPr>
          <p:nvPr/>
        </p:nvPicPr>
        <p:blipFill>
          <a:blip r:embed="rId10" cstate="print"/>
          <a:srcRect/>
          <a:stretch>
            <a:fillRect/>
          </a:stretch>
        </p:blipFill>
        <p:spPr bwMode="auto">
          <a:xfrm>
            <a:off x="7469946" y="3341322"/>
            <a:ext cx="1983543" cy="2067121"/>
          </a:xfrm>
          <a:prstGeom prst="rect">
            <a:avLst/>
          </a:prstGeom>
          <a:noFill/>
        </p:spPr>
      </p:pic>
      <p:sp>
        <p:nvSpPr>
          <p:cNvPr id="26" name="Bouton d'action : Personnalisé 25">
            <a:hlinkClick r:id="" action="ppaction://noaction" highlightClick="1"/>
          </p:cNvPr>
          <p:cNvSpPr/>
          <p:nvPr/>
        </p:nvSpPr>
        <p:spPr>
          <a:xfrm>
            <a:off x="7501026" y="5389316"/>
            <a:ext cx="1980599" cy="575691"/>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Appareil photo</a:t>
            </a:r>
          </a:p>
        </p:txBody>
      </p:sp>
      <p:pic>
        <p:nvPicPr>
          <p:cNvPr id="33796" name="Picture 4" descr="Glacière de transport - RCW 8 - B Medical Systems - pour échantillons  biologiques / isotherme / sans glace"/>
          <p:cNvPicPr>
            <a:picLocks noChangeAspect="1" noChangeArrowheads="1"/>
          </p:cNvPicPr>
          <p:nvPr/>
        </p:nvPicPr>
        <p:blipFill>
          <a:blip r:embed="rId11" cstate="print"/>
          <a:srcRect/>
          <a:stretch>
            <a:fillRect/>
          </a:stretch>
        </p:blipFill>
        <p:spPr bwMode="auto">
          <a:xfrm>
            <a:off x="9959925" y="466579"/>
            <a:ext cx="2053883" cy="2053883"/>
          </a:xfrm>
          <a:prstGeom prst="rect">
            <a:avLst/>
          </a:prstGeom>
          <a:noFill/>
        </p:spPr>
      </p:pic>
      <p:sp>
        <p:nvSpPr>
          <p:cNvPr id="29" name="Bouton d'action : Personnalisé 28">
            <a:hlinkClick r:id="" action="ppaction://noaction" highlightClick="1"/>
          </p:cNvPr>
          <p:cNvSpPr/>
          <p:nvPr/>
        </p:nvSpPr>
        <p:spPr>
          <a:xfrm>
            <a:off x="10037497" y="2435101"/>
            <a:ext cx="2154503" cy="575691"/>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Glacière</a:t>
            </a:r>
          </a:p>
        </p:txBody>
      </p:sp>
      <p:pic>
        <p:nvPicPr>
          <p:cNvPr id="33798" name="Picture 6" descr="Les Moules En Coquilles Se Trouvent Dans Un Filet De Pêche Sur Une Jetée |  Photo Premium"/>
          <p:cNvPicPr>
            <a:picLocks noChangeAspect="1" noChangeArrowheads="1"/>
          </p:cNvPicPr>
          <p:nvPr/>
        </p:nvPicPr>
        <p:blipFill>
          <a:blip r:embed="rId12" cstate="print"/>
          <a:srcRect/>
          <a:stretch>
            <a:fillRect/>
          </a:stretch>
        </p:blipFill>
        <p:spPr bwMode="auto">
          <a:xfrm>
            <a:off x="9652966" y="3376246"/>
            <a:ext cx="2346776" cy="1800666"/>
          </a:xfrm>
          <a:prstGeom prst="rect">
            <a:avLst/>
          </a:prstGeom>
          <a:noFill/>
        </p:spPr>
      </p:pic>
      <p:sp>
        <p:nvSpPr>
          <p:cNvPr id="33" name="Bouton d'action : Personnalisé 32">
            <a:hlinkClick r:id="" action="ppaction://noaction" highlightClick="1"/>
          </p:cNvPr>
          <p:cNvSpPr/>
          <p:nvPr/>
        </p:nvSpPr>
        <p:spPr>
          <a:xfrm>
            <a:off x="9890189" y="5372904"/>
            <a:ext cx="1980599" cy="592103"/>
          </a:xfrm>
          <a:prstGeom prst="actionButtonBlank">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Filet de pèche + Corde</a:t>
            </a:r>
          </a:p>
        </p:txBody>
      </p:sp>
    </p:spTree>
    <p:extLst>
      <p:ext uri="{BB962C8B-B14F-4D97-AF65-F5344CB8AC3E}">
        <p14:creationId xmlns:p14="http://schemas.microsoft.com/office/powerpoint/2010/main" val="2794093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2246995211"/>
              </p:ext>
            </p:extLst>
          </p:nvPr>
        </p:nvGraphicFramePr>
        <p:xfrm>
          <a:off x="128842" y="1513481"/>
          <a:ext cx="6414867" cy="4881540"/>
        </p:xfrm>
        <a:graphic>
          <a:graphicData uri="http://schemas.openxmlformats.org/drawingml/2006/table">
            <a:tbl>
              <a:tblPr/>
              <a:tblGrid>
                <a:gridCol w="2137825">
                  <a:extLst>
                    <a:ext uri="{9D8B030D-6E8A-4147-A177-3AD203B41FA5}">
                      <a16:colId xmlns:a16="http://schemas.microsoft.com/office/drawing/2014/main" val="20000"/>
                    </a:ext>
                  </a:extLst>
                </a:gridCol>
                <a:gridCol w="2138521">
                  <a:extLst>
                    <a:ext uri="{9D8B030D-6E8A-4147-A177-3AD203B41FA5}">
                      <a16:colId xmlns:a16="http://schemas.microsoft.com/office/drawing/2014/main" val="20001"/>
                    </a:ext>
                  </a:extLst>
                </a:gridCol>
                <a:gridCol w="2138521">
                  <a:extLst>
                    <a:ext uri="{9D8B030D-6E8A-4147-A177-3AD203B41FA5}">
                      <a16:colId xmlns:a16="http://schemas.microsoft.com/office/drawing/2014/main" val="20002"/>
                    </a:ext>
                  </a:extLst>
                </a:gridCol>
              </a:tblGrid>
              <a:tr h="417363">
                <a:tc>
                  <a:txBody>
                    <a:bodyPr/>
                    <a:lstStyle/>
                    <a:p>
                      <a:pPr algn="ctr">
                        <a:lnSpc>
                          <a:spcPct val="115000"/>
                        </a:lnSpc>
                        <a:spcAft>
                          <a:spcPts val="0"/>
                        </a:spcAft>
                      </a:pPr>
                      <a:r>
                        <a:rPr lang="fr-FR" sz="1800" b="1" dirty="0">
                          <a:latin typeface="Times New Roman"/>
                          <a:ea typeface="Calibri"/>
                          <a:cs typeface="Times New Roman"/>
                        </a:rPr>
                        <a:t>REACTIFS</a:t>
                      </a:r>
                      <a:endParaRPr lang="fr-F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800" b="1" dirty="0">
                          <a:latin typeface="Times New Roman"/>
                          <a:ea typeface="Calibri"/>
                          <a:cs typeface="Times New Roman"/>
                        </a:rPr>
                        <a:t>VERRERIES</a:t>
                      </a:r>
                      <a:endParaRPr lang="fr-F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800" b="1" dirty="0">
                          <a:latin typeface="Times New Roman"/>
                          <a:ea typeface="Calibri"/>
                          <a:cs typeface="Times New Roman"/>
                        </a:rPr>
                        <a:t>MATERIELS</a:t>
                      </a:r>
                      <a:endParaRPr lang="fr-F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4137">
                <a:tc>
                  <a:txBody>
                    <a:bodyPr/>
                    <a:lstStyle/>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Formol 20%, </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Bouin alcoolique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Alcool absolu</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 Alcool 70%, Alcool 95%, butanol, toluène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Eau distillée, </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Albumine glycérinée,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 Eau courante </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Buty-paraffine,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 paraffine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Colorants (Hématoxyline –éosine)</a:t>
                      </a:r>
                    </a:p>
                    <a:p>
                      <a:pPr>
                        <a:lnSpc>
                          <a:spcPct val="115000"/>
                        </a:lnSpc>
                        <a:spcAft>
                          <a:spcPts val="0"/>
                        </a:spcAft>
                        <a:buFont typeface="Wingdings" pitchFamily="2" charset="2"/>
                        <a:buChar char="q"/>
                      </a:pPr>
                      <a:r>
                        <a:rPr lang="fr-FR" sz="1600" b="1" dirty="0">
                          <a:solidFill>
                            <a:srgbClr val="0070C0"/>
                          </a:solidFill>
                          <a:latin typeface="Times New Roman" pitchFamily="18" charset="0"/>
                          <a:ea typeface="Calibri"/>
                          <a:cs typeface="Times New Roman" pitchFamily="18" charset="0"/>
                        </a:rPr>
                        <a:t>Baume de Canada ou EUKITT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Bécher, </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Entonnoir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 Erlenmeyer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Cuve de coloration en verre (type </a:t>
                      </a:r>
                      <a:r>
                        <a:rPr lang="fr-FR" sz="1600" b="1" dirty="0" err="1">
                          <a:solidFill>
                            <a:srgbClr val="00B050"/>
                          </a:solidFill>
                          <a:latin typeface="Times New Roman" pitchFamily="18" charset="0"/>
                          <a:ea typeface="Calibri"/>
                          <a:cs typeface="Times New Roman" pitchFamily="18" charset="0"/>
                        </a:rPr>
                        <a:t>Coplin</a:t>
                      </a:r>
                      <a:r>
                        <a:rPr lang="fr-FR" sz="1600" b="1" dirty="0">
                          <a:solidFill>
                            <a:srgbClr val="00B050"/>
                          </a:solidFill>
                          <a:latin typeface="Times New Roman" pitchFamily="18" charset="0"/>
                          <a:ea typeface="Calibri"/>
                          <a:cs typeface="Times New Roman" pitchFamily="18" charset="0"/>
                        </a:rPr>
                        <a:t> et/ou de type </a:t>
                      </a:r>
                      <a:r>
                        <a:rPr lang="fr-FR" sz="1600" b="1" dirty="0" err="1">
                          <a:solidFill>
                            <a:srgbClr val="00B050"/>
                          </a:solidFill>
                          <a:latin typeface="Times New Roman" pitchFamily="18" charset="0"/>
                          <a:ea typeface="Calibri"/>
                          <a:cs typeface="Times New Roman" pitchFamily="18" charset="0"/>
                        </a:rPr>
                        <a:t>Hellendhal</a:t>
                      </a:r>
                      <a:r>
                        <a:rPr lang="fr-FR" sz="1600" b="1" dirty="0">
                          <a:solidFill>
                            <a:srgbClr val="00B050"/>
                          </a:solidFill>
                          <a:latin typeface="Times New Roman" pitchFamily="18" charset="0"/>
                          <a:ea typeface="Calibri"/>
                          <a:cs typeface="Times New Roman" pitchFamily="18" charset="0"/>
                        </a:rPr>
                        <a:t>), </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Cuve en verre panier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Cuve de rinçage en verre cristallisoir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Flacon pilulier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Pipette pasteur</a:t>
                      </a:r>
                    </a:p>
                    <a:p>
                      <a:pPr>
                        <a:lnSpc>
                          <a:spcPct val="115000"/>
                        </a:lnSpc>
                        <a:spcAft>
                          <a:spcPts val="0"/>
                        </a:spcAft>
                        <a:buFont typeface="Wingdings" pitchFamily="2" charset="2"/>
                        <a:buChar char="v"/>
                      </a:pPr>
                      <a:r>
                        <a:rPr lang="fr-FR" sz="1600" b="1" dirty="0">
                          <a:solidFill>
                            <a:srgbClr val="00B050"/>
                          </a:solidFill>
                          <a:latin typeface="Times New Roman" pitchFamily="18" charset="0"/>
                          <a:ea typeface="Calibri"/>
                          <a:cs typeface="Times New Roman" pitchFamily="18" charset="0"/>
                        </a:rPr>
                        <a:t>Lame et lamelle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buFont typeface="Wingdings" pitchFamily="2" charset="2"/>
                        <a:buChar char="Ø"/>
                      </a:pPr>
                      <a:r>
                        <a:rPr lang="fr-FR" sz="1600" b="1" dirty="0">
                          <a:solidFill>
                            <a:srgbClr val="FF0000"/>
                          </a:solidFill>
                          <a:latin typeface="Times New Roman" pitchFamily="18" charset="0"/>
                          <a:ea typeface="Calibri"/>
                          <a:cs typeface="Times New Roman" pitchFamily="18" charset="0"/>
                        </a:rPr>
                        <a:t>Plaque chauffante</a:t>
                      </a:r>
                    </a:p>
                    <a:p>
                      <a:pPr>
                        <a:lnSpc>
                          <a:spcPct val="115000"/>
                        </a:lnSpc>
                        <a:spcAft>
                          <a:spcPts val="0"/>
                        </a:spcAft>
                        <a:buFont typeface="Wingdings" pitchFamily="2" charset="2"/>
                        <a:buChar char="Ø"/>
                      </a:pPr>
                      <a:endParaRPr lang="fr-FR" sz="1600" b="1" dirty="0">
                        <a:solidFill>
                          <a:srgbClr val="FF0000"/>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Ø"/>
                      </a:pPr>
                      <a:r>
                        <a:rPr lang="fr-FR" sz="1600" b="1" dirty="0">
                          <a:solidFill>
                            <a:srgbClr val="FF0000"/>
                          </a:solidFill>
                          <a:latin typeface="Times New Roman" pitchFamily="18" charset="0"/>
                          <a:ea typeface="Calibri"/>
                          <a:cs typeface="Times New Roman" pitchFamily="18" charset="0"/>
                        </a:rPr>
                        <a:t>Barres de </a:t>
                      </a:r>
                      <a:r>
                        <a:rPr lang="fr-FR" sz="1600" b="1" dirty="0" err="1">
                          <a:solidFill>
                            <a:srgbClr val="FF0000"/>
                          </a:solidFill>
                          <a:latin typeface="Times New Roman" pitchFamily="18" charset="0"/>
                          <a:ea typeface="Calibri"/>
                          <a:cs typeface="Times New Roman" pitchFamily="18" charset="0"/>
                        </a:rPr>
                        <a:t>Leuckart</a:t>
                      </a:r>
                      <a:endParaRPr lang="fr-FR" sz="1600" b="1" dirty="0">
                        <a:solidFill>
                          <a:srgbClr val="FF0000"/>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Ø"/>
                      </a:pPr>
                      <a:endParaRPr lang="fr-FR" sz="1600" b="1" dirty="0">
                        <a:solidFill>
                          <a:srgbClr val="FF0000"/>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Ø"/>
                      </a:pPr>
                      <a:r>
                        <a:rPr lang="fr-FR" sz="1600" b="1" dirty="0">
                          <a:solidFill>
                            <a:srgbClr val="FF0000"/>
                          </a:solidFill>
                          <a:latin typeface="Times New Roman" pitchFamily="18" charset="0"/>
                          <a:ea typeface="Calibri"/>
                          <a:cs typeface="Times New Roman" pitchFamily="18" charset="0"/>
                        </a:rPr>
                        <a:t>Etuve</a:t>
                      </a:r>
                    </a:p>
                    <a:p>
                      <a:pPr>
                        <a:lnSpc>
                          <a:spcPct val="115000"/>
                        </a:lnSpc>
                        <a:spcAft>
                          <a:spcPts val="0"/>
                        </a:spcAft>
                        <a:buFont typeface="Wingdings" pitchFamily="2" charset="2"/>
                        <a:buChar char="Ø"/>
                      </a:pPr>
                      <a:endParaRPr lang="fr-FR" sz="1600" b="1" dirty="0">
                        <a:solidFill>
                          <a:srgbClr val="FF0000"/>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Ø"/>
                      </a:pPr>
                      <a:r>
                        <a:rPr lang="fr-FR" sz="1600" b="1" dirty="0">
                          <a:solidFill>
                            <a:srgbClr val="FF0000"/>
                          </a:solidFill>
                          <a:latin typeface="Times New Roman" pitchFamily="18" charset="0"/>
                          <a:ea typeface="Calibri"/>
                          <a:cs typeface="Times New Roman" pitchFamily="18" charset="0"/>
                        </a:rPr>
                        <a:t>Microtome</a:t>
                      </a:r>
                    </a:p>
                    <a:p>
                      <a:pPr>
                        <a:lnSpc>
                          <a:spcPct val="115000"/>
                        </a:lnSpc>
                        <a:spcAft>
                          <a:spcPts val="0"/>
                        </a:spcAft>
                        <a:buFont typeface="Wingdings" pitchFamily="2" charset="2"/>
                        <a:buChar char="Ø"/>
                      </a:pPr>
                      <a:endParaRPr lang="fr-FR" sz="1600" b="1" dirty="0">
                        <a:solidFill>
                          <a:srgbClr val="FF0000"/>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Ø"/>
                      </a:pPr>
                      <a:r>
                        <a:rPr lang="fr-FR" sz="1600" b="1" dirty="0">
                          <a:solidFill>
                            <a:srgbClr val="FF0000"/>
                          </a:solidFill>
                          <a:latin typeface="Times New Roman" pitchFamily="18" charset="0"/>
                          <a:ea typeface="Calibri"/>
                          <a:cs typeface="Times New Roman" pitchFamily="18" charset="0"/>
                        </a:rPr>
                        <a:t>Microscope optique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Connecteur droit 4"/>
          <p:cNvCxnSpPr/>
          <p:nvPr/>
        </p:nvCxnSpPr>
        <p:spPr>
          <a:xfrm>
            <a:off x="6778171" y="711200"/>
            <a:ext cx="58727" cy="6146800"/>
          </a:xfrm>
          <a:prstGeom prst="line">
            <a:avLst/>
          </a:prstGeom>
          <a:ln w="28575">
            <a:solidFill>
              <a:srgbClr val="002060"/>
            </a:solidFill>
          </a:ln>
        </p:spPr>
        <p:style>
          <a:lnRef idx="3">
            <a:schemeClr val="accent2"/>
          </a:lnRef>
          <a:fillRef idx="0">
            <a:schemeClr val="accent2"/>
          </a:fillRef>
          <a:effectRef idx="2">
            <a:schemeClr val="accent2"/>
          </a:effectRef>
          <a:fontRef idx="minor">
            <a:schemeClr val="tx1"/>
          </a:fontRef>
        </p:style>
      </p:cxnSp>
      <p:sp>
        <p:nvSpPr>
          <p:cNvPr id="64513" name="Rectangle 1"/>
          <p:cNvSpPr>
            <a:spLocks noChangeArrowheads="1"/>
          </p:cNvSpPr>
          <p:nvPr/>
        </p:nvSpPr>
        <p:spPr bwMode="auto">
          <a:xfrm>
            <a:off x="-14180" y="800804"/>
            <a:ext cx="675249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t>
            </a:r>
            <a:r>
              <a:rPr kumimoji="0" lang="fr-FR" sz="2000" b="1" i="0" u="none" strike="noStrike" cap="none" normalizeH="0" baseline="0" dirty="0" bmk="">
                <a:ln>
                  <a:noFill/>
                </a:ln>
                <a:solidFill>
                  <a:schemeClr val="tx1"/>
                </a:solidFill>
                <a:effectLst/>
                <a:latin typeface="Times New Roman" pitchFamily="18" charset="0"/>
                <a:ea typeface="Calibri" pitchFamily="34" charset="0"/>
                <a:cs typeface="Times New Roman" pitchFamily="18" charset="0"/>
              </a:rPr>
              <a:t>ableau 1</a:t>
            </a:r>
            <a:r>
              <a:rPr kumimoji="0" lang="fr-FR" sz="2000" b="1" i="0" u="none" strike="noStrike" cap="none" normalizeH="0" baseline="0" dirty="0" bmk="_Toc156920628">
                <a:ln>
                  <a:noFill/>
                </a:ln>
                <a:solidFill>
                  <a:schemeClr val="tx1"/>
                </a:solidFill>
                <a:effectLst/>
                <a:latin typeface="Times New Roman" pitchFamily="18" charset="0"/>
                <a:ea typeface="Calibri" pitchFamily="34" charset="0"/>
                <a:cs typeface="Times New Roman" pitchFamily="18" charset="0"/>
              </a:rPr>
              <a:t>: matériels, réactifs et </a:t>
            </a:r>
            <a:r>
              <a:rPr lang="fr-FR" sz="2000" b="1" dirty="0" bmk="_Toc156920628">
                <a:latin typeface="Times New Roman" pitchFamily="18" charset="0"/>
                <a:ea typeface="Calibri" pitchFamily="34" charset="0"/>
                <a:cs typeface="Times New Roman" pitchFamily="18" charset="0"/>
              </a:rPr>
              <a:t>verreries</a:t>
            </a:r>
            <a:r>
              <a:rPr kumimoji="0" lang="fr-FR" sz="2000" b="1" i="0" u="none" strike="noStrike" cap="none" normalizeH="0" baseline="0" dirty="0" bmk="_Toc156920628">
                <a:ln>
                  <a:noFill/>
                </a:ln>
                <a:solidFill>
                  <a:schemeClr val="tx1"/>
                </a:solidFill>
                <a:effectLst/>
                <a:latin typeface="Times New Roman" pitchFamily="18" charset="0"/>
                <a:ea typeface="Calibri" pitchFamily="34" charset="0"/>
                <a:cs typeface="Times New Roman" pitchFamily="18" charset="0"/>
              </a:rPr>
              <a:t> utilisés pour la réalisation de coupes histologiques</a:t>
            </a:r>
            <a:r>
              <a:rPr kumimoji="0" lang="fr-FR"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sz="3200" b="1"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4056858359"/>
              </p:ext>
            </p:extLst>
          </p:nvPr>
        </p:nvGraphicFramePr>
        <p:xfrm>
          <a:off x="7071360" y="1575092"/>
          <a:ext cx="4965896" cy="4909470"/>
        </p:xfrm>
        <a:graphic>
          <a:graphicData uri="http://schemas.openxmlformats.org/drawingml/2006/table">
            <a:tbl>
              <a:tblPr/>
              <a:tblGrid>
                <a:gridCol w="2482544">
                  <a:extLst>
                    <a:ext uri="{9D8B030D-6E8A-4147-A177-3AD203B41FA5}">
                      <a16:colId xmlns:a16="http://schemas.microsoft.com/office/drawing/2014/main" val="20000"/>
                    </a:ext>
                  </a:extLst>
                </a:gridCol>
                <a:gridCol w="2483352">
                  <a:extLst>
                    <a:ext uri="{9D8B030D-6E8A-4147-A177-3AD203B41FA5}">
                      <a16:colId xmlns:a16="http://schemas.microsoft.com/office/drawing/2014/main" val="20001"/>
                    </a:ext>
                  </a:extLst>
                </a:gridCol>
              </a:tblGrid>
              <a:tr h="518191">
                <a:tc>
                  <a:txBody>
                    <a:bodyPr/>
                    <a:lstStyle/>
                    <a:p>
                      <a:pPr algn="ctr">
                        <a:lnSpc>
                          <a:spcPct val="115000"/>
                        </a:lnSpc>
                        <a:spcAft>
                          <a:spcPts val="0"/>
                        </a:spcAft>
                      </a:pPr>
                      <a:r>
                        <a:rPr lang="fr-FR" sz="1800" b="1" dirty="0">
                          <a:latin typeface="Times New Roman"/>
                          <a:ea typeface="Calibri"/>
                          <a:cs typeface="Times New Roman"/>
                        </a:rPr>
                        <a:t>REACTIFS</a:t>
                      </a:r>
                      <a:endParaRPr lang="fr-F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800" b="1" dirty="0">
                          <a:latin typeface="Times New Roman"/>
                          <a:ea typeface="Calibri"/>
                          <a:cs typeface="Times New Roman"/>
                        </a:rPr>
                        <a:t>MATERIELS</a:t>
                      </a:r>
                      <a:endParaRPr lang="fr-F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73757">
                <a:tc>
                  <a:txBody>
                    <a:bodyPr/>
                    <a:lstStyle/>
                    <a:p>
                      <a:pPr>
                        <a:lnSpc>
                          <a:spcPct val="115000"/>
                        </a:lnSpc>
                        <a:spcAft>
                          <a:spcPts val="0"/>
                        </a:spcAft>
                        <a:buFont typeface="Wingdings" pitchFamily="2" charset="2"/>
                        <a:buChar char="ü"/>
                      </a:pPr>
                      <a:r>
                        <a:rPr lang="fr-FR" sz="1800" b="1" dirty="0" err="1">
                          <a:latin typeface="Times New Roman" pitchFamily="18" charset="0"/>
                          <a:ea typeface="Calibri"/>
                          <a:cs typeface="Times New Roman" pitchFamily="18" charset="0"/>
                        </a:rPr>
                        <a:t>Acétonitrile</a:t>
                      </a:r>
                      <a:endParaRPr lang="fr-FR" sz="1800" b="1" dirty="0">
                        <a:latin typeface="Times New Roman" pitchFamily="18" charset="0"/>
                        <a:ea typeface="Calibri"/>
                        <a:cs typeface="Times New Roman" pitchFamily="18" charset="0"/>
                      </a:endParaRPr>
                    </a:p>
                    <a:p>
                      <a:pPr>
                        <a:lnSpc>
                          <a:spcPct val="115000"/>
                        </a:lnSpc>
                        <a:spcAft>
                          <a:spcPts val="0"/>
                        </a:spcAft>
                        <a:buFont typeface="Wingdings" pitchFamily="2" charset="2"/>
                        <a:buChar char="ü"/>
                      </a:pPr>
                      <a:endParaRPr lang="fr-FR" sz="1600" b="1" dirty="0">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latin typeface="Times New Roman" pitchFamily="18" charset="0"/>
                          <a:ea typeface="Calibri"/>
                          <a:cs typeface="Times New Roman" pitchFamily="18" charset="0"/>
                        </a:rPr>
                        <a:t>Acide acétique</a:t>
                      </a:r>
                    </a:p>
                    <a:p>
                      <a:pPr>
                        <a:lnSpc>
                          <a:spcPct val="115000"/>
                        </a:lnSpc>
                        <a:spcAft>
                          <a:spcPts val="0"/>
                        </a:spcAft>
                        <a:buFont typeface="Wingdings" pitchFamily="2" charset="2"/>
                        <a:buChar char="ü"/>
                      </a:pPr>
                      <a:endParaRPr lang="fr-FR" sz="1600" b="1" dirty="0">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latin typeface="Times New Roman" pitchFamily="18" charset="0"/>
                          <a:ea typeface="Calibri"/>
                          <a:cs typeface="Times New Roman" pitchFamily="18" charset="0"/>
                        </a:rPr>
                        <a:t>Sel Bond Elut</a:t>
                      </a:r>
                    </a:p>
                    <a:p>
                      <a:pPr>
                        <a:lnSpc>
                          <a:spcPct val="115000"/>
                        </a:lnSpc>
                        <a:spcAft>
                          <a:spcPts val="0"/>
                        </a:spcAft>
                        <a:buFont typeface="Wingdings" pitchFamily="2" charset="2"/>
                        <a:buNone/>
                      </a:pPr>
                      <a:r>
                        <a:rPr lang="fr-FR" sz="1600" b="1" dirty="0">
                          <a:latin typeface="Times New Roman" pitchFamily="18" charset="0"/>
                          <a:ea typeface="Calibri"/>
                          <a:cs typeface="Times New Roman" pitchFamily="18" charset="0"/>
                        </a:rPr>
                        <a:t>(</a:t>
                      </a:r>
                      <a:r>
                        <a:rPr lang="fr-FR" sz="1800" b="1" dirty="0">
                          <a:latin typeface="Times New Roman" pitchFamily="18" charset="0"/>
                          <a:ea typeface="Calibri"/>
                          <a:cs typeface="Times New Roman" pitchFamily="18" charset="0"/>
                        </a:rPr>
                        <a:t>Sulfate de magnésium (MgSO4),</a:t>
                      </a:r>
                    </a:p>
                    <a:p>
                      <a:pPr>
                        <a:lnSpc>
                          <a:spcPct val="115000"/>
                        </a:lnSpc>
                        <a:spcAft>
                          <a:spcPts val="0"/>
                        </a:spcAft>
                        <a:buFont typeface="Wingdings" pitchFamily="2" charset="2"/>
                        <a:buNone/>
                      </a:pPr>
                      <a:r>
                        <a:rPr lang="fr-FR" sz="1800" b="1" dirty="0">
                          <a:latin typeface="Times New Roman" pitchFamily="18" charset="0"/>
                          <a:ea typeface="Calibri"/>
                          <a:cs typeface="Times New Roman" pitchFamily="18" charset="0"/>
                        </a:rPr>
                        <a:t>Chlorure de sodium (</a:t>
                      </a:r>
                      <a:r>
                        <a:rPr lang="fr-FR" sz="1800" b="1" dirty="0" err="1">
                          <a:latin typeface="Times New Roman" pitchFamily="18" charset="0"/>
                          <a:ea typeface="Calibri"/>
                          <a:cs typeface="Times New Roman" pitchFamily="18" charset="0"/>
                        </a:rPr>
                        <a:t>NaCl</a:t>
                      </a:r>
                      <a:r>
                        <a:rPr lang="fr-FR" sz="1800" b="1" dirty="0">
                          <a:latin typeface="Times New Roman" pitchFamily="18" charset="0"/>
                          <a:ea typeface="Calibri"/>
                          <a:cs typeface="Times New Roman" pitchFamily="18" charset="0"/>
                        </a:rPr>
                        <a:t>))</a:t>
                      </a:r>
                    </a:p>
                    <a:p>
                      <a:pPr>
                        <a:lnSpc>
                          <a:spcPct val="115000"/>
                        </a:lnSpc>
                        <a:spcAft>
                          <a:spcPts val="0"/>
                        </a:spcAft>
                        <a:buFont typeface="Wingdings" pitchFamily="2" charset="2"/>
                        <a:buChar char="ü"/>
                      </a:pPr>
                      <a:endParaRPr lang="fr-FR" sz="1600" b="1" dirty="0">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latin typeface="Times New Roman" pitchFamily="18" charset="0"/>
                          <a:ea typeface="Calibri"/>
                          <a:cs typeface="Times New Roman" pitchFamily="18" charset="0"/>
                        </a:rPr>
                        <a:t>Eau  pure.</a:t>
                      </a:r>
                      <a:endParaRPr lang="fr-FR" sz="1600" b="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buFont typeface="Wingdings" pitchFamily="2" charset="2"/>
                        <a:buChar char="ü"/>
                      </a:pPr>
                      <a:r>
                        <a:rPr lang="fr-FR" sz="1800" b="1" dirty="0">
                          <a:solidFill>
                            <a:schemeClr val="accent6">
                              <a:lumMod val="75000"/>
                            </a:schemeClr>
                          </a:solidFill>
                          <a:latin typeface="Times New Roman" pitchFamily="18" charset="0"/>
                          <a:ea typeface="Calibri"/>
                          <a:cs typeface="Times New Roman" pitchFamily="18" charset="0"/>
                        </a:rPr>
                        <a:t>Tube à centrifuger en PE de 50mL,  </a:t>
                      </a:r>
                    </a:p>
                    <a:p>
                      <a:pPr>
                        <a:lnSpc>
                          <a:spcPct val="115000"/>
                        </a:lnSpc>
                        <a:spcAft>
                          <a:spcPts val="0"/>
                        </a:spcAft>
                        <a:buFont typeface="Wingdings" pitchFamily="2" charset="2"/>
                        <a:buChar char="ü"/>
                      </a:pPr>
                      <a:endParaRPr lang="fr-FR" sz="1800" b="1" dirty="0">
                        <a:solidFill>
                          <a:schemeClr val="accent6">
                            <a:lumMod val="75000"/>
                          </a:schemeClr>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solidFill>
                            <a:schemeClr val="accent6">
                              <a:lumMod val="75000"/>
                            </a:schemeClr>
                          </a:solidFill>
                          <a:latin typeface="Times New Roman" pitchFamily="18" charset="0"/>
                          <a:ea typeface="Calibri"/>
                          <a:cs typeface="Times New Roman" pitchFamily="18" charset="0"/>
                        </a:rPr>
                        <a:t>Flacons ambrés de 16mL, </a:t>
                      </a:r>
                    </a:p>
                    <a:p>
                      <a:pPr>
                        <a:lnSpc>
                          <a:spcPct val="115000"/>
                        </a:lnSpc>
                        <a:spcAft>
                          <a:spcPts val="0"/>
                        </a:spcAft>
                        <a:buFont typeface="Wingdings" pitchFamily="2" charset="2"/>
                        <a:buChar char="ü"/>
                      </a:pPr>
                      <a:endParaRPr lang="fr-FR" sz="1800" b="1" dirty="0">
                        <a:solidFill>
                          <a:schemeClr val="accent6">
                            <a:lumMod val="75000"/>
                          </a:schemeClr>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solidFill>
                            <a:schemeClr val="accent6">
                              <a:lumMod val="75000"/>
                            </a:schemeClr>
                          </a:solidFill>
                          <a:latin typeface="Times New Roman" pitchFamily="18" charset="0"/>
                          <a:ea typeface="Calibri"/>
                          <a:cs typeface="Times New Roman" pitchFamily="18" charset="0"/>
                        </a:rPr>
                        <a:t>Vortex,  </a:t>
                      </a:r>
                    </a:p>
                    <a:p>
                      <a:pPr>
                        <a:lnSpc>
                          <a:spcPct val="115000"/>
                        </a:lnSpc>
                        <a:spcAft>
                          <a:spcPts val="0"/>
                        </a:spcAft>
                        <a:buFont typeface="Wingdings" pitchFamily="2" charset="2"/>
                        <a:buChar char="ü"/>
                      </a:pPr>
                      <a:endParaRPr lang="fr-FR" sz="1800" b="1" dirty="0">
                        <a:solidFill>
                          <a:schemeClr val="accent6">
                            <a:lumMod val="75000"/>
                          </a:schemeClr>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solidFill>
                            <a:schemeClr val="accent6">
                              <a:lumMod val="75000"/>
                            </a:schemeClr>
                          </a:solidFill>
                          <a:latin typeface="Times New Roman" pitchFamily="18" charset="0"/>
                          <a:ea typeface="Calibri"/>
                          <a:cs typeface="Times New Roman" pitchFamily="18" charset="0"/>
                        </a:rPr>
                        <a:t>Centrifugeuse, </a:t>
                      </a:r>
                    </a:p>
                    <a:p>
                      <a:pPr>
                        <a:lnSpc>
                          <a:spcPct val="115000"/>
                        </a:lnSpc>
                        <a:spcAft>
                          <a:spcPts val="0"/>
                        </a:spcAft>
                        <a:buFont typeface="Wingdings" pitchFamily="2" charset="2"/>
                        <a:buChar char="ü"/>
                      </a:pPr>
                      <a:endParaRPr lang="fr-FR" sz="1800" b="1" dirty="0">
                        <a:solidFill>
                          <a:schemeClr val="accent6">
                            <a:lumMod val="75000"/>
                          </a:schemeClr>
                        </a:solidFill>
                        <a:latin typeface="Times New Roman" pitchFamily="18" charset="0"/>
                        <a:ea typeface="Calibri"/>
                        <a:cs typeface="Times New Roman" pitchFamily="18" charset="0"/>
                      </a:endParaRPr>
                    </a:p>
                    <a:p>
                      <a:pPr>
                        <a:lnSpc>
                          <a:spcPct val="115000"/>
                        </a:lnSpc>
                        <a:spcAft>
                          <a:spcPts val="0"/>
                        </a:spcAft>
                        <a:buFont typeface="Wingdings" pitchFamily="2" charset="2"/>
                        <a:buChar char="ü"/>
                      </a:pPr>
                      <a:r>
                        <a:rPr lang="fr-FR" sz="1800" b="1" dirty="0">
                          <a:solidFill>
                            <a:schemeClr val="accent6">
                              <a:lumMod val="75000"/>
                            </a:schemeClr>
                          </a:solidFill>
                          <a:latin typeface="Times New Roman" pitchFamily="18" charset="0"/>
                          <a:ea typeface="Calibri"/>
                          <a:cs typeface="Times New Roman" pitchFamily="18" charset="0"/>
                        </a:rPr>
                        <a:t>Chromatographe en phase gazeuse couplé à un spectromètre de masse (GC/MS)</a:t>
                      </a:r>
                      <a:endParaRPr lang="fr-FR" sz="1600" b="1" dirty="0">
                        <a:solidFill>
                          <a:schemeClr val="accent6">
                            <a:lumMod val="75000"/>
                          </a:schemeClr>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6916616" y="831581"/>
            <a:ext cx="5275384" cy="707886"/>
          </a:xfrm>
          <a:prstGeom prst="rect">
            <a:avLst/>
          </a:prstGeom>
        </p:spPr>
        <p:txBody>
          <a:bodyPr wrap="square">
            <a:spAutoFit/>
          </a:bodyPr>
          <a:lstStyle/>
          <a:p>
            <a:r>
              <a:rPr lang="fr-FR" sz="2000" b="1" dirty="0">
                <a:latin typeface="Times New Roman" pitchFamily="18" charset="0"/>
                <a:cs typeface="Times New Roman" pitchFamily="18" charset="0"/>
              </a:rPr>
              <a:t>Tableau 2 : réactifs et matériels utilisés pour l’analyse de la teneur des tissus en HAP</a:t>
            </a:r>
            <a:endParaRPr lang="fr-FR" sz="2000" dirty="0">
              <a:latin typeface="Times New Roman" pitchFamily="18" charset="0"/>
              <a:cs typeface="Times New Roman" pitchFamily="18" charset="0"/>
            </a:endParaRPr>
          </a:p>
        </p:txBody>
      </p:sp>
      <p:sp>
        <p:nvSpPr>
          <p:cNvPr id="10" name="Espace réservé du numéro de diapositive 1"/>
          <p:cNvSpPr txBox="1">
            <a:spLocks/>
          </p:cNvSpPr>
          <p:nvPr/>
        </p:nvSpPr>
        <p:spPr>
          <a:xfrm>
            <a:off x="8879114" y="6492875"/>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11</a:t>
            </a:r>
          </a:p>
        </p:txBody>
      </p:sp>
      <p:sp>
        <p:nvSpPr>
          <p:cNvPr id="11" name="Pentagone 10"/>
          <p:cNvSpPr/>
          <p:nvPr/>
        </p:nvSpPr>
        <p:spPr>
          <a:xfrm>
            <a:off x="-1" y="104172"/>
            <a:ext cx="4292868" cy="357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4" name="Espace réservé du texte 2"/>
          <p:cNvSpPr txBox="1">
            <a:spLocks/>
          </p:cNvSpPr>
          <p:nvPr/>
        </p:nvSpPr>
        <p:spPr>
          <a:xfrm>
            <a:off x="4956233" y="0"/>
            <a:ext cx="3643876" cy="462013"/>
          </a:xfrm>
          <a:prstGeom prst="rect">
            <a:avLst/>
          </a:prstGeom>
          <a:ln>
            <a:noFill/>
          </a:ln>
          <a:scene3d>
            <a:camera prst="orthographicFront"/>
            <a:lightRig rig="threePt" dir="t"/>
          </a:scene3d>
          <a:sp3d>
            <a:bevelT prst="convex"/>
          </a:sp3d>
        </p:spPr>
        <p:style>
          <a:lnRef idx="3">
            <a:schemeClr val="lt1"/>
          </a:lnRef>
          <a:fillRef idx="1">
            <a:schemeClr val="accent5"/>
          </a:fillRef>
          <a:effectRef idx="1">
            <a:schemeClr val="accent5"/>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latin typeface="Times New Roman" panose="02020603050405020304" pitchFamily="18" charset="0"/>
                <a:cs typeface="Times New Roman" panose="02020603050405020304" pitchFamily="18" charset="0"/>
              </a:rPr>
              <a:t>3. Matériel de laboratoire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rotWithShape="1">
          <a:blip r:embed="rId3" cstate="print">
            <a:extLst>
              <a:ext uri="{28A0092B-C50C-407E-A947-70E740481C1C}">
                <a14:useLocalDpi xmlns:a14="http://schemas.microsoft.com/office/drawing/2010/main" val="0"/>
              </a:ext>
            </a:extLst>
          </a:blip>
          <a:srcRect l="10330" t="3186" b="4644"/>
          <a:stretch/>
        </p:blipFill>
        <p:spPr bwMode="auto">
          <a:xfrm>
            <a:off x="8223893" y="712126"/>
            <a:ext cx="3777977" cy="2678189"/>
          </a:xfrm>
          <a:prstGeom prst="rect">
            <a:avLst/>
          </a:prstGeom>
          <a:ln/>
          <a:extLst>
            <a:ext uri="{53640926-AAD7-44D8-BBD7-CCE9431645EC}">
              <a14:shadowObscured xmlns:a14="http://schemas.microsoft.com/office/drawing/2010/main"/>
            </a:ext>
          </a:extLst>
        </p:spPr>
        <p:style>
          <a:lnRef idx="0">
            <a:schemeClr val="accent1"/>
          </a:lnRef>
          <a:fillRef idx="3">
            <a:schemeClr val="accent1"/>
          </a:fillRef>
          <a:effectRef idx="3">
            <a:schemeClr val="accent1"/>
          </a:effectRef>
          <a:fontRef idx="minor">
            <a:schemeClr val="lt1"/>
          </a:fontRef>
        </p:style>
      </p:pic>
      <p:pic>
        <p:nvPicPr>
          <p:cNvPr id="5" name="Image 4"/>
          <p:cNvPicPr/>
          <p:nvPr/>
        </p:nvPicPr>
        <p:blipFill rotWithShape="1">
          <a:blip r:embed="rId4" cstate="print">
            <a:extLst>
              <a:ext uri="{28A0092B-C50C-407E-A947-70E740481C1C}">
                <a14:useLocalDpi xmlns:a14="http://schemas.microsoft.com/office/drawing/2010/main" val="0"/>
              </a:ext>
            </a:extLst>
          </a:blip>
          <a:srcRect t="3513" b="4727"/>
          <a:stretch/>
        </p:blipFill>
        <p:spPr bwMode="auto">
          <a:xfrm>
            <a:off x="4262510" y="712126"/>
            <a:ext cx="3671667" cy="2720391"/>
          </a:xfrm>
          <a:prstGeom prst="rect">
            <a:avLst/>
          </a:prstGeom>
          <a:ln/>
          <a:extLst>
            <a:ext uri="{53640926-AAD7-44D8-BBD7-CCE9431645EC}">
              <a14:shadowObscured xmlns:a14="http://schemas.microsoft.com/office/drawing/2010/main"/>
            </a:ext>
          </a:extLst>
        </p:spPr>
        <p:style>
          <a:lnRef idx="0">
            <a:schemeClr val="accent1"/>
          </a:lnRef>
          <a:fillRef idx="3">
            <a:schemeClr val="accent1"/>
          </a:fillRef>
          <a:effectRef idx="3">
            <a:schemeClr val="accent1"/>
          </a:effectRef>
          <a:fontRef idx="minor">
            <a:schemeClr val="lt1"/>
          </a:fontRef>
        </p:style>
      </p:pic>
      <p:pic>
        <p:nvPicPr>
          <p:cNvPr id="6" name="Image 5"/>
          <p:cNvPicPr/>
          <p:nvPr/>
        </p:nvPicPr>
        <p:blipFill rotWithShape="1">
          <a:blip r:embed="rId5" cstate="print">
            <a:extLst>
              <a:ext uri="{28A0092B-C50C-407E-A947-70E740481C1C}">
                <a14:useLocalDpi xmlns:a14="http://schemas.microsoft.com/office/drawing/2010/main" val="0"/>
              </a:ext>
            </a:extLst>
          </a:blip>
          <a:srcRect t="3008" b="3338"/>
          <a:stretch/>
        </p:blipFill>
        <p:spPr bwMode="auto">
          <a:xfrm rot="5400000">
            <a:off x="760615" y="141642"/>
            <a:ext cx="2748528" cy="3889497"/>
          </a:xfrm>
          <a:prstGeom prst="rect">
            <a:avLst/>
          </a:prstGeom>
          <a:ln/>
          <a:extLst>
            <a:ext uri="{53640926-AAD7-44D8-BBD7-CCE9431645EC}">
              <a14:shadowObscured xmlns:a14="http://schemas.microsoft.com/office/drawing/2010/main"/>
            </a:ext>
          </a:extLst>
        </p:spPr>
        <p:style>
          <a:lnRef idx="0">
            <a:schemeClr val="accent1"/>
          </a:lnRef>
          <a:fillRef idx="3">
            <a:schemeClr val="accent1"/>
          </a:fillRef>
          <a:effectRef idx="3">
            <a:schemeClr val="accent1"/>
          </a:effectRef>
          <a:fontRef idx="minor">
            <a:schemeClr val="lt1"/>
          </a:fontRef>
        </p:style>
      </p:pic>
      <p:sp>
        <p:nvSpPr>
          <p:cNvPr id="8" name="ZoneTexte 7"/>
          <p:cNvSpPr txBox="1"/>
          <p:nvPr/>
        </p:nvSpPr>
        <p:spPr>
          <a:xfrm>
            <a:off x="4639563" y="0"/>
            <a:ext cx="6579857" cy="461665"/>
          </a:xfrm>
          <a:prstGeom prst="rect">
            <a:avLst/>
          </a:prstGeom>
          <a:ln/>
          <a:scene3d>
            <a:camera prst="orthographicFront"/>
            <a:lightRig rig="threePt" dir="t"/>
          </a:scene3d>
          <a:sp3d>
            <a:bevelT prst="convex"/>
          </a:sp3d>
        </p:spPr>
        <p:style>
          <a:lnRef idx="3">
            <a:schemeClr val="lt1"/>
          </a:lnRef>
          <a:fillRef idx="1">
            <a:schemeClr val="accent5"/>
          </a:fillRef>
          <a:effectRef idx="1">
            <a:schemeClr val="accent5"/>
          </a:effectRef>
          <a:fontRef idx="minor">
            <a:schemeClr val="lt1"/>
          </a:fontRef>
        </p:style>
        <p:txBody>
          <a:bodyPr wrap="square" rtlCol="0">
            <a:spAutoFit/>
          </a:bodyPr>
          <a:lstStyle/>
          <a:p>
            <a:r>
              <a:rPr lang="fr-FR" sz="2400" b="1" dirty="0">
                <a:latin typeface="Times New Roman" panose="02020603050405020304" pitchFamily="18" charset="0"/>
                <a:cs typeface="Times New Roman" panose="02020603050405020304" pitchFamily="18" charset="0"/>
              </a:rPr>
              <a:t>1. Protocoles d’exposition et de décontamination </a:t>
            </a:r>
          </a:p>
        </p:txBody>
      </p:sp>
      <p:sp>
        <p:nvSpPr>
          <p:cNvPr id="9" name="ZoneTexte 8"/>
          <p:cNvSpPr txBox="1"/>
          <p:nvPr/>
        </p:nvSpPr>
        <p:spPr>
          <a:xfrm>
            <a:off x="-23353" y="3483337"/>
            <a:ext cx="4305791" cy="461665"/>
          </a:xfrm>
          <a:prstGeom prst="rect">
            <a:avLst/>
          </a:prstGeom>
          <a:noFill/>
        </p:spPr>
        <p:txBody>
          <a:bodyPr wrap="square" rtlCol="0">
            <a:spAutoFit/>
          </a:bodyPr>
          <a:lstStyle/>
          <a:p>
            <a:r>
              <a:rPr lang="fr-FR" sz="2400" dirty="0">
                <a:latin typeface="Times New Roman" pitchFamily="18" charset="0"/>
                <a:cs typeface="Times New Roman" pitchFamily="18" charset="0"/>
              </a:rPr>
              <a:t>Exposition aux Almadies (ALM)</a:t>
            </a:r>
          </a:p>
        </p:txBody>
      </p:sp>
      <p:sp>
        <p:nvSpPr>
          <p:cNvPr id="10" name="ZoneTexte 9"/>
          <p:cNvSpPr txBox="1"/>
          <p:nvPr/>
        </p:nvSpPr>
        <p:spPr>
          <a:xfrm>
            <a:off x="4262510" y="3441314"/>
            <a:ext cx="3671667" cy="461665"/>
          </a:xfrm>
          <a:prstGeom prst="rect">
            <a:avLst/>
          </a:prstGeom>
          <a:noFill/>
        </p:spPr>
        <p:txBody>
          <a:bodyPr wrap="square" rtlCol="0">
            <a:spAutoFit/>
          </a:bodyPr>
          <a:lstStyle/>
          <a:p>
            <a:pPr algn="ctr"/>
            <a:r>
              <a:rPr lang="fr-FR" sz="2400" dirty="0">
                <a:latin typeface="Times New Roman" pitchFamily="18" charset="0"/>
                <a:cs typeface="Times New Roman" pitchFamily="18" charset="0"/>
              </a:rPr>
              <a:t>Exposition aux Port (PAD)</a:t>
            </a:r>
          </a:p>
        </p:txBody>
      </p:sp>
      <p:sp>
        <p:nvSpPr>
          <p:cNvPr id="11" name="ZoneTexte 10"/>
          <p:cNvSpPr txBox="1"/>
          <p:nvPr/>
        </p:nvSpPr>
        <p:spPr>
          <a:xfrm>
            <a:off x="8033033" y="3441314"/>
            <a:ext cx="4305791" cy="461665"/>
          </a:xfrm>
          <a:prstGeom prst="rect">
            <a:avLst/>
          </a:prstGeom>
          <a:noFill/>
        </p:spPr>
        <p:txBody>
          <a:bodyPr wrap="square" rtlCol="0">
            <a:spAutoFit/>
          </a:bodyPr>
          <a:lstStyle/>
          <a:p>
            <a:pPr algn="ctr"/>
            <a:r>
              <a:rPr lang="fr-FR" sz="2400" dirty="0">
                <a:latin typeface="Times New Roman" pitchFamily="18" charset="0"/>
                <a:cs typeface="Times New Roman" pitchFamily="18" charset="0"/>
              </a:rPr>
              <a:t>28 jours de Décontamination</a:t>
            </a:r>
            <a:endParaRPr lang="fr-FR" sz="2000" dirty="0">
              <a:latin typeface="Times New Roman" pitchFamily="18" charset="0"/>
              <a:cs typeface="Times New Roman" pitchFamily="18" charset="0"/>
            </a:endParaRPr>
          </a:p>
        </p:txBody>
      </p:sp>
      <p:sp>
        <p:nvSpPr>
          <p:cNvPr id="12" name="ZoneTexte 11"/>
          <p:cNvSpPr txBox="1"/>
          <p:nvPr/>
        </p:nvSpPr>
        <p:spPr>
          <a:xfrm>
            <a:off x="5018147" y="3966642"/>
            <a:ext cx="2398653" cy="400110"/>
          </a:xfrm>
          <a:prstGeom prst="rect">
            <a:avLst/>
          </a:prstGeom>
          <a:solidFill>
            <a:srgbClr val="00B0F0"/>
          </a:solidFill>
        </p:spPr>
        <p:txBody>
          <a:bodyPr wrap="square" rtlCol="0">
            <a:spAutoFit/>
          </a:bodyPr>
          <a:lstStyle/>
          <a:p>
            <a:pPr>
              <a:buFont typeface="Wingdings" pitchFamily="2" charset="2"/>
              <a:buChar char="v"/>
            </a:pPr>
            <a:r>
              <a:rPr lang="fr-FR" sz="2000" b="1" dirty="0">
                <a:latin typeface="Times New Roman" panose="02020603050405020304" pitchFamily="18" charset="0"/>
                <a:cs typeface="Times New Roman" panose="02020603050405020304" pitchFamily="18" charset="0"/>
              </a:rPr>
              <a:t>Echantillonnages</a:t>
            </a:r>
          </a:p>
        </p:txBody>
      </p:sp>
      <p:cxnSp>
        <p:nvCxnSpPr>
          <p:cNvPr id="14" name="Connecteur droit 13"/>
          <p:cNvCxnSpPr/>
          <p:nvPr/>
        </p:nvCxnSpPr>
        <p:spPr>
          <a:xfrm>
            <a:off x="6133514" y="4346917"/>
            <a:ext cx="0" cy="251108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04912" y="5261318"/>
            <a:ext cx="801858" cy="400110"/>
          </a:xfrm>
          <a:prstGeom prst="rect">
            <a:avLst/>
          </a:prstGeom>
          <a:solidFill>
            <a:srgbClr val="FFC000"/>
          </a:solidFill>
        </p:spPr>
        <p:txBody>
          <a:bodyPr wrap="square" rtlCol="0">
            <a:spAutoFit/>
          </a:bodyPr>
          <a:lstStyle/>
          <a:p>
            <a:r>
              <a:rPr lang="fr-FR" sz="2000" b="1" dirty="0">
                <a:latin typeface="Times New Roman" pitchFamily="18" charset="0"/>
                <a:cs typeface="Times New Roman" pitchFamily="18" charset="0"/>
              </a:rPr>
              <a:t>ALM</a:t>
            </a:r>
          </a:p>
        </p:txBody>
      </p:sp>
      <p:sp>
        <p:nvSpPr>
          <p:cNvPr id="16" name="ZoneTexte 15"/>
          <p:cNvSpPr txBox="1"/>
          <p:nvPr/>
        </p:nvSpPr>
        <p:spPr>
          <a:xfrm>
            <a:off x="644770" y="6046764"/>
            <a:ext cx="762000" cy="400110"/>
          </a:xfrm>
          <a:prstGeom prst="rect">
            <a:avLst/>
          </a:prstGeom>
          <a:solidFill>
            <a:srgbClr val="FFC000"/>
          </a:solidFill>
        </p:spPr>
        <p:txBody>
          <a:bodyPr wrap="square" rtlCol="0">
            <a:spAutoFit/>
          </a:bodyPr>
          <a:lstStyle/>
          <a:p>
            <a:r>
              <a:rPr lang="fr-FR" sz="2000" b="1" dirty="0">
                <a:latin typeface="Times New Roman" pitchFamily="18" charset="0"/>
                <a:cs typeface="Times New Roman" pitchFamily="18" charset="0"/>
              </a:rPr>
              <a:t>PAD</a:t>
            </a:r>
          </a:p>
        </p:txBody>
      </p:sp>
      <p:sp>
        <p:nvSpPr>
          <p:cNvPr id="17" name="ZoneTexte 16"/>
          <p:cNvSpPr txBox="1"/>
          <p:nvPr/>
        </p:nvSpPr>
        <p:spPr>
          <a:xfrm>
            <a:off x="1069145" y="4614203"/>
            <a:ext cx="2138289" cy="400110"/>
          </a:xfrm>
          <a:prstGeom prst="rect">
            <a:avLst/>
          </a:prstGeom>
          <a:solidFill>
            <a:srgbClr val="FF0000"/>
          </a:solidFill>
        </p:spPr>
        <p:txBody>
          <a:bodyPr wrap="square" rtlCol="0">
            <a:spAutoFit/>
          </a:bodyPr>
          <a:lstStyle/>
          <a:p>
            <a:r>
              <a:rPr lang="fr-FR" sz="2000" b="1" dirty="0">
                <a:latin typeface="Times New Roman" pitchFamily="18" charset="0"/>
                <a:cs typeface="Times New Roman" pitchFamily="18" charset="0"/>
              </a:rPr>
              <a:t>28 jrs Exposition</a:t>
            </a:r>
          </a:p>
        </p:txBody>
      </p:sp>
      <p:cxnSp>
        <p:nvCxnSpPr>
          <p:cNvPr id="19" name="Connecteur droit avec flèche 18"/>
          <p:cNvCxnSpPr/>
          <p:nvPr/>
        </p:nvCxnSpPr>
        <p:spPr>
          <a:xfrm>
            <a:off x="1406770" y="5405102"/>
            <a:ext cx="1659987" cy="10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6" idx="3"/>
          </p:cNvCxnSpPr>
          <p:nvPr/>
        </p:nvCxnSpPr>
        <p:spPr>
          <a:xfrm>
            <a:off x="1406770" y="6246819"/>
            <a:ext cx="1659987" cy="13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319975" y="5176910"/>
            <a:ext cx="1575582" cy="400110"/>
          </a:xfrm>
          <a:prstGeom prst="rect">
            <a:avLst/>
          </a:prstGeom>
          <a:noFill/>
          <a:ln>
            <a:solidFill>
              <a:schemeClr val="accent5">
                <a:lumMod val="50000"/>
              </a:schemeClr>
            </a:solidFill>
          </a:ln>
        </p:spPr>
        <p:txBody>
          <a:bodyPr wrap="square" rtlCol="0">
            <a:spAutoFit/>
          </a:bodyPr>
          <a:lstStyle/>
          <a:p>
            <a:r>
              <a:rPr lang="fr-FR" sz="2000" dirty="0">
                <a:latin typeface="Times New Roman" pitchFamily="18" charset="0"/>
                <a:cs typeface="Times New Roman" pitchFamily="18" charset="0"/>
              </a:rPr>
              <a:t>15 individus</a:t>
            </a:r>
          </a:p>
        </p:txBody>
      </p:sp>
      <p:sp>
        <p:nvSpPr>
          <p:cNvPr id="23" name="ZoneTexte 22"/>
          <p:cNvSpPr txBox="1"/>
          <p:nvPr/>
        </p:nvSpPr>
        <p:spPr>
          <a:xfrm>
            <a:off x="3303563" y="5962357"/>
            <a:ext cx="1535723" cy="400110"/>
          </a:xfrm>
          <a:prstGeom prst="rect">
            <a:avLst/>
          </a:prstGeom>
          <a:noFill/>
          <a:ln>
            <a:solidFill>
              <a:schemeClr val="accent5">
                <a:lumMod val="50000"/>
              </a:schemeClr>
            </a:solidFill>
          </a:ln>
        </p:spPr>
        <p:txBody>
          <a:bodyPr wrap="square" rtlCol="0">
            <a:spAutoFit/>
          </a:bodyPr>
          <a:lstStyle/>
          <a:p>
            <a:r>
              <a:rPr lang="fr-FR" sz="2000" dirty="0">
                <a:latin typeface="Times New Roman" pitchFamily="18" charset="0"/>
                <a:cs typeface="Times New Roman" pitchFamily="18" charset="0"/>
              </a:rPr>
              <a:t>15 individus</a:t>
            </a:r>
          </a:p>
        </p:txBody>
      </p:sp>
      <p:sp>
        <p:nvSpPr>
          <p:cNvPr id="24" name="ZoneTexte 23"/>
          <p:cNvSpPr txBox="1"/>
          <p:nvPr/>
        </p:nvSpPr>
        <p:spPr>
          <a:xfrm>
            <a:off x="8271803" y="4628270"/>
            <a:ext cx="3559127" cy="400110"/>
          </a:xfrm>
          <a:prstGeom prst="rect">
            <a:avLst/>
          </a:prstGeom>
          <a:solidFill>
            <a:srgbClr val="00B050"/>
          </a:solidFill>
        </p:spPr>
        <p:txBody>
          <a:bodyPr wrap="square" rtlCol="0">
            <a:spAutoFit/>
          </a:bodyPr>
          <a:lstStyle/>
          <a:p>
            <a:r>
              <a:rPr lang="fr-FR" sz="2000" b="1" dirty="0">
                <a:latin typeface="Times New Roman" pitchFamily="18" charset="0"/>
                <a:cs typeface="Times New Roman" pitchFamily="18" charset="0"/>
              </a:rPr>
              <a:t>28 jrs Décontamination (ALM)</a:t>
            </a:r>
          </a:p>
        </p:txBody>
      </p:sp>
      <p:sp>
        <p:nvSpPr>
          <p:cNvPr id="25" name="ZoneTexte 24"/>
          <p:cNvSpPr txBox="1"/>
          <p:nvPr/>
        </p:nvSpPr>
        <p:spPr>
          <a:xfrm>
            <a:off x="6454727" y="5287109"/>
            <a:ext cx="801858" cy="400110"/>
          </a:xfrm>
          <a:prstGeom prst="rect">
            <a:avLst/>
          </a:prstGeom>
          <a:solidFill>
            <a:srgbClr val="92D050"/>
          </a:solidFill>
        </p:spPr>
        <p:txBody>
          <a:bodyPr wrap="square" rtlCol="0">
            <a:spAutoFit/>
          </a:bodyPr>
          <a:lstStyle/>
          <a:p>
            <a:r>
              <a:rPr lang="fr-FR" sz="2000" b="1" dirty="0">
                <a:latin typeface="Times New Roman" pitchFamily="18" charset="0"/>
                <a:cs typeface="Times New Roman" pitchFamily="18" charset="0"/>
              </a:rPr>
              <a:t>ALM</a:t>
            </a:r>
          </a:p>
        </p:txBody>
      </p:sp>
      <p:sp>
        <p:nvSpPr>
          <p:cNvPr id="26" name="ZoneTexte 25"/>
          <p:cNvSpPr txBox="1"/>
          <p:nvPr/>
        </p:nvSpPr>
        <p:spPr>
          <a:xfrm>
            <a:off x="6438314" y="6016284"/>
            <a:ext cx="762000" cy="400110"/>
          </a:xfrm>
          <a:prstGeom prst="rect">
            <a:avLst/>
          </a:prstGeom>
          <a:solidFill>
            <a:srgbClr val="92D050"/>
          </a:solidFill>
        </p:spPr>
        <p:txBody>
          <a:bodyPr wrap="square" rtlCol="0">
            <a:spAutoFit/>
          </a:bodyPr>
          <a:lstStyle/>
          <a:p>
            <a:r>
              <a:rPr lang="fr-FR" sz="2000" b="1" dirty="0">
                <a:latin typeface="Times New Roman" pitchFamily="18" charset="0"/>
                <a:cs typeface="Times New Roman" pitchFamily="18" charset="0"/>
              </a:rPr>
              <a:t>PAD</a:t>
            </a:r>
          </a:p>
        </p:txBody>
      </p:sp>
      <p:cxnSp>
        <p:nvCxnSpPr>
          <p:cNvPr id="28" name="Connecteur droit avec flèche 27"/>
          <p:cNvCxnSpPr>
            <a:stCxn id="25" idx="3"/>
          </p:cNvCxnSpPr>
          <p:nvPr/>
        </p:nvCxnSpPr>
        <p:spPr>
          <a:xfrm flipV="1">
            <a:off x="7256585" y="5472332"/>
            <a:ext cx="2098430" cy="14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26" idx="3"/>
          </p:cNvCxnSpPr>
          <p:nvPr/>
        </p:nvCxnSpPr>
        <p:spPr>
          <a:xfrm>
            <a:off x="7200314" y="6216339"/>
            <a:ext cx="2112498" cy="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9479280" y="5219114"/>
            <a:ext cx="1690468" cy="411832"/>
          </a:xfrm>
          <a:prstGeom prst="rect">
            <a:avLst/>
          </a:prstGeom>
          <a:noFill/>
          <a:ln>
            <a:solidFill>
              <a:schemeClr val="accent5">
                <a:lumMod val="50000"/>
              </a:schemeClr>
            </a:solidFill>
          </a:ln>
        </p:spPr>
        <p:txBody>
          <a:bodyPr wrap="square" rtlCol="0">
            <a:spAutoFit/>
          </a:bodyPr>
          <a:lstStyle/>
          <a:p>
            <a:r>
              <a:rPr lang="fr-FR" sz="2000" dirty="0">
                <a:latin typeface="Times New Roman" pitchFamily="18" charset="0"/>
                <a:cs typeface="Times New Roman" pitchFamily="18" charset="0"/>
              </a:rPr>
              <a:t>15 individus</a:t>
            </a:r>
          </a:p>
        </p:txBody>
      </p:sp>
      <p:sp>
        <p:nvSpPr>
          <p:cNvPr id="32" name="ZoneTexte 31"/>
          <p:cNvSpPr txBox="1"/>
          <p:nvPr/>
        </p:nvSpPr>
        <p:spPr>
          <a:xfrm>
            <a:off x="9493347" y="5948288"/>
            <a:ext cx="1659988" cy="400110"/>
          </a:xfrm>
          <a:prstGeom prst="rect">
            <a:avLst/>
          </a:prstGeom>
          <a:noFill/>
          <a:ln>
            <a:solidFill>
              <a:schemeClr val="accent5">
                <a:lumMod val="50000"/>
              </a:schemeClr>
            </a:solidFill>
          </a:ln>
        </p:spPr>
        <p:txBody>
          <a:bodyPr wrap="square" rtlCol="0">
            <a:spAutoFit/>
          </a:bodyPr>
          <a:lstStyle/>
          <a:p>
            <a:r>
              <a:rPr lang="fr-FR" sz="2000" dirty="0">
                <a:latin typeface="Times New Roman" pitchFamily="18" charset="0"/>
                <a:cs typeface="Times New Roman" pitchFamily="18" charset="0"/>
              </a:rPr>
              <a:t>15 individus</a:t>
            </a:r>
          </a:p>
        </p:txBody>
      </p:sp>
      <p:cxnSp>
        <p:nvCxnSpPr>
          <p:cNvPr id="35" name="Connecteur droit avec flèche 34"/>
          <p:cNvCxnSpPr>
            <a:endCxn id="17" idx="3"/>
          </p:cNvCxnSpPr>
          <p:nvPr/>
        </p:nvCxnSpPr>
        <p:spPr>
          <a:xfrm flipH="1">
            <a:off x="3207434" y="4389120"/>
            <a:ext cx="2869809" cy="42513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6091311" y="4360984"/>
            <a:ext cx="2124221" cy="411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Espace réservé du numéro de diapositive 18"/>
          <p:cNvSpPr txBox="1">
            <a:spLocks/>
          </p:cNvSpPr>
          <p:nvPr/>
        </p:nvSpPr>
        <p:spPr>
          <a:xfrm>
            <a:off x="8960018" y="6492875"/>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12</a:t>
            </a:r>
          </a:p>
        </p:txBody>
      </p:sp>
      <p:sp>
        <p:nvSpPr>
          <p:cNvPr id="33" name="Pentagone 32"/>
          <p:cNvSpPr/>
          <p:nvPr/>
        </p:nvSpPr>
        <p:spPr>
          <a:xfrm>
            <a:off x="0" y="50395"/>
            <a:ext cx="4262510" cy="36073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22" grpId="0" animBg="1"/>
      <p:bldP spid="23" grpId="0" animBg="1"/>
      <p:bldP spid="24" grpId="0" animBg="1"/>
      <p:bldP spid="25" grpId="0" animBg="1"/>
      <p:bldP spid="26"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e 3"/>
          <p:cNvSpPr/>
          <p:nvPr/>
        </p:nvSpPr>
        <p:spPr>
          <a:xfrm>
            <a:off x="-1" y="104172"/>
            <a:ext cx="4273618" cy="3289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5" name="Arrondir un rectangle avec un coin diagonal 4"/>
          <p:cNvSpPr/>
          <p:nvPr/>
        </p:nvSpPr>
        <p:spPr>
          <a:xfrm>
            <a:off x="3589102" y="669263"/>
            <a:ext cx="3458940" cy="594083"/>
          </a:xfrm>
          <a:prstGeom prst="round2Diag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400" b="1" dirty="0">
              <a:latin typeface="Comic Sans MS" panose="030F0702030302020204" pitchFamily="66" charset="0"/>
            </a:endParaRPr>
          </a:p>
        </p:txBody>
      </p:sp>
      <p:sp>
        <p:nvSpPr>
          <p:cNvPr id="14" name="Espace réservé du numéro de diapositive 13"/>
          <p:cNvSpPr>
            <a:spLocks noGrp="1"/>
          </p:cNvSpPr>
          <p:nvPr>
            <p:ph type="sldNum" sz="quarter" idx="12"/>
          </p:nvPr>
        </p:nvSpPr>
        <p:spPr/>
        <p:txBody>
          <a:bodyPr/>
          <a:lstStyle/>
          <a:p>
            <a:r>
              <a:rPr lang="fr-FR" sz="1400" b="1" dirty="0">
                <a:solidFill>
                  <a:schemeClr val="tx1"/>
                </a:solidFill>
                <a:latin typeface="Comic Sans MS" panose="030F0702030302020204" pitchFamily="66" charset="0"/>
              </a:rPr>
              <a:t>13</a:t>
            </a:r>
          </a:p>
        </p:txBody>
      </p:sp>
      <p:sp>
        <p:nvSpPr>
          <p:cNvPr id="12" name="Rectangle 11"/>
          <p:cNvSpPr/>
          <p:nvPr/>
        </p:nvSpPr>
        <p:spPr>
          <a:xfrm>
            <a:off x="4681700" y="0"/>
            <a:ext cx="6473370" cy="433137"/>
          </a:xfrm>
          <a:prstGeom prst="rect">
            <a:avLst/>
          </a:prstGeom>
          <a:ln>
            <a:noFill/>
          </a:ln>
          <a:scene3d>
            <a:camera prst="orthographicFront"/>
            <a:lightRig rig="threePt" dir="t"/>
          </a:scene3d>
          <a:sp3d>
            <a:bevelT prst="convex"/>
          </a:sp3d>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2. Quantification de la teneur des tissus en HAP</a:t>
            </a:r>
          </a:p>
        </p:txBody>
      </p:sp>
      <p:sp>
        <p:nvSpPr>
          <p:cNvPr id="16" name="ZoneTexte 15"/>
          <p:cNvSpPr txBox="1"/>
          <p:nvPr/>
        </p:nvSpPr>
        <p:spPr>
          <a:xfrm>
            <a:off x="1393371" y="5956240"/>
            <a:ext cx="8795658" cy="400110"/>
          </a:xfrm>
          <a:prstGeom prst="rect">
            <a:avLst/>
          </a:prstGeom>
          <a:noFill/>
        </p:spPr>
        <p:txBody>
          <a:bodyPr wrap="square" rtlCol="0">
            <a:spAutoFit/>
          </a:bodyPr>
          <a:lstStyle/>
          <a:p>
            <a:r>
              <a:rPr lang="fr-FR" sz="2000" dirty="0">
                <a:latin typeface="Times New Roman" pitchFamily="18" charset="0"/>
                <a:cs typeface="Times New Roman" pitchFamily="18" charset="0"/>
              </a:rPr>
              <a:t>Figure 2 : Protocole d’extraction </a:t>
            </a:r>
            <a:r>
              <a:rPr lang="fr-FR" sz="2000" dirty="0" err="1">
                <a:latin typeface="Times New Roman" pitchFamily="18" charset="0"/>
                <a:cs typeface="Times New Roman" pitchFamily="18" charset="0"/>
              </a:rPr>
              <a:t>QuEChERS</a:t>
            </a:r>
            <a:r>
              <a:rPr lang="fr-FR" sz="2000" dirty="0">
                <a:latin typeface="Times New Roman" pitchFamily="18" charset="0"/>
                <a:cs typeface="Times New Roman" pitchFamily="18" charset="0"/>
              </a:rPr>
              <a:t> des HAP dans les tissus des moules </a:t>
            </a:r>
          </a:p>
        </p:txBody>
      </p:sp>
      <p:pic>
        <p:nvPicPr>
          <p:cNvPr id="10" name="Image 9" descr="PQSEPT.JPG"/>
          <p:cNvPicPr>
            <a:picLocks noChangeAspect="1"/>
          </p:cNvPicPr>
          <p:nvPr/>
        </p:nvPicPr>
        <p:blipFill>
          <a:blip r:embed="rId2" cstate="print">
            <a:lum bright="-10000" contrast="20000"/>
          </a:blip>
          <a:stretch>
            <a:fillRect/>
          </a:stretch>
        </p:blipFill>
        <p:spPr>
          <a:xfrm>
            <a:off x="0" y="1292291"/>
            <a:ext cx="12192000" cy="4686931"/>
          </a:xfrm>
          <a:prstGeom prst="rect">
            <a:avLst/>
          </a:prstGeom>
        </p:spPr>
      </p:pic>
    </p:spTree>
    <p:extLst>
      <p:ext uri="{BB962C8B-B14F-4D97-AF65-F5344CB8AC3E}">
        <p14:creationId xmlns:p14="http://schemas.microsoft.com/office/powerpoint/2010/main" val="2107812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 y="0"/>
            <a:ext cx="12192001" cy="6858000"/>
          </a:xfrm>
        </p:spPr>
        <p:txBody>
          <a:bodyPr/>
          <a:lstStyle/>
          <a:p>
            <a:pPr marL="0" indent="0">
              <a:buNone/>
            </a:pPr>
            <a:endParaRPr lang="fr-FR" dirty="0"/>
          </a:p>
          <a:p>
            <a:pPr marL="0" indent="0">
              <a:buNone/>
            </a:pPr>
            <a:endParaRPr lang="fr-FR" dirty="0"/>
          </a:p>
        </p:txBody>
      </p:sp>
      <p:sp>
        <p:nvSpPr>
          <p:cNvPr id="15" name="Espace réservé du numéro de diapositive 14"/>
          <p:cNvSpPr>
            <a:spLocks noGrp="1"/>
          </p:cNvSpPr>
          <p:nvPr>
            <p:ph type="sldNum" sz="quarter" idx="12"/>
          </p:nvPr>
        </p:nvSpPr>
        <p:spPr>
          <a:xfrm>
            <a:off x="8819725" y="6275160"/>
            <a:ext cx="2743200" cy="365125"/>
          </a:xfrm>
        </p:spPr>
        <p:txBody>
          <a:bodyPr/>
          <a:lstStyle/>
          <a:p>
            <a:r>
              <a:rPr lang="fr-FR" sz="1400" b="1" dirty="0">
                <a:solidFill>
                  <a:schemeClr val="tx1"/>
                </a:solidFill>
                <a:latin typeface="Comic Sans MS" panose="030F0702030302020204" pitchFamily="66" charset="0"/>
              </a:rPr>
              <a:t>14</a:t>
            </a:r>
          </a:p>
        </p:txBody>
      </p:sp>
      <p:sp>
        <p:nvSpPr>
          <p:cNvPr id="7" name="Rectangle 6"/>
          <p:cNvSpPr/>
          <p:nvPr/>
        </p:nvSpPr>
        <p:spPr>
          <a:xfrm>
            <a:off x="2622663" y="3707921"/>
            <a:ext cx="2452009" cy="24597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400" dirty="0">
              <a:latin typeface="Times New Roman" panose="02020603050405020304" pitchFamily="18" charset="0"/>
              <a:cs typeface="Times New Roman" panose="02020603050405020304" pitchFamily="18" charset="0"/>
            </a:endParaRPr>
          </a:p>
        </p:txBody>
      </p:sp>
      <p:sp>
        <p:nvSpPr>
          <p:cNvPr id="22" name="Pentagone 21"/>
          <p:cNvSpPr/>
          <p:nvPr/>
        </p:nvSpPr>
        <p:spPr>
          <a:xfrm>
            <a:off x="0" y="104172"/>
            <a:ext cx="4225492" cy="33758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9" name="ZoneTexte 18"/>
          <p:cNvSpPr txBox="1"/>
          <p:nvPr/>
        </p:nvSpPr>
        <p:spPr>
          <a:xfrm>
            <a:off x="1252970" y="5641667"/>
            <a:ext cx="8159475" cy="415778"/>
          </a:xfrm>
          <a:prstGeom prst="rect">
            <a:avLst/>
          </a:prstGeom>
          <a:noFill/>
        </p:spPr>
        <p:txBody>
          <a:bodyPr wrap="square" rtlCol="0">
            <a:spAutoFit/>
          </a:bodyPr>
          <a:lstStyle/>
          <a:p>
            <a:r>
              <a:rPr lang="fr-FR" sz="2000" dirty="0">
                <a:latin typeface="Times New Roman" pitchFamily="18" charset="0"/>
                <a:cs typeface="Times New Roman" pitchFamily="18" charset="0"/>
              </a:rPr>
              <a:t>Figure 3 : Protocoles </a:t>
            </a:r>
            <a:r>
              <a:rPr lang="fr-FR" sz="2000" dirty="0" err="1">
                <a:latin typeface="Times New Roman" pitchFamily="18" charset="0"/>
                <a:cs typeface="Times New Roman" pitchFamily="18" charset="0"/>
              </a:rPr>
              <a:t>dSPE</a:t>
            </a:r>
            <a:r>
              <a:rPr lang="fr-FR" sz="2000" dirty="0">
                <a:latin typeface="Times New Roman" pitchFamily="18" charset="0"/>
                <a:cs typeface="Times New Roman" pitchFamily="18" charset="0"/>
              </a:rPr>
              <a:t> de purification des HAP dans les tissus des moules </a:t>
            </a:r>
          </a:p>
        </p:txBody>
      </p:sp>
      <p:grpSp>
        <p:nvGrpSpPr>
          <p:cNvPr id="2" name="Groupe 1">
            <a:extLst>
              <a:ext uri="{FF2B5EF4-FFF2-40B4-BE49-F238E27FC236}">
                <a16:creationId xmlns:a16="http://schemas.microsoft.com/office/drawing/2014/main" id="{EDC66DAB-577B-928D-7848-8DF01397F710}"/>
              </a:ext>
            </a:extLst>
          </p:cNvPr>
          <p:cNvGrpSpPr/>
          <p:nvPr/>
        </p:nvGrpSpPr>
        <p:grpSpPr>
          <a:xfrm>
            <a:off x="-1" y="772358"/>
            <a:ext cx="12192001" cy="4451726"/>
            <a:chOff x="268513" y="643765"/>
            <a:chExt cx="11901874" cy="4247549"/>
          </a:xfrm>
        </p:grpSpPr>
        <p:sp>
          <p:nvSpPr>
            <p:cNvPr id="12" name="ZoneTexte 11"/>
            <p:cNvSpPr txBox="1"/>
            <p:nvPr/>
          </p:nvSpPr>
          <p:spPr>
            <a:xfrm>
              <a:off x="9747103" y="3088576"/>
              <a:ext cx="229102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fr-FR" dirty="0">
                  <a:latin typeface="Times New Roman" pitchFamily="18" charset="0"/>
                  <a:cs typeface="Times New Roman" pitchFamily="18" charset="0"/>
                </a:rPr>
                <a:t> </a:t>
              </a:r>
              <a:r>
                <a:rPr lang="fr-FR" sz="2400" dirty="0">
                  <a:solidFill>
                    <a:schemeClr val="accent4"/>
                  </a:solidFill>
                  <a:latin typeface="Times New Roman" pitchFamily="18" charset="0"/>
                  <a:cs typeface="Times New Roman" pitchFamily="18" charset="0"/>
                </a:rPr>
                <a:t>Chromatographe</a:t>
              </a:r>
              <a:endParaRPr lang="fr-FR" sz="2000" dirty="0">
                <a:solidFill>
                  <a:schemeClr val="accent4"/>
                </a:solidFill>
                <a:latin typeface="Times New Roman" pitchFamily="18" charset="0"/>
                <a:cs typeface="Times New Roman" pitchFamily="18" charset="0"/>
              </a:endParaRPr>
            </a:p>
          </p:txBody>
        </p:sp>
        <p:pic>
          <p:nvPicPr>
            <p:cNvPr id="30722" name="Picture 2" descr="Hewlett Packard 6890 Plus GC chromatographe en phase gazeuse - Gemini BV"/>
            <p:cNvPicPr>
              <a:picLocks noChangeAspect="1" noChangeArrowheads="1"/>
            </p:cNvPicPr>
            <p:nvPr/>
          </p:nvPicPr>
          <p:blipFill>
            <a:blip r:embed="rId3" cstate="print"/>
            <a:srcRect/>
            <a:stretch>
              <a:fillRect/>
            </a:stretch>
          </p:blipFill>
          <p:spPr bwMode="auto">
            <a:xfrm>
              <a:off x="9456976" y="643765"/>
              <a:ext cx="2713411" cy="2409371"/>
            </a:xfrm>
            <a:prstGeom prst="rect">
              <a:avLst/>
            </a:prstGeom>
            <a:noFill/>
          </p:spPr>
        </p:pic>
        <p:pic>
          <p:nvPicPr>
            <p:cNvPr id="20" name="Image 19" descr="dspE.JPG"/>
            <p:cNvPicPr>
              <a:picLocks noChangeAspect="1"/>
            </p:cNvPicPr>
            <p:nvPr/>
          </p:nvPicPr>
          <p:blipFill>
            <a:blip r:embed="rId4" cstate="print">
              <a:lum bright="-10000" contrast="20000"/>
            </a:blip>
            <a:stretch>
              <a:fillRect/>
            </a:stretch>
          </p:blipFill>
          <p:spPr>
            <a:xfrm>
              <a:off x="268513" y="986971"/>
              <a:ext cx="9188463" cy="3904343"/>
            </a:xfrm>
            <a:prstGeom prst="rect">
              <a:avLst/>
            </a:prstGeom>
          </p:spPr>
        </p:pic>
      </p:grpSp>
    </p:spTree>
    <p:extLst>
      <p:ext uri="{BB962C8B-B14F-4D97-AF65-F5344CB8AC3E}">
        <p14:creationId xmlns:p14="http://schemas.microsoft.com/office/powerpoint/2010/main" val="1258531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1" y="104172"/>
            <a:ext cx="4244742" cy="3553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3" name="Espace réservé du numéro de diapositive 12"/>
          <p:cNvSpPr>
            <a:spLocks noGrp="1"/>
          </p:cNvSpPr>
          <p:nvPr>
            <p:ph type="sldNum" sz="quarter" idx="12"/>
          </p:nvPr>
        </p:nvSpPr>
        <p:spPr>
          <a:xfrm>
            <a:off x="8828154" y="6451961"/>
            <a:ext cx="2743200" cy="365125"/>
          </a:xfrm>
        </p:spPr>
        <p:txBody>
          <a:bodyPr/>
          <a:lstStyle/>
          <a:p>
            <a:r>
              <a:rPr lang="fr-FR" sz="1400" b="1" dirty="0">
                <a:solidFill>
                  <a:schemeClr val="tx1"/>
                </a:solidFill>
                <a:latin typeface="Comic Sans MS" panose="030F0702030302020204" pitchFamily="66" charset="0"/>
              </a:rPr>
              <a:t>15</a:t>
            </a:r>
          </a:p>
        </p:txBody>
      </p:sp>
      <p:sp>
        <p:nvSpPr>
          <p:cNvPr id="16" name="ZoneTexte 15"/>
          <p:cNvSpPr txBox="1"/>
          <p:nvPr/>
        </p:nvSpPr>
        <p:spPr>
          <a:xfrm>
            <a:off x="941034" y="1100378"/>
            <a:ext cx="1509274" cy="400110"/>
          </a:xfrm>
          <a:prstGeom prst="rect">
            <a:avLst/>
          </a:prstGeom>
          <a:effectLst>
            <a:glow rad="101600">
              <a:schemeClr val="accent2">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fr-FR" sz="2000" b="1" dirty="0">
                <a:latin typeface="Times New Roman" pitchFamily="18" charset="0"/>
                <a:cs typeface="Times New Roman" pitchFamily="18" charset="0"/>
              </a:rPr>
              <a:t>A) Fixation</a:t>
            </a:r>
            <a:endParaRPr lang="fr-FR" sz="2000" dirty="0">
              <a:latin typeface="Times New Roman" pitchFamily="18" charset="0"/>
              <a:cs typeface="Times New Roman" pitchFamily="18" charset="0"/>
            </a:endParaRPr>
          </a:p>
        </p:txBody>
      </p:sp>
      <p:sp>
        <p:nvSpPr>
          <p:cNvPr id="20" name="ZoneTexte 19"/>
          <p:cNvSpPr txBox="1"/>
          <p:nvPr/>
        </p:nvSpPr>
        <p:spPr>
          <a:xfrm>
            <a:off x="-1" y="2949673"/>
            <a:ext cx="3422793" cy="400110"/>
          </a:xfrm>
          <a:prstGeom prst="rect">
            <a:avLst/>
          </a:prstGeom>
          <a:effectLst>
            <a:glow rad="139700">
              <a:schemeClr val="accent2">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fr-FR" sz="2000" b="1" dirty="0">
                <a:latin typeface="Times New Roman" pitchFamily="18" charset="0"/>
                <a:cs typeface="Times New Roman" pitchFamily="18" charset="0"/>
              </a:rPr>
              <a:t>B) Inclusion et mise en bloc</a:t>
            </a:r>
            <a:endParaRPr lang="fr-FR" sz="2000" dirty="0">
              <a:latin typeface="Times New Roman" pitchFamily="18" charset="0"/>
              <a:cs typeface="Times New Roman" pitchFamily="18" charset="0"/>
            </a:endParaRPr>
          </a:p>
        </p:txBody>
      </p:sp>
      <p:cxnSp>
        <p:nvCxnSpPr>
          <p:cNvPr id="24" name="Connecteur droit avec flèche 23"/>
          <p:cNvCxnSpPr>
            <a:cxnSpLocks/>
            <a:stCxn id="16" idx="3"/>
          </p:cNvCxnSpPr>
          <p:nvPr/>
        </p:nvCxnSpPr>
        <p:spPr>
          <a:xfrm flipV="1">
            <a:off x="2450308" y="1285044"/>
            <a:ext cx="1461934" cy="1538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86B6CE66-8AE6-FF41-BC40-6C35A6F5D1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331" y="617304"/>
            <a:ext cx="1955741" cy="15772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Image 7">
            <a:extLst>
              <a:ext uri="{FF2B5EF4-FFF2-40B4-BE49-F238E27FC236}">
                <a16:creationId xmlns:a16="http://schemas.microsoft.com/office/drawing/2014/main" id="{88B9BAC5-DB50-D0E8-FD05-ACDF5271AB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742184" y="2362064"/>
            <a:ext cx="1841752" cy="1760620"/>
          </a:xfrm>
          <a:prstGeom prst="ellipse">
            <a:avLst/>
          </a:prstGeom>
          <a:ln>
            <a:noFill/>
          </a:ln>
          <a:effectLst>
            <a:softEdge rad="112500"/>
          </a:effectLst>
        </p:spPr>
      </p:pic>
      <p:pic>
        <p:nvPicPr>
          <p:cNvPr id="9" name="Image 8">
            <a:extLst>
              <a:ext uri="{FF2B5EF4-FFF2-40B4-BE49-F238E27FC236}">
                <a16:creationId xmlns:a16="http://schemas.microsoft.com/office/drawing/2014/main" id="{3E88D09E-3B02-2801-C1E5-B23C9A8F8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9004" y="2194528"/>
            <a:ext cx="1941504" cy="1978731"/>
          </a:xfrm>
          <a:prstGeom prst="ellipse">
            <a:avLst/>
          </a:prstGeom>
          <a:ln>
            <a:noFill/>
          </a:ln>
          <a:effectLst>
            <a:softEdge rad="112500"/>
          </a:effectLst>
        </p:spPr>
      </p:pic>
      <p:pic>
        <p:nvPicPr>
          <p:cNvPr id="10" name="Image 9">
            <a:extLst>
              <a:ext uri="{FF2B5EF4-FFF2-40B4-BE49-F238E27FC236}">
                <a16:creationId xmlns:a16="http://schemas.microsoft.com/office/drawing/2014/main" id="{21EC7A64-0C85-B10A-E513-FFA0876FF9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1682" y="2263017"/>
            <a:ext cx="2124690" cy="1841752"/>
          </a:xfrm>
          <a:prstGeom prst="ellipse">
            <a:avLst/>
          </a:prstGeom>
          <a:ln>
            <a:noFill/>
          </a:ln>
          <a:effectLst>
            <a:softEdge rad="112500"/>
          </a:effectLst>
        </p:spPr>
      </p:pic>
      <p:pic>
        <p:nvPicPr>
          <p:cNvPr id="11" name="Image 10">
            <a:extLst>
              <a:ext uri="{FF2B5EF4-FFF2-40B4-BE49-F238E27FC236}">
                <a16:creationId xmlns:a16="http://schemas.microsoft.com/office/drawing/2014/main" id="{9013911B-A3CA-4129-373A-6B3BBEE0DE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56436" y="2057367"/>
            <a:ext cx="2079707" cy="19586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2" name="Connecteur droit avec flèche 11">
            <a:extLst>
              <a:ext uri="{FF2B5EF4-FFF2-40B4-BE49-F238E27FC236}">
                <a16:creationId xmlns:a16="http://schemas.microsoft.com/office/drawing/2014/main" id="{8215ABC8-6EB7-4780-9072-93DDA7813FFB}"/>
              </a:ext>
            </a:extLst>
          </p:cNvPr>
          <p:cNvCxnSpPr>
            <a:cxnSpLocks/>
            <a:stCxn id="20" idx="3"/>
          </p:cNvCxnSpPr>
          <p:nvPr/>
        </p:nvCxnSpPr>
        <p:spPr>
          <a:xfrm>
            <a:off x="3422792" y="3149728"/>
            <a:ext cx="359958" cy="1062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C08CAB4-6EAD-655A-971C-7BDDDBC58BE3}"/>
              </a:ext>
            </a:extLst>
          </p:cNvPr>
          <p:cNvSpPr txBox="1"/>
          <p:nvPr/>
        </p:nvSpPr>
        <p:spPr>
          <a:xfrm>
            <a:off x="-1" y="5077610"/>
            <a:ext cx="2923234" cy="369332"/>
          </a:xfrm>
          <a:prstGeom prst="rect">
            <a:avLst/>
          </a:prstGeom>
          <a:effectLst>
            <a:glow rad="139700">
              <a:schemeClr val="accent2">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b="1" dirty="0">
                <a:latin typeface="Times New Roman" pitchFamily="18" charset="0"/>
                <a:cs typeface="Times New Roman" pitchFamily="18" charset="0"/>
              </a:rPr>
              <a:t>C) Confection et Coloration      </a:t>
            </a:r>
            <a:endParaRPr lang="fr-FR" dirty="0">
              <a:latin typeface="Times New Roman" pitchFamily="18" charset="0"/>
              <a:cs typeface="Times New Roman" pitchFamily="18" charset="0"/>
            </a:endParaRPr>
          </a:p>
        </p:txBody>
      </p:sp>
      <p:cxnSp>
        <p:nvCxnSpPr>
          <p:cNvPr id="19" name="Connecteur droit avec flèche 18">
            <a:extLst>
              <a:ext uri="{FF2B5EF4-FFF2-40B4-BE49-F238E27FC236}">
                <a16:creationId xmlns:a16="http://schemas.microsoft.com/office/drawing/2014/main" id="{3F4A64CD-4BD0-B992-1DB0-07B8039B5BA8}"/>
              </a:ext>
            </a:extLst>
          </p:cNvPr>
          <p:cNvCxnSpPr>
            <a:cxnSpLocks/>
          </p:cNvCxnSpPr>
          <p:nvPr/>
        </p:nvCxnSpPr>
        <p:spPr>
          <a:xfrm>
            <a:off x="2923233" y="5262276"/>
            <a:ext cx="67953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2" name="Image 31">
            <a:extLst>
              <a:ext uri="{FF2B5EF4-FFF2-40B4-BE49-F238E27FC236}">
                <a16:creationId xmlns:a16="http://schemas.microsoft.com/office/drawing/2014/main" id="{F32EF69F-7150-415E-9D00-293D50E07B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3588742" y="4347946"/>
            <a:ext cx="2080360" cy="2052305"/>
          </a:xfrm>
          <a:prstGeom prst="ellipse">
            <a:avLst/>
          </a:prstGeom>
          <a:ln>
            <a:noFill/>
          </a:ln>
          <a:effectLst>
            <a:softEdge rad="112500"/>
          </a:effectLst>
        </p:spPr>
      </p:pic>
      <p:pic>
        <p:nvPicPr>
          <p:cNvPr id="36" name="Image 35">
            <a:extLst>
              <a:ext uri="{FF2B5EF4-FFF2-40B4-BE49-F238E27FC236}">
                <a16:creationId xmlns:a16="http://schemas.microsoft.com/office/drawing/2014/main" id="{61AD6941-F262-3909-4AA9-826160DEA6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5932349" y="4218264"/>
            <a:ext cx="2277430" cy="2441360"/>
          </a:xfrm>
          <a:prstGeom prst="ellipse">
            <a:avLst/>
          </a:prstGeom>
          <a:ln>
            <a:noFill/>
          </a:ln>
          <a:effectLst>
            <a:softEdge rad="112500"/>
          </a:effectLst>
        </p:spPr>
      </p:pic>
      <p:pic>
        <p:nvPicPr>
          <p:cNvPr id="37" name="Image 36">
            <a:extLst>
              <a:ext uri="{FF2B5EF4-FFF2-40B4-BE49-F238E27FC236}">
                <a16:creationId xmlns:a16="http://schemas.microsoft.com/office/drawing/2014/main" id="{0E6C9752-DFC3-F502-9EC2-0F41ED961D7F}"/>
              </a:ext>
            </a:extLst>
          </p:cNvPr>
          <p:cNvPicPr>
            <a:picLocks noChangeAspect="1"/>
          </p:cNvPicPr>
          <p:nvPr/>
        </p:nvPicPr>
        <p:blipFill rotWithShape="1">
          <a:blip r:embed="rId9" cstate="print"/>
          <a:srcRect l="22209" r="16573" b="1524"/>
          <a:stretch/>
        </p:blipFill>
        <p:spPr bwMode="auto">
          <a:xfrm>
            <a:off x="8712744" y="4204786"/>
            <a:ext cx="2743200" cy="2277430"/>
          </a:xfrm>
          <a:prstGeom prst="ellipse">
            <a:avLst/>
          </a:prstGeom>
          <a:ln w="63500" cap="rnd" cmpd="sng" algn="ctr">
            <a:solidFill>
              <a:srgbClr val="333333"/>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sp>
        <p:nvSpPr>
          <p:cNvPr id="38" name="Rectangle 37">
            <a:extLst>
              <a:ext uri="{FF2B5EF4-FFF2-40B4-BE49-F238E27FC236}">
                <a16:creationId xmlns:a16="http://schemas.microsoft.com/office/drawing/2014/main" id="{6434DE9D-C054-0327-7410-092B4DA6723A}"/>
              </a:ext>
            </a:extLst>
          </p:cNvPr>
          <p:cNvSpPr/>
          <p:nvPr/>
        </p:nvSpPr>
        <p:spPr>
          <a:xfrm>
            <a:off x="6033858" y="0"/>
            <a:ext cx="3760436" cy="459555"/>
          </a:xfrm>
          <a:prstGeom prst="rect">
            <a:avLst/>
          </a:prstGeom>
          <a:ln>
            <a:noFill/>
          </a:ln>
          <a:scene3d>
            <a:camera prst="orthographicFront"/>
            <a:lightRig rig="threePt" dir="t"/>
          </a:scene3d>
          <a:sp3d>
            <a:bevelT w="101600" prst="riblet"/>
          </a:sp3d>
        </p:spPr>
        <p:style>
          <a:lnRef idx="3">
            <a:schemeClr val="lt1"/>
          </a:lnRef>
          <a:fillRef idx="1">
            <a:schemeClr val="accent5"/>
          </a:fillRef>
          <a:effectRef idx="1">
            <a:schemeClr val="accent5"/>
          </a:effectRef>
          <a:fontRef idx="minor">
            <a:schemeClr val="lt1"/>
          </a:fontRef>
        </p:style>
        <p:txBody>
          <a:bodyPr rtlCol="0" anchor="ctr"/>
          <a:lstStyle/>
          <a:p>
            <a:pPr algn="just"/>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3. Méthodes  histologiques</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562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03780" y="1460939"/>
            <a:ext cx="2485399" cy="183162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6686" y="1647877"/>
            <a:ext cx="2626407" cy="1795373"/>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3480" y="4125760"/>
            <a:ext cx="2627806" cy="1005022"/>
          </a:xfrm>
          <a:prstGeom prst="rect">
            <a:avLst/>
          </a:prstGeom>
          <a:ln w="3175">
            <a:solidFill>
              <a:schemeClr val="tx1"/>
            </a:solidFill>
          </a:ln>
        </p:spPr>
      </p:pic>
      <p:sp>
        <p:nvSpPr>
          <p:cNvPr id="8" name="Accolade fermante 7"/>
          <p:cNvSpPr/>
          <p:nvPr/>
        </p:nvSpPr>
        <p:spPr>
          <a:xfrm>
            <a:off x="9281286" y="2376753"/>
            <a:ext cx="847286" cy="225151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8"/>
          <p:cNvSpPr/>
          <p:nvPr/>
        </p:nvSpPr>
        <p:spPr>
          <a:xfrm>
            <a:off x="10285212" y="3247658"/>
            <a:ext cx="1521570" cy="400110"/>
          </a:xfrm>
          <a:prstGeom prst="rect">
            <a:avLst/>
          </a:prstGeom>
        </p:spPr>
        <p:txBody>
          <a:bodyPr wrap="none">
            <a:spAutoFit/>
          </a:bodyPr>
          <a:lstStyle/>
          <a:p>
            <a:r>
              <a:rPr lang="fr-FR" sz="2000" dirty="0">
                <a:latin typeface="Times New Roman" panose="02020603050405020304" pitchFamily="18" charset="0"/>
                <a:cs typeface="Times New Roman" panose="02020603050405020304" pitchFamily="18" charset="0"/>
              </a:rPr>
              <a:t>Cartographie</a:t>
            </a:r>
          </a:p>
        </p:txBody>
      </p:sp>
      <p:sp>
        <p:nvSpPr>
          <p:cNvPr id="11" name="Pentagone 10"/>
          <p:cNvSpPr/>
          <p:nvPr/>
        </p:nvSpPr>
        <p:spPr>
          <a:xfrm>
            <a:off x="-1" y="104173"/>
            <a:ext cx="4244742" cy="3770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12" name="Espace réservé du texte 2"/>
          <p:cNvSpPr txBox="1">
            <a:spLocks/>
          </p:cNvSpPr>
          <p:nvPr/>
        </p:nvSpPr>
        <p:spPr>
          <a:xfrm>
            <a:off x="5439636" y="0"/>
            <a:ext cx="2932008" cy="458091"/>
          </a:xfrm>
          <a:prstGeom prst="rect">
            <a:avLst/>
          </a:prstGeom>
          <a:scene3d>
            <a:camera prst="orthographicFront"/>
            <a:lightRig rig="threePt" dir="t"/>
          </a:scene3d>
          <a:sp3d>
            <a:bevelT w="101600" prst="riblet"/>
          </a:sp3d>
        </p:spPr>
        <p:style>
          <a:lnRef idx="3">
            <a:schemeClr val="lt1"/>
          </a:lnRef>
          <a:fillRef idx="1">
            <a:schemeClr val="accent5"/>
          </a:fillRef>
          <a:effectRef idx="1">
            <a:schemeClr val="accent5"/>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latin typeface="Times New Roman" panose="02020603050405020304" pitchFamily="18" charset="0"/>
                <a:cs typeface="Times New Roman" panose="02020603050405020304" pitchFamily="18" charset="0"/>
              </a:rPr>
              <a:t>4.Outils statistiques </a:t>
            </a:r>
          </a:p>
        </p:txBody>
      </p:sp>
      <p:sp>
        <p:nvSpPr>
          <p:cNvPr id="15" name="Espace réservé du numéro de diapositive 14"/>
          <p:cNvSpPr>
            <a:spLocks noGrp="1"/>
          </p:cNvSpPr>
          <p:nvPr>
            <p:ph type="sldNum" sz="quarter" idx="12"/>
          </p:nvPr>
        </p:nvSpPr>
        <p:spPr>
          <a:xfrm>
            <a:off x="8756972" y="6356350"/>
            <a:ext cx="2743200" cy="365125"/>
          </a:xfrm>
        </p:spPr>
        <p:txBody>
          <a:bodyPr/>
          <a:lstStyle/>
          <a:p>
            <a:r>
              <a:rPr lang="fr-FR" sz="1400" b="1" dirty="0">
                <a:solidFill>
                  <a:schemeClr val="tx1"/>
                </a:solidFill>
                <a:latin typeface="Comic Sans MS" panose="030F0702030302020204" pitchFamily="66" charset="0"/>
              </a:rPr>
              <a:t>16</a:t>
            </a:r>
          </a:p>
        </p:txBody>
      </p:sp>
      <p:sp>
        <p:nvSpPr>
          <p:cNvPr id="23553" name="Rectangle 1"/>
          <p:cNvSpPr>
            <a:spLocks noChangeArrowheads="1"/>
          </p:cNvSpPr>
          <p:nvPr/>
        </p:nvSpPr>
        <p:spPr bwMode="auto">
          <a:xfrm>
            <a:off x="193544" y="5512733"/>
            <a:ext cx="1130662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bg2">
                    <a:lumMod val="10000"/>
                  </a:schemeClr>
                </a:solidFill>
                <a:effectLst/>
                <a:latin typeface="Times New Roman" pitchFamily="18" charset="0"/>
                <a:ea typeface="Calibri" pitchFamily="34" charset="0"/>
                <a:cs typeface="Times New Roman" pitchFamily="18" charset="0"/>
              </a:rPr>
              <a:t>Le niveau de significativité statistique a été fixé à p &lt; 0,05 pour l’ensemble des analyses.</a:t>
            </a:r>
            <a:endParaRPr kumimoji="0" lang="fr-FR" sz="2400" b="0" i="0" u="none" strike="noStrike" cap="none" normalizeH="0" baseline="0" dirty="0">
              <a:ln>
                <a:noFill/>
              </a:ln>
              <a:solidFill>
                <a:schemeClr val="bg2">
                  <a:lumMod val="10000"/>
                </a:schemeClr>
              </a:solidFill>
              <a:effectLst/>
              <a:latin typeface="Times New Roman" pitchFamily="18" charset="0"/>
              <a:cs typeface="Times New Roman" pitchFamily="18" charset="0"/>
            </a:endParaRPr>
          </a:p>
        </p:txBody>
      </p:sp>
      <p:sp>
        <p:nvSpPr>
          <p:cNvPr id="23555" name="AutoShape 3" descr="Fichier:RStudio Logo.png — Wikipé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3557" name="AutoShape 5" descr="Fichier:RStudio Logo.png — Wikipé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3559" name="Picture 7" descr="https://upload.wikimedia.org/wikipedia/fr/4/4e/RStudio_Logo.png"/>
          <p:cNvPicPr>
            <a:picLocks noChangeAspect="1" noChangeArrowheads="1"/>
          </p:cNvPicPr>
          <p:nvPr/>
        </p:nvPicPr>
        <p:blipFill>
          <a:blip r:embed="rId6" cstate="print"/>
          <a:srcRect/>
          <a:stretch>
            <a:fillRect/>
          </a:stretch>
        </p:blipFill>
        <p:spPr bwMode="auto">
          <a:xfrm>
            <a:off x="1239130" y="4069629"/>
            <a:ext cx="2863273" cy="1061152"/>
          </a:xfrm>
          <a:prstGeom prst="rect">
            <a:avLst/>
          </a:prstGeom>
          <a:noFill/>
        </p:spPr>
      </p:pic>
    </p:spTree>
    <p:extLst>
      <p:ext uri="{BB962C8B-B14F-4D97-AF65-F5344CB8AC3E}">
        <p14:creationId xmlns:p14="http://schemas.microsoft.com/office/powerpoint/2010/main" val="1911742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7983" y="2341944"/>
            <a:ext cx="792947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t>
            </a:r>
            <a:r>
              <a:rPr kumimoji="0" lang="fr-FR" sz="2000" b="1" i="0" u="none" strike="noStrike" cap="none" normalizeH="0" baseline="0" dirty="0" bmk="">
                <a:ln>
                  <a:noFill/>
                </a:ln>
                <a:solidFill>
                  <a:schemeClr val="tx1"/>
                </a:solidFill>
                <a:effectLst/>
                <a:latin typeface="Times New Roman" pitchFamily="18" charset="0"/>
                <a:ea typeface="Calibri" pitchFamily="34" charset="0"/>
                <a:cs typeface="Times New Roman" pitchFamily="18" charset="0"/>
              </a:rPr>
              <a:t>ableau 3 </a:t>
            </a:r>
            <a:r>
              <a:rPr kumimoji="0" lang="fr-FR" sz="2000" b="1" i="0" u="none" strike="noStrike" cap="none" normalizeH="0" baseline="0" dirty="0" bmk="_Toc156920631">
                <a:ln>
                  <a:noFill/>
                </a:ln>
                <a:solidFill>
                  <a:schemeClr val="tx1"/>
                </a:solidFill>
                <a:effectLst/>
                <a:latin typeface="Times New Roman" pitchFamily="18" charset="0"/>
                <a:ea typeface="Calibri" pitchFamily="34" charset="0"/>
                <a:cs typeface="Times New Roman" pitchFamily="18" charset="0"/>
              </a:rPr>
              <a:t>: Classification des différentes altérations histopathologiques</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0" y="585540"/>
            <a:ext cx="5347939" cy="400110"/>
          </a:xfrm>
          <a:prstGeom prst="rect">
            <a:avLst/>
          </a:prstGeom>
        </p:spPr>
        <p:txBody>
          <a:bodyPr wrap="none">
            <a:spAutoFit/>
          </a:bodyPr>
          <a:lstStyle/>
          <a:p>
            <a:pPr>
              <a:buFont typeface="Wingdings" pitchFamily="2" charset="2"/>
              <a:buChar char="v"/>
            </a:pPr>
            <a:r>
              <a:rPr lang="fr-FR" sz="2000" dirty="0">
                <a:latin typeface="Times New Roman" pitchFamily="18" charset="0"/>
                <a:cs typeface="Times New Roman" pitchFamily="18" charset="0"/>
              </a:rPr>
              <a:t>Comparaison des paramètres physicochimiques </a:t>
            </a:r>
          </a:p>
        </p:txBody>
      </p:sp>
      <p:sp>
        <p:nvSpPr>
          <p:cNvPr id="6" name="Rectangle 5"/>
          <p:cNvSpPr/>
          <p:nvPr/>
        </p:nvSpPr>
        <p:spPr>
          <a:xfrm>
            <a:off x="0" y="1094777"/>
            <a:ext cx="4486226" cy="400110"/>
          </a:xfrm>
          <a:prstGeom prst="rect">
            <a:avLst/>
          </a:prstGeom>
        </p:spPr>
        <p:txBody>
          <a:bodyPr wrap="square">
            <a:spAutoFit/>
          </a:bodyPr>
          <a:lstStyle/>
          <a:p>
            <a:pPr>
              <a:buFont typeface="Wingdings" pitchFamily="2" charset="2"/>
              <a:buChar char="v"/>
            </a:pPr>
            <a:r>
              <a:rPr lang="fr-FR" sz="2000" dirty="0">
                <a:latin typeface="Times New Roman" pitchFamily="18" charset="0"/>
                <a:cs typeface="Times New Roman" pitchFamily="18" charset="0"/>
              </a:rPr>
              <a:t>Diamètres de la lumière des tubules </a:t>
            </a:r>
          </a:p>
        </p:txBody>
      </p:sp>
      <p:sp>
        <p:nvSpPr>
          <p:cNvPr id="7" name="Rectangle 6"/>
          <p:cNvSpPr/>
          <p:nvPr/>
        </p:nvSpPr>
        <p:spPr>
          <a:xfrm>
            <a:off x="0" y="1596125"/>
            <a:ext cx="7329269" cy="707886"/>
          </a:xfrm>
          <a:prstGeom prst="rect">
            <a:avLst/>
          </a:prstGeom>
        </p:spPr>
        <p:txBody>
          <a:bodyPr wrap="square">
            <a:spAutoFit/>
          </a:bodyPr>
          <a:lstStyle/>
          <a:p>
            <a:pPr>
              <a:buFont typeface="Wingdings" pitchFamily="2" charset="2"/>
              <a:buChar char="v"/>
            </a:pPr>
            <a:r>
              <a:rPr lang="fr-FR" sz="2000" dirty="0">
                <a:latin typeface="Times New Roman" pitchFamily="18" charset="0"/>
                <a:cs typeface="Times New Roman" pitchFamily="18" charset="0"/>
              </a:rPr>
              <a:t>Les autres types de dommages aux tissus ont été classés en fonction de l’échelle de gravité de Ben-</a:t>
            </a:r>
            <a:r>
              <a:rPr lang="fr-FR" sz="2000" dirty="0" err="1">
                <a:latin typeface="Times New Roman" pitchFamily="18" charset="0"/>
                <a:cs typeface="Times New Roman" pitchFamily="18" charset="0"/>
              </a:rPr>
              <a:t>Khedher</a:t>
            </a:r>
            <a:r>
              <a:rPr lang="fr-FR" sz="2000" dirty="0">
                <a:latin typeface="Times New Roman" pitchFamily="18" charset="0"/>
                <a:cs typeface="Times New Roman" pitchFamily="18" charset="0"/>
              </a:rPr>
              <a:t> et </a:t>
            </a:r>
            <a:r>
              <a:rPr lang="fr-FR" sz="2000" i="1" dirty="0">
                <a:latin typeface="Times New Roman" pitchFamily="18" charset="0"/>
                <a:cs typeface="Times New Roman" pitchFamily="18" charset="0"/>
              </a:rPr>
              <a:t>al., </a:t>
            </a:r>
            <a:r>
              <a:rPr lang="fr-FR" sz="2000" dirty="0">
                <a:latin typeface="Times New Roman" pitchFamily="18" charset="0"/>
                <a:cs typeface="Times New Roman" pitchFamily="18" charset="0"/>
              </a:rPr>
              <a:t>(2013).</a:t>
            </a:r>
          </a:p>
        </p:txBody>
      </p:sp>
      <p:cxnSp>
        <p:nvCxnSpPr>
          <p:cNvPr id="9" name="Connecteur droit avec flèche 8"/>
          <p:cNvCxnSpPr>
            <a:cxnSpLocks/>
          </p:cNvCxnSpPr>
          <p:nvPr/>
        </p:nvCxnSpPr>
        <p:spPr>
          <a:xfrm>
            <a:off x="5450889" y="815927"/>
            <a:ext cx="272244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cxnSpLocks/>
          </p:cNvCxnSpPr>
          <p:nvPr/>
        </p:nvCxnSpPr>
        <p:spPr>
          <a:xfrm>
            <a:off x="4156528" y="1358136"/>
            <a:ext cx="365582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p:cNvCxnSpPr>
          <p:nvPr/>
        </p:nvCxnSpPr>
        <p:spPr>
          <a:xfrm flipV="1">
            <a:off x="7444438" y="1990921"/>
            <a:ext cx="1195754" cy="1406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276279" y="592774"/>
            <a:ext cx="3223703" cy="461665"/>
          </a:xfrm>
          <a:prstGeom prst="rect">
            <a:avLst/>
          </a:prstGeom>
          <a:effectLst>
            <a:glow rad="228600">
              <a:schemeClr val="accent2">
                <a:satMod val="175000"/>
                <a:alpha val="40000"/>
              </a:schemeClr>
            </a:glow>
            <a:outerShdw blurRad="57150" dist="19050" dir="5400000" algn="ctr" rotWithShape="0">
              <a:srgbClr val="000000">
                <a:alpha val="63000"/>
              </a:srgbClr>
            </a:outerShdw>
            <a:reflection blurRad="6350" stA="50000" endA="300" endPos="90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a:spAutoFit/>
          </a:bodyPr>
          <a:lstStyle/>
          <a:p>
            <a:r>
              <a:rPr lang="fr-FR" sz="2400" dirty="0" err="1">
                <a:solidFill>
                  <a:srgbClr val="C00000"/>
                </a:solidFill>
                <a:latin typeface="Times New Roman" pitchFamily="18" charset="0"/>
                <a:cs typeface="Times New Roman" pitchFamily="18" charset="0"/>
              </a:rPr>
              <a:t>Student</a:t>
            </a:r>
            <a:r>
              <a:rPr lang="fr-FR" sz="2400" dirty="0">
                <a:solidFill>
                  <a:srgbClr val="C00000"/>
                </a:solidFill>
                <a:latin typeface="Times New Roman" pitchFamily="18" charset="0"/>
                <a:cs typeface="Times New Roman" pitchFamily="18" charset="0"/>
              </a:rPr>
              <a:t> ou de </a:t>
            </a:r>
            <a:r>
              <a:rPr lang="fr-FR" sz="2400" dirty="0" err="1">
                <a:solidFill>
                  <a:srgbClr val="C00000"/>
                </a:solidFill>
                <a:latin typeface="Times New Roman" pitchFamily="18" charset="0"/>
                <a:cs typeface="Times New Roman" pitchFamily="18" charset="0"/>
              </a:rPr>
              <a:t>Wilcoxon</a:t>
            </a:r>
            <a:r>
              <a:rPr lang="fr-FR" sz="2400" dirty="0">
                <a:solidFill>
                  <a:srgbClr val="C00000"/>
                </a:solidFill>
                <a:latin typeface="Times New Roman" pitchFamily="18" charset="0"/>
                <a:cs typeface="Times New Roman" pitchFamily="18" charset="0"/>
              </a:rPr>
              <a:t> </a:t>
            </a:r>
          </a:p>
        </p:txBody>
      </p:sp>
      <p:sp>
        <p:nvSpPr>
          <p:cNvPr id="23" name="Rectangle 22"/>
          <p:cNvSpPr/>
          <p:nvPr/>
        </p:nvSpPr>
        <p:spPr>
          <a:xfrm>
            <a:off x="7812350" y="1130802"/>
            <a:ext cx="4080815" cy="40011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fr-FR" sz="2000" dirty="0">
                <a:solidFill>
                  <a:srgbClr val="C00000"/>
                </a:solidFill>
                <a:latin typeface="Times New Roman" pitchFamily="18" charset="0"/>
                <a:cs typeface="Times New Roman" pitchFamily="18" charset="0"/>
              </a:rPr>
              <a:t>l’ANOVA 1  et test post-hoc de </a:t>
            </a:r>
            <a:r>
              <a:rPr lang="fr-FR" sz="2000" dirty="0" err="1">
                <a:solidFill>
                  <a:srgbClr val="C00000"/>
                </a:solidFill>
                <a:latin typeface="Times New Roman" pitchFamily="18" charset="0"/>
                <a:cs typeface="Times New Roman" pitchFamily="18" charset="0"/>
              </a:rPr>
              <a:t>Tukey</a:t>
            </a:r>
            <a:r>
              <a:rPr lang="fr-FR" sz="2000" dirty="0">
                <a:solidFill>
                  <a:srgbClr val="C00000"/>
                </a:solidFill>
                <a:latin typeface="Times New Roman" pitchFamily="18" charset="0"/>
                <a:cs typeface="Times New Roman" pitchFamily="18" charset="0"/>
              </a:rPr>
              <a:t> </a:t>
            </a:r>
          </a:p>
        </p:txBody>
      </p:sp>
      <p:sp>
        <p:nvSpPr>
          <p:cNvPr id="24" name="Rectangle 23"/>
          <p:cNvSpPr/>
          <p:nvPr/>
        </p:nvSpPr>
        <p:spPr>
          <a:xfrm>
            <a:off x="8755362" y="1731610"/>
            <a:ext cx="1844957" cy="461665"/>
          </a:xfrm>
          <a:prstGeom prst="rect">
            <a:avLst/>
          </a:prstGeom>
          <a:effectLst>
            <a:glow rad="228600">
              <a:schemeClr val="accent5">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r>
              <a:rPr lang="fr-FR" sz="2400" dirty="0">
                <a:solidFill>
                  <a:schemeClr val="tx2">
                    <a:lumMod val="20000"/>
                    <a:lumOff val="80000"/>
                  </a:schemeClr>
                </a:solidFill>
                <a:latin typeface="Times New Roman" pitchFamily="18" charset="0"/>
                <a:cs typeface="Times New Roman" pitchFamily="18" charset="0"/>
              </a:rPr>
              <a:t>Test de Chi-2 </a:t>
            </a:r>
          </a:p>
        </p:txBody>
      </p:sp>
      <p:sp>
        <p:nvSpPr>
          <p:cNvPr id="14" name="Espace réservé du numéro de diapositive 14"/>
          <p:cNvSpPr txBox="1">
            <a:spLocks/>
          </p:cNvSpPr>
          <p:nvPr/>
        </p:nvSpPr>
        <p:spPr>
          <a:xfrm>
            <a:off x="8879115" y="6492875"/>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17</a:t>
            </a:r>
          </a:p>
        </p:txBody>
      </p:sp>
      <p:sp>
        <p:nvSpPr>
          <p:cNvPr id="15" name="Pentagone 14"/>
          <p:cNvSpPr/>
          <p:nvPr/>
        </p:nvSpPr>
        <p:spPr>
          <a:xfrm>
            <a:off x="-1" y="104173"/>
            <a:ext cx="4283243" cy="3446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MATERIEL ET METHODES</a:t>
            </a:r>
          </a:p>
        </p:txBody>
      </p:sp>
      <p:sp>
        <p:nvSpPr>
          <p:cNvPr id="4" name="TextBox 3">
            <a:extLst>
              <a:ext uri="{FF2B5EF4-FFF2-40B4-BE49-F238E27FC236}">
                <a16:creationId xmlns:a16="http://schemas.microsoft.com/office/drawing/2014/main" id="{EE351B04-51B8-4BC0-B72F-7CE1A96A8698}"/>
              </a:ext>
            </a:extLst>
          </p:cNvPr>
          <p:cNvSpPr txBox="1"/>
          <p:nvPr/>
        </p:nvSpPr>
        <p:spPr>
          <a:xfrm>
            <a:off x="4653786" y="-7805"/>
            <a:ext cx="3388529" cy="461665"/>
          </a:xfrm>
          <a:prstGeom prst="rect">
            <a:avLst/>
          </a:prstGeom>
          <a:ln>
            <a:noFill/>
          </a:ln>
          <a:scene3d>
            <a:camera prst="orthographicFront"/>
            <a:lightRig rig="threePt" dir="t"/>
          </a:scene3d>
          <a:sp3d>
            <a:bevelT w="101600" prst="riblet"/>
          </a:sp3d>
        </p:spPr>
        <p:style>
          <a:lnRef idx="3">
            <a:schemeClr val="lt1"/>
          </a:lnRef>
          <a:fillRef idx="1">
            <a:schemeClr val="accent5"/>
          </a:fillRef>
          <a:effectRef idx="1">
            <a:schemeClr val="accent5"/>
          </a:effectRef>
          <a:fontRef idx="minor">
            <a:schemeClr val="lt1"/>
          </a:fontRef>
        </p:style>
        <p:txBody>
          <a:bodyPr wrap="square" rtlCol="0">
            <a:spAutoFit/>
          </a:bodyPr>
          <a:lstStyle/>
          <a:p>
            <a:r>
              <a:rPr lang="fr-FR" sz="2400" b="1" dirty="0">
                <a:latin typeface="Times New Roman" panose="02020603050405020304" pitchFamily="18" charset="0"/>
                <a:cs typeface="Times New Roman" panose="02020603050405020304" pitchFamily="18" charset="0"/>
              </a:rPr>
              <a:t>5. Analyses statistiques</a:t>
            </a:r>
          </a:p>
        </p:txBody>
      </p:sp>
      <p:graphicFrame>
        <p:nvGraphicFramePr>
          <p:cNvPr id="2" name="Tableau 1">
            <a:extLst>
              <a:ext uri="{FF2B5EF4-FFF2-40B4-BE49-F238E27FC236}">
                <a16:creationId xmlns:a16="http://schemas.microsoft.com/office/drawing/2014/main" id="{882A3705-A276-18FC-5B1E-EFB036D53795}"/>
              </a:ext>
            </a:extLst>
          </p:cNvPr>
          <p:cNvGraphicFramePr>
            <a:graphicFrameLocks noGrp="1"/>
          </p:cNvGraphicFramePr>
          <p:nvPr>
            <p:extLst>
              <p:ext uri="{D42A27DB-BD31-4B8C-83A1-F6EECF244321}">
                <p14:modId xmlns:p14="http://schemas.microsoft.com/office/powerpoint/2010/main" val="2623649787"/>
              </p:ext>
            </p:extLst>
          </p:nvPr>
        </p:nvGraphicFramePr>
        <p:xfrm>
          <a:off x="1307605" y="2748697"/>
          <a:ext cx="8370235" cy="4004453"/>
        </p:xfrm>
        <a:graphic>
          <a:graphicData uri="http://schemas.openxmlformats.org/drawingml/2006/table">
            <a:tbl>
              <a:tblPr firstRow="1" firstCol="1" bandRow="1">
                <a:tableStyleId>{5C22544A-7EE6-4342-B048-85BDC9FD1C3A}</a:tableStyleId>
              </a:tblPr>
              <a:tblGrid>
                <a:gridCol w="4409614">
                  <a:extLst>
                    <a:ext uri="{9D8B030D-6E8A-4147-A177-3AD203B41FA5}">
                      <a16:colId xmlns:a16="http://schemas.microsoft.com/office/drawing/2014/main" val="1193498778"/>
                    </a:ext>
                  </a:extLst>
                </a:gridCol>
                <a:gridCol w="3960621">
                  <a:extLst>
                    <a:ext uri="{9D8B030D-6E8A-4147-A177-3AD203B41FA5}">
                      <a16:colId xmlns:a16="http://schemas.microsoft.com/office/drawing/2014/main" val="1207393741"/>
                    </a:ext>
                  </a:extLst>
                </a:gridCol>
              </a:tblGrid>
              <a:tr h="527163">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Altérations histopathologiques</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fr-FR" sz="2000" b="1" dirty="0">
                          <a:solidFill>
                            <a:schemeClr val="tx1"/>
                          </a:solidFill>
                          <a:effectLst/>
                          <a:latin typeface="Times New Roman" panose="02020603050405020304" pitchFamily="18" charset="0"/>
                          <a:cs typeface="Times New Roman" panose="02020603050405020304" pitchFamily="18" charset="0"/>
                        </a:rPr>
                        <a:t>Degré de sévérité</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625383"/>
                  </a:ext>
                </a:extLst>
              </a:tr>
              <a:tr h="189409">
                <a:tc>
                  <a:txBody>
                    <a:bodyPr/>
                    <a:lstStyle/>
                    <a:p>
                      <a:pPr>
                        <a:lnSpc>
                          <a:spcPct val="100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Débris cellulaires</a:t>
                      </a:r>
                      <a:endParaRPr lang="fr-FR" sz="1600" b="1" dirty="0">
                        <a:solidFill>
                          <a:schemeClr val="tx1"/>
                        </a:solidFill>
                        <a:effectLst/>
                        <a:latin typeface="Times New Roman" panose="02020603050405020304" pitchFamily="18" charset="0"/>
                        <a:cs typeface="Times New Roman" panose="02020603050405020304" pitchFamily="18" charset="0"/>
                      </a:endParaRPr>
                    </a:p>
                    <a:p>
                      <a:pPr>
                        <a:lnSpc>
                          <a:spcPct val="100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Non significative</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fr-FR" sz="2400" b="1" dirty="0">
                          <a:solidFill>
                            <a:schemeClr val="tx1"/>
                          </a:solidFill>
                          <a:effectLst/>
                          <a:latin typeface="Times New Roman" panose="02020603050405020304" pitchFamily="18" charset="0"/>
                          <a:cs typeface="Times New Roman" panose="02020603050405020304" pitchFamily="18" charset="0"/>
                        </a:rPr>
                        <a:t>Mineure</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730202"/>
                  </a:ext>
                </a:extLst>
              </a:tr>
              <a:tr h="325528">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Débris cellulaires fréquent (DC)</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115000"/>
                        </a:lnSpc>
                        <a:spcAft>
                          <a:spcPts val="1000"/>
                        </a:spcAft>
                      </a:pPr>
                      <a:r>
                        <a:rPr lang="fr-FR" sz="2400" b="1" dirty="0">
                          <a:solidFill>
                            <a:schemeClr val="tx1"/>
                          </a:solidFill>
                          <a:effectLst/>
                          <a:latin typeface="Times New Roman" panose="02020603050405020304" pitchFamily="18" charset="0"/>
                          <a:cs typeface="Times New Roman" panose="02020603050405020304" pitchFamily="18" charset="0"/>
                        </a:rPr>
                        <a:t>Modéré</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963695"/>
                  </a:ext>
                </a:extLst>
              </a:tr>
              <a:tr h="325528">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Rétrécissement épithélial (RE)</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fr-FR"/>
                    </a:p>
                  </a:txBody>
                  <a:tcPr/>
                </a:tc>
                <a:extLst>
                  <a:ext uri="{0D108BD9-81ED-4DB2-BD59-A6C34878D82A}">
                    <a16:rowId xmlns:a16="http://schemas.microsoft.com/office/drawing/2014/main" val="4202621262"/>
                  </a:ext>
                </a:extLst>
              </a:tr>
              <a:tr h="340875">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Infiltration non diffuse d'</a:t>
                      </a:r>
                      <a:r>
                        <a:rPr lang="fr-FR" sz="1800" b="1" dirty="0" err="1">
                          <a:solidFill>
                            <a:schemeClr val="tx1"/>
                          </a:solidFill>
                          <a:effectLst/>
                          <a:latin typeface="Times New Roman" panose="02020603050405020304" pitchFamily="18" charset="0"/>
                          <a:cs typeface="Times New Roman" panose="02020603050405020304" pitchFamily="18" charset="0"/>
                        </a:rPr>
                        <a:t>hémocytes</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fr-FR"/>
                    </a:p>
                  </a:txBody>
                  <a:tcPr/>
                </a:tc>
                <a:extLst>
                  <a:ext uri="{0D108BD9-81ED-4DB2-BD59-A6C34878D82A}">
                    <a16:rowId xmlns:a16="http://schemas.microsoft.com/office/drawing/2014/main" val="2168710284"/>
                  </a:ext>
                </a:extLst>
              </a:tr>
              <a:tr h="325528">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Rupture de la lame basale (RLB)</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5">
                  <a:txBody>
                    <a:bodyPr/>
                    <a:lstStyle/>
                    <a:p>
                      <a:pPr algn="ctr">
                        <a:lnSpc>
                          <a:spcPct val="115000"/>
                        </a:lnSpc>
                        <a:spcAft>
                          <a:spcPts val="1000"/>
                        </a:spcAft>
                      </a:pPr>
                      <a:r>
                        <a:rPr lang="fr-FR" sz="2400" b="1" dirty="0">
                          <a:solidFill>
                            <a:schemeClr val="tx1"/>
                          </a:solidFill>
                          <a:effectLst/>
                          <a:latin typeface="Times New Roman" panose="02020603050405020304" pitchFamily="18" charset="0"/>
                          <a:cs typeface="Times New Roman" panose="02020603050405020304" pitchFamily="18" charset="0"/>
                        </a:rPr>
                        <a:t>  </a:t>
                      </a:r>
                      <a:endParaRPr lang="fr-FR" sz="1800" b="1"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fr-FR" sz="2400" b="1" dirty="0">
                          <a:solidFill>
                            <a:schemeClr val="tx1"/>
                          </a:solidFill>
                          <a:effectLst/>
                          <a:latin typeface="Times New Roman" panose="02020603050405020304" pitchFamily="18" charset="0"/>
                          <a:cs typeface="Times New Roman" panose="02020603050405020304" pitchFamily="18" charset="0"/>
                        </a:rPr>
                        <a:t>Sévère</a:t>
                      </a: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807691"/>
                  </a:ext>
                </a:extLst>
              </a:tr>
              <a:tr h="325528">
                <a:tc>
                  <a:txBody>
                    <a:bodyPr/>
                    <a:lstStyle/>
                    <a:p>
                      <a:pPr>
                        <a:lnSpc>
                          <a:spcPct val="115000"/>
                        </a:lnSpc>
                        <a:spcAft>
                          <a:spcPts val="1000"/>
                        </a:spcAft>
                      </a:pPr>
                      <a:r>
                        <a:rPr lang="fr-FR" sz="1800" b="1" dirty="0">
                          <a:solidFill>
                            <a:schemeClr val="tx1"/>
                          </a:solidFill>
                          <a:effectLst/>
                          <a:latin typeface="Times New Roman" panose="02020603050405020304" pitchFamily="18" charset="0"/>
                          <a:cs typeface="Times New Roman" panose="02020603050405020304" pitchFamily="18" charset="0"/>
                        </a:rPr>
                        <a:t>Nécroses tubulaires (NT) et cellulaires</a:t>
                      </a:r>
                      <a:endPar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fr-FR"/>
                    </a:p>
                  </a:txBody>
                  <a:tcPr/>
                </a:tc>
                <a:extLst>
                  <a:ext uri="{0D108BD9-81ED-4DB2-BD59-A6C34878D82A}">
                    <a16:rowId xmlns:a16="http://schemas.microsoft.com/office/drawing/2014/main" val="1021086343"/>
                  </a:ext>
                </a:extLst>
              </a:tr>
              <a:tr h="349749">
                <a:tc>
                  <a:txBody>
                    <a:bodyPr/>
                    <a:lstStyle/>
                    <a:p>
                      <a:pPr>
                        <a:lnSpc>
                          <a:spcPct val="115000"/>
                        </a:lnSpc>
                        <a:spcAft>
                          <a:spcPts val="1000"/>
                        </a:spcAft>
                      </a:pPr>
                      <a:r>
                        <a:rPr lang="fr-FR" sz="1800" dirty="0">
                          <a:solidFill>
                            <a:schemeClr val="tx1"/>
                          </a:solidFill>
                          <a:effectLst/>
                          <a:latin typeface="Times New Roman" panose="02020603050405020304" pitchFamily="18" charset="0"/>
                          <a:cs typeface="Times New Roman" panose="02020603050405020304" pitchFamily="18" charset="0"/>
                        </a:rPr>
                        <a:t> Fragmentation du cytoplasme apical (FCA)</a:t>
                      </a:r>
                      <a:endParaRPr lang="fr-FR"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fr-FR"/>
                    </a:p>
                  </a:txBody>
                  <a:tcPr/>
                </a:tc>
                <a:extLst>
                  <a:ext uri="{0D108BD9-81ED-4DB2-BD59-A6C34878D82A}">
                    <a16:rowId xmlns:a16="http://schemas.microsoft.com/office/drawing/2014/main" val="2557435537"/>
                  </a:ext>
                </a:extLst>
              </a:tr>
              <a:tr h="404457">
                <a:tc>
                  <a:txBody>
                    <a:bodyPr/>
                    <a:lstStyle/>
                    <a:p>
                      <a:pPr algn="just">
                        <a:lnSpc>
                          <a:spcPct val="150000"/>
                        </a:lnSpc>
                        <a:spcAft>
                          <a:spcPts val="1000"/>
                        </a:spcAft>
                      </a:pPr>
                      <a:r>
                        <a:rPr lang="fr-FR" sz="1800" dirty="0">
                          <a:solidFill>
                            <a:schemeClr val="tx1"/>
                          </a:solidFill>
                          <a:effectLst/>
                          <a:latin typeface="Times New Roman" panose="02020603050405020304" pitchFamily="18" charset="0"/>
                          <a:cs typeface="Times New Roman" panose="02020603050405020304" pitchFamily="18" charset="0"/>
                        </a:rPr>
                        <a:t> Infiltration diffuse d'</a:t>
                      </a:r>
                      <a:r>
                        <a:rPr lang="fr-FR" sz="1800" dirty="0" err="1">
                          <a:solidFill>
                            <a:schemeClr val="tx1"/>
                          </a:solidFill>
                          <a:effectLst/>
                          <a:latin typeface="Times New Roman" panose="02020603050405020304" pitchFamily="18" charset="0"/>
                          <a:cs typeface="Times New Roman" panose="02020603050405020304" pitchFamily="18" charset="0"/>
                        </a:rPr>
                        <a:t>hémocytes</a:t>
                      </a:r>
                      <a:endParaRPr lang="fr-FR"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fr-FR"/>
                    </a:p>
                  </a:txBody>
                  <a:tcPr/>
                </a:tc>
                <a:extLst>
                  <a:ext uri="{0D108BD9-81ED-4DB2-BD59-A6C34878D82A}">
                    <a16:rowId xmlns:a16="http://schemas.microsoft.com/office/drawing/2014/main" val="2168839826"/>
                  </a:ext>
                </a:extLst>
              </a:tr>
              <a:tr h="404457">
                <a:tc>
                  <a:txBody>
                    <a:bodyPr/>
                    <a:lstStyle/>
                    <a:p>
                      <a:pPr algn="just">
                        <a:lnSpc>
                          <a:spcPct val="150000"/>
                        </a:lnSpc>
                        <a:spcAft>
                          <a:spcPts val="1000"/>
                        </a:spcAft>
                      </a:pPr>
                      <a:r>
                        <a:rPr lang="fr-FR" sz="1800" dirty="0">
                          <a:solidFill>
                            <a:schemeClr val="tx1"/>
                          </a:solidFill>
                          <a:effectLst/>
                          <a:latin typeface="Times New Roman" panose="02020603050405020304" pitchFamily="18" charset="0"/>
                          <a:cs typeface="Times New Roman" panose="02020603050405020304" pitchFamily="18" charset="0"/>
                        </a:rPr>
                        <a:t> Fibrose (FC)</a:t>
                      </a:r>
                      <a:endParaRPr lang="fr-FR"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fr-FR"/>
                    </a:p>
                  </a:txBody>
                  <a:tcPr/>
                </a:tc>
                <a:extLst>
                  <a:ext uri="{0D108BD9-81ED-4DB2-BD59-A6C34878D82A}">
                    <a16:rowId xmlns:a16="http://schemas.microsoft.com/office/drawing/2014/main" val="1135786775"/>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5" grpId="0"/>
      <p:bldP spid="6" grpId="0"/>
      <p:bldP spid="7" grpId="0"/>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4856085" y="0"/>
            <a:ext cx="7335915" cy="423513"/>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a:solidFill>
                  <a:schemeClr val="bg2"/>
                </a:solidFill>
                <a:latin typeface="Times New Roman" panose="02020603050405020304" pitchFamily="18" charset="0"/>
                <a:cs typeface="Times New Roman" panose="02020603050405020304" pitchFamily="18" charset="0"/>
              </a:rPr>
              <a:t>1. Paramètres descriptifs des sites d’échantillonnages</a:t>
            </a:r>
          </a:p>
        </p:txBody>
      </p:sp>
      <p:sp>
        <p:nvSpPr>
          <p:cNvPr id="10" name="Pentagone 9"/>
          <p:cNvSpPr/>
          <p:nvPr/>
        </p:nvSpPr>
        <p:spPr>
          <a:xfrm>
            <a:off x="-1" y="104173"/>
            <a:ext cx="4437247" cy="3193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1" name="Espace réservé du numéro de diapositive 10"/>
          <p:cNvSpPr>
            <a:spLocks noGrp="1"/>
          </p:cNvSpPr>
          <p:nvPr>
            <p:ph type="sldNum" sz="quarter" idx="12"/>
          </p:nvPr>
        </p:nvSpPr>
        <p:spPr>
          <a:xfrm>
            <a:off x="8912944" y="6492875"/>
            <a:ext cx="2743200" cy="365125"/>
          </a:xfrm>
        </p:spPr>
        <p:txBody>
          <a:bodyPr/>
          <a:lstStyle/>
          <a:p>
            <a:r>
              <a:rPr lang="fr-FR" sz="1400" b="1" dirty="0">
                <a:solidFill>
                  <a:schemeClr val="tx1"/>
                </a:solidFill>
                <a:latin typeface="Comic Sans MS" panose="030F0702030302020204" pitchFamily="66" charset="0"/>
              </a:rPr>
              <a:t>18</a:t>
            </a:r>
            <a:endParaRPr lang="fr-FR" sz="1600" b="1" dirty="0">
              <a:solidFill>
                <a:schemeClr val="tx1"/>
              </a:solidFill>
              <a:latin typeface="Comic Sans MS" panose="030F0702030302020204" pitchFamily="66" charset="0"/>
            </a:endParaRPr>
          </a:p>
        </p:txBody>
      </p:sp>
      <p:sp>
        <p:nvSpPr>
          <p:cNvPr id="12" name="ZoneTexte 11"/>
          <p:cNvSpPr txBox="1"/>
          <p:nvPr/>
        </p:nvSpPr>
        <p:spPr>
          <a:xfrm>
            <a:off x="1207946" y="5904042"/>
            <a:ext cx="10688132" cy="677108"/>
          </a:xfrm>
          <a:prstGeom prst="rect">
            <a:avLst/>
          </a:prstGeom>
          <a:noFill/>
        </p:spPr>
        <p:txBody>
          <a:bodyPr wrap="square" rtlCol="0">
            <a:spAutoFit/>
          </a:bodyPr>
          <a:lstStyle/>
          <a:p>
            <a:r>
              <a:rPr lang="fr-FR" sz="2000" dirty="0">
                <a:latin typeface="Times New Roman" pitchFamily="18" charset="0"/>
                <a:cs typeface="Times New Roman" pitchFamily="18" charset="0"/>
              </a:rPr>
              <a:t>     Figure 4 : Variation moyenne des paramètres physico-chimiques dans les deux sites</a:t>
            </a:r>
            <a:endParaRPr lang="fr-FR" sz="2000" b="1" dirty="0">
              <a:latin typeface="Times New Roman" pitchFamily="18" charset="0"/>
              <a:cs typeface="Times New Roman" pitchFamily="18" charset="0"/>
            </a:endParaRPr>
          </a:p>
          <a:p>
            <a:endParaRPr lang="fr-FR" dirty="0"/>
          </a:p>
        </p:txBody>
      </p:sp>
      <p:graphicFrame>
        <p:nvGraphicFramePr>
          <p:cNvPr id="9" name="Graphique 8"/>
          <p:cNvGraphicFramePr/>
          <p:nvPr>
            <p:extLst>
              <p:ext uri="{D42A27DB-BD31-4B8C-83A1-F6EECF244321}">
                <p14:modId xmlns:p14="http://schemas.microsoft.com/office/powerpoint/2010/main" val="2454424228"/>
              </p:ext>
            </p:extLst>
          </p:nvPr>
        </p:nvGraphicFramePr>
        <p:xfrm>
          <a:off x="1622474" y="790114"/>
          <a:ext cx="9083996" cy="49662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304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2192000" cy="6766560"/>
          </a:xfrm>
        </p:spPr>
        <p:txBody>
          <a:bodyPr/>
          <a:lstStyle/>
          <a:p>
            <a:pPr marL="0" indent="0">
              <a:buNone/>
            </a:pPr>
            <a:endParaRPr lang="fr-FR" dirty="0"/>
          </a:p>
        </p:txBody>
      </p:sp>
      <p:sp>
        <p:nvSpPr>
          <p:cNvPr id="12" name="Espace réservé du numéro de diapositive 11"/>
          <p:cNvSpPr>
            <a:spLocks noGrp="1"/>
          </p:cNvSpPr>
          <p:nvPr>
            <p:ph type="sldNum" sz="quarter" idx="12"/>
          </p:nvPr>
        </p:nvSpPr>
        <p:spPr/>
        <p:txBody>
          <a:bodyPr/>
          <a:lstStyle/>
          <a:p>
            <a:pPr>
              <a:defRPr/>
            </a:pPr>
            <a:r>
              <a:rPr lang="fr-FR" sz="1400" b="1" dirty="0">
                <a:solidFill>
                  <a:prstClr val="black"/>
                </a:solidFill>
                <a:latin typeface="Comic Sans MS" panose="030F0702030302020204" pitchFamily="66" charset="0"/>
              </a:rPr>
              <a:t>1</a:t>
            </a:r>
          </a:p>
        </p:txBody>
      </p:sp>
      <p:sp>
        <p:nvSpPr>
          <p:cNvPr id="4" name="Rectangle à coins arrondis 3"/>
          <p:cNvSpPr/>
          <p:nvPr/>
        </p:nvSpPr>
        <p:spPr>
          <a:xfrm>
            <a:off x="5338354" y="45720"/>
            <a:ext cx="1515291" cy="5551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3200" b="1" dirty="0">
                <a:solidFill>
                  <a:prstClr val="white"/>
                </a:solidFill>
                <a:latin typeface="Times New Roman" panose="02020603050405020304" pitchFamily="18" charset="0"/>
                <a:cs typeface="Times New Roman" panose="02020603050405020304" pitchFamily="18" charset="0"/>
              </a:rPr>
              <a:t>PLAN</a:t>
            </a:r>
            <a:r>
              <a:rPr lang="fr-FR" sz="3200" dirty="0">
                <a:solidFill>
                  <a:prstClr val="white"/>
                </a:solidFill>
                <a:latin typeface="Times New Roman" panose="02020603050405020304" pitchFamily="18" charset="0"/>
                <a:cs typeface="Times New Roman" panose="02020603050405020304" pitchFamily="18" charset="0"/>
              </a:rPr>
              <a:t>  </a:t>
            </a:r>
          </a:p>
        </p:txBody>
      </p:sp>
      <p:sp>
        <p:nvSpPr>
          <p:cNvPr id="5" name="Rectangle à coins arrondis 4"/>
          <p:cNvSpPr/>
          <p:nvPr/>
        </p:nvSpPr>
        <p:spPr>
          <a:xfrm>
            <a:off x="4314547" y="955213"/>
            <a:ext cx="3630968"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2800" b="1" dirty="0">
                <a:solidFill>
                  <a:prstClr val="white"/>
                </a:solidFill>
                <a:latin typeface="Times New Roman" panose="02020603050405020304" pitchFamily="18" charset="0"/>
                <a:cs typeface="Times New Roman" panose="02020603050405020304" pitchFamily="18" charset="0"/>
              </a:rPr>
              <a:t>📖INTRODUCTION</a:t>
            </a:r>
            <a:r>
              <a:rPr lang="fr-FR" sz="2000" dirty="0">
                <a:solidFill>
                  <a:prstClr val="white"/>
                </a:solidFill>
                <a:latin typeface="Times New Roman" panose="02020603050405020304" pitchFamily="18" charset="0"/>
                <a:cs typeface="Times New Roman" panose="02020603050405020304" pitchFamily="18" charset="0"/>
              </a:rPr>
              <a:t> </a:t>
            </a:r>
          </a:p>
        </p:txBody>
      </p:sp>
      <p:sp>
        <p:nvSpPr>
          <p:cNvPr id="6" name="Rectangle à coins arrondis 5"/>
          <p:cNvSpPr/>
          <p:nvPr/>
        </p:nvSpPr>
        <p:spPr>
          <a:xfrm>
            <a:off x="3107184" y="2211214"/>
            <a:ext cx="6195745" cy="730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2000" dirty="0">
                <a:latin typeface="Times New Roman" panose="02020603050405020304" pitchFamily="18" charset="0"/>
                <a:cs typeface="Times New Roman" panose="02020603050405020304" pitchFamily="18" charset="0"/>
              </a:rPr>
              <a:t>🔬</a:t>
            </a:r>
            <a:r>
              <a:rPr lang="fr-FR" sz="3200" b="1" dirty="0">
                <a:solidFill>
                  <a:prstClr val="white"/>
                </a:solidFill>
                <a:latin typeface="Times New Roman" panose="02020603050405020304" pitchFamily="18" charset="0"/>
                <a:cs typeface="Times New Roman" panose="02020603050405020304" pitchFamily="18" charset="0"/>
              </a:rPr>
              <a:t>MATERIEL ET METHODES </a:t>
            </a:r>
          </a:p>
        </p:txBody>
      </p:sp>
      <p:sp>
        <p:nvSpPr>
          <p:cNvPr id="7" name="Rectangle à coins arrondis 6"/>
          <p:cNvSpPr/>
          <p:nvPr/>
        </p:nvSpPr>
        <p:spPr>
          <a:xfrm>
            <a:off x="2973149" y="3640445"/>
            <a:ext cx="6400801" cy="66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2000" dirty="0">
                <a:latin typeface="Times New Roman" panose="02020603050405020304" pitchFamily="18" charset="0"/>
                <a:cs typeface="Times New Roman" panose="02020603050405020304" pitchFamily="18" charset="0"/>
              </a:rPr>
              <a:t>📊</a:t>
            </a:r>
            <a:r>
              <a:rPr lang="fr-FR" sz="3200" b="1" dirty="0">
                <a:solidFill>
                  <a:prstClr val="white"/>
                </a:solidFill>
                <a:latin typeface="Times New Roman" panose="02020603050405020304" pitchFamily="18" charset="0"/>
                <a:cs typeface="Times New Roman" panose="02020603050405020304" pitchFamily="18" charset="0"/>
              </a:rPr>
              <a:t>RESULTATS ET DISCUSSION </a:t>
            </a:r>
          </a:p>
        </p:txBody>
      </p:sp>
      <p:sp>
        <p:nvSpPr>
          <p:cNvPr id="8" name="Rectangle à coins arrondis 7"/>
          <p:cNvSpPr/>
          <p:nvPr/>
        </p:nvSpPr>
        <p:spPr>
          <a:xfrm>
            <a:off x="1067909" y="5005040"/>
            <a:ext cx="10056179" cy="66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2800" b="1" dirty="0">
                <a:solidFill>
                  <a:prstClr val="white"/>
                </a:solidFill>
                <a:latin typeface="Times New Roman" panose="02020603050405020304" pitchFamily="18" charset="0"/>
                <a:cs typeface="Times New Roman" panose="02020603050405020304" pitchFamily="18" charset="0"/>
              </a:rPr>
              <a:t>CONCLUSION, PERSPECTIVES ET RECOMMANDATIONS  </a:t>
            </a:r>
            <a:r>
              <a:rPr lang="fr-FR" sz="2000" b="1" dirty="0">
                <a:solidFill>
                  <a:prstClr val="white"/>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4908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e 8"/>
          <p:cNvSpPr/>
          <p:nvPr/>
        </p:nvSpPr>
        <p:spPr>
          <a:xfrm>
            <a:off x="-1" y="104173"/>
            <a:ext cx="4456498" cy="3385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7" name="Arrondir un rectangle avec un coin diagonal 6"/>
          <p:cNvSpPr/>
          <p:nvPr/>
        </p:nvSpPr>
        <p:spPr>
          <a:xfrm>
            <a:off x="5051394" y="4634"/>
            <a:ext cx="7140606" cy="438129"/>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fr-SN" sz="2400" b="1" dirty="0">
                <a:solidFill>
                  <a:schemeClr val="bg2"/>
                </a:solidFill>
                <a:latin typeface="Times New Roman" pitchFamily="18" charset="0"/>
                <a:cs typeface="Times New Roman" pitchFamily="18" charset="0"/>
              </a:rPr>
              <a:t>2. Concentrations des HAP dans les échantillons </a:t>
            </a:r>
            <a:endParaRPr lang="fr-FR" sz="2400" b="1" dirty="0">
              <a:solidFill>
                <a:schemeClr val="bg2"/>
              </a:solidFill>
              <a:latin typeface="Times New Roman" pitchFamily="18" charset="0"/>
              <a:cs typeface="Times New Roman" pitchFamily="18" charset="0"/>
            </a:endParaRPr>
          </a:p>
        </p:txBody>
      </p:sp>
      <p:sp>
        <p:nvSpPr>
          <p:cNvPr id="11" name="Espace réservé du numéro de diapositive 10"/>
          <p:cNvSpPr>
            <a:spLocks noGrp="1"/>
          </p:cNvSpPr>
          <p:nvPr>
            <p:ph type="sldNum" sz="quarter" idx="12"/>
          </p:nvPr>
        </p:nvSpPr>
        <p:spPr>
          <a:xfrm>
            <a:off x="9209649" y="6492875"/>
            <a:ext cx="2743200" cy="365125"/>
          </a:xfrm>
        </p:spPr>
        <p:txBody>
          <a:bodyPr/>
          <a:lstStyle/>
          <a:p>
            <a:r>
              <a:rPr lang="fr-FR" sz="1400" b="1" dirty="0">
                <a:solidFill>
                  <a:schemeClr val="tx1"/>
                </a:solidFill>
                <a:latin typeface="Comic Sans MS" panose="030F0702030302020204" pitchFamily="66" charset="0"/>
              </a:rPr>
              <a:t>19</a:t>
            </a:r>
          </a:p>
        </p:txBody>
      </p:sp>
      <p:sp>
        <p:nvSpPr>
          <p:cNvPr id="12" name="ZoneTexte 11"/>
          <p:cNvSpPr txBox="1"/>
          <p:nvPr/>
        </p:nvSpPr>
        <p:spPr>
          <a:xfrm>
            <a:off x="-79900" y="821422"/>
            <a:ext cx="7952208" cy="677108"/>
          </a:xfrm>
          <a:prstGeom prst="rect">
            <a:avLst/>
          </a:prstGeom>
          <a:noFill/>
        </p:spPr>
        <p:txBody>
          <a:bodyPr wrap="square" rtlCol="0">
            <a:spAutoFit/>
          </a:bodyPr>
          <a:lstStyle/>
          <a:p>
            <a:r>
              <a:rPr lang="fr-FR" sz="2000" b="1" dirty="0">
                <a:latin typeface="Times New Roman" pitchFamily="18" charset="0"/>
                <a:cs typeface="Times New Roman" pitchFamily="18" charset="0"/>
              </a:rPr>
              <a:t>Tableau 4 : Moyenne et total des HAP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ng</a:t>
            </a:r>
            <a:r>
              <a:rPr lang="en-US" sz="2000" b="1" dirty="0">
                <a:latin typeface="Times New Roman" pitchFamily="18" charset="0"/>
                <a:cs typeface="Times New Roman" pitchFamily="18" charset="0"/>
              </a:rPr>
              <a:t>/g)</a:t>
            </a:r>
            <a:r>
              <a:rPr lang="fr-FR" sz="2000" b="1" dirty="0">
                <a:latin typeface="Times New Roman" pitchFamily="18" charset="0"/>
                <a:cs typeface="Times New Roman" pitchFamily="18" charset="0"/>
              </a:rPr>
              <a:t>  dans le tissu des  moules.</a:t>
            </a:r>
          </a:p>
          <a:p>
            <a:endParaRPr lang="fr-FR" dirty="0"/>
          </a:p>
        </p:txBody>
      </p:sp>
      <p:sp>
        <p:nvSpPr>
          <p:cNvPr id="19" name="Rectangle 18"/>
          <p:cNvSpPr/>
          <p:nvPr/>
        </p:nvSpPr>
        <p:spPr>
          <a:xfrm>
            <a:off x="7872309" y="2003230"/>
            <a:ext cx="4254588" cy="2677656"/>
          </a:xfrm>
          <a:prstGeom prst="rect">
            <a:avLst/>
          </a:prstGeom>
        </p:spPr>
        <p:txBody>
          <a:bodyPr wrap="square">
            <a:spAutoFit/>
          </a:bodyPr>
          <a:lstStyle/>
          <a:p>
            <a:pPr>
              <a:buFont typeface="Wingdings" pitchFamily="2" charset="2"/>
              <a:buChar char="q"/>
            </a:pPr>
            <a:r>
              <a:rPr lang="fr-FR" sz="2400" b="1" dirty="0">
                <a:latin typeface="Times New Roman" pitchFamily="18" charset="0"/>
                <a:cs typeface="Times New Roman" pitchFamily="18" charset="0"/>
              </a:rPr>
              <a:t>Des études similaires </a:t>
            </a:r>
          </a:p>
          <a:p>
            <a:pPr>
              <a:buFont typeface="Wingdings" pitchFamily="2" charset="2"/>
              <a:buChar char="q"/>
            </a:pPr>
            <a:endParaRPr lang="fr-FR" sz="2400" b="1" dirty="0">
              <a:latin typeface="Times New Roman" pitchFamily="18" charset="0"/>
              <a:cs typeface="Times New Roman" pitchFamily="18" charset="0"/>
            </a:endParaRPr>
          </a:p>
          <a:p>
            <a:pPr marL="342900" indent="-342900">
              <a:buFont typeface="Wingdings" panose="05000000000000000000" pitchFamily="2" charset="2"/>
              <a:buChar char="Ø"/>
            </a:pPr>
            <a:r>
              <a:rPr lang="fr-FR" sz="2400" dirty="0">
                <a:latin typeface="Times New Roman" pitchFamily="18" charset="0"/>
                <a:cs typeface="Times New Roman" pitchFamily="18" charset="0"/>
              </a:rPr>
              <a:t>Ndiaye et </a:t>
            </a:r>
            <a:r>
              <a:rPr lang="fr-FR" sz="2400" i="1" dirty="0">
                <a:latin typeface="Times New Roman" pitchFamily="18" charset="0"/>
                <a:cs typeface="Times New Roman" pitchFamily="18" charset="0"/>
              </a:rPr>
              <a:t>al.,</a:t>
            </a:r>
            <a:r>
              <a:rPr lang="fr-FR" sz="2400" dirty="0">
                <a:latin typeface="Times New Roman" pitchFamily="18" charset="0"/>
                <a:cs typeface="Times New Roman" pitchFamily="18" charset="0"/>
              </a:rPr>
              <a:t> (2012), chez </a:t>
            </a:r>
            <a:r>
              <a:rPr lang="fr-FR" sz="2400" i="1" dirty="0" err="1">
                <a:latin typeface="Times New Roman" pitchFamily="18" charset="0"/>
                <a:cs typeface="Times New Roman" pitchFamily="18" charset="0"/>
              </a:rPr>
              <a:t>P.perna</a:t>
            </a:r>
            <a:endParaRPr lang="fr-FR" sz="2400" i="1" dirty="0">
              <a:latin typeface="Times New Roman" pitchFamily="18" charset="0"/>
              <a:cs typeface="Times New Roman" pitchFamily="18" charset="0"/>
            </a:endParaRPr>
          </a:p>
          <a:p>
            <a:pPr>
              <a:buFont typeface="Wingdings" pitchFamily="2" charset="2"/>
              <a:buChar char="v"/>
            </a:pPr>
            <a:endParaRPr lang="fr-FR" sz="2400" i="1" dirty="0">
              <a:latin typeface="Times New Roman" pitchFamily="18" charset="0"/>
              <a:cs typeface="Times New Roman" pitchFamily="18" charset="0"/>
            </a:endParaRPr>
          </a:p>
          <a:p>
            <a:pPr marL="342900" indent="-342900">
              <a:buFont typeface="Wingdings" panose="05000000000000000000" pitchFamily="2" charset="2"/>
              <a:buChar char="Ø"/>
            </a:pPr>
            <a:r>
              <a:rPr lang="fr-FR" sz="2400" dirty="0" err="1">
                <a:latin typeface="Times New Roman" pitchFamily="18" charset="0"/>
                <a:cs typeface="Times New Roman" pitchFamily="18" charset="0"/>
              </a:rPr>
              <a:t>Aarab</a:t>
            </a:r>
            <a:r>
              <a:rPr lang="fr-FR" sz="2400" dirty="0">
                <a:latin typeface="Times New Roman" pitchFamily="18" charset="0"/>
                <a:cs typeface="Times New Roman" pitchFamily="18" charset="0"/>
              </a:rPr>
              <a:t> et </a:t>
            </a:r>
            <a:r>
              <a:rPr lang="fr-FR" sz="2400" i="1" dirty="0">
                <a:latin typeface="Times New Roman" pitchFamily="18" charset="0"/>
                <a:cs typeface="Times New Roman" pitchFamily="18" charset="0"/>
              </a:rPr>
              <a:t>al., </a:t>
            </a:r>
            <a:r>
              <a:rPr lang="fr-FR" sz="2400" dirty="0">
                <a:latin typeface="Times New Roman" pitchFamily="18" charset="0"/>
                <a:cs typeface="Times New Roman" pitchFamily="18" charset="0"/>
              </a:rPr>
              <a:t>(2008) , chez </a:t>
            </a:r>
            <a:r>
              <a:rPr lang="fr-FR" sz="2400" i="1" dirty="0">
                <a:latin typeface="Times New Roman" pitchFamily="18" charset="0"/>
                <a:cs typeface="Times New Roman" pitchFamily="18" charset="0"/>
              </a:rPr>
              <a:t>Mytilus </a:t>
            </a:r>
            <a:r>
              <a:rPr lang="fr-FR" sz="2400" i="1" dirty="0" err="1">
                <a:latin typeface="Times New Roman" pitchFamily="18" charset="0"/>
                <a:cs typeface="Times New Roman" pitchFamily="18" charset="0"/>
              </a:rPr>
              <a:t>edulis</a:t>
            </a:r>
            <a:endParaRPr lang="fr-FR" sz="2400" i="1" dirty="0">
              <a:latin typeface="Times New Roman" pitchFamily="18" charset="0"/>
              <a:cs typeface="Times New Roman" pitchFamily="18" charset="0"/>
            </a:endParaRPr>
          </a:p>
        </p:txBody>
      </p:sp>
      <p:graphicFrame>
        <p:nvGraphicFramePr>
          <p:cNvPr id="2" name="Tableau 1">
            <a:extLst>
              <a:ext uri="{FF2B5EF4-FFF2-40B4-BE49-F238E27FC236}">
                <a16:creationId xmlns:a16="http://schemas.microsoft.com/office/drawing/2014/main" id="{0249356D-AE16-6907-7BF3-2035764B4BD0}"/>
              </a:ext>
            </a:extLst>
          </p:cNvPr>
          <p:cNvGraphicFramePr>
            <a:graphicFrameLocks noGrp="1"/>
          </p:cNvGraphicFramePr>
          <p:nvPr>
            <p:extLst>
              <p:ext uri="{D42A27DB-BD31-4B8C-83A1-F6EECF244321}">
                <p14:modId xmlns:p14="http://schemas.microsoft.com/office/powerpoint/2010/main" val="200732677"/>
              </p:ext>
            </p:extLst>
          </p:nvPr>
        </p:nvGraphicFramePr>
        <p:xfrm>
          <a:off x="398484" y="1272646"/>
          <a:ext cx="5697516" cy="5481182"/>
        </p:xfrm>
        <a:graphic>
          <a:graphicData uri="http://schemas.openxmlformats.org/drawingml/2006/table">
            <a:tbl>
              <a:tblPr>
                <a:tableStyleId>{5C22544A-7EE6-4342-B048-85BDC9FD1C3A}</a:tableStyleId>
              </a:tblPr>
              <a:tblGrid>
                <a:gridCol w="2554585">
                  <a:extLst>
                    <a:ext uri="{9D8B030D-6E8A-4147-A177-3AD203B41FA5}">
                      <a16:colId xmlns:a16="http://schemas.microsoft.com/office/drawing/2014/main" val="3498652757"/>
                    </a:ext>
                  </a:extLst>
                </a:gridCol>
                <a:gridCol w="3142931">
                  <a:extLst>
                    <a:ext uri="{9D8B030D-6E8A-4147-A177-3AD203B41FA5}">
                      <a16:colId xmlns:a16="http://schemas.microsoft.com/office/drawing/2014/main" val="3336875550"/>
                    </a:ext>
                  </a:extLst>
                </a:gridCol>
              </a:tblGrid>
              <a:tr h="1095398">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Molécules de HAP</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Exposition PAD</a:t>
                      </a:r>
                    </a:p>
                    <a:p>
                      <a:pPr algn="ctr">
                        <a:lnSpc>
                          <a:spcPct val="150000"/>
                        </a:lnSpc>
                        <a:spcAft>
                          <a:spcPts val="1000"/>
                        </a:spcAft>
                      </a:pPr>
                      <a:r>
                        <a:rPr lang="fr-FR" sz="2400" kern="1200" dirty="0" err="1">
                          <a:solidFill>
                            <a:schemeClr val="dk1"/>
                          </a:solidFill>
                          <a:effectLst/>
                          <a:latin typeface="Times New Roman" panose="02020603050405020304" pitchFamily="18" charset="0"/>
                          <a:ea typeface="+mn-ea"/>
                          <a:cs typeface="Times New Roman" panose="02020603050405020304" pitchFamily="18" charset="0"/>
                        </a:rPr>
                        <a:t>ng</a:t>
                      </a:r>
                      <a:r>
                        <a:rPr lang="fr-FR" sz="2400" kern="1200" dirty="0">
                          <a:solidFill>
                            <a:schemeClr val="dk1"/>
                          </a:solidFill>
                          <a:effectLst/>
                          <a:latin typeface="Times New Roman" panose="02020603050405020304" pitchFamily="18" charset="0"/>
                          <a:ea typeface="+mn-ea"/>
                          <a:cs typeface="Times New Roman" panose="02020603050405020304" pitchFamily="18" charset="0"/>
                        </a:rPr>
                        <a:t>/g</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63210135"/>
                  </a:ext>
                </a:extLst>
              </a:tr>
              <a:tr h="413064">
                <a:tc>
                  <a:txBody>
                    <a:bodyPr/>
                    <a:lstStyle/>
                    <a:p>
                      <a:pPr algn="just">
                        <a:lnSpc>
                          <a:spcPct val="150000"/>
                        </a:lnSpc>
                        <a:spcAft>
                          <a:spcPts val="1000"/>
                        </a:spcAft>
                      </a:pPr>
                      <a:r>
                        <a:rPr lang="fr-FR" sz="2000" dirty="0" err="1">
                          <a:effectLst/>
                          <a:latin typeface="Times New Roman" panose="02020603050405020304" pitchFamily="18" charset="0"/>
                          <a:cs typeface="Times New Roman" panose="02020603050405020304" pitchFamily="18" charset="0"/>
                        </a:rPr>
                        <a:t>Fluorène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68.33</a:t>
                      </a:r>
                      <a:r>
                        <a:rPr lang="fr-FR" sz="2000" dirty="0">
                          <a:effectLst/>
                          <a:latin typeface="Times New Roman" panose="02020603050405020304" pitchFamily="18" charset="0"/>
                          <a:cs typeface="Times New Roman" panose="02020603050405020304" pitchFamily="18" charset="0"/>
                          <a:sym typeface="Symbol" panose="05050102010706020507" pitchFamily="18" charset="2"/>
                        </a:rPr>
                        <a:t></a:t>
                      </a:r>
                      <a:r>
                        <a:rPr lang="fr-FR" sz="2000" dirty="0">
                          <a:effectLst/>
                          <a:latin typeface="Times New Roman" panose="02020603050405020304" pitchFamily="18" charset="0"/>
                          <a:cs typeface="Times New Roman" panose="02020603050405020304" pitchFamily="18" charset="0"/>
                        </a:rPr>
                        <a:t>3.05</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6578123"/>
                  </a:ext>
                </a:extLst>
              </a:tr>
              <a:tr h="850145">
                <a:tc>
                  <a:txBody>
                    <a:bodyPr/>
                    <a:lstStyle/>
                    <a:p>
                      <a:pPr algn="just">
                        <a:lnSpc>
                          <a:spcPct val="150000"/>
                        </a:lnSpc>
                        <a:spcAft>
                          <a:spcPts val="1000"/>
                        </a:spcAft>
                      </a:pPr>
                      <a:r>
                        <a:rPr lang="fr-FR" sz="2000" dirty="0">
                          <a:effectLst/>
                          <a:latin typeface="Times New Roman" panose="02020603050405020304" pitchFamily="18" charset="0"/>
                          <a:cs typeface="Times New Roman" panose="02020603050405020304" pitchFamily="18" charset="0"/>
                        </a:rPr>
                        <a:t>Phénanthrène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263.33</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sym typeface="Symbol" panose="05050102010706020507" pitchFamily="18" charset="2"/>
                        </a:rPr>
                        <a:t></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69.49</a:t>
                      </a:r>
                      <a:endParaRPr lang="fr-FR" sz="2000" dirty="0">
                        <a:solidFill>
                          <a:schemeClr val="bg1"/>
                        </a:solidFill>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425869602"/>
                  </a:ext>
                </a:extLst>
              </a:tr>
              <a:tr h="413064">
                <a:tc>
                  <a:txBody>
                    <a:bodyPr/>
                    <a:lstStyle/>
                    <a:p>
                      <a:pPr algn="just">
                        <a:lnSpc>
                          <a:spcPct val="150000"/>
                        </a:lnSpc>
                        <a:spcAft>
                          <a:spcPts val="1000"/>
                        </a:spcAft>
                      </a:pPr>
                      <a:r>
                        <a:rPr lang="fr-FR" sz="2000" dirty="0">
                          <a:effectLst/>
                          <a:latin typeface="Times New Roman" panose="02020603050405020304" pitchFamily="18" charset="0"/>
                          <a:cs typeface="Times New Roman" panose="02020603050405020304" pitchFamily="18" charset="0"/>
                        </a:rPr>
                        <a:t>Anthracène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79.33</a:t>
                      </a:r>
                      <a:r>
                        <a:rPr lang="fr-FR" sz="2000" dirty="0">
                          <a:effectLst/>
                          <a:latin typeface="Times New Roman" panose="02020603050405020304" pitchFamily="18" charset="0"/>
                          <a:cs typeface="Times New Roman" panose="02020603050405020304" pitchFamily="18" charset="0"/>
                          <a:sym typeface="Symbol" panose="05050102010706020507" pitchFamily="18" charset="2"/>
                        </a:rPr>
                        <a:t></a:t>
                      </a:r>
                      <a:r>
                        <a:rPr lang="fr-FR" sz="2000" dirty="0">
                          <a:effectLst/>
                          <a:latin typeface="Times New Roman" panose="02020603050405020304" pitchFamily="18" charset="0"/>
                          <a:cs typeface="Times New Roman" panose="02020603050405020304" pitchFamily="18" charset="0"/>
                        </a:rPr>
                        <a:t>14.57</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7538971"/>
                  </a:ext>
                </a:extLst>
              </a:tr>
              <a:tr h="850145">
                <a:tc>
                  <a:txBody>
                    <a:bodyPr/>
                    <a:lstStyle/>
                    <a:p>
                      <a:pPr algn="just">
                        <a:lnSpc>
                          <a:spcPct val="150000"/>
                        </a:lnSpc>
                        <a:spcAft>
                          <a:spcPts val="1000"/>
                        </a:spcAft>
                      </a:pPr>
                      <a:r>
                        <a:rPr lang="fr-FR" sz="2000" dirty="0">
                          <a:effectLst/>
                          <a:latin typeface="Times New Roman" panose="02020603050405020304" pitchFamily="18" charset="0"/>
                          <a:cs typeface="Times New Roman" panose="02020603050405020304" pitchFamily="18" charset="0"/>
                        </a:rPr>
                        <a:t>Fluoranthène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88.67</a:t>
                      </a:r>
                      <a:r>
                        <a:rPr lang="fr-FR" sz="2000" dirty="0">
                          <a:effectLst/>
                          <a:latin typeface="Times New Roman" panose="02020603050405020304" pitchFamily="18" charset="0"/>
                          <a:cs typeface="Times New Roman" panose="02020603050405020304" pitchFamily="18" charset="0"/>
                          <a:sym typeface="Symbol" panose="05050102010706020507" pitchFamily="18" charset="2"/>
                        </a:rPr>
                        <a:t></a:t>
                      </a:r>
                      <a:r>
                        <a:rPr lang="fr-FR" sz="2000" dirty="0">
                          <a:effectLst/>
                          <a:latin typeface="Times New Roman" panose="02020603050405020304" pitchFamily="18" charset="0"/>
                          <a:cs typeface="Times New Roman" panose="02020603050405020304" pitchFamily="18" charset="0"/>
                        </a:rPr>
                        <a:t>10.68</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0728455"/>
                  </a:ext>
                </a:extLst>
              </a:tr>
              <a:tr h="413064">
                <a:tc>
                  <a:txBody>
                    <a:bodyPr/>
                    <a:lstStyle/>
                    <a:p>
                      <a:pPr algn="just">
                        <a:lnSpc>
                          <a:spcPct val="150000"/>
                        </a:lnSpc>
                        <a:spcAft>
                          <a:spcPts val="1000"/>
                        </a:spcAft>
                      </a:pPr>
                      <a:r>
                        <a:rPr lang="fr-FR" sz="2000">
                          <a:effectLst/>
                          <a:latin typeface="Times New Roman" panose="02020603050405020304" pitchFamily="18" charset="0"/>
                          <a:cs typeface="Times New Roman" panose="02020603050405020304" pitchFamily="18" charset="0"/>
                        </a:rPr>
                        <a:t>Pyrène</a:t>
                      </a:r>
                      <a:endParaRPr lang="fr-F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256.33 </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sym typeface="Symbol" panose="05050102010706020507" pitchFamily="18" charset="2"/>
                        </a:rPr>
                        <a:t></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 43.25</a:t>
                      </a:r>
                      <a:endParaRPr lang="fr-FR" sz="2000" dirty="0">
                        <a:solidFill>
                          <a:schemeClr val="bg1"/>
                        </a:solidFill>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126959996"/>
                  </a:ext>
                </a:extLst>
              </a:tr>
              <a:tr h="723151">
                <a:tc>
                  <a:txBody>
                    <a:bodyPr/>
                    <a:lstStyle/>
                    <a:p>
                      <a:pPr algn="just">
                        <a:lnSpc>
                          <a:spcPct val="150000"/>
                        </a:lnSpc>
                        <a:spcAft>
                          <a:spcPts val="1000"/>
                        </a:spcAft>
                      </a:pPr>
                      <a:r>
                        <a:rPr lang="fr-FR" sz="2000">
                          <a:effectLst/>
                          <a:latin typeface="Times New Roman" panose="02020603050405020304" pitchFamily="18" charset="0"/>
                          <a:cs typeface="Times New Roman" panose="02020603050405020304" pitchFamily="18" charset="0"/>
                        </a:rPr>
                        <a:t>Chrysène</a:t>
                      </a:r>
                      <a:endParaRPr lang="fr-F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126.66</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sym typeface="Symbol" panose="05050102010706020507" pitchFamily="18" charset="2"/>
                        </a:rPr>
                        <a:t></a:t>
                      </a:r>
                      <a:r>
                        <a:rPr lang="fr-FR" sz="2000" dirty="0">
                          <a:solidFill>
                            <a:schemeClr val="bg1"/>
                          </a:solidFill>
                          <a:effectLst/>
                          <a:highlight>
                            <a:srgbClr val="FF0000"/>
                          </a:highlight>
                          <a:latin typeface="Times New Roman" panose="02020603050405020304" pitchFamily="18" charset="0"/>
                          <a:cs typeface="Times New Roman" panose="02020603050405020304" pitchFamily="18" charset="0"/>
                        </a:rPr>
                        <a:t>26.10</a:t>
                      </a:r>
                      <a:endParaRPr lang="fr-FR" sz="2000" dirty="0">
                        <a:solidFill>
                          <a:schemeClr val="bg1"/>
                        </a:solidFill>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2599305623"/>
                  </a:ext>
                </a:extLst>
              </a:tr>
              <a:tr h="723151">
                <a:tc>
                  <a:txBody>
                    <a:bodyPr/>
                    <a:lstStyle/>
                    <a:p>
                      <a:pPr algn="just">
                        <a:lnSpc>
                          <a:spcPct val="150000"/>
                        </a:lnSpc>
                        <a:spcAft>
                          <a:spcPts val="1000"/>
                        </a:spcAft>
                      </a:pPr>
                      <a:r>
                        <a:rPr lang="fr-FR" sz="2000">
                          <a:effectLst/>
                          <a:latin typeface="Times New Roman" panose="02020603050405020304" pitchFamily="18" charset="0"/>
                          <a:cs typeface="Times New Roman" panose="02020603050405020304" pitchFamily="18" charset="0"/>
                          <a:sym typeface="Symbol" panose="05050102010706020507" pitchFamily="18" charset="2"/>
                        </a:rPr>
                        <a:t></a:t>
                      </a:r>
                      <a:r>
                        <a:rPr lang="fr-FR" sz="2000">
                          <a:effectLst/>
                          <a:latin typeface="Times New Roman" panose="02020603050405020304" pitchFamily="18" charset="0"/>
                          <a:cs typeface="Times New Roman" panose="02020603050405020304" pitchFamily="18" charset="0"/>
                        </a:rPr>
                        <a:t>PAH</a:t>
                      </a:r>
                      <a:endParaRPr lang="fr-FR"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fr-FR" sz="2000" dirty="0">
                          <a:effectLst/>
                          <a:latin typeface="Times New Roman" panose="02020603050405020304" pitchFamily="18" charset="0"/>
                          <a:cs typeface="Times New Roman" panose="02020603050405020304" pitchFamily="18" charset="0"/>
                        </a:rPr>
                        <a:t>776.2</a:t>
                      </a:r>
                      <a:r>
                        <a:rPr lang="fr-FR" sz="2000" dirty="0">
                          <a:effectLst/>
                          <a:latin typeface="Times New Roman" panose="02020603050405020304" pitchFamily="18" charset="0"/>
                          <a:cs typeface="Times New Roman" panose="02020603050405020304" pitchFamily="18" charset="0"/>
                          <a:sym typeface="Symbol" panose="05050102010706020507" pitchFamily="18" charset="2"/>
                        </a:rPr>
                        <a:t></a:t>
                      </a:r>
                      <a:r>
                        <a:rPr lang="fr-FR" sz="2000" dirty="0">
                          <a:effectLst/>
                          <a:latin typeface="Times New Roman" panose="02020603050405020304" pitchFamily="18" charset="0"/>
                          <a:cs typeface="Times New Roman" panose="02020603050405020304" pitchFamily="18" charset="0"/>
                        </a:rPr>
                        <a:t>165.69</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290796"/>
                  </a:ext>
                </a:extLst>
              </a:tr>
            </a:tbl>
          </a:graphicData>
        </a:graphic>
      </p:graphicFrame>
      <p:sp>
        <p:nvSpPr>
          <p:cNvPr id="3" name="Rectangle 2">
            <a:extLst>
              <a:ext uri="{FF2B5EF4-FFF2-40B4-BE49-F238E27FC236}">
                <a16:creationId xmlns:a16="http://schemas.microsoft.com/office/drawing/2014/main" id="{CC3FEC00-AC4C-75E3-193E-B42FD6EFB4B9}"/>
              </a:ext>
            </a:extLst>
          </p:cNvPr>
          <p:cNvSpPr/>
          <p:nvPr/>
        </p:nvSpPr>
        <p:spPr>
          <a:xfrm>
            <a:off x="7652551" y="2003230"/>
            <a:ext cx="219757" cy="267765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9161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282888"/>
            <a:ext cx="3941766" cy="461665"/>
          </a:xfrm>
          <a:prstGeom prst="rect">
            <a:avLst/>
          </a:prstGeom>
        </p:spPr>
        <p:txBody>
          <a:bodyPr wrap="square">
            <a:spAutoFit/>
          </a:bodyPr>
          <a:lstStyle/>
          <a:p>
            <a:pPr marL="342900" indent="-342900">
              <a:buFont typeface="Wingdings" panose="05000000000000000000" pitchFamily="2" charset="2"/>
              <a:buChar char="q"/>
            </a:pPr>
            <a:r>
              <a:rPr lang="fr-FR" sz="2400" b="1" dirty="0">
                <a:latin typeface="Times New Roman" panose="02020603050405020304" pitchFamily="18" charset="0"/>
                <a:cs typeface="Times New Roman" panose="02020603050405020304" pitchFamily="18" charset="0"/>
              </a:rPr>
              <a:t>Individus de Références </a:t>
            </a:r>
            <a:endParaRPr lang="fr-FR" sz="2000" b="1" dirty="0">
              <a:latin typeface="Times New Roman" panose="02020603050405020304" pitchFamily="18" charset="0"/>
              <a:cs typeface="Times New Roman" panose="02020603050405020304" pitchFamily="18" charset="0"/>
            </a:endParaRPr>
          </a:p>
        </p:txBody>
      </p:sp>
      <p:sp>
        <p:nvSpPr>
          <p:cNvPr id="9" name="Pentagone 8"/>
          <p:cNvSpPr/>
          <p:nvPr/>
        </p:nvSpPr>
        <p:spPr>
          <a:xfrm>
            <a:off x="-1" y="104172"/>
            <a:ext cx="4090738" cy="3485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RESULTATS ET DISCUSSION</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1" name="Espace réservé du numéro de diapositive 10"/>
          <p:cNvSpPr>
            <a:spLocks noGrp="1"/>
          </p:cNvSpPr>
          <p:nvPr>
            <p:ph type="sldNum" sz="quarter" idx="12"/>
          </p:nvPr>
        </p:nvSpPr>
        <p:spPr>
          <a:xfrm>
            <a:off x="8944429" y="6492875"/>
            <a:ext cx="2743200" cy="365125"/>
          </a:xfrm>
        </p:spPr>
        <p:txBody>
          <a:bodyPr/>
          <a:lstStyle/>
          <a:p>
            <a:r>
              <a:rPr lang="fr-FR" sz="1400" b="1" dirty="0">
                <a:solidFill>
                  <a:schemeClr val="tx1"/>
                </a:solidFill>
                <a:latin typeface="Comic Sans MS" panose="030F0702030302020204" pitchFamily="66" charset="0"/>
              </a:rPr>
              <a:t>20</a:t>
            </a:r>
          </a:p>
        </p:txBody>
      </p:sp>
      <p:sp>
        <p:nvSpPr>
          <p:cNvPr id="10" name="ZoneTexte 9"/>
          <p:cNvSpPr txBox="1"/>
          <p:nvPr/>
        </p:nvSpPr>
        <p:spPr>
          <a:xfrm>
            <a:off x="4251830" y="6169709"/>
            <a:ext cx="7940170" cy="646331"/>
          </a:xfrm>
          <a:prstGeom prst="rect">
            <a:avLst/>
          </a:prstGeom>
          <a:noFill/>
        </p:spPr>
        <p:txBody>
          <a:bodyPr wrap="square" rtlCol="0">
            <a:spAutoFit/>
          </a:bodyPr>
          <a:lstStyle/>
          <a:p>
            <a:pPr algn="just"/>
            <a:r>
              <a:rPr lang="fr-FR" dirty="0">
                <a:latin typeface="Times New Roman" pitchFamily="18" charset="0"/>
                <a:cs typeface="Times New Roman" pitchFamily="18" charset="0"/>
              </a:rPr>
              <a:t>Figure 6: Sections de glandes digestives des moules de références observées au microscope photonique : (A, C) x40 et (B, D) x100. </a:t>
            </a:r>
          </a:p>
        </p:txBody>
      </p:sp>
      <p:pic>
        <p:nvPicPr>
          <p:cNvPr id="2" name="Image 1">
            <a:extLst>
              <a:ext uri="{FF2B5EF4-FFF2-40B4-BE49-F238E27FC236}">
                <a16:creationId xmlns:a16="http://schemas.microsoft.com/office/drawing/2014/main" id="{415E2C5D-42D8-E3B0-5459-BF3E8AF5EF76}"/>
              </a:ext>
            </a:extLst>
          </p:cNvPr>
          <p:cNvPicPr>
            <a:picLocks noChangeAspect="1"/>
          </p:cNvPicPr>
          <p:nvPr/>
        </p:nvPicPr>
        <p:blipFill rotWithShape="1">
          <a:blip r:embed="rId2">
            <a:extLst>
              <a:ext uri="{28A0092B-C50C-407E-A947-70E740481C1C}">
                <a14:useLocalDpi xmlns:a14="http://schemas.microsoft.com/office/drawing/2010/main" val="0"/>
              </a:ext>
            </a:extLst>
          </a:blip>
          <a:srcRect r="-198" b="45055"/>
          <a:stretch/>
        </p:blipFill>
        <p:spPr bwMode="auto">
          <a:xfrm>
            <a:off x="4192230" y="0"/>
            <a:ext cx="8028378" cy="6226629"/>
          </a:xfrm>
          <a:prstGeom prst="rect">
            <a:avLst/>
          </a:prstGeom>
          <a:ln>
            <a:noFill/>
          </a:ln>
          <a:extLst>
            <a:ext uri="{53640926-AAD7-44D8-BBD7-CCE9431645EC}">
              <a14:shadowObscured xmlns:a14="http://schemas.microsoft.com/office/drawing/2010/main"/>
            </a:ext>
          </a:extLst>
        </p:spPr>
      </p:pic>
      <p:sp>
        <p:nvSpPr>
          <p:cNvPr id="4" name="Arrondir un rectangle avec un coin diagonal 6">
            <a:extLst>
              <a:ext uri="{FF2B5EF4-FFF2-40B4-BE49-F238E27FC236}">
                <a16:creationId xmlns:a16="http://schemas.microsoft.com/office/drawing/2014/main" id="{30828520-03C2-BB2A-1F03-DECE2AD670B9}"/>
              </a:ext>
            </a:extLst>
          </p:cNvPr>
          <p:cNvSpPr/>
          <p:nvPr/>
        </p:nvSpPr>
        <p:spPr>
          <a:xfrm>
            <a:off x="-1" y="776992"/>
            <a:ext cx="3773011" cy="812112"/>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sz="2400" b="1" dirty="0">
              <a:latin typeface="Times New Roman" panose="02020603050405020304" pitchFamily="18" charset="0"/>
              <a:cs typeface="Times New Roman" pitchFamily="18" charset="0"/>
            </a:endParaRPr>
          </a:p>
          <a:p>
            <a:pPr algn="ctr"/>
            <a:r>
              <a:rPr lang="fr-FR" sz="2400" b="1" dirty="0">
                <a:latin typeface="Times New Roman" panose="02020603050405020304" pitchFamily="18" charset="0"/>
                <a:cs typeface="Times New Roman" pitchFamily="18" charset="0"/>
              </a:rPr>
              <a:t>3. Etude des réponses histopathologiques</a:t>
            </a:r>
            <a:endParaRPr lang="fr-FR" sz="2400" b="1" i="1" dirty="0">
              <a:latin typeface="Times New Roman" panose="02020603050405020304" pitchFamily="18" charset="0"/>
              <a:cs typeface="Times New Roman" pitchFamily="18" charset="0"/>
            </a:endParaRPr>
          </a:p>
          <a:p>
            <a:pPr algn="ctr"/>
            <a:r>
              <a:rPr lang="fr-SN" sz="2400" b="1" dirty="0">
                <a:solidFill>
                  <a:schemeClr val="bg2"/>
                </a:solidFill>
                <a:latin typeface="Times New Roman" pitchFamily="18" charset="0"/>
                <a:cs typeface="Times New Roman" pitchFamily="18" charset="0"/>
              </a:rPr>
              <a:t> </a:t>
            </a:r>
            <a:endParaRPr lang="fr-FR" sz="2400" b="1"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570002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1" y="104172"/>
            <a:ext cx="4451644" cy="3770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3" name="Espace réservé du numéro de diapositive 12"/>
          <p:cNvSpPr>
            <a:spLocks noGrp="1"/>
          </p:cNvSpPr>
          <p:nvPr>
            <p:ph type="sldNum" sz="quarter" idx="12"/>
          </p:nvPr>
        </p:nvSpPr>
        <p:spPr>
          <a:xfrm>
            <a:off x="8987971" y="6492875"/>
            <a:ext cx="2743200" cy="365125"/>
          </a:xfrm>
        </p:spPr>
        <p:txBody>
          <a:bodyPr/>
          <a:lstStyle/>
          <a:p>
            <a:r>
              <a:rPr lang="fr-FR" sz="1400" b="1" dirty="0">
                <a:solidFill>
                  <a:schemeClr val="tx1"/>
                </a:solidFill>
                <a:latin typeface="Comic Sans MS" panose="030F0702030302020204" pitchFamily="66" charset="0"/>
              </a:rPr>
              <a:t>21</a:t>
            </a:r>
          </a:p>
        </p:txBody>
      </p:sp>
      <p:sp>
        <p:nvSpPr>
          <p:cNvPr id="14" name="ZoneTexte 13"/>
          <p:cNvSpPr txBox="1"/>
          <p:nvPr/>
        </p:nvSpPr>
        <p:spPr>
          <a:xfrm>
            <a:off x="4451643" y="6001513"/>
            <a:ext cx="7740357" cy="1200329"/>
          </a:xfrm>
          <a:prstGeom prst="rect">
            <a:avLst/>
          </a:prstGeom>
          <a:noFill/>
        </p:spPr>
        <p:txBody>
          <a:bodyPr wrap="square" rtlCol="0">
            <a:spAutoFit/>
          </a:bodyPr>
          <a:lstStyle/>
          <a:p>
            <a:pPr algn="just"/>
            <a:r>
              <a:rPr lang="fr-FR" b="0" dirty="0">
                <a:effectLst/>
                <a:latin typeface="Times New Roman" panose="02020603050405020304" pitchFamily="18" charset="0"/>
                <a:ea typeface="Calibri" panose="020F0502020204030204" pitchFamily="34" charset="0"/>
                <a:cs typeface="Times New Roman" panose="02020603050405020304" pitchFamily="18" charset="0"/>
              </a:rPr>
              <a:t>Figure 7: Sections de glandes digestives des moules du site des </a:t>
            </a:r>
            <a:r>
              <a:rPr lang="fr-FR" b="0" dirty="0" err="1">
                <a:effectLst/>
                <a:latin typeface="Times New Roman" panose="02020603050405020304" pitchFamily="18" charset="0"/>
                <a:ea typeface="Calibri" panose="020F0502020204030204" pitchFamily="34" charset="0"/>
                <a:cs typeface="Times New Roman" panose="02020603050405020304" pitchFamily="18" charset="0"/>
              </a:rPr>
              <a:t>Amadies</a:t>
            </a:r>
            <a:r>
              <a:rPr lang="fr-FR" b="0" dirty="0">
                <a:effectLst/>
                <a:latin typeface="Times New Roman" panose="02020603050405020304" pitchFamily="18" charset="0"/>
                <a:ea typeface="Calibri" panose="020F0502020204030204" pitchFamily="34" charset="0"/>
                <a:cs typeface="Times New Roman" panose="02020603050405020304" pitchFamily="18" charset="0"/>
              </a:rPr>
              <a:t> (ALM) observées au microscope photonique après 28 jours d’exposition : (A, C) x40 et (B, D) x100. </a:t>
            </a:r>
            <a:endParaRPr lang="fr-FR"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8" name="ZoneTexte 7"/>
          <p:cNvSpPr txBox="1"/>
          <p:nvPr/>
        </p:nvSpPr>
        <p:spPr>
          <a:xfrm>
            <a:off x="67100" y="1531092"/>
            <a:ext cx="3901218" cy="1133965"/>
          </a:xfrm>
          <a:prstGeom prst="rect">
            <a:avLst/>
          </a:prstGeom>
          <a:noFill/>
        </p:spPr>
        <p:txBody>
          <a:bodyPr wrap="square" rtlCol="0">
            <a:spAutoFit/>
          </a:bodyPr>
          <a:lstStyle/>
          <a:p>
            <a:pPr marL="342900" indent="-342900" algn="ctr">
              <a:lnSpc>
                <a:spcPct val="150000"/>
              </a:lnSpc>
              <a:buFont typeface="Wingdings" panose="05000000000000000000" pitchFamily="2" charset="2"/>
              <a:buChar char="q"/>
            </a:pPr>
            <a:r>
              <a:rPr lang="fr-FR" sz="2400" b="1" dirty="0">
                <a:latin typeface="Times New Roman" panose="02020603050405020304" pitchFamily="18" charset="0"/>
                <a:cs typeface="Times New Roman" panose="02020603050405020304" pitchFamily="18" charset="0"/>
              </a:rPr>
              <a:t>Individus exposés sur le site des Almadies (ALM)</a:t>
            </a:r>
          </a:p>
        </p:txBody>
      </p:sp>
      <p:pic>
        <p:nvPicPr>
          <p:cNvPr id="3" name="Image 2">
            <a:extLst>
              <a:ext uri="{FF2B5EF4-FFF2-40B4-BE49-F238E27FC236}">
                <a16:creationId xmlns:a16="http://schemas.microsoft.com/office/drawing/2014/main" id="{D81DE5F9-B167-20C7-C760-D7FE2243FC8D}"/>
              </a:ext>
            </a:extLst>
          </p:cNvPr>
          <p:cNvPicPr>
            <a:picLocks noChangeAspect="1"/>
          </p:cNvPicPr>
          <p:nvPr/>
        </p:nvPicPr>
        <p:blipFill rotWithShape="1">
          <a:blip r:embed="rId3">
            <a:extLst>
              <a:ext uri="{28A0092B-C50C-407E-A947-70E740481C1C}">
                <a14:useLocalDpi xmlns:a14="http://schemas.microsoft.com/office/drawing/2010/main" val="0"/>
              </a:ext>
            </a:extLst>
          </a:blip>
          <a:srcRect r="-1190" b="45133"/>
          <a:stretch/>
        </p:blipFill>
        <p:spPr bwMode="auto">
          <a:xfrm>
            <a:off x="4451643" y="0"/>
            <a:ext cx="7860430" cy="602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354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e 51"/>
          <p:cNvSpPr/>
          <p:nvPr/>
        </p:nvSpPr>
        <p:spPr>
          <a:xfrm>
            <a:off x="-1" y="104172"/>
            <a:ext cx="4437247" cy="3530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4" name="Espace réservé du numéro de diapositive 13"/>
          <p:cNvSpPr>
            <a:spLocks noGrp="1"/>
          </p:cNvSpPr>
          <p:nvPr>
            <p:ph type="sldNum" sz="quarter" idx="12"/>
          </p:nvPr>
        </p:nvSpPr>
        <p:spPr>
          <a:xfrm>
            <a:off x="11082886" y="6318703"/>
            <a:ext cx="572085" cy="365125"/>
          </a:xfrm>
        </p:spPr>
        <p:txBody>
          <a:bodyPr/>
          <a:lstStyle/>
          <a:p>
            <a:r>
              <a:rPr lang="fr-FR" sz="1400" b="1" dirty="0">
                <a:solidFill>
                  <a:schemeClr val="tx1"/>
                </a:solidFill>
                <a:latin typeface="Comic Sans MS" panose="030F0702030302020204" pitchFamily="66" charset="0"/>
              </a:rPr>
              <a:t>22</a:t>
            </a:r>
          </a:p>
        </p:txBody>
      </p:sp>
      <p:sp>
        <p:nvSpPr>
          <p:cNvPr id="5" name="ZoneTexte 4"/>
          <p:cNvSpPr txBox="1"/>
          <p:nvPr/>
        </p:nvSpPr>
        <p:spPr>
          <a:xfrm>
            <a:off x="4608434" y="5901100"/>
            <a:ext cx="7583566" cy="1200329"/>
          </a:xfrm>
          <a:prstGeom prst="rect">
            <a:avLst/>
          </a:prstGeom>
          <a:noFill/>
        </p:spPr>
        <p:txBody>
          <a:bodyPr wrap="square" rtlCol="0">
            <a:spAutoFit/>
          </a:bodyPr>
          <a:lstStyle/>
          <a:p>
            <a:pPr algn="just"/>
            <a:r>
              <a:rPr kumimoji="0" lang="fr-FR" altLang="fr-FR" b="0" i="0" u="none" strike="noStrike" cap="none" normalizeH="0" baseline="0" dirty="0" bmk="_Toc184055022">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8: Sections de glandes digestives des moules du site du port (PAD) observées au microscope photonique</a:t>
            </a:r>
            <a:r>
              <a:rPr kumimoji="0" lang="fr-FR" altLang="fr-FR" b="0" i="0" u="none" strike="noStrike" cap="none" normalizeH="0" baseline="0" dirty="0" bmk="_Toc184055022">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après 28 jours d’exposition </a:t>
            </a:r>
            <a:r>
              <a:rPr kumimoji="0" lang="fr-FR" altLang="fr-FR" b="0" i="0" u="none" strike="noStrike" cap="none" normalizeH="0" baseline="0" dirty="0" bmk="_Toc184055022">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C) x40 et (B, D) x100.</a:t>
            </a:r>
            <a:endParaRPr kumimoji="0" lang="fr-FR" altLang="fr-FR" sz="2800" b="0" i="0" u="none" strike="noStrike" cap="none" normalizeH="0" baseline="0" dirty="0">
              <a:ln>
                <a:noFill/>
              </a:ln>
              <a:solidFill>
                <a:schemeClr val="tx1"/>
              </a:solidFill>
              <a:effectLst/>
              <a:latin typeface="Arial" panose="020B0604020202020204" pitchFamily="34" charset="0"/>
            </a:endParaRPr>
          </a:p>
          <a:p>
            <a:endParaRPr lang="fr-FR" dirty="0">
              <a:latin typeface="Times New Roman" pitchFamily="18" charset="0"/>
              <a:cs typeface="Times New Roman" pitchFamily="18" charset="0"/>
            </a:endParaRPr>
          </a:p>
        </p:txBody>
      </p:sp>
      <p:sp>
        <p:nvSpPr>
          <p:cNvPr id="2" name="ZoneTexte 1"/>
          <p:cNvSpPr txBox="1"/>
          <p:nvPr/>
        </p:nvSpPr>
        <p:spPr>
          <a:xfrm>
            <a:off x="26134" y="1759050"/>
            <a:ext cx="3513280" cy="1133965"/>
          </a:xfrm>
          <a:prstGeom prst="rect">
            <a:avLst/>
          </a:prstGeom>
          <a:noFill/>
        </p:spPr>
        <p:txBody>
          <a:bodyPr wrap="square" rtlCol="0">
            <a:spAutoFit/>
          </a:bodyPr>
          <a:lstStyle/>
          <a:p>
            <a:pPr marL="342900" indent="-342900" algn="ctr">
              <a:lnSpc>
                <a:spcPct val="150000"/>
              </a:lnSpc>
              <a:buFont typeface="Wingdings" panose="05000000000000000000" pitchFamily="2" charset="2"/>
              <a:buChar char="q"/>
            </a:pPr>
            <a:r>
              <a:rPr lang="fr-FR" sz="2400" b="1" dirty="0">
                <a:latin typeface="Times New Roman" panose="02020603050405020304" pitchFamily="18" charset="0"/>
                <a:cs typeface="Times New Roman" panose="02020603050405020304" pitchFamily="18" charset="0"/>
              </a:rPr>
              <a:t>Individus exposés sur le site du port (PAD)</a:t>
            </a:r>
          </a:p>
        </p:txBody>
      </p:sp>
      <p:pic>
        <p:nvPicPr>
          <p:cNvPr id="3" name="Image 2">
            <a:extLst>
              <a:ext uri="{FF2B5EF4-FFF2-40B4-BE49-F238E27FC236}">
                <a16:creationId xmlns:a16="http://schemas.microsoft.com/office/drawing/2014/main" id="{9F79BBF9-857F-132C-6225-70FCB5F29BAB}"/>
              </a:ext>
            </a:extLst>
          </p:cNvPr>
          <p:cNvPicPr>
            <a:picLocks noChangeAspect="1"/>
          </p:cNvPicPr>
          <p:nvPr/>
        </p:nvPicPr>
        <p:blipFill rotWithShape="1">
          <a:blip r:embed="rId2">
            <a:extLst>
              <a:ext uri="{28A0092B-C50C-407E-A947-70E740481C1C}">
                <a14:useLocalDpi xmlns:a14="http://schemas.microsoft.com/office/drawing/2010/main" val="0"/>
              </a:ext>
            </a:extLst>
          </a:blip>
          <a:srcRect r="132" b="45211"/>
          <a:stretch/>
        </p:blipFill>
        <p:spPr bwMode="auto">
          <a:xfrm>
            <a:off x="4608434" y="74850"/>
            <a:ext cx="7583566" cy="5884379"/>
          </a:xfrm>
          <a:prstGeom prst="rect">
            <a:avLst/>
          </a:prstGeom>
          <a:ln>
            <a:noFill/>
          </a:ln>
          <a:extLst>
            <a:ext uri="{53640926-AAD7-44D8-BBD7-CCE9431645EC}">
              <a14:shadowObscured xmlns:a14="http://schemas.microsoft.com/office/drawing/2010/main"/>
            </a:ext>
          </a:extLst>
        </p:spPr>
      </p:pic>
      <p:sp>
        <p:nvSpPr>
          <p:cNvPr id="10" name="Rectangle 6">
            <a:extLst>
              <a:ext uri="{FF2B5EF4-FFF2-40B4-BE49-F238E27FC236}">
                <a16:creationId xmlns:a16="http://schemas.microsoft.com/office/drawing/2014/main" id="{C8E644E6-2333-DD96-A67F-EABBC774281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Text Box 5">
            <a:extLst>
              <a:ext uri="{FF2B5EF4-FFF2-40B4-BE49-F238E27FC236}">
                <a16:creationId xmlns:a16="http://schemas.microsoft.com/office/drawing/2014/main" id="{593DE275-495B-A87D-D60E-526FC1FA3D26}"/>
              </a:ext>
            </a:extLst>
          </p:cNvPr>
          <p:cNvSpPr txBox="1"/>
          <p:nvPr/>
        </p:nvSpPr>
        <p:spPr>
          <a:xfrm>
            <a:off x="1011555" y="10700385"/>
            <a:ext cx="5791200" cy="762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Rectangle 10">
            <a:extLst>
              <a:ext uri="{FF2B5EF4-FFF2-40B4-BE49-F238E27FC236}">
                <a16:creationId xmlns:a16="http://schemas.microsoft.com/office/drawing/2014/main" id="{BA4DDB95-2085-0821-3FCB-DA1906DDC171}"/>
              </a:ext>
            </a:extLst>
          </p:cNvPr>
          <p:cNvSpPr>
            <a:spLocks noChangeArrowheads="1"/>
          </p:cNvSpPr>
          <p:nvPr/>
        </p:nvSpPr>
        <p:spPr bwMode="auto">
          <a:xfrm>
            <a:off x="0" y="0"/>
            <a:ext cx="53218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16" name="Text Box 5">
            <a:extLst>
              <a:ext uri="{FF2B5EF4-FFF2-40B4-BE49-F238E27FC236}">
                <a16:creationId xmlns:a16="http://schemas.microsoft.com/office/drawing/2014/main" id="{DF2C3EBA-4D14-DB7C-4284-10F4782C99A5}"/>
              </a:ext>
            </a:extLst>
          </p:cNvPr>
          <p:cNvSpPr txBox="1"/>
          <p:nvPr/>
        </p:nvSpPr>
        <p:spPr>
          <a:xfrm flipV="1">
            <a:off x="1011555" y="10654665"/>
            <a:ext cx="2527859" cy="4571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05467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e 8"/>
          <p:cNvSpPr/>
          <p:nvPr/>
        </p:nvSpPr>
        <p:spPr>
          <a:xfrm>
            <a:off x="-1" y="104172"/>
            <a:ext cx="4459129" cy="3000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1" name="Espace réservé du numéro de diapositive 10"/>
          <p:cNvSpPr>
            <a:spLocks noGrp="1"/>
          </p:cNvSpPr>
          <p:nvPr>
            <p:ph type="sldNum" sz="quarter" idx="12"/>
          </p:nvPr>
        </p:nvSpPr>
        <p:spPr>
          <a:xfrm>
            <a:off x="11127096" y="6354445"/>
            <a:ext cx="690489" cy="503555"/>
          </a:xfrm>
        </p:spPr>
        <p:txBody>
          <a:bodyPr/>
          <a:lstStyle/>
          <a:p>
            <a:r>
              <a:rPr lang="fr-FR" sz="1400" b="1" dirty="0">
                <a:solidFill>
                  <a:schemeClr val="tx1"/>
                </a:solidFill>
                <a:latin typeface="Comic Sans MS" panose="030F0702030302020204" pitchFamily="66" charset="0"/>
              </a:rPr>
              <a:t>23</a:t>
            </a:r>
          </a:p>
        </p:txBody>
      </p:sp>
      <p:sp>
        <p:nvSpPr>
          <p:cNvPr id="17" name="ZoneTexte 16"/>
          <p:cNvSpPr txBox="1"/>
          <p:nvPr/>
        </p:nvSpPr>
        <p:spPr>
          <a:xfrm>
            <a:off x="4459128" y="5985315"/>
            <a:ext cx="7688606" cy="923330"/>
          </a:xfrm>
          <a:prstGeom prst="rect">
            <a:avLst/>
          </a:prstGeom>
          <a:noFill/>
        </p:spPr>
        <p:txBody>
          <a:bodyPr wrap="square" rtlCol="0">
            <a:spAutoFit/>
          </a:bodyPr>
          <a:lstStyle/>
          <a:p>
            <a:pPr algn="just"/>
            <a:r>
              <a:rPr lang="fr-FR" sz="1800" dirty="0">
                <a:effectLst/>
                <a:latin typeface="Times New Roman" panose="02020603050405020304" pitchFamily="18" charset="0"/>
                <a:ea typeface="Calibri" panose="020F0502020204030204" pitchFamily="34" charset="0"/>
              </a:rPr>
              <a:t>Figure 9 : Sections de glandes digestives des moules du site du site des almadies (ALM) observées au microscope photonique après 28 jours de décontamination : (A, C) x40 et (B, D) x100.</a:t>
            </a:r>
            <a:endParaRPr lang="fr-FR" sz="2000" dirty="0">
              <a:latin typeface="Times New Roman" pitchFamily="18" charset="0"/>
              <a:cs typeface="Times New Roman" pitchFamily="18" charset="0"/>
            </a:endParaRPr>
          </a:p>
        </p:txBody>
      </p:sp>
      <p:sp>
        <p:nvSpPr>
          <p:cNvPr id="2" name="ZoneTexte 1"/>
          <p:cNvSpPr txBox="1"/>
          <p:nvPr/>
        </p:nvSpPr>
        <p:spPr>
          <a:xfrm>
            <a:off x="88776" y="1702153"/>
            <a:ext cx="3497925" cy="1133965"/>
          </a:xfrm>
          <a:prstGeom prst="rect">
            <a:avLst/>
          </a:prstGeom>
          <a:noFill/>
        </p:spPr>
        <p:txBody>
          <a:bodyPr wrap="square" rtlCol="0">
            <a:spAutoFit/>
          </a:bodyPr>
          <a:lstStyle/>
          <a:p>
            <a:pPr marL="342900" indent="-342900" algn="ctr">
              <a:lnSpc>
                <a:spcPct val="150000"/>
              </a:lnSpc>
              <a:buFont typeface="Wingdings" panose="05000000000000000000" pitchFamily="2" charset="2"/>
              <a:buChar char="q"/>
            </a:pPr>
            <a:r>
              <a:rPr lang="fr-FR" sz="2400" b="1" dirty="0">
                <a:latin typeface="Times New Roman" panose="02020603050405020304" pitchFamily="18" charset="0"/>
                <a:cs typeface="Times New Roman" panose="02020603050405020304" pitchFamily="18" charset="0"/>
              </a:rPr>
              <a:t>Individus du site ALM après décontamination</a:t>
            </a:r>
          </a:p>
        </p:txBody>
      </p:sp>
      <p:pic>
        <p:nvPicPr>
          <p:cNvPr id="3" name="Image 2">
            <a:extLst>
              <a:ext uri="{FF2B5EF4-FFF2-40B4-BE49-F238E27FC236}">
                <a16:creationId xmlns:a16="http://schemas.microsoft.com/office/drawing/2014/main" id="{7D88F6C0-8DDD-D396-872C-E375F32BA4DA}"/>
              </a:ext>
            </a:extLst>
          </p:cNvPr>
          <p:cNvPicPr>
            <a:picLocks noChangeAspect="1"/>
          </p:cNvPicPr>
          <p:nvPr/>
        </p:nvPicPr>
        <p:blipFill rotWithShape="1">
          <a:blip r:embed="rId3">
            <a:extLst>
              <a:ext uri="{28A0092B-C50C-407E-A947-70E740481C1C}">
                <a14:useLocalDpi xmlns:a14="http://schemas.microsoft.com/office/drawing/2010/main" val="0"/>
              </a:ext>
            </a:extLst>
          </a:blip>
          <a:srcRect r="-309" b="45133"/>
          <a:stretch/>
        </p:blipFill>
        <p:spPr bwMode="auto">
          <a:xfrm>
            <a:off x="4503394" y="37207"/>
            <a:ext cx="7688606" cy="59481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5187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e 5"/>
          <p:cNvSpPr/>
          <p:nvPr/>
        </p:nvSpPr>
        <p:spPr>
          <a:xfrm>
            <a:off x="-1" y="104172"/>
            <a:ext cx="4450904" cy="3385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0" name="Espace réservé du numéro de diapositive 9"/>
          <p:cNvSpPr>
            <a:spLocks noGrp="1"/>
          </p:cNvSpPr>
          <p:nvPr>
            <p:ph type="sldNum" sz="quarter" idx="12"/>
          </p:nvPr>
        </p:nvSpPr>
        <p:spPr>
          <a:xfrm>
            <a:off x="8886371" y="6312807"/>
            <a:ext cx="2743200" cy="365125"/>
          </a:xfrm>
        </p:spPr>
        <p:txBody>
          <a:bodyPr/>
          <a:lstStyle/>
          <a:p>
            <a:r>
              <a:rPr lang="fr-FR" sz="1400" b="1" dirty="0">
                <a:solidFill>
                  <a:schemeClr val="tx1"/>
                </a:solidFill>
                <a:latin typeface="Comic Sans MS" panose="030F0702030302020204" pitchFamily="66" charset="0"/>
              </a:rPr>
              <a:t>24</a:t>
            </a:r>
          </a:p>
        </p:txBody>
      </p:sp>
      <p:sp>
        <p:nvSpPr>
          <p:cNvPr id="12" name="ZoneTexte 11"/>
          <p:cNvSpPr txBox="1"/>
          <p:nvPr/>
        </p:nvSpPr>
        <p:spPr>
          <a:xfrm>
            <a:off x="4450903" y="5879816"/>
            <a:ext cx="7741097" cy="1231106"/>
          </a:xfrm>
          <a:prstGeom prst="rect">
            <a:avLst/>
          </a:prstGeom>
          <a:noFill/>
        </p:spPr>
        <p:txBody>
          <a:bodyPr wrap="square" rtlCol="0">
            <a:spAutoFit/>
          </a:bodyPr>
          <a:lstStyle/>
          <a:p>
            <a:r>
              <a:rPr lang="fr-FR" sz="1800" b="0" dirty="0">
                <a:effectLst/>
                <a:latin typeface="Times New Roman" panose="02020603050405020304" pitchFamily="18" charset="0"/>
                <a:ea typeface="Calibri" panose="020F0502020204030204" pitchFamily="34" charset="0"/>
                <a:cs typeface="Times New Roman" panose="02020603050405020304" pitchFamily="18" charset="0"/>
              </a:rPr>
              <a:t>Figure 10 : Sections de glandes digestives des moules du site du site du port (PAD) observées au microscope photonique après 28 jours de décontamination aux Almadies : (A, C) x40 et (B, D) x100.</a:t>
            </a:r>
            <a:endParaRPr lang="fr-FR"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sz="2000" dirty="0">
              <a:latin typeface="Times New Roman" pitchFamily="18" charset="0"/>
              <a:cs typeface="Times New Roman" pitchFamily="18" charset="0"/>
            </a:endParaRPr>
          </a:p>
        </p:txBody>
      </p:sp>
      <p:sp>
        <p:nvSpPr>
          <p:cNvPr id="8" name="ZoneTexte 7"/>
          <p:cNvSpPr txBox="1"/>
          <p:nvPr/>
        </p:nvSpPr>
        <p:spPr>
          <a:xfrm>
            <a:off x="146846" y="1524797"/>
            <a:ext cx="3942640" cy="113396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fr-FR" sz="2400" b="1" dirty="0">
                <a:latin typeface="Times New Roman" panose="02020603050405020304" pitchFamily="18" charset="0"/>
                <a:cs typeface="Times New Roman" panose="02020603050405020304" pitchFamily="18" charset="0"/>
              </a:rPr>
              <a:t>Individus du site PAD après décontamination</a:t>
            </a:r>
          </a:p>
        </p:txBody>
      </p:sp>
      <p:pic>
        <p:nvPicPr>
          <p:cNvPr id="2" name="Image 1">
            <a:extLst>
              <a:ext uri="{FF2B5EF4-FFF2-40B4-BE49-F238E27FC236}">
                <a16:creationId xmlns:a16="http://schemas.microsoft.com/office/drawing/2014/main" id="{D47D4878-F628-18AE-F2DE-F99BFAAB9053}"/>
              </a:ext>
            </a:extLst>
          </p:cNvPr>
          <p:cNvPicPr>
            <a:picLocks noChangeAspect="1"/>
          </p:cNvPicPr>
          <p:nvPr/>
        </p:nvPicPr>
        <p:blipFill rotWithShape="1">
          <a:blip r:embed="rId3">
            <a:extLst>
              <a:ext uri="{28A0092B-C50C-407E-A947-70E740481C1C}">
                <a14:useLocalDpi xmlns:a14="http://schemas.microsoft.com/office/drawing/2010/main" val="0"/>
              </a:ext>
            </a:extLst>
          </a:blip>
          <a:srcRect r="-1301" b="44977"/>
          <a:stretch/>
        </p:blipFill>
        <p:spPr bwMode="auto">
          <a:xfrm>
            <a:off x="4450903" y="0"/>
            <a:ext cx="7741097" cy="59469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4842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1" y="104172"/>
            <a:ext cx="4475748" cy="3000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4" name="Espace réservé du numéro de diapositive 13"/>
          <p:cNvSpPr>
            <a:spLocks noGrp="1"/>
          </p:cNvSpPr>
          <p:nvPr>
            <p:ph type="sldNum" sz="quarter" idx="12"/>
          </p:nvPr>
        </p:nvSpPr>
        <p:spPr>
          <a:xfrm>
            <a:off x="11015002" y="6356350"/>
            <a:ext cx="731521" cy="365125"/>
          </a:xfrm>
        </p:spPr>
        <p:txBody>
          <a:bodyPr/>
          <a:lstStyle/>
          <a:p>
            <a:r>
              <a:rPr lang="fr-FR" sz="1400" b="1" dirty="0">
                <a:solidFill>
                  <a:schemeClr val="tx1"/>
                </a:solidFill>
                <a:latin typeface="Comic Sans MS" panose="030F0702030302020204" pitchFamily="66" charset="0"/>
              </a:rPr>
              <a:t>25</a:t>
            </a:r>
            <a:endParaRPr lang="fr-FR" sz="2400" b="1" dirty="0">
              <a:solidFill>
                <a:schemeClr val="tx1"/>
              </a:solidFill>
              <a:latin typeface="Comic Sans MS" panose="030F0702030302020204" pitchFamily="66" charset="0"/>
            </a:endParaRPr>
          </a:p>
        </p:txBody>
      </p:sp>
      <p:sp>
        <p:nvSpPr>
          <p:cNvPr id="18" name="ZoneTexte 17"/>
          <p:cNvSpPr txBox="1"/>
          <p:nvPr/>
        </p:nvSpPr>
        <p:spPr>
          <a:xfrm>
            <a:off x="457770" y="661531"/>
            <a:ext cx="8940131" cy="461665"/>
          </a:xfrm>
          <a:prstGeom prst="rect">
            <a:avLst/>
          </a:prstGeom>
          <a:noFill/>
        </p:spPr>
        <p:txBody>
          <a:bodyPr wrap="square" rtlCol="0">
            <a:spAutoFit/>
          </a:bodyPr>
          <a:lstStyle/>
          <a:p>
            <a:pPr>
              <a:buFont typeface="Wingdings" pitchFamily="2" charset="2"/>
              <a:buChar char="Ø"/>
            </a:pPr>
            <a:r>
              <a:rPr lang="fr-FR" sz="2400" b="1" dirty="0">
                <a:latin typeface="Times New Roman" pitchFamily="18" charset="0"/>
                <a:cs typeface="Times New Roman" pitchFamily="18" charset="0"/>
              </a:rPr>
              <a:t>Evolution  après exposition </a:t>
            </a:r>
            <a:endParaRPr lang="fr-FR" sz="2400" dirty="0">
              <a:latin typeface="Times New Roman" pitchFamily="18" charset="0"/>
              <a:cs typeface="Times New Roman" pitchFamily="18" charset="0"/>
            </a:endParaRPr>
          </a:p>
        </p:txBody>
      </p:sp>
      <p:sp>
        <p:nvSpPr>
          <p:cNvPr id="20" name="ZoneTexte 19"/>
          <p:cNvSpPr txBox="1"/>
          <p:nvPr/>
        </p:nvSpPr>
        <p:spPr>
          <a:xfrm>
            <a:off x="2677111" y="5982334"/>
            <a:ext cx="8940131" cy="984885"/>
          </a:xfrm>
          <a:prstGeom prst="rect">
            <a:avLst/>
          </a:prstGeom>
          <a:noFill/>
        </p:spPr>
        <p:txBody>
          <a:bodyPr wrap="square" rtlCol="0">
            <a:spAutoFit/>
          </a:bodyPr>
          <a:lstStyle/>
          <a:p>
            <a:r>
              <a:rPr lang="fr-FR" sz="2000" b="0" dirty="0">
                <a:effectLst/>
                <a:latin typeface="Times New Roman" panose="02020603050405020304" pitchFamily="18" charset="0"/>
                <a:ea typeface="Calibri" panose="020F0502020204030204" pitchFamily="34" charset="0"/>
                <a:cs typeface="Times New Roman" panose="02020603050405020304" pitchFamily="18" charset="0"/>
              </a:rPr>
              <a:t>Figure 13: Variations de l'état histologique des glandes digestives chez les échantillons de moules collectés après exposition dans les deux sites.</a:t>
            </a:r>
            <a:endParaRPr lang="fr-FR" sz="2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latin typeface="Times New Roman" pitchFamily="18" charset="0"/>
              <a:cs typeface="Times New Roman" pitchFamily="18" charset="0"/>
            </a:endParaRPr>
          </a:p>
        </p:txBody>
      </p:sp>
      <p:pic>
        <p:nvPicPr>
          <p:cNvPr id="2" name="Image 1">
            <a:extLst>
              <a:ext uri="{FF2B5EF4-FFF2-40B4-BE49-F238E27FC236}">
                <a16:creationId xmlns:a16="http://schemas.microsoft.com/office/drawing/2014/main" id="{8B23618C-1F13-EAE0-25AE-82D2DCF7887B}"/>
              </a:ext>
            </a:extLst>
          </p:cNvPr>
          <p:cNvPicPr>
            <a:picLocks noChangeAspect="1"/>
          </p:cNvPicPr>
          <p:nvPr/>
        </p:nvPicPr>
        <p:blipFill rotWithShape="1">
          <a:blip r:embed="rId3">
            <a:extLst>
              <a:ext uri="{28A0092B-C50C-407E-A947-70E740481C1C}">
                <a14:useLocalDpi xmlns:a14="http://schemas.microsoft.com/office/drawing/2010/main" val="0"/>
              </a:ext>
            </a:extLst>
          </a:blip>
          <a:srcRect r="-418" b="63370"/>
          <a:stretch/>
        </p:blipFill>
        <p:spPr bwMode="auto">
          <a:xfrm>
            <a:off x="1858933" y="1167498"/>
            <a:ext cx="9248474" cy="4770534"/>
          </a:xfrm>
          <a:prstGeom prst="rect">
            <a:avLst/>
          </a:prstGeom>
          <a:ln>
            <a:noFill/>
          </a:ln>
          <a:extLst>
            <a:ext uri="{53640926-AAD7-44D8-BBD7-CCE9431645EC}">
              <a14:shadowObscured xmlns:a14="http://schemas.microsoft.com/office/drawing/2010/main"/>
            </a:ext>
          </a:extLst>
        </p:spPr>
      </p:pic>
      <p:sp>
        <p:nvSpPr>
          <p:cNvPr id="3" name="Arrondir un rectangle avec un coin diagonal 6">
            <a:extLst>
              <a:ext uri="{FF2B5EF4-FFF2-40B4-BE49-F238E27FC236}">
                <a16:creationId xmlns:a16="http://schemas.microsoft.com/office/drawing/2014/main" id="{D4DD1B45-7CCA-2BCD-C9AA-CFBB898E3D34}"/>
              </a:ext>
            </a:extLst>
          </p:cNvPr>
          <p:cNvSpPr/>
          <p:nvPr/>
        </p:nvSpPr>
        <p:spPr>
          <a:xfrm>
            <a:off x="5051394" y="0"/>
            <a:ext cx="7140606" cy="438129"/>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a:latin typeface="Times New Roman" pitchFamily="18" charset="0"/>
                <a:cs typeface="Times New Roman" pitchFamily="18" charset="0"/>
              </a:rPr>
              <a:t>4. Etude de la variabilité de l’état histopathologique </a:t>
            </a:r>
          </a:p>
        </p:txBody>
      </p:sp>
    </p:spTree>
    <p:extLst>
      <p:ext uri="{BB962C8B-B14F-4D97-AF65-F5344CB8AC3E}">
        <p14:creationId xmlns:p14="http://schemas.microsoft.com/office/powerpoint/2010/main" val="1481774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e 5"/>
          <p:cNvSpPr/>
          <p:nvPr/>
        </p:nvSpPr>
        <p:spPr>
          <a:xfrm>
            <a:off x="-1" y="104173"/>
            <a:ext cx="4533500" cy="3097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12" name="Espace réservé du numéro de diapositive 11"/>
          <p:cNvSpPr>
            <a:spLocks noGrp="1"/>
          </p:cNvSpPr>
          <p:nvPr>
            <p:ph type="sldNum" sz="quarter" idx="12"/>
          </p:nvPr>
        </p:nvSpPr>
        <p:spPr>
          <a:xfrm>
            <a:off x="8900886" y="6283778"/>
            <a:ext cx="2743200" cy="365125"/>
          </a:xfrm>
        </p:spPr>
        <p:txBody>
          <a:bodyPr/>
          <a:lstStyle/>
          <a:p>
            <a:r>
              <a:rPr lang="fr-FR" sz="1400" b="1" dirty="0">
                <a:solidFill>
                  <a:schemeClr val="tx1"/>
                </a:solidFill>
                <a:latin typeface="Comic Sans MS" panose="030F0702030302020204" pitchFamily="66" charset="0"/>
              </a:rPr>
              <a:t>26</a:t>
            </a:r>
          </a:p>
        </p:txBody>
      </p:sp>
      <p:sp>
        <p:nvSpPr>
          <p:cNvPr id="13" name="ZoneTexte 12"/>
          <p:cNvSpPr txBox="1"/>
          <p:nvPr/>
        </p:nvSpPr>
        <p:spPr>
          <a:xfrm>
            <a:off x="137847" y="656021"/>
            <a:ext cx="5446207" cy="461665"/>
          </a:xfrm>
          <a:prstGeom prst="rect">
            <a:avLst/>
          </a:prstGeom>
          <a:noFill/>
        </p:spPr>
        <p:txBody>
          <a:bodyPr wrap="square" rtlCol="0">
            <a:spAutoFit/>
          </a:bodyPr>
          <a:lstStyle/>
          <a:p>
            <a:pPr>
              <a:buFont typeface="Wingdings" pitchFamily="2" charset="2"/>
              <a:buChar char="Ø"/>
            </a:pPr>
            <a:r>
              <a:rPr lang="fr-FR" sz="2400" b="1" dirty="0">
                <a:latin typeface="Times New Roman" pitchFamily="18" charset="0"/>
                <a:cs typeface="Times New Roman" pitchFamily="18" charset="0"/>
              </a:rPr>
              <a:t>Evolution  après décontamination </a:t>
            </a:r>
            <a:endParaRPr lang="fr-FR" sz="2400" dirty="0">
              <a:latin typeface="Times New Roman" pitchFamily="18" charset="0"/>
              <a:cs typeface="Times New Roman" pitchFamily="18" charset="0"/>
            </a:endParaRPr>
          </a:p>
        </p:txBody>
      </p:sp>
      <p:sp>
        <p:nvSpPr>
          <p:cNvPr id="14" name="ZoneTexte 13"/>
          <p:cNvSpPr txBox="1"/>
          <p:nvPr/>
        </p:nvSpPr>
        <p:spPr>
          <a:xfrm>
            <a:off x="2598816" y="5819500"/>
            <a:ext cx="8813804" cy="707886"/>
          </a:xfrm>
          <a:prstGeom prst="rect">
            <a:avLst/>
          </a:prstGeom>
          <a:noFill/>
        </p:spPr>
        <p:txBody>
          <a:bodyPr wrap="square" rtlCol="0">
            <a:spAutoFit/>
          </a:bodyPr>
          <a:lstStyle/>
          <a:p>
            <a:r>
              <a:rPr lang="fr-FR" sz="2000" dirty="0">
                <a:effectLst/>
                <a:latin typeface="Times New Roman" panose="02020603050405020304" pitchFamily="18" charset="0"/>
                <a:ea typeface="Calibri" panose="020F0502020204030204" pitchFamily="34" charset="0"/>
              </a:rPr>
              <a:t>Figure 15: Variat</a:t>
            </a:r>
            <a:r>
              <a:rPr lang="fr-FR" sz="2000" dirty="0">
                <a:latin typeface="Times New Roman" panose="02020603050405020304" pitchFamily="18" charset="0"/>
                <a:ea typeface="Calibri" panose="020F0502020204030204" pitchFamily="34" charset="0"/>
              </a:rPr>
              <a:t>ions de l'état histologique des glandes digestives chez les échantillons de moules collectés après </a:t>
            </a:r>
            <a:r>
              <a:rPr lang="fr-FR" sz="2000" dirty="0">
                <a:effectLst/>
                <a:latin typeface="Times New Roman" panose="02020603050405020304" pitchFamily="18" charset="0"/>
                <a:ea typeface="Calibri" panose="020F0502020204030204" pitchFamily="34" charset="0"/>
              </a:rPr>
              <a:t>décontamination.</a:t>
            </a:r>
            <a:endParaRPr lang="fr-FR" sz="2000" dirty="0">
              <a:latin typeface="Times New Roman" pitchFamily="18" charset="0"/>
              <a:cs typeface="Times New Roman" pitchFamily="18" charset="0"/>
            </a:endParaRPr>
          </a:p>
        </p:txBody>
      </p:sp>
      <p:pic>
        <p:nvPicPr>
          <p:cNvPr id="2" name="Image 1">
            <a:extLst>
              <a:ext uri="{FF2B5EF4-FFF2-40B4-BE49-F238E27FC236}">
                <a16:creationId xmlns:a16="http://schemas.microsoft.com/office/drawing/2014/main" id="{700C2638-41EB-C81B-F87C-B5A54385923A}"/>
              </a:ext>
            </a:extLst>
          </p:cNvPr>
          <p:cNvPicPr>
            <a:picLocks noChangeAspect="1"/>
          </p:cNvPicPr>
          <p:nvPr/>
        </p:nvPicPr>
        <p:blipFill rotWithShape="1">
          <a:blip r:embed="rId3">
            <a:extLst>
              <a:ext uri="{28A0092B-C50C-407E-A947-70E740481C1C}">
                <a14:useLocalDpi xmlns:a14="http://schemas.microsoft.com/office/drawing/2010/main" val="0"/>
              </a:ext>
            </a:extLst>
          </a:blip>
          <a:srcRect r="132" b="63448"/>
          <a:stretch/>
        </p:blipFill>
        <p:spPr bwMode="auto">
          <a:xfrm>
            <a:off x="1689098" y="1038499"/>
            <a:ext cx="9235250" cy="47810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6773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e 5"/>
          <p:cNvSpPr/>
          <p:nvPr/>
        </p:nvSpPr>
        <p:spPr>
          <a:xfrm>
            <a:off x="-1" y="104172"/>
            <a:ext cx="4514249" cy="3219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2908" y="602519"/>
            <a:ext cx="10603461" cy="738664"/>
          </a:xfrm>
          <a:prstGeom prst="rect">
            <a:avLst/>
          </a:prstGeom>
        </p:spPr>
        <p:txBody>
          <a:bodyPr wrap="square">
            <a:spAutoFit/>
          </a:bodyPr>
          <a:lstStyle/>
          <a:p>
            <a:pPr marL="457200" indent="-457200" algn="just">
              <a:buFont typeface="Wingdings" pitchFamily="2" charset="2"/>
              <a:buChar char="Ø"/>
            </a:pPr>
            <a:r>
              <a:rPr lang="fr-FR" sz="2400" b="1" i="0" dirty="0">
                <a:effectLst/>
                <a:latin typeface="Times New Roman" panose="02020603050405020304" pitchFamily="18" charset="0"/>
                <a:ea typeface="Calibri" panose="020F0502020204030204" pitchFamily="34" charset="0"/>
                <a:cs typeface="Times New Roman" panose="02020603050405020304" pitchFamily="18" charset="0"/>
              </a:rPr>
              <a:t>Comparaison pré et post-décontamination chez les moules du Port (PAD)</a:t>
            </a:r>
            <a:endPar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b="1" dirty="0">
              <a:latin typeface="Times New Roman" pitchFamily="18" charset="0"/>
              <a:cs typeface="Times New Roman" pitchFamily="18" charset="0"/>
            </a:endParaRPr>
          </a:p>
        </p:txBody>
      </p:sp>
      <p:sp>
        <p:nvSpPr>
          <p:cNvPr id="15" name="Espace réservé du numéro de diapositive 14"/>
          <p:cNvSpPr>
            <a:spLocks noGrp="1"/>
          </p:cNvSpPr>
          <p:nvPr>
            <p:ph type="sldNum" sz="quarter" idx="12"/>
          </p:nvPr>
        </p:nvSpPr>
        <p:spPr>
          <a:xfrm>
            <a:off x="10972801" y="6466346"/>
            <a:ext cx="831166" cy="365125"/>
          </a:xfrm>
        </p:spPr>
        <p:txBody>
          <a:bodyPr/>
          <a:lstStyle/>
          <a:p>
            <a:r>
              <a:rPr lang="fr-FR" sz="1400" b="1" dirty="0">
                <a:solidFill>
                  <a:schemeClr val="tx1"/>
                </a:solidFill>
                <a:latin typeface="Comic Sans MS" panose="030F0702030302020204" pitchFamily="66" charset="0"/>
              </a:rPr>
              <a:t>27</a:t>
            </a:r>
            <a:endParaRPr lang="fr-FR" sz="2400" b="1" dirty="0">
              <a:solidFill>
                <a:schemeClr val="tx1"/>
              </a:solidFill>
              <a:latin typeface="Comic Sans MS" panose="030F0702030302020204" pitchFamily="66" charset="0"/>
            </a:endParaRPr>
          </a:p>
        </p:txBody>
      </p:sp>
      <p:sp>
        <p:nvSpPr>
          <p:cNvPr id="23" name="ZoneTexte 22"/>
          <p:cNvSpPr txBox="1"/>
          <p:nvPr/>
        </p:nvSpPr>
        <p:spPr>
          <a:xfrm>
            <a:off x="1757779" y="5820015"/>
            <a:ext cx="9028590" cy="1600438"/>
          </a:xfrm>
          <a:prstGeom prst="rect">
            <a:avLst/>
          </a:prstGeom>
          <a:noFill/>
        </p:spPr>
        <p:txBody>
          <a:bodyPr wrap="square" rtlCol="0">
            <a:spAutoFit/>
          </a:bodyPr>
          <a:lstStyle/>
          <a:p>
            <a:r>
              <a:rPr lang="fr-FR" sz="2000" dirty="0">
                <a:latin typeface="Times New Roman" pitchFamily="18" charset="0"/>
                <a:cs typeface="Times New Roman" pitchFamily="18" charset="0"/>
              </a:rPr>
              <a:t>Figure 16 </a:t>
            </a:r>
            <a:r>
              <a:rPr lang="fr-FR" dirty="0">
                <a:latin typeface="Times New Roman" pitchFamily="18" charset="0"/>
                <a:cs typeface="Times New Roman" pitchFamily="18" charset="0"/>
              </a:rPr>
              <a:t>: </a:t>
            </a:r>
            <a:r>
              <a:rPr lang="fr-FR" sz="2000" b="0" dirty="0">
                <a:effectLst/>
                <a:latin typeface="Times New Roman" panose="02020603050405020304" pitchFamily="18" charset="0"/>
                <a:ea typeface="Calibri" panose="020F0502020204030204" pitchFamily="34" charset="0"/>
                <a:cs typeface="Times New Roman" panose="02020603050405020304" pitchFamily="18" charset="0"/>
              </a:rPr>
              <a:t>Comparaison de l’évolution de l'état histologique des glandes entre les échantillons de moules du site du port (PAD) collectés après exposition aux HAP et ceux collectés après décontamination.</a:t>
            </a:r>
            <a:endParaRPr lang="fr-FR" sz="2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sz="2000" b="1" dirty="0">
              <a:latin typeface="Times New Roman" pitchFamily="18" charset="0"/>
              <a:cs typeface="Times New Roman" pitchFamily="18" charset="0"/>
            </a:endParaRPr>
          </a:p>
          <a:p>
            <a:endParaRPr lang="fr-FR" dirty="0"/>
          </a:p>
        </p:txBody>
      </p:sp>
      <p:pic>
        <p:nvPicPr>
          <p:cNvPr id="2" name="Image 1">
            <a:extLst>
              <a:ext uri="{FF2B5EF4-FFF2-40B4-BE49-F238E27FC236}">
                <a16:creationId xmlns:a16="http://schemas.microsoft.com/office/drawing/2014/main" id="{06035E22-F9CE-7EC8-1E49-095AC5DA534F}"/>
              </a:ext>
            </a:extLst>
          </p:cNvPr>
          <p:cNvPicPr>
            <a:picLocks noChangeAspect="1"/>
          </p:cNvPicPr>
          <p:nvPr/>
        </p:nvPicPr>
        <p:blipFill rotWithShape="1">
          <a:blip r:embed="rId2">
            <a:extLst>
              <a:ext uri="{28A0092B-C50C-407E-A947-70E740481C1C}">
                <a14:useLocalDpi xmlns:a14="http://schemas.microsoft.com/office/drawing/2010/main" val="0"/>
              </a:ext>
            </a:extLst>
          </a:blip>
          <a:srcRect r="-309" b="62980"/>
          <a:stretch/>
        </p:blipFill>
        <p:spPr bwMode="auto">
          <a:xfrm>
            <a:off x="1405631" y="1083076"/>
            <a:ext cx="9254395" cy="48305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497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39226" y="451413"/>
            <a:ext cx="4891316" cy="7140673"/>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q"/>
              <a:tabLst>
                <a:tab pos="4435475" algn="l"/>
              </a:tabLst>
            </a:pPr>
            <a:r>
              <a:rPr lang="fr-FR" sz="2400" b="1" dirty="0">
                <a:latin typeface="Times New Roman" panose="02020603050405020304" pitchFamily="18" charset="0"/>
                <a:ea typeface="Calibri" panose="020F0502020204030204" pitchFamily="34" charset="0"/>
                <a:cs typeface="Times New Roman" panose="02020603050405020304" pitchFamily="18" charset="0"/>
              </a:rPr>
              <a:t>Des études similaires</a:t>
            </a:r>
          </a:p>
          <a:p>
            <a:pPr marL="342900" indent="-342900" algn="just">
              <a:lnSpc>
                <a:spcPct val="150000"/>
              </a:lnSpc>
              <a:spcAft>
                <a:spcPts val="800"/>
              </a:spcAft>
              <a:buFont typeface="Wingdings" panose="05000000000000000000" pitchFamily="2" charset="2"/>
              <a:buChar char="Ø"/>
              <a:tabLst>
                <a:tab pos="4435475" algn="l"/>
              </a:tabLst>
            </a:pPr>
            <a:r>
              <a:rPr lang="fr-FR" sz="2400" dirty="0">
                <a:latin typeface="Times New Roman" pitchFamily="18" charset="0"/>
                <a:cs typeface="Times New Roman" pitchFamily="18" charset="0"/>
              </a:rPr>
              <a:t>Aarab et </a:t>
            </a:r>
            <a:r>
              <a:rPr lang="fr-FR" sz="2400" i="1" dirty="0">
                <a:latin typeface="Times New Roman" pitchFamily="18" charset="0"/>
                <a:cs typeface="Times New Roman" pitchFamily="18" charset="0"/>
              </a:rPr>
              <a:t>al., </a:t>
            </a:r>
            <a:r>
              <a:rPr lang="fr-FR" sz="2400" dirty="0">
                <a:latin typeface="Times New Roman" pitchFamily="18" charset="0"/>
                <a:cs typeface="Times New Roman" pitchFamily="18" charset="0"/>
              </a:rPr>
              <a:t>(2008),</a:t>
            </a:r>
          </a:p>
          <a:p>
            <a:pPr marL="342900" indent="-342900" algn="just">
              <a:lnSpc>
                <a:spcPct val="150000"/>
              </a:lnSpc>
              <a:spcAft>
                <a:spcPts val="800"/>
              </a:spcAft>
              <a:buFont typeface="Wingdings" panose="05000000000000000000" pitchFamily="2" charset="2"/>
              <a:buChar char="Ø"/>
              <a:tabLst>
                <a:tab pos="4435475" algn="l"/>
              </a:tabLst>
            </a:pPr>
            <a:r>
              <a:rPr lang="en-ZA" sz="2400" dirty="0" err="1">
                <a:latin typeface="Times New Roman" pitchFamily="18" charset="0"/>
                <a:cs typeface="Times New Roman" pitchFamily="18" charset="0"/>
              </a:rPr>
              <a:t>Chalghmi</a:t>
            </a:r>
            <a:r>
              <a:rPr lang="en-ZA" sz="2400" dirty="0">
                <a:latin typeface="Times New Roman" pitchFamily="18" charset="0"/>
                <a:cs typeface="Times New Roman" pitchFamily="18" charset="0"/>
              </a:rPr>
              <a:t> (2017) chez la </a:t>
            </a:r>
            <a:r>
              <a:rPr lang="fr-FR" sz="2400" dirty="0">
                <a:latin typeface="Times New Roman" pitchFamily="18" charset="0"/>
                <a:cs typeface="Times New Roman" pitchFamily="18" charset="0"/>
              </a:rPr>
              <a:t>palourde contaminée aux HAP,</a:t>
            </a:r>
          </a:p>
          <a:p>
            <a:pPr marL="342900" indent="-342900" algn="just">
              <a:lnSpc>
                <a:spcPct val="150000"/>
              </a:lnSpc>
              <a:spcAft>
                <a:spcPts val="800"/>
              </a:spcAft>
              <a:buFont typeface="Wingdings" panose="05000000000000000000" pitchFamily="2" charset="2"/>
              <a:buChar char="Ø"/>
              <a:tabLst>
                <a:tab pos="4435475" algn="l"/>
              </a:tabLst>
            </a:pPr>
            <a:r>
              <a:rPr lang="fr-FR" sz="2400" dirty="0">
                <a:latin typeface="Times New Roman" pitchFamily="18" charset="0"/>
                <a:cs typeface="Times New Roman" pitchFamily="18" charset="0"/>
              </a:rPr>
              <a:t>Nadia Aarab et </a:t>
            </a:r>
            <a:r>
              <a:rPr lang="fr-FR" sz="2400" i="1" dirty="0">
                <a:latin typeface="Times New Roman" pitchFamily="18" charset="0"/>
                <a:cs typeface="Times New Roman" pitchFamily="18" charset="0"/>
              </a:rPr>
              <a:t>al., </a:t>
            </a:r>
            <a:r>
              <a:rPr lang="fr-FR" sz="2400" dirty="0">
                <a:latin typeface="Times New Roman" pitchFamily="18" charset="0"/>
                <a:cs typeface="Times New Roman" pitchFamily="18" charset="0"/>
              </a:rPr>
              <a:t>(2011) , chez </a:t>
            </a:r>
            <a:r>
              <a:rPr lang="fr-FR" sz="2400" i="1" dirty="0" err="1">
                <a:latin typeface="Times New Roman" pitchFamily="18" charset="0"/>
                <a:cs typeface="Times New Roman" pitchFamily="18" charset="0"/>
              </a:rPr>
              <a:t>Mytilus</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edulis</a:t>
            </a:r>
            <a:r>
              <a:rPr lang="fr-FR" sz="2400" i="1" dirty="0">
                <a:latin typeface="Times New Roman" pitchFamily="18" charset="0"/>
                <a:cs typeface="Times New Roman" pitchFamily="18" charset="0"/>
              </a:rPr>
              <a:t> </a:t>
            </a:r>
            <a:r>
              <a:rPr lang="fr-FR" sz="2400" dirty="0">
                <a:latin typeface="Times New Roman" pitchFamily="18" charset="0"/>
                <a:cs typeface="Times New Roman" pitchFamily="18" charset="0"/>
              </a:rPr>
              <a:t>exposés aux HAP</a:t>
            </a:r>
          </a:p>
          <a:p>
            <a:pPr marL="342900" indent="-342900" algn="just">
              <a:lnSpc>
                <a:spcPct val="150000"/>
              </a:lnSpc>
              <a:spcAft>
                <a:spcPts val="800"/>
              </a:spcAft>
              <a:buFont typeface="Wingdings" panose="05000000000000000000" pitchFamily="2" charset="2"/>
              <a:buChar char="Ø"/>
              <a:tabLst>
                <a:tab pos="4435475" algn="l"/>
              </a:tabLst>
            </a:pPr>
            <a:r>
              <a:rPr lang="fr-FR" sz="2400" dirty="0">
                <a:latin typeface="Times New Roman" pitchFamily="18" charset="0"/>
                <a:cs typeface="Times New Roman" pitchFamily="18" charset="0"/>
              </a:rPr>
              <a:t>Medhioub Walid  (2011) chez l’huitre après décontamination</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tabLst>
                <a:tab pos="4435475" algn="l"/>
              </a:tabLst>
            </a:pPr>
            <a:endParaRPr lang="fr-FR" sz="2000" dirty="0">
              <a:latin typeface="Times New Roman" pitchFamily="18" charset="0"/>
              <a:cs typeface="Times New Roman" pitchFamily="18" charset="0"/>
            </a:endParaRPr>
          </a:p>
          <a:p>
            <a:pPr marL="342900" indent="-342900" algn="just">
              <a:lnSpc>
                <a:spcPct val="150000"/>
              </a:lnSpc>
              <a:spcAft>
                <a:spcPts val="800"/>
              </a:spcAft>
              <a:buFont typeface="Wingdings" panose="05000000000000000000" pitchFamily="2" charset="2"/>
              <a:buChar char="Ø"/>
              <a:tabLst>
                <a:tab pos="4435475" algn="l"/>
              </a:tabLst>
            </a:pPr>
            <a:endParaRPr lang="fr-FR" sz="2000" dirty="0">
              <a:latin typeface="Times New Roman" pitchFamily="18" charset="0"/>
              <a:cs typeface="Times New Roman" pitchFamily="18" charset="0"/>
            </a:endParaRPr>
          </a:p>
          <a:p>
            <a:pPr marL="285750" indent="-285750" algn="just">
              <a:lnSpc>
                <a:spcPct val="150000"/>
              </a:lnSpc>
              <a:spcAft>
                <a:spcPts val="800"/>
              </a:spcAft>
              <a:buFont typeface="Wingdings" panose="05000000000000000000" pitchFamily="2" charset="2"/>
              <a:buChar char="q"/>
              <a:tabLst>
                <a:tab pos="4435475" algn="l"/>
              </a:tabLst>
            </a:pP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tabLst>
                <a:tab pos="4435475" algn="l"/>
              </a:tabLst>
            </a:pPr>
            <a:endParaRPr lang="fr-FR" sz="2000" dirty="0">
              <a:latin typeface="Comic Sans MS" panose="030F0702030302020204" pitchFamily="66" charset="0"/>
              <a:ea typeface="Calibri" panose="020F0502020204030204" pitchFamily="34" charset="0"/>
              <a:cs typeface="Times New Roman" panose="02020603050405020304" pitchFamily="18" charset="0"/>
            </a:endParaRPr>
          </a:p>
        </p:txBody>
      </p:sp>
      <p:sp>
        <p:nvSpPr>
          <p:cNvPr id="4" name="Pentagone 3"/>
          <p:cNvSpPr/>
          <p:nvPr/>
        </p:nvSpPr>
        <p:spPr>
          <a:xfrm>
            <a:off x="-1" y="104172"/>
            <a:ext cx="4543125" cy="3472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RESULTATS ET DISCUSSION</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9" name="Espace réservé du numéro de diapositive 7"/>
          <p:cNvSpPr txBox="1">
            <a:spLocks/>
          </p:cNvSpPr>
          <p:nvPr/>
        </p:nvSpPr>
        <p:spPr>
          <a:xfrm>
            <a:off x="8958942" y="6309682"/>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400" b="1" dirty="0">
                <a:latin typeface="Comic Sans MS" panose="030F0702030302020204" pitchFamily="66" charset="0"/>
              </a:rPr>
              <a:t>28</a:t>
            </a:r>
            <a:endParaRPr kumimoji="0" lang="fr-FR" sz="1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endParaRPr>
          </a:p>
        </p:txBody>
      </p:sp>
      <p:sp>
        <p:nvSpPr>
          <p:cNvPr id="10" name="Rectangle 9"/>
          <p:cNvSpPr/>
          <p:nvPr/>
        </p:nvSpPr>
        <p:spPr>
          <a:xfrm>
            <a:off x="4339771" y="3526971"/>
            <a:ext cx="464458" cy="275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18CC1FFD-FFCA-F3A4-0D18-7BD9628636C3}"/>
              </a:ext>
            </a:extLst>
          </p:cNvPr>
          <p:cNvSpPr/>
          <p:nvPr/>
        </p:nvSpPr>
        <p:spPr>
          <a:xfrm>
            <a:off x="5149049" y="656948"/>
            <a:ext cx="195308" cy="471404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13453" y="550244"/>
            <a:ext cx="11823051" cy="79819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fr-FR" sz="2400" dirty="0">
                <a:latin typeface="Times New Roman" pitchFamily="18" charset="0"/>
                <a:cs typeface="Times New Roman" pitchFamily="18" charset="0"/>
              </a:rPr>
              <a:t>Ces dernières années, la pollution marine est devenue un problème croissant dans le monde. Les océans et les cours d'eau, essentiels à la biodiversité et à la régulation climatique, sont aujourd'hui menacés par deux types de pollution majeurs : les substances chimiques et les déchets solides.</a:t>
            </a:r>
          </a:p>
          <a:p>
            <a:pPr marL="285750" indent="-285750" algn="just">
              <a:lnSpc>
                <a:spcPct val="150000"/>
              </a:lnSpc>
              <a:buFont typeface="Wingdings" panose="05000000000000000000" pitchFamily="2" charset="2"/>
              <a:buChar char="v"/>
            </a:pPr>
            <a:endParaRPr lang="fr-FR" sz="24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v"/>
            </a:pPr>
            <a:r>
              <a:rPr lang="fr-FR" sz="2400" dirty="0">
                <a:latin typeface="Times New Roman" pitchFamily="18" charset="0"/>
                <a:cs typeface="Times New Roman" pitchFamily="18" charset="0"/>
              </a:rPr>
              <a:t>Selon </a:t>
            </a:r>
            <a:r>
              <a:rPr lang="fr-FR" sz="2400" dirty="0" err="1">
                <a:latin typeface="Times New Roman" pitchFamily="18" charset="0"/>
                <a:cs typeface="Times New Roman" pitchFamily="18" charset="0"/>
              </a:rPr>
              <a:t>Echart</a:t>
            </a:r>
            <a:r>
              <a:rPr lang="fr-FR" sz="2400" dirty="0">
                <a:latin typeface="Times New Roman" pitchFamily="18" charset="0"/>
                <a:cs typeface="Times New Roman" pitchFamily="18" charset="0"/>
              </a:rPr>
              <a:t> et </a:t>
            </a:r>
            <a:r>
              <a:rPr lang="fr-FR" sz="2400" i="1" dirty="0">
                <a:latin typeface="Times New Roman" pitchFamily="18" charset="0"/>
                <a:cs typeface="Times New Roman" pitchFamily="18" charset="0"/>
              </a:rPr>
              <a:t>al.,</a:t>
            </a:r>
            <a:r>
              <a:rPr lang="fr-FR" sz="2400" dirty="0">
                <a:latin typeface="Times New Roman" pitchFamily="18" charset="0"/>
                <a:cs typeface="Times New Roman" pitchFamily="18" charset="0"/>
              </a:rPr>
              <a:t> (2012) les zones côtières ouest-africaines, riches en industries et résidences, sont sources de divers polluants chimiques, dont les hydrocarbures aromatiques polycycliques (HAP), très toxiques pour les écosystèmes marins.</a:t>
            </a:r>
          </a:p>
          <a:p>
            <a:pPr marL="285750" indent="-285750" algn="just">
              <a:lnSpc>
                <a:spcPct val="150000"/>
              </a:lnSpc>
              <a:buFont typeface="Wingdings" panose="05000000000000000000" pitchFamily="2" charset="2"/>
              <a:buChar char="v"/>
            </a:pPr>
            <a:endParaRPr lang="fr-FR" sz="24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v"/>
            </a:pPr>
            <a:r>
              <a:rPr lang="fr-FR" sz="2400" dirty="0">
                <a:latin typeface="Times New Roman" pitchFamily="18" charset="0"/>
                <a:cs typeface="Times New Roman" pitchFamily="18" charset="0"/>
              </a:rPr>
              <a:t>Le littoral du Sénégal riche en divers écosystèmes est confronté à ces différentes pressions anthropiques.</a:t>
            </a:r>
          </a:p>
          <a:p>
            <a:pPr marL="285750" indent="-285750" algn="just">
              <a:lnSpc>
                <a:spcPct val="150000"/>
              </a:lnSpc>
              <a:buFont typeface="Wingdings" panose="05000000000000000000" pitchFamily="2" charset="2"/>
              <a:buChar char="v"/>
            </a:pPr>
            <a:endParaRPr lang="fr-FR" sz="20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v"/>
            </a:pPr>
            <a:endParaRPr lang="fr-FR" sz="20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v"/>
            </a:pPr>
            <a:endParaRPr lang="fr-FR" sz="20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v"/>
            </a:pPr>
            <a:endParaRPr lang="fr-FR" sz="2000" dirty="0">
              <a:latin typeface="Comic Sans MS" panose="030F0702030302020204" pitchFamily="66" charset="0"/>
            </a:endParaRPr>
          </a:p>
        </p:txBody>
      </p:sp>
      <p:sp>
        <p:nvSpPr>
          <p:cNvPr id="6" name="Pentagone 5"/>
          <p:cNvSpPr/>
          <p:nvPr/>
        </p:nvSpPr>
        <p:spPr>
          <a:xfrm>
            <a:off x="-1" y="104172"/>
            <a:ext cx="3455469" cy="357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(1/7)</a:t>
            </a:r>
          </a:p>
        </p:txBody>
      </p:sp>
      <p:sp>
        <p:nvSpPr>
          <p:cNvPr id="10" name="Espace réservé du numéro de diapositive 9"/>
          <p:cNvSpPr>
            <a:spLocks noGrp="1"/>
          </p:cNvSpPr>
          <p:nvPr>
            <p:ph type="sldNum" sz="quarter" idx="12"/>
          </p:nvPr>
        </p:nvSpPr>
        <p:spPr/>
        <p:txBody>
          <a:bodyPr/>
          <a:lstStyle/>
          <a:p>
            <a:r>
              <a:rPr lang="fr-FR" sz="1600" b="1" dirty="0">
                <a:solidFill>
                  <a:schemeClr val="tx1"/>
                </a:solidFill>
                <a:latin typeface="Comic Sans MS" panose="030F0702030302020204" pitchFamily="66" charset="0"/>
              </a:rPr>
              <a:t>2</a:t>
            </a:r>
          </a:p>
        </p:txBody>
      </p:sp>
    </p:spTree>
    <p:extLst>
      <p:ext uri="{BB962C8B-B14F-4D97-AF65-F5344CB8AC3E}">
        <p14:creationId xmlns:p14="http://schemas.microsoft.com/office/powerpoint/2010/main" val="3243544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e 2"/>
          <p:cNvSpPr/>
          <p:nvPr/>
        </p:nvSpPr>
        <p:spPr>
          <a:xfrm>
            <a:off x="-2" y="80472"/>
            <a:ext cx="6237173" cy="4007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Conclusion, perspectives et recommandations</a:t>
            </a:r>
          </a:p>
        </p:txBody>
      </p:sp>
      <p:sp>
        <p:nvSpPr>
          <p:cNvPr id="4" name="Rectangle 3"/>
          <p:cNvSpPr/>
          <p:nvPr/>
        </p:nvSpPr>
        <p:spPr>
          <a:xfrm>
            <a:off x="124587" y="867855"/>
            <a:ext cx="11942826" cy="6407973"/>
          </a:xfrm>
          <a:prstGeom prst="rect">
            <a:avLst/>
          </a:prstGeom>
        </p:spPr>
        <p:txBody>
          <a:bodyPr wrap="square">
            <a:spAutoFit/>
          </a:bodyPr>
          <a:lstStyle/>
          <a:p>
            <a:pPr marL="342900" lvl="0" indent="-342900" algn="just">
              <a:lnSpc>
                <a:spcPct val="200000"/>
              </a:lnSpc>
              <a:spcAft>
                <a:spcPts val="0"/>
              </a:spcAft>
              <a:buFont typeface="Wingdings" panose="05000000000000000000" pitchFamily="2" charset="2"/>
              <a:buChar char="q"/>
            </a:pPr>
            <a:r>
              <a:rPr lang="fr-FR" sz="2400" dirty="0">
                <a:latin typeface="Times New Roman" pitchFamily="18" charset="0"/>
                <a:cs typeface="Times New Roman" pitchFamily="18" charset="0"/>
              </a:rPr>
              <a:t>Seuls les individus exposés au port présentent des teneurs en HAP.</a:t>
            </a:r>
          </a:p>
          <a:p>
            <a:pPr marL="342900" lvl="0" indent="-342900" algn="just">
              <a:lnSpc>
                <a:spcPct val="200000"/>
              </a:lnSpc>
              <a:spcAft>
                <a:spcPts val="0"/>
              </a:spcAft>
              <a:buFont typeface="Wingdings" panose="05000000000000000000" pitchFamily="2" charset="2"/>
              <a:buChar char="q"/>
            </a:pPr>
            <a:r>
              <a:rPr lang="fr-FR" sz="2400" dirty="0">
                <a:latin typeface="Times New Roman" pitchFamily="18" charset="0"/>
                <a:cs typeface="Times New Roman" pitchFamily="18" charset="0"/>
              </a:rPr>
              <a:t>Les altérations histopathologiques de la glande digestive de ces derniers étaient corrélées à la présence de HAP dans les tissus.</a:t>
            </a:r>
          </a:p>
          <a:p>
            <a:pPr marL="342900" lvl="0" indent="-342900" algn="just">
              <a:lnSpc>
                <a:spcPct val="200000"/>
              </a:lnSpc>
              <a:spcAft>
                <a:spcPts val="0"/>
              </a:spcAft>
              <a:buFont typeface="Wingdings" panose="05000000000000000000" pitchFamily="2" charset="2"/>
              <a:buChar char="q"/>
            </a:pPr>
            <a:r>
              <a:rPr lang="fr-FR" sz="2400" dirty="0">
                <a:latin typeface="Times New Roman" pitchFamily="18" charset="0"/>
                <a:cs typeface="Times New Roman" pitchFamily="18" charset="0"/>
              </a:rPr>
              <a:t>Les lésions notées chez les échantillons du port étaient 4 fois supérieures à celles enregistrées dans les échantillons du site de référence des Almadies.</a:t>
            </a:r>
          </a:p>
          <a:p>
            <a:pPr marL="342900" indent="-342900" algn="just">
              <a:lnSpc>
                <a:spcPct val="200000"/>
              </a:lnSpc>
              <a:buFont typeface="Wingdings" panose="05000000000000000000" pitchFamily="2" charset="2"/>
              <a:buChar char="q"/>
            </a:pPr>
            <a:r>
              <a:rPr lang="fr-FR" sz="2400" dirty="0">
                <a:latin typeface="Times New Roman" pitchFamily="18" charset="0"/>
                <a:cs typeface="Times New Roman" pitchFamily="18" charset="0"/>
              </a:rPr>
              <a:t>À la fin de la décontamination des individus, une diminution significative des lésions a été notée, témoignant d’une détoxification active des hydrocarbures ingérés après exposition.</a:t>
            </a:r>
            <a:endParaRPr lang="fr-FR" sz="2400" dirty="0">
              <a:latin typeface="Times New Roman" pitchFamily="18" charset="0"/>
              <a:ea typeface="Calibri" panose="020F0502020204030204" pitchFamily="34" charset="0"/>
              <a:cs typeface="Times New Roman" pitchFamily="18" charset="0"/>
            </a:endParaRPr>
          </a:p>
          <a:p>
            <a:pPr marL="342900" lvl="0" indent="-342900" algn="just">
              <a:lnSpc>
                <a:spcPct val="200000"/>
              </a:lnSpc>
              <a:spcAft>
                <a:spcPts val="0"/>
              </a:spcAft>
              <a:buFont typeface="Wingdings" panose="05000000000000000000" pitchFamily="2" charset="2"/>
              <a:buChar char="q"/>
            </a:pPr>
            <a:endParaRPr lang="fr-FR" sz="2400" dirty="0">
              <a:latin typeface="Times New Roman" pitchFamily="18" charset="0"/>
              <a:cs typeface="Times New Roman" pitchFamily="18" charset="0"/>
            </a:endParaRPr>
          </a:p>
          <a:p>
            <a:pPr marL="342900" lvl="0" indent="-342900" algn="just">
              <a:lnSpc>
                <a:spcPct val="150000"/>
              </a:lnSpc>
              <a:spcAft>
                <a:spcPts val="0"/>
              </a:spcAft>
              <a:buFont typeface="Wingdings" panose="05000000000000000000" pitchFamily="2" charset="2"/>
              <a:buChar char=""/>
            </a:pPr>
            <a:endParaRPr lang="fr-FR" sz="2000" b="1" dirty="0">
              <a:latin typeface="Times New Roman" pitchFamily="18" charset="0"/>
              <a:ea typeface="Calibri" panose="020F0502020204030204" pitchFamily="34" charset="0"/>
              <a:cs typeface="Times New Roman" pitchFamily="18" charset="0"/>
            </a:endParaRPr>
          </a:p>
        </p:txBody>
      </p:sp>
      <p:sp>
        <p:nvSpPr>
          <p:cNvPr id="8" name="Espace réservé du numéro de diapositive 7"/>
          <p:cNvSpPr>
            <a:spLocks noGrp="1"/>
          </p:cNvSpPr>
          <p:nvPr>
            <p:ph type="sldNum" sz="quarter" idx="12"/>
          </p:nvPr>
        </p:nvSpPr>
        <p:spPr>
          <a:xfrm>
            <a:off x="8610600" y="6382254"/>
            <a:ext cx="2743200" cy="365125"/>
          </a:xfrm>
        </p:spPr>
        <p:txBody>
          <a:bodyPr/>
          <a:lstStyle/>
          <a:p>
            <a:r>
              <a:rPr lang="fr-FR" sz="1400" b="1" dirty="0">
                <a:solidFill>
                  <a:schemeClr val="tx1"/>
                </a:solidFill>
                <a:latin typeface="Comic Sans MS" panose="030F0702030302020204" pitchFamily="66" charset="0"/>
              </a:rPr>
              <a:t>29</a:t>
            </a:r>
          </a:p>
        </p:txBody>
      </p:sp>
      <p:sp>
        <p:nvSpPr>
          <p:cNvPr id="2" name="Arrondir un rectangle avec un coin diagonal 6">
            <a:extLst>
              <a:ext uri="{FF2B5EF4-FFF2-40B4-BE49-F238E27FC236}">
                <a16:creationId xmlns:a16="http://schemas.microsoft.com/office/drawing/2014/main" id="{E70ED01B-F0BD-C23B-71F8-DB6C37F7BAE9}"/>
              </a:ext>
            </a:extLst>
          </p:cNvPr>
          <p:cNvSpPr/>
          <p:nvPr/>
        </p:nvSpPr>
        <p:spPr>
          <a:xfrm>
            <a:off x="6400800" y="1220"/>
            <a:ext cx="3581400" cy="700116"/>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sz="2400" b="1" dirty="0">
              <a:latin typeface="Times New Roman" pitchFamily="18" charset="0"/>
              <a:cs typeface="Times New Roman" pitchFamily="18" charset="0"/>
            </a:endParaRPr>
          </a:p>
          <a:p>
            <a:pPr algn="ctr"/>
            <a:r>
              <a:rPr lang="fr-FR" sz="3600" b="1" dirty="0">
                <a:latin typeface="Times New Roman" pitchFamily="18" charset="0"/>
                <a:cs typeface="Times New Roman" pitchFamily="18" charset="0"/>
              </a:rPr>
              <a:t>Conclusion</a:t>
            </a:r>
          </a:p>
          <a:p>
            <a:pPr algn="ctr"/>
            <a:endParaRPr lang="fr-FR"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36632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2" y="104172"/>
            <a:ext cx="6249881" cy="37522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latin typeface="Times New Roman" panose="02020603050405020304" pitchFamily="18" charset="0"/>
                <a:cs typeface="Times New Roman" panose="02020603050405020304" pitchFamily="18" charset="0"/>
              </a:rPr>
              <a:t>Conclusion, perspectives et recommandations</a:t>
            </a:r>
          </a:p>
        </p:txBody>
      </p:sp>
      <p:sp>
        <p:nvSpPr>
          <p:cNvPr id="9" name="Espace réservé du numéro de diapositive 8"/>
          <p:cNvSpPr>
            <a:spLocks noGrp="1"/>
          </p:cNvSpPr>
          <p:nvPr>
            <p:ph type="sldNum" sz="quarter" idx="12"/>
          </p:nvPr>
        </p:nvSpPr>
        <p:spPr/>
        <p:txBody>
          <a:bodyPr/>
          <a:lstStyle/>
          <a:p>
            <a:r>
              <a:rPr lang="fr-FR" sz="1400" b="1" dirty="0">
                <a:solidFill>
                  <a:schemeClr val="tx1"/>
                </a:solidFill>
                <a:latin typeface="Comic Sans MS" panose="030F0702030302020204" pitchFamily="66" charset="0"/>
              </a:rPr>
              <a:t>30</a:t>
            </a:r>
          </a:p>
        </p:txBody>
      </p:sp>
      <p:sp>
        <p:nvSpPr>
          <p:cNvPr id="4" name="Rectangle 3"/>
          <p:cNvSpPr/>
          <p:nvPr/>
        </p:nvSpPr>
        <p:spPr>
          <a:xfrm>
            <a:off x="82859" y="958788"/>
            <a:ext cx="11928628" cy="6519926"/>
          </a:xfrm>
          <a:prstGeom prst="rect">
            <a:avLst/>
          </a:prstGeom>
        </p:spPr>
        <p:txBody>
          <a:bodyPr wrap="square">
            <a:spAutoFit/>
          </a:bodyPr>
          <a:lstStyle/>
          <a:p>
            <a:pPr marL="342900" indent="-342900" algn="just">
              <a:lnSpc>
                <a:spcPct val="150000"/>
              </a:lnSpc>
              <a:buFont typeface="Wingdings" panose="05000000000000000000" pitchFamily="2" charset="2"/>
              <a:buChar char=""/>
              <a:tabLst>
                <a:tab pos="3196590" algn="l"/>
              </a:tabLst>
            </a:pPr>
            <a:r>
              <a:rPr lang="fr-FR" sz="2400" dirty="0">
                <a:latin typeface="Times New Roman" panose="02020603050405020304" pitchFamily="18" charset="0"/>
                <a:cs typeface="Times New Roman" panose="02020603050405020304" pitchFamily="18" charset="0"/>
              </a:rPr>
              <a:t>Les altérations histopathologiques pourraient indiquer le stress environnemental dans les écosystèmes aquatiques.</a:t>
            </a:r>
          </a:p>
          <a:p>
            <a:pPr marL="342900" indent="-342900" algn="just">
              <a:lnSpc>
                <a:spcPct val="150000"/>
              </a:lnSpc>
              <a:buFont typeface="Wingdings" panose="05000000000000000000" pitchFamily="2" charset="2"/>
              <a:buChar char=""/>
              <a:tabLst>
                <a:tab pos="3196590" algn="l"/>
              </a:tabLst>
            </a:pPr>
            <a:r>
              <a:rPr lang="fr-FR" sz="2400" dirty="0">
                <a:latin typeface="Times New Roman" panose="02020603050405020304" pitchFamily="18" charset="0"/>
                <a:cs typeface="Times New Roman" panose="02020603050405020304" pitchFamily="18" charset="0"/>
              </a:rPr>
              <a:t>Associer les lésions de la glande digestive de </a:t>
            </a:r>
            <a:r>
              <a:rPr lang="fr-FR" sz="2400" i="1" dirty="0">
                <a:latin typeface="Times New Roman" panose="02020603050405020304" pitchFamily="18" charset="0"/>
                <a:cs typeface="Times New Roman" panose="02020603050405020304" pitchFamily="18" charset="0"/>
              </a:rPr>
              <a:t>P. </a:t>
            </a:r>
            <a:r>
              <a:rPr lang="fr-FR" sz="2400" i="1" dirty="0" err="1">
                <a:latin typeface="Times New Roman" panose="02020603050405020304" pitchFamily="18" charset="0"/>
                <a:cs typeface="Times New Roman" panose="02020603050405020304" pitchFamily="18" charset="0"/>
              </a:rPr>
              <a:t>perna</a:t>
            </a:r>
            <a:r>
              <a:rPr lang="fr-FR" sz="2400" i="1"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avec des bioindicateurs biochimiques dans les études de biosurveillance.</a:t>
            </a:r>
            <a:endParaRPr lang="fr-FR" sz="2000" dirty="0">
              <a:latin typeface="Times New Roman" panose="02020603050405020304" pitchFamily="18" charset="0"/>
              <a:ea typeface="Calibri"/>
              <a:cs typeface="Times New Roman" panose="02020603050405020304" pitchFamily="18" charset="0"/>
            </a:endParaRPr>
          </a:p>
          <a:p>
            <a:pPr marL="342900" lvl="0" indent="-342900" algn="just">
              <a:lnSpc>
                <a:spcPct val="150000"/>
              </a:lnSpc>
              <a:buFont typeface="Courier New"/>
              <a:buChar char="o"/>
            </a:pPr>
            <a:r>
              <a:rPr lang="fr-FR" sz="2400" dirty="0">
                <a:latin typeface="Times New Roman" panose="02020603050405020304" pitchFamily="18" charset="0"/>
                <a:ea typeface="Calibri"/>
                <a:cs typeface="Times New Roman" panose="02020603050405020304" pitchFamily="18" charset="0"/>
              </a:rPr>
              <a:t>Examiner l’influence des variations saisonnières et du statut reproducteur sur les réponses histopathologiques de l’espèce </a:t>
            </a:r>
            <a:r>
              <a:rPr lang="fr-FR" sz="2400" i="1" dirty="0" err="1">
                <a:latin typeface="Times New Roman" panose="02020603050405020304" pitchFamily="18" charset="0"/>
                <a:ea typeface="Calibri"/>
                <a:cs typeface="Times New Roman" panose="02020603050405020304" pitchFamily="18" charset="0"/>
              </a:rPr>
              <a:t>P.perna</a:t>
            </a:r>
            <a:endParaRPr lang="fr-FR" sz="2400" i="1" dirty="0">
              <a:latin typeface="Times New Roman" panose="02020603050405020304" pitchFamily="18" charset="0"/>
              <a:ea typeface="Calibri"/>
              <a:cs typeface="Times New Roman" panose="02020603050405020304" pitchFamily="18" charset="0"/>
            </a:endParaRPr>
          </a:p>
          <a:p>
            <a:pPr marL="342900" indent="-342900" algn="just">
              <a:lnSpc>
                <a:spcPct val="150000"/>
              </a:lnSpc>
              <a:buFont typeface="Courier New"/>
              <a:buChar char="o"/>
            </a:pPr>
            <a:r>
              <a:rPr lang="fr-FR" sz="2400" dirty="0">
                <a:latin typeface="Times New Roman" panose="02020603050405020304" pitchFamily="18" charset="0"/>
                <a:cs typeface="Times New Roman" panose="02020603050405020304" pitchFamily="18" charset="0"/>
              </a:rPr>
              <a:t>Poursuivre la construction et l’exploitation de la base de données sur d’autres organes (branchies, gonades) </a:t>
            </a:r>
            <a:endParaRPr lang="fr-FR" sz="2400" i="1" dirty="0">
              <a:latin typeface="Times New Roman" panose="02020603050405020304" pitchFamily="18" charset="0"/>
              <a:ea typeface="Calibri"/>
              <a:cs typeface="Times New Roman" panose="02020603050405020304" pitchFamily="18" charset="0"/>
            </a:endParaRPr>
          </a:p>
          <a:p>
            <a:pPr marL="342900" indent="-342900" algn="just">
              <a:lnSpc>
                <a:spcPct val="150000"/>
              </a:lnSpc>
              <a:buFont typeface="Courier New"/>
              <a:buChar char="o"/>
            </a:pPr>
            <a:r>
              <a:rPr lang="fr-FR" sz="2400" dirty="0">
                <a:latin typeface="Times New Roman" panose="02020603050405020304" pitchFamily="18" charset="0"/>
                <a:cs typeface="Times New Roman" panose="02020603050405020304" pitchFamily="18" charset="0"/>
              </a:rPr>
              <a:t>Modéliser les réponses du biomarqueur en fonction de la teneur des polluants dans les tissus et du temps d’exposition, et de proposer les seuils critiques</a:t>
            </a:r>
            <a:endParaRPr lang="fr-FR" sz="2000" dirty="0">
              <a:latin typeface="Comic Sans MS" pitchFamily="66" charset="0"/>
            </a:endParaRPr>
          </a:p>
          <a:p>
            <a:pPr algn="just">
              <a:lnSpc>
                <a:spcPct val="150000"/>
              </a:lnSpc>
              <a:spcAft>
                <a:spcPts val="800"/>
              </a:spcAft>
            </a:pPr>
            <a:endParaRPr lang="fr-FR" dirty="0">
              <a:latin typeface="Comic Sans MS" panose="030F0702030302020204" pitchFamily="66" charset="0"/>
              <a:ea typeface="Calibri" panose="020F0502020204030204" pitchFamily="34" charset="0"/>
              <a:cs typeface="Times New Roman" panose="02020603050405020304" pitchFamily="18" charset="0"/>
            </a:endParaRPr>
          </a:p>
          <a:p>
            <a:pPr lvl="0" algn="just">
              <a:lnSpc>
                <a:spcPct val="150000"/>
              </a:lnSpc>
              <a:spcAft>
                <a:spcPts val="800"/>
              </a:spcAft>
            </a:pPr>
            <a:endParaRPr lang="fr-FR" dirty="0">
              <a:latin typeface="Comic Sans MS" panose="030F0702030302020204" pitchFamily="66" charset="0"/>
              <a:ea typeface="Calibri" panose="020F0502020204030204" pitchFamily="34" charset="0"/>
              <a:cs typeface="Times New Roman" panose="02020603050405020304" pitchFamily="18" charset="0"/>
            </a:endParaRPr>
          </a:p>
        </p:txBody>
      </p:sp>
      <p:sp>
        <p:nvSpPr>
          <p:cNvPr id="3" name="Arrondir un rectangle avec un coin diagonal 6">
            <a:extLst>
              <a:ext uri="{FF2B5EF4-FFF2-40B4-BE49-F238E27FC236}">
                <a16:creationId xmlns:a16="http://schemas.microsoft.com/office/drawing/2014/main" id="{76EE02C4-5DA9-4CA8-5DD7-BBCB75C2DD29}"/>
              </a:ext>
            </a:extLst>
          </p:cNvPr>
          <p:cNvSpPr/>
          <p:nvPr/>
        </p:nvSpPr>
        <p:spPr>
          <a:xfrm>
            <a:off x="6427434" y="1"/>
            <a:ext cx="4225770" cy="958787"/>
          </a:xfrm>
          <a:prstGeom prst="round2Diag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sz="2400" b="1" dirty="0">
              <a:latin typeface="Times New Roman" pitchFamily="18" charset="0"/>
              <a:cs typeface="Times New Roman" pitchFamily="18" charset="0"/>
            </a:endParaRPr>
          </a:p>
          <a:p>
            <a:pPr algn="ctr"/>
            <a:endParaRPr lang="fr-FR" sz="2400" b="1" dirty="0">
              <a:latin typeface="Times New Roman" pitchFamily="18" charset="0"/>
              <a:ea typeface="Calibri" panose="020F0502020204030204" pitchFamily="34" charset="0"/>
              <a:cs typeface="Times New Roman" pitchFamily="18" charset="0"/>
            </a:endParaRPr>
          </a:p>
          <a:p>
            <a:pPr algn="ctr"/>
            <a:r>
              <a:rPr lang="fr-FR" sz="3200" b="1" dirty="0">
                <a:latin typeface="Times New Roman" panose="02020603050405020304" pitchFamily="18" charset="0"/>
                <a:ea typeface="Calibri" panose="020F0502020204030204" pitchFamily="34" charset="0"/>
                <a:cs typeface="Times New Roman" panose="02020603050405020304" pitchFamily="18" charset="0"/>
              </a:rPr>
              <a:t>Recommandations et Perspectives  </a:t>
            </a:r>
          </a:p>
          <a:p>
            <a:pPr algn="ctr"/>
            <a:endParaRPr lang="fr-FR" sz="3200" b="1" dirty="0">
              <a:latin typeface="Times New Roman" pitchFamily="18" charset="0"/>
              <a:cs typeface="Times New Roman" pitchFamily="18" charset="0"/>
            </a:endParaRPr>
          </a:p>
          <a:p>
            <a:pPr algn="ctr"/>
            <a:endParaRPr lang="fr-FR"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99167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lt;strong&gt;UCAD&lt;/strong&gt; FM | Zeno.F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566" y="376359"/>
            <a:ext cx="2773974" cy="2773974"/>
          </a:xfrm>
          <a:prstGeom prst="rect">
            <a:avLst/>
          </a:prstGeom>
        </p:spPr>
      </p:pic>
      <p:sp>
        <p:nvSpPr>
          <p:cNvPr id="11" name="ZoneTexte 10"/>
          <p:cNvSpPr txBox="1"/>
          <p:nvPr/>
        </p:nvSpPr>
        <p:spPr>
          <a:xfrm>
            <a:off x="296614" y="4771594"/>
            <a:ext cx="2773974" cy="95410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2800" b="1" dirty="0">
                <a:solidFill>
                  <a:schemeClr val="accent5">
                    <a:lumMod val="75000"/>
                  </a:schemeClr>
                </a:solidFill>
                <a:latin typeface="Times New Roman" panose="02020603050405020304" pitchFamily="18" charset="0"/>
                <a:cs typeface="Times New Roman" panose="02020603050405020304" pitchFamily="18" charset="0"/>
              </a:rPr>
              <a:t>POPULATIONS RIVERAINES</a:t>
            </a:r>
          </a:p>
        </p:txBody>
      </p:sp>
      <p:sp>
        <p:nvSpPr>
          <p:cNvPr id="2" name="Espace réservé du numéro de diapositive 1"/>
          <p:cNvSpPr>
            <a:spLocks noGrp="1"/>
          </p:cNvSpPr>
          <p:nvPr>
            <p:ph type="sldNum" sz="quarter" idx="12"/>
          </p:nvPr>
        </p:nvSpPr>
        <p:spPr>
          <a:xfrm>
            <a:off x="10903130" y="6283163"/>
            <a:ext cx="634219" cy="365125"/>
          </a:xfrm>
        </p:spPr>
        <p:txBody>
          <a:bodyPr/>
          <a:lstStyle/>
          <a:p>
            <a:r>
              <a:rPr lang="fr-FR" sz="1400" b="1" dirty="0">
                <a:solidFill>
                  <a:schemeClr val="tx1"/>
                </a:solidFill>
                <a:latin typeface="Comic Sans MS" panose="030F0702030302020204" pitchFamily="66" charset="0"/>
              </a:rPr>
              <a:t>31</a:t>
            </a:r>
          </a:p>
        </p:txBody>
      </p:sp>
      <p:pic>
        <p:nvPicPr>
          <p:cNvPr id="3074" name="Picture 2" descr="Fondation CERES-Locustox | LinkedIn"/>
          <p:cNvPicPr>
            <a:picLocks noChangeAspect="1" noChangeArrowheads="1"/>
          </p:cNvPicPr>
          <p:nvPr/>
        </p:nvPicPr>
        <p:blipFill>
          <a:blip r:embed="rId4" cstate="print"/>
          <a:srcRect/>
          <a:stretch>
            <a:fillRect/>
          </a:stretch>
        </p:blipFill>
        <p:spPr bwMode="auto">
          <a:xfrm>
            <a:off x="8531745" y="0"/>
            <a:ext cx="3516596" cy="3070713"/>
          </a:xfrm>
          <a:prstGeom prst="rect">
            <a:avLst/>
          </a:prstGeom>
          <a:noFill/>
        </p:spPr>
      </p:pic>
      <p:pic>
        <p:nvPicPr>
          <p:cNvPr id="4" name="Image 3">
            <a:extLst>
              <a:ext uri="{FF2B5EF4-FFF2-40B4-BE49-F238E27FC236}">
                <a16:creationId xmlns:a16="http://schemas.microsoft.com/office/drawing/2014/main" id="{1E12BCCD-A856-95F0-2663-1F44F9B8FA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2891" y="287438"/>
            <a:ext cx="3741284" cy="2862895"/>
          </a:xfrm>
          <a:prstGeom prst="rect">
            <a:avLst/>
          </a:prstGeom>
          <a:ln>
            <a:solidFill>
              <a:schemeClr val="bg1"/>
            </a:solidFill>
          </a:ln>
        </p:spPr>
      </p:pic>
      <p:pic>
        <p:nvPicPr>
          <p:cNvPr id="1026" name="Picture 2" descr="Ecole Inter-Etats des Sciences et Médecine Vétérinaires de ...">
            <a:extLst>
              <a:ext uri="{FF2B5EF4-FFF2-40B4-BE49-F238E27FC236}">
                <a16:creationId xmlns:a16="http://schemas.microsoft.com/office/drawing/2014/main" id="{604DD9A1-6DC9-8138-78BC-488483E362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6302" y="3359436"/>
            <a:ext cx="3047483" cy="29237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niversité du Littoral Côte d'Opale (ULCO) - Aquimer">
            <a:extLst>
              <a:ext uri="{FF2B5EF4-FFF2-40B4-BE49-F238E27FC236}">
                <a16:creationId xmlns:a16="http://schemas.microsoft.com/office/drawing/2014/main" id="{AB598412-AB9C-FE8B-64C2-CF275EA09C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5024" y="3680717"/>
            <a:ext cx="2786841" cy="228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90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ED624EA-4E70-4C56-863E-A96822829722}" type="slidenum">
              <a:rPr lang="fr-FR" smtClean="0">
                <a:solidFill>
                  <a:prstClr val="black">
                    <a:tint val="75000"/>
                  </a:prstClr>
                </a:solidFill>
              </a:rPr>
              <a:pPr/>
              <a:t>33</a:t>
            </a:fld>
            <a:endParaRPr lang="fr-FR">
              <a:solidFill>
                <a:prstClr val="black">
                  <a:tint val="75000"/>
                </a:prstClr>
              </a:solidFill>
            </a:endParaRPr>
          </a:p>
        </p:txBody>
      </p:sp>
      <p:sp>
        <p:nvSpPr>
          <p:cNvPr id="3" name="ZoneTexte 2"/>
          <p:cNvSpPr txBox="1"/>
          <p:nvPr/>
        </p:nvSpPr>
        <p:spPr>
          <a:xfrm>
            <a:off x="0" y="0"/>
            <a:ext cx="12192001" cy="769441"/>
          </a:xfrm>
          <a:prstGeom prst="rect">
            <a:avLst/>
          </a:prstGeom>
          <a:noFill/>
        </p:spPr>
        <p:txBody>
          <a:bodyPr wrap="square" rtlCol="0">
            <a:spAutoFit/>
          </a:bodyPr>
          <a:lstStyle/>
          <a:p>
            <a:pPr algn="ctr"/>
            <a:r>
              <a:rPr lang="fr-FR" sz="4400" b="1" dirty="0">
                <a:latin typeface="Times New Roman" panose="02020603050405020304" pitchFamily="18" charset="0"/>
                <a:cs typeface="Times New Roman" panose="02020603050405020304" pitchFamily="18" charset="0"/>
              </a:rPr>
              <a:t>MERCI DE VOTRE AIMABLE ATTENTION</a:t>
            </a:r>
          </a:p>
        </p:txBody>
      </p:sp>
      <p:pic>
        <p:nvPicPr>
          <p:cNvPr id="2050" name="Picture 2" descr="Sénégal : le port autonome de Dakar libéré de sa cargaison de nitrate  d'ammonium"/>
          <p:cNvPicPr>
            <a:picLocks noChangeAspect="1" noChangeArrowheads="1"/>
          </p:cNvPicPr>
          <p:nvPr/>
        </p:nvPicPr>
        <p:blipFill>
          <a:blip r:embed="rId2" cstate="print"/>
          <a:srcRect/>
          <a:stretch>
            <a:fillRect/>
          </a:stretch>
        </p:blipFill>
        <p:spPr bwMode="auto">
          <a:xfrm>
            <a:off x="0" y="647115"/>
            <a:ext cx="12192000" cy="6210886"/>
          </a:xfrm>
          <a:prstGeom prst="rect">
            <a:avLst/>
          </a:prstGeom>
          <a:noFill/>
        </p:spPr>
      </p:pic>
      <p:pic>
        <p:nvPicPr>
          <p:cNvPr id="2052" name="Picture 4" descr="Alerte Attention, Représentant Avis Heed Et Regard Banque D'Images et  Photos Libres De Droits. Image 32808350"/>
          <p:cNvPicPr>
            <a:picLocks noChangeAspect="1" noChangeArrowheads="1"/>
          </p:cNvPicPr>
          <p:nvPr/>
        </p:nvPicPr>
        <p:blipFill>
          <a:blip r:embed="rId3" cstate="print"/>
          <a:srcRect/>
          <a:stretch>
            <a:fillRect/>
          </a:stretch>
        </p:blipFill>
        <p:spPr bwMode="auto">
          <a:xfrm>
            <a:off x="0" y="701625"/>
            <a:ext cx="2143125" cy="2143125"/>
          </a:xfrm>
          <a:prstGeom prst="rect">
            <a:avLst/>
          </a:prstGeom>
          <a:noFill/>
        </p:spPr>
      </p:pic>
    </p:spTree>
    <p:extLst>
      <p:ext uri="{BB962C8B-B14F-4D97-AF65-F5344CB8AC3E}">
        <p14:creationId xmlns:p14="http://schemas.microsoft.com/office/powerpoint/2010/main" val="400036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697" y="345243"/>
            <a:ext cx="11878322" cy="5046061"/>
          </a:xfrm>
          <a:prstGeom prst="rect">
            <a:avLst/>
          </a:prstGeom>
        </p:spPr>
        <p:txBody>
          <a:bodyPr wrap="square">
            <a:spAutoFit/>
          </a:bodyPr>
          <a:lstStyle/>
          <a:p>
            <a:pPr algn="just">
              <a:lnSpc>
                <a:spcPct val="200000"/>
              </a:lnSpc>
              <a:buFont typeface="Wingdings" pitchFamily="2" charset="2"/>
              <a:buChar char="ü"/>
            </a:pPr>
            <a:r>
              <a:rPr lang="fr-FR" sz="2400" dirty="0">
                <a:latin typeface="Times New Roman" panose="02020603050405020304" pitchFamily="18" charset="0"/>
                <a:cs typeface="Times New Roman" panose="02020603050405020304" pitchFamily="18" charset="0"/>
              </a:rPr>
              <a:t>Un cas assez récent de pollution marine (2013) a concerné le chalutier espagnol </a:t>
            </a:r>
            <a:r>
              <a:rPr lang="fr-FR" sz="2400" dirty="0" err="1">
                <a:latin typeface="Times New Roman" panose="02020603050405020304" pitchFamily="18" charset="0"/>
                <a:cs typeface="Times New Roman" panose="02020603050405020304" pitchFamily="18" charset="0"/>
              </a:rPr>
              <a:t>Almadraba</a:t>
            </a:r>
            <a:r>
              <a:rPr lang="fr-FR" sz="2400" dirty="0">
                <a:latin typeface="Times New Roman" panose="02020603050405020304" pitchFamily="18" charset="0"/>
                <a:cs typeface="Times New Roman" panose="02020603050405020304" pitchFamily="18" charset="0"/>
              </a:rPr>
              <a:t> UNO qui a déversé quelques 310 tonnes de produits pétroliers sur nos côtes pas loin du parc national des îles Madeleines </a:t>
            </a:r>
            <a:r>
              <a:rPr lang="fr-FR" sz="2400" b="0" i="0" dirty="0">
                <a:solidFill>
                  <a:srgbClr val="222222"/>
                </a:solidFill>
                <a:effectLst/>
                <a:latin typeface="Times New Roman" panose="02020603050405020304" pitchFamily="18" charset="0"/>
                <a:cs typeface="Times New Roman" panose="02020603050405020304" pitchFamily="18" charset="0"/>
              </a:rPr>
              <a:t>Kane, A. (2014)</a:t>
            </a:r>
            <a:r>
              <a:rPr lang="fr-FR" sz="2400" dirty="0">
                <a:latin typeface="Times New Roman" panose="02020603050405020304" pitchFamily="18" charset="0"/>
                <a:cs typeface="Times New Roman" panose="02020603050405020304" pitchFamily="18" charset="0"/>
              </a:rPr>
              <a:t>. </a:t>
            </a:r>
          </a:p>
          <a:p>
            <a:pPr algn="just">
              <a:lnSpc>
                <a:spcPct val="200000"/>
              </a:lnSpc>
              <a:buFont typeface="Wingdings" pitchFamily="2" charset="2"/>
              <a:buChar char="ü"/>
            </a:pPr>
            <a:r>
              <a:rPr lang="fr-FR" sz="2400" dirty="0">
                <a:latin typeface="Times New Roman" panose="02020603050405020304" pitchFamily="18" charset="0"/>
                <a:cs typeface="Times New Roman" panose="02020603050405020304" pitchFamily="18" charset="0"/>
              </a:rPr>
              <a:t>Mais rien que dans la presqu’ile de Dakar, des milliers de tonnes de déchets solides et liquides chargés de métaux lourds et de résidus d’hydrocarbures (teneurs hors norme) sont déversés quotidiennement en mer Ndiaye et </a:t>
            </a:r>
            <a:r>
              <a:rPr lang="fr-FR" sz="2400" i="1" dirty="0">
                <a:latin typeface="Times New Roman" pitchFamily="18" charset="0"/>
                <a:cs typeface="Times New Roman" pitchFamily="18" charset="0"/>
              </a:rPr>
              <a:t>al.,</a:t>
            </a:r>
            <a:r>
              <a:rPr lang="fr-FR" sz="2400" dirty="0">
                <a:latin typeface="Times New Roman" pitchFamily="18" charset="0"/>
                <a:cs typeface="Times New Roman" pitchFamily="18" charset="0"/>
              </a:rPr>
              <a:t> (2012).</a:t>
            </a:r>
          </a:p>
          <a:p>
            <a:pPr algn="just">
              <a:lnSpc>
                <a:spcPct val="200000"/>
              </a:lnSpc>
              <a:buFont typeface="Wingdings" pitchFamily="2" charset="2"/>
              <a:buChar char="ü"/>
            </a:pPr>
            <a:endParaRPr lang="fr-FR" sz="2000" dirty="0">
              <a:latin typeface="Times New Roman" pitchFamily="18" charset="0"/>
              <a:cs typeface="Times New Roman" pitchFamily="18" charset="0"/>
            </a:endParaRPr>
          </a:p>
        </p:txBody>
      </p:sp>
      <p:sp>
        <p:nvSpPr>
          <p:cNvPr id="4" name="Pentagone 3"/>
          <p:cNvSpPr/>
          <p:nvPr/>
        </p:nvSpPr>
        <p:spPr>
          <a:xfrm>
            <a:off x="-1" y="104172"/>
            <a:ext cx="3436219" cy="357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(2/7)</a:t>
            </a:r>
          </a:p>
        </p:txBody>
      </p:sp>
      <p:sp>
        <p:nvSpPr>
          <p:cNvPr id="5" name="Espace réservé du numéro de diapositive 13"/>
          <p:cNvSpPr txBox="1">
            <a:spLocks/>
          </p:cNvSpPr>
          <p:nvPr/>
        </p:nvSpPr>
        <p:spPr>
          <a:xfrm>
            <a:off x="8879114" y="63055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3</a:t>
            </a:r>
          </a:p>
        </p:txBody>
      </p:sp>
      <p:pic>
        <p:nvPicPr>
          <p:cNvPr id="10" name="Image 9">
            <a:extLst>
              <a:ext uri="{FF2B5EF4-FFF2-40B4-BE49-F238E27FC236}">
                <a16:creationId xmlns:a16="http://schemas.microsoft.com/office/drawing/2014/main" id="{D0035253-D075-CB3E-BF83-95D9FA330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530" y="4774229"/>
            <a:ext cx="6516210" cy="207763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703385" y="1539236"/>
            <a:ext cx="3312944" cy="951728"/>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dirty="0">
                <a:latin typeface="Times New Roman" panose="02020603050405020304" pitchFamily="18" charset="0"/>
                <a:cs typeface="Times New Roman" panose="02020603050405020304" pitchFamily="18" charset="0"/>
              </a:rPr>
              <a:t>Installations industrielles et portuaires  </a:t>
            </a:r>
          </a:p>
        </p:txBody>
      </p:sp>
      <p:sp>
        <p:nvSpPr>
          <p:cNvPr id="5" name="Rectangle à coins arrondis 4"/>
          <p:cNvSpPr/>
          <p:nvPr/>
        </p:nvSpPr>
        <p:spPr>
          <a:xfrm>
            <a:off x="8222563" y="1514874"/>
            <a:ext cx="3037216" cy="951728"/>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dirty="0">
                <a:latin typeface="Times New Roman" panose="02020603050405020304" pitchFamily="18" charset="0"/>
                <a:cs typeface="Times New Roman" panose="02020603050405020304" pitchFamily="18" charset="0"/>
              </a:rPr>
              <a:t>Pression urbaine et Touristique </a:t>
            </a:r>
          </a:p>
        </p:txBody>
      </p:sp>
      <p:sp>
        <p:nvSpPr>
          <p:cNvPr id="6" name="Flèche vers le bas 5"/>
          <p:cNvSpPr/>
          <p:nvPr/>
        </p:nvSpPr>
        <p:spPr>
          <a:xfrm>
            <a:off x="5797356" y="4065839"/>
            <a:ext cx="484632" cy="831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679938" y="4940862"/>
            <a:ext cx="10832124" cy="123749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2000" dirty="0">
              <a:latin typeface="Comic Sans MS" panose="030F0702030302020204" pitchFamily="66" charset="0"/>
            </a:endParaRPr>
          </a:p>
          <a:p>
            <a:pPr algn="ctr"/>
            <a:r>
              <a:rPr lang="fr-FR" sz="2400" dirty="0">
                <a:latin typeface="Times New Roman" panose="02020603050405020304" pitchFamily="18" charset="0"/>
                <a:cs typeface="Times New Roman" panose="02020603050405020304" pitchFamily="18" charset="0"/>
              </a:rPr>
              <a:t>Détérioration de la qualité de l'eau et des sédiments, et mettant en danger les écosystèmes côtiers, avec des risques d’implications économiques et de santé publique  </a:t>
            </a:r>
          </a:p>
          <a:p>
            <a:pPr algn="ctr"/>
            <a:endParaRPr lang="fr-FR" dirty="0"/>
          </a:p>
        </p:txBody>
      </p:sp>
      <p:sp>
        <p:nvSpPr>
          <p:cNvPr id="8" name="ZoneTexte 7"/>
          <p:cNvSpPr txBox="1"/>
          <p:nvPr/>
        </p:nvSpPr>
        <p:spPr>
          <a:xfrm>
            <a:off x="1112683" y="587681"/>
            <a:ext cx="10013526" cy="73866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marL="342900" indent="-342900">
              <a:buFont typeface="Wingdings" panose="05000000000000000000" pitchFamily="2" charset="2"/>
              <a:buChar char="v"/>
            </a:pPr>
            <a:r>
              <a:rPr lang="fr-FR" sz="2400" dirty="0">
                <a:solidFill>
                  <a:schemeClr val="bg2">
                    <a:lumMod val="10000"/>
                  </a:schemeClr>
                </a:solidFill>
                <a:latin typeface="Times New Roman" panose="02020603050405020304" pitchFamily="18" charset="0"/>
                <a:cs typeface="Times New Roman" panose="02020603050405020304" pitchFamily="18" charset="0"/>
              </a:rPr>
              <a:t>Les problèmes environnementaux de la zone côtière et du littorale du Sénégal </a:t>
            </a:r>
          </a:p>
          <a:p>
            <a:endParaRPr lang="fr-FR" dirty="0"/>
          </a:p>
        </p:txBody>
      </p:sp>
      <p:sp>
        <p:nvSpPr>
          <p:cNvPr id="10" name="Pentagone 9"/>
          <p:cNvSpPr/>
          <p:nvPr/>
        </p:nvSpPr>
        <p:spPr>
          <a:xfrm>
            <a:off x="-1" y="104173"/>
            <a:ext cx="3484345" cy="3193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(3/7)</a:t>
            </a:r>
          </a:p>
        </p:txBody>
      </p:sp>
      <p:sp>
        <p:nvSpPr>
          <p:cNvPr id="14" name="Espace réservé du numéro de diapositive 13"/>
          <p:cNvSpPr>
            <a:spLocks noGrp="1"/>
          </p:cNvSpPr>
          <p:nvPr>
            <p:ph type="sldNum" sz="quarter" idx="12"/>
          </p:nvPr>
        </p:nvSpPr>
        <p:spPr/>
        <p:txBody>
          <a:bodyPr/>
          <a:lstStyle/>
          <a:p>
            <a:r>
              <a:rPr lang="fr-FR" sz="1600" b="1" dirty="0">
                <a:solidFill>
                  <a:schemeClr val="tx1"/>
                </a:solidFill>
                <a:latin typeface="Comic Sans MS" panose="030F0702030302020204" pitchFamily="66" charset="0"/>
              </a:rPr>
              <a:t>4</a:t>
            </a:r>
          </a:p>
        </p:txBody>
      </p:sp>
      <p:sp>
        <p:nvSpPr>
          <p:cNvPr id="16" name="Rectangle à coins arrondis 15"/>
          <p:cNvSpPr/>
          <p:nvPr/>
        </p:nvSpPr>
        <p:spPr>
          <a:xfrm>
            <a:off x="4600838" y="1523716"/>
            <a:ext cx="3037216" cy="951728"/>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a:latin typeface="Comic Sans MS" panose="030F0702030302020204" pitchFamily="66"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Exploitation minière et gazière</a:t>
            </a:r>
          </a:p>
        </p:txBody>
      </p:sp>
      <p:sp>
        <p:nvSpPr>
          <p:cNvPr id="2" name="Flèche vers le bas 5">
            <a:extLst>
              <a:ext uri="{FF2B5EF4-FFF2-40B4-BE49-F238E27FC236}">
                <a16:creationId xmlns:a16="http://schemas.microsoft.com/office/drawing/2014/main" id="{89C64909-A404-11E9-EB79-CCA7A75C537A}"/>
              </a:ext>
            </a:extLst>
          </p:cNvPr>
          <p:cNvSpPr/>
          <p:nvPr/>
        </p:nvSpPr>
        <p:spPr>
          <a:xfrm>
            <a:off x="5795928" y="2561212"/>
            <a:ext cx="484632" cy="707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1A9E3EA-1FA2-CA60-6E05-719BEA24887F}"/>
              </a:ext>
            </a:extLst>
          </p:cNvPr>
          <p:cNvSpPr txBox="1"/>
          <p:nvPr/>
        </p:nvSpPr>
        <p:spPr>
          <a:xfrm>
            <a:off x="3975489" y="3287704"/>
            <a:ext cx="4287915"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800" dirty="0">
                <a:latin typeface="Times New Roman" pitchFamily="18" charset="0"/>
                <a:cs typeface="Times New Roman" pitchFamily="18" charset="0"/>
              </a:rPr>
              <a:t> </a:t>
            </a:r>
            <a:r>
              <a:rPr lang="fr-FR" sz="2000" dirty="0">
                <a:solidFill>
                  <a:srgbClr val="C00000"/>
                </a:solidFill>
                <a:latin typeface="Times New Roman" pitchFamily="18" charset="0"/>
                <a:cs typeface="Times New Roman" pitchFamily="18" charset="0"/>
              </a:rPr>
              <a:t>SUBSTANCES CHIMIQUES ET LES DÉCHETS SOLIDES</a:t>
            </a:r>
            <a:endParaRPr lang="fr-FR" dirty="0">
              <a:solidFill>
                <a:srgbClr val="C00000"/>
              </a:solidFill>
            </a:endParaRPr>
          </a:p>
        </p:txBody>
      </p:sp>
    </p:spTree>
    <p:extLst>
      <p:ext uri="{BB962C8B-B14F-4D97-AF65-F5344CB8AC3E}">
        <p14:creationId xmlns:p14="http://schemas.microsoft.com/office/powerpoint/2010/main" val="849257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6" grpId="0" animBg="1"/>
      <p:bldP spid="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e 5"/>
          <p:cNvSpPr/>
          <p:nvPr/>
        </p:nvSpPr>
        <p:spPr>
          <a:xfrm>
            <a:off x="-1" y="104173"/>
            <a:ext cx="3455469" cy="3367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(4/7)</a:t>
            </a:r>
          </a:p>
        </p:txBody>
      </p:sp>
      <p:sp>
        <p:nvSpPr>
          <p:cNvPr id="9" name="Espace réservé du numéro de diapositive 8"/>
          <p:cNvSpPr>
            <a:spLocks noGrp="1"/>
          </p:cNvSpPr>
          <p:nvPr>
            <p:ph type="sldNum" sz="quarter" idx="12"/>
          </p:nvPr>
        </p:nvSpPr>
        <p:spPr>
          <a:xfrm>
            <a:off x="8668657" y="6240235"/>
            <a:ext cx="2743200" cy="365125"/>
          </a:xfrm>
        </p:spPr>
        <p:txBody>
          <a:bodyPr/>
          <a:lstStyle/>
          <a:p>
            <a:r>
              <a:rPr lang="fr-FR" sz="1400" b="1" dirty="0">
                <a:solidFill>
                  <a:schemeClr val="tx1"/>
                </a:solidFill>
                <a:latin typeface="Comic Sans MS" panose="030F0702030302020204" pitchFamily="66" charset="0"/>
              </a:rPr>
              <a:t>5</a:t>
            </a:r>
          </a:p>
        </p:txBody>
      </p:sp>
      <p:sp>
        <p:nvSpPr>
          <p:cNvPr id="7" name="Rectangle 6"/>
          <p:cNvSpPr/>
          <p:nvPr/>
        </p:nvSpPr>
        <p:spPr>
          <a:xfrm>
            <a:off x="124287" y="566058"/>
            <a:ext cx="11958222" cy="2345322"/>
          </a:xfrm>
          <a:prstGeom prst="rect">
            <a:avLst/>
          </a:prstGeom>
          <a:solidFill>
            <a:schemeClr val="bg1"/>
          </a:solidFill>
        </p:spPr>
        <p:txBody>
          <a:bodyPr wrap="square">
            <a:spAutoFit/>
          </a:bodyPr>
          <a:lstStyle/>
          <a:p>
            <a:pPr algn="ctr">
              <a:lnSpc>
                <a:spcPct val="150000"/>
              </a:lnSpc>
            </a:pPr>
            <a:r>
              <a:rPr lang="fr-FR" sz="2800" dirty="0">
                <a:latin typeface="Times New Roman" panose="02020603050405020304" pitchFamily="18" charset="0"/>
                <a:ea typeface="Calibri" panose="020F0502020204030204" pitchFamily="34" charset="0"/>
                <a:cs typeface="Times New Roman" panose="02020603050405020304" pitchFamily="18" charset="0"/>
              </a:rPr>
              <a:t>Les indicateurs biologiques sont essentiels pour évaluer la qualité de l'environnement et anticiper les changements biologiques.</a:t>
            </a: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dirty="0" err="1">
                <a:effectLst/>
                <a:latin typeface="Times New Roman" panose="02020603050405020304" pitchFamily="18" charset="0"/>
                <a:ea typeface="Calibri" panose="020F0502020204030204" pitchFamily="34" charset="0"/>
                <a:cs typeface="Times New Roman" panose="02020603050405020304" pitchFamily="18" charset="0"/>
              </a:rPr>
              <a:t>Viarengo</a:t>
            </a: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fr-FR" sz="2800" i="1" dirty="0">
                <a:effectLst/>
                <a:latin typeface="Times New Roman" panose="02020603050405020304" pitchFamily="18" charset="0"/>
                <a:ea typeface="Calibri" panose="020F0502020204030204" pitchFamily="34" charset="0"/>
                <a:cs typeface="Times New Roman" panose="02020603050405020304" pitchFamily="18" charset="0"/>
              </a:rPr>
              <a:t>al.,</a:t>
            </a: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2007). </a:t>
            </a:r>
          </a:p>
          <a:p>
            <a:pPr algn="just">
              <a:lnSpc>
                <a:spcPct val="150000"/>
              </a:lnSpc>
            </a:pPr>
            <a:endParaRPr lang="fr-FR" sz="2400" dirty="0">
              <a:latin typeface="Times New Roman" pitchFamily="18" charset="0"/>
              <a:cs typeface="Times New Roman" pitchFamily="18" charset="0"/>
            </a:endParaRPr>
          </a:p>
          <a:p>
            <a:pPr algn="just">
              <a:lnSpc>
                <a:spcPct val="150000"/>
              </a:lnSpc>
              <a:buFont typeface="Wingdings" pitchFamily="2" charset="2"/>
              <a:buChar char="v"/>
            </a:pPr>
            <a:endParaRPr lang="fr-FR" sz="2000" dirty="0">
              <a:latin typeface="Times New Roman" pitchFamily="18" charset="0"/>
              <a:cs typeface="Times New Roman" pitchFamily="18" charset="0"/>
            </a:endParaRPr>
          </a:p>
        </p:txBody>
      </p:sp>
      <p:cxnSp>
        <p:nvCxnSpPr>
          <p:cNvPr id="3" name="Straight Arrow Connector 2">
            <a:extLst>
              <a:ext uri="{FF2B5EF4-FFF2-40B4-BE49-F238E27FC236}">
                <a16:creationId xmlns:a16="http://schemas.microsoft.com/office/drawing/2014/main" id="{61AF908A-99ED-49A9-9D1C-E91F5C6EA2E4}"/>
              </a:ext>
            </a:extLst>
          </p:cNvPr>
          <p:cNvCxnSpPr>
            <a:cxnSpLocks/>
          </p:cNvCxnSpPr>
          <p:nvPr/>
        </p:nvCxnSpPr>
        <p:spPr>
          <a:xfrm>
            <a:off x="5791199" y="2112885"/>
            <a:ext cx="0" cy="8915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5AF04-DC32-4698-A17C-B7BF21417641}"/>
              </a:ext>
            </a:extLst>
          </p:cNvPr>
          <p:cNvSpPr txBox="1"/>
          <p:nvPr/>
        </p:nvSpPr>
        <p:spPr>
          <a:xfrm>
            <a:off x="3076116" y="2994341"/>
            <a:ext cx="5792676" cy="461665"/>
          </a:xfrm>
          <a:prstGeom prst="rect">
            <a:avLst/>
          </a:prstGeom>
          <a:noFill/>
        </p:spPr>
        <p:txBody>
          <a:bodyPr wrap="square" rtlCol="0">
            <a:spAutoFit/>
          </a:bodyPr>
          <a:lstStyle/>
          <a:p>
            <a:r>
              <a:rPr lang="fr-FR" sz="2400" dirty="0">
                <a:highlight>
                  <a:srgbClr val="00FFFF"/>
                </a:highlight>
                <a:latin typeface="Times New Roman" panose="02020603050405020304" pitchFamily="18" charset="0"/>
                <a:cs typeface="Times New Roman" panose="02020603050405020304" pitchFamily="18" charset="0"/>
              </a:rPr>
              <a:t>Proposition Pays OSPAR </a:t>
            </a:r>
            <a:r>
              <a:rPr lang="fr-FR" sz="24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a:t>
            </a:r>
            <a:r>
              <a:rPr lang="fr-FR" sz="2400" dirty="0" err="1">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Garric</a:t>
            </a:r>
            <a:r>
              <a:rPr lang="fr-FR" sz="24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et </a:t>
            </a:r>
            <a:r>
              <a:rPr lang="fr-FR" sz="2400" i="1"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al.,</a:t>
            </a:r>
            <a:r>
              <a:rPr lang="fr-FR" sz="24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2010)</a:t>
            </a:r>
            <a:endParaRPr lang="fr-FR" sz="2400" dirty="0">
              <a:highlight>
                <a:srgbClr val="00FFFF"/>
              </a:highlight>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E62551B8-8492-433D-8609-593F3BF53193}"/>
              </a:ext>
            </a:extLst>
          </p:cNvPr>
          <p:cNvCxnSpPr>
            <a:cxnSpLocks/>
          </p:cNvCxnSpPr>
          <p:nvPr/>
        </p:nvCxnSpPr>
        <p:spPr>
          <a:xfrm flipH="1">
            <a:off x="4456590" y="3893035"/>
            <a:ext cx="1334609" cy="7688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29C9F02-620B-4F4C-9B10-319C5EDBC6C5}"/>
              </a:ext>
            </a:extLst>
          </p:cNvPr>
          <p:cNvCxnSpPr>
            <a:cxnSpLocks/>
          </p:cNvCxnSpPr>
          <p:nvPr/>
        </p:nvCxnSpPr>
        <p:spPr>
          <a:xfrm>
            <a:off x="5791199" y="3900844"/>
            <a:ext cx="1407887" cy="761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7CF16E1-1DBC-4C98-9200-5B698A5291D2}"/>
              </a:ext>
            </a:extLst>
          </p:cNvPr>
          <p:cNvSpPr/>
          <p:nvPr/>
        </p:nvSpPr>
        <p:spPr>
          <a:xfrm>
            <a:off x="2389292" y="4661877"/>
            <a:ext cx="3141495" cy="5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Times New Roman" panose="02020603050405020304" pitchFamily="18" charset="0"/>
                <a:cs typeface="Times New Roman" panose="02020603050405020304" pitchFamily="18" charset="0"/>
              </a:rPr>
              <a:t>Marqueurs moléculaires</a:t>
            </a:r>
          </a:p>
        </p:txBody>
      </p:sp>
      <p:sp>
        <p:nvSpPr>
          <p:cNvPr id="24" name="Rectangle 23">
            <a:extLst>
              <a:ext uri="{FF2B5EF4-FFF2-40B4-BE49-F238E27FC236}">
                <a16:creationId xmlns:a16="http://schemas.microsoft.com/office/drawing/2014/main" id="{9EC5111A-BA56-4C42-BEE4-B91267D4636C}"/>
              </a:ext>
            </a:extLst>
          </p:cNvPr>
          <p:cNvSpPr/>
          <p:nvPr/>
        </p:nvSpPr>
        <p:spPr>
          <a:xfrm>
            <a:off x="6257347" y="4669686"/>
            <a:ext cx="3339413" cy="5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Times New Roman" panose="02020603050405020304" pitchFamily="18" charset="0"/>
                <a:cs typeface="Times New Roman" panose="02020603050405020304" pitchFamily="18" charset="0"/>
              </a:rPr>
              <a:t>Marqueurs cellulaires</a:t>
            </a:r>
          </a:p>
        </p:txBody>
      </p:sp>
      <p:cxnSp>
        <p:nvCxnSpPr>
          <p:cNvPr id="28" name="Straight Arrow Connector 27">
            <a:extLst>
              <a:ext uri="{FF2B5EF4-FFF2-40B4-BE49-F238E27FC236}">
                <a16:creationId xmlns:a16="http://schemas.microsoft.com/office/drawing/2014/main" id="{4A8B45E5-C44D-49A7-9FEA-70A49BB456D0}"/>
              </a:ext>
            </a:extLst>
          </p:cNvPr>
          <p:cNvCxnSpPr/>
          <p:nvPr/>
        </p:nvCxnSpPr>
        <p:spPr>
          <a:xfrm>
            <a:off x="5791199" y="3404567"/>
            <a:ext cx="0" cy="499776"/>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25">
            <a:extLst>
              <a:ext uri="{FF2B5EF4-FFF2-40B4-BE49-F238E27FC236}">
                <a16:creationId xmlns:a16="http://schemas.microsoft.com/office/drawing/2014/main" id="{3E0F76BC-2DE1-4E57-A659-6282E0FE4FDF}"/>
              </a:ext>
            </a:extLst>
          </p:cNvPr>
          <p:cNvSpPr txBox="1"/>
          <p:nvPr/>
        </p:nvSpPr>
        <p:spPr>
          <a:xfrm>
            <a:off x="2295420" y="5653456"/>
            <a:ext cx="7430068" cy="461665"/>
          </a:xfrm>
          <a:prstGeom prst="rect">
            <a:avLst/>
          </a:prstGeom>
          <a:noFill/>
        </p:spPr>
        <p:txBody>
          <a:bodyPr wrap="square" rtlCol="0">
            <a:spAutoFit/>
          </a:bodyPr>
          <a:lstStyle/>
          <a:p>
            <a:r>
              <a:rPr lang="fr-FR" sz="2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a:t>
            </a:r>
            <a:r>
              <a:rPr lang="fr-FR"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enre </a:t>
            </a:r>
            <a:r>
              <a:rPr lang="fr-FR" sz="2400" i="1"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Mytilus</a:t>
            </a:r>
            <a:r>
              <a:rPr lang="fr-FR"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fr-FR" sz="2400" i="1"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Mytilus</a:t>
            </a:r>
            <a:r>
              <a:rPr lang="fr-FR" sz="2400"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400" i="1"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galloprovinciallis</a:t>
            </a:r>
            <a:r>
              <a:rPr lang="fr-FR"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et </a:t>
            </a:r>
            <a:r>
              <a:rPr lang="fr-FR" sz="2400" i="1"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Mytilus</a:t>
            </a:r>
            <a:r>
              <a:rPr lang="fr-FR" sz="2400"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400" i="1"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edilus</a:t>
            </a:r>
            <a:endParaRPr lang="fr-FR"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72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e 8"/>
          <p:cNvSpPr/>
          <p:nvPr/>
        </p:nvSpPr>
        <p:spPr>
          <a:xfrm>
            <a:off x="-1" y="104172"/>
            <a:ext cx="3407343" cy="3482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(5/7)</a:t>
            </a:r>
          </a:p>
        </p:txBody>
      </p:sp>
      <p:sp>
        <p:nvSpPr>
          <p:cNvPr id="12" name="Espace réservé du numéro de diapositive 11"/>
          <p:cNvSpPr>
            <a:spLocks noGrp="1"/>
          </p:cNvSpPr>
          <p:nvPr>
            <p:ph type="sldNum" sz="quarter" idx="12"/>
          </p:nvPr>
        </p:nvSpPr>
        <p:spPr/>
        <p:txBody>
          <a:bodyPr/>
          <a:lstStyle/>
          <a:p>
            <a:r>
              <a:rPr lang="fr-FR" sz="1400" b="1" dirty="0">
                <a:solidFill>
                  <a:schemeClr val="tx1"/>
                </a:solidFill>
                <a:latin typeface="Comic Sans MS" panose="030F0702030302020204" pitchFamily="66" charset="0"/>
              </a:rPr>
              <a:t>6</a:t>
            </a:r>
          </a:p>
        </p:txBody>
      </p:sp>
      <p:sp>
        <p:nvSpPr>
          <p:cNvPr id="16" name="Rectangle 15"/>
          <p:cNvSpPr/>
          <p:nvPr/>
        </p:nvSpPr>
        <p:spPr>
          <a:xfrm>
            <a:off x="281126" y="1154718"/>
            <a:ext cx="11629747" cy="3673121"/>
          </a:xfrm>
          <a:prstGeom prst="rect">
            <a:avLst/>
          </a:prstGeom>
        </p:spPr>
        <p:txBody>
          <a:bodyPr wrap="square">
            <a:spAutoFit/>
          </a:bodyPr>
          <a:lstStyle/>
          <a:p>
            <a:pPr marL="342900" indent="-342900" algn="just">
              <a:lnSpc>
                <a:spcPct val="200000"/>
              </a:lnSpc>
              <a:buFont typeface="Wingdings" panose="05000000000000000000" pitchFamily="2" charset="2"/>
              <a:buChar char="Ø"/>
            </a:pPr>
            <a:r>
              <a:rPr lang="fr-FR" sz="2400" dirty="0">
                <a:latin typeface="Times New Roman" pitchFamily="18" charset="0"/>
                <a:cs typeface="Times New Roman" pitchFamily="18" charset="0"/>
              </a:rPr>
              <a:t>Ainsi, la recherche d’organismes sentinelles et la mesure des effets biologiques des polluants sont devenues cruciales.</a:t>
            </a:r>
          </a:p>
          <a:p>
            <a:pPr algn="just">
              <a:lnSpc>
                <a:spcPct val="200000"/>
              </a:lnSpc>
            </a:pPr>
            <a:endParaRPr lang="fr-FR" sz="2400" dirty="0">
              <a:latin typeface="Times New Roman" pitchFamily="18" charset="0"/>
              <a:cs typeface="Times New Roman" pitchFamily="18" charset="0"/>
            </a:endParaRPr>
          </a:p>
          <a:p>
            <a:pPr algn="just">
              <a:lnSpc>
                <a:spcPct val="200000"/>
              </a:lnSpc>
            </a:pPr>
            <a:r>
              <a:rPr lang="fr-FR" sz="2400" dirty="0">
                <a:latin typeface="Times New Roman" pitchFamily="18" charset="0"/>
                <a:cs typeface="Times New Roman" pitchFamily="18" charset="0"/>
              </a:rPr>
              <a:t>L'étude de l'histopathologie de la glande digestive de </a:t>
            </a:r>
            <a:r>
              <a:rPr lang="fr-FR" sz="2400" i="1" dirty="0" err="1">
                <a:latin typeface="Times New Roman" pitchFamily="18" charset="0"/>
                <a:cs typeface="Times New Roman" pitchFamily="18" charset="0"/>
              </a:rPr>
              <a:t>Perna</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perna</a:t>
            </a:r>
            <a:r>
              <a:rPr lang="fr-FR" sz="2400" i="1" dirty="0">
                <a:latin typeface="Times New Roman" pitchFamily="18" charset="0"/>
                <a:cs typeface="Times New Roman" pitchFamily="18" charset="0"/>
              </a:rPr>
              <a:t> </a:t>
            </a:r>
            <a:r>
              <a:rPr lang="fr-FR" sz="2400" dirty="0">
                <a:latin typeface="Times New Roman" pitchFamily="18" charset="0"/>
                <a:cs typeface="Times New Roman" pitchFamily="18" charset="0"/>
              </a:rPr>
              <a:t>pourrait aider à évaluer l'impact des contaminants environnementaux.</a:t>
            </a:r>
          </a:p>
        </p:txBody>
      </p:sp>
    </p:spTree>
    <p:extLst>
      <p:ext uri="{BB962C8B-B14F-4D97-AF65-F5344CB8AC3E}">
        <p14:creationId xmlns:p14="http://schemas.microsoft.com/office/powerpoint/2010/main" val="3599149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198461" y="575143"/>
            <a:ext cx="3795078" cy="738664"/>
          </a:xfrm>
          <a:prstGeom prst="rect">
            <a:avLst/>
          </a:prstGeom>
          <a:noFill/>
        </p:spPr>
        <p:txBody>
          <a:bodyPr wrap="none" rtlCol="0">
            <a:spAutoFit/>
          </a:bodyPr>
          <a:lstStyle/>
          <a:p>
            <a:pPr marL="342900" indent="-342900">
              <a:buFont typeface="Wingdings" panose="05000000000000000000" pitchFamily="2" charset="2"/>
              <a:buChar char="v"/>
            </a:pPr>
            <a:r>
              <a:rPr lang="fr-FR" sz="2400" b="1" dirty="0">
                <a:latin typeface="Times New Roman" panose="02020603050405020304" pitchFamily="18" charset="0"/>
                <a:cs typeface="Times New Roman" panose="02020603050405020304" pitchFamily="18" charset="0"/>
              </a:rPr>
              <a:t>OBJECTIF GÉNÉRAL  </a:t>
            </a:r>
          </a:p>
          <a:p>
            <a:endParaRPr lang="fr-FR" dirty="0"/>
          </a:p>
        </p:txBody>
      </p:sp>
      <p:sp>
        <p:nvSpPr>
          <p:cNvPr id="4" name="Rectangle à coins arrondis 3"/>
          <p:cNvSpPr/>
          <p:nvPr/>
        </p:nvSpPr>
        <p:spPr>
          <a:xfrm>
            <a:off x="448490" y="1279875"/>
            <a:ext cx="11099409" cy="1282983"/>
          </a:xfrm>
          <a:prstGeom prst="round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endParaRPr lang="fr-FR" sz="2400"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algn="ctr">
              <a:lnSpc>
                <a:spcPct val="150000"/>
              </a:lnSpc>
            </a:pPr>
            <a:r>
              <a:rPr lang="fr-FR" sz="2400" b="1" dirty="0">
                <a:solidFill>
                  <a:schemeClr val="tx1"/>
                </a:solidFill>
                <a:latin typeface="Times New Roman" pitchFamily="18" charset="0"/>
                <a:cs typeface="Times New Roman" pitchFamily="18" charset="0"/>
              </a:rPr>
              <a:t>D’étudier</a:t>
            </a:r>
            <a:r>
              <a:rPr lang="fr-FR" sz="2400" b="1" dirty="0">
                <a:effectLst/>
                <a:latin typeface="Times New Roman" panose="02020603050405020304" pitchFamily="18" charset="0"/>
                <a:ea typeface="Calibri" panose="020F0502020204030204" pitchFamily="34" charset="0"/>
              </a:rPr>
              <a:t> l’histopathologie de la glande digestive de la moule </a:t>
            </a:r>
            <a:r>
              <a:rPr lang="fr-FR" sz="2400" b="1" i="1" dirty="0" err="1">
                <a:effectLst/>
                <a:latin typeface="Times New Roman" panose="02020603050405020304" pitchFamily="18" charset="0"/>
                <a:ea typeface="Calibri" panose="020F0502020204030204" pitchFamily="34" charset="0"/>
              </a:rPr>
              <a:t>Perna</a:t>
            </a:r>
            <a:r>
              <a:rPr lang="fr-FR" sz="2400" b="1" i="1" dirty="0">
                <a:effectLst/>
                <a:latin typeface="Times New Roman" panose="02020603050405020304" pitchFamily="18" charset="0"/>
                <a:ea typeface="Calibri" panose="020F0502020204030204" pitchFamily="34" charset="0"/>
              </a:rPr>
              <a:t> </a:t>
            </a:r>
            <a:r>
              <a:rPr lang="fr-FR" sz="2400" b="1" i="1" dirty="0" err="1">
                <a:effectLst/>
                <a:latin typeface="Times New Roman" panose="02020603050405020304" pitchFamily="18" charset="0"/>
                <a:ea typeface="Calibri" panose="020F0502020204030204" pitchFamily="34" charset="0"/>
              </a:rPr>
              <a:t>perna</a:t>
            </a:r>
            <a:r>
              <a:rPr lang="fr-FR" sz="2400" b="1" dirty="0">
                <a:effectLst/>
                <a:latin typeface="Times New Roman" panose="02020603050405020304" pitchFamily="18" charset="0"/>
                <a:ea typeface="Calibri" panose="020F0502020204030204" pitchFamily="34" charset="0"/>
              </a:rPr>
              <a:t> après une exposition à la contamination pétrolière. </a:t>
            </a:r>
            <a:endParaRPr lang="fr-FR" sz="2800" b="1" dirty="0">
              <a:solidFill>
                <a:schemeClr val="tx1"/>
              </a:solidFill>
              <a:latin typeface="Times New Roman" pitchFamily="18" charset="0"/>
              <a:cs typeface="Times New Roman" pitchFamily="18" charset="0"/>
            </a:endParaRPr>
          </a:p>
          <a:p>
            <a:pPr lvl="0" algn="ctr">
              <a:lnSpc>
                <a:spcPct val="150000"/>
              </a:lnSpc>
            </a:pPr>
            <a:endParaRPr lang="fr-FR" sz="2400" dirty="0">
              <a:latin typeface="Comic Sans MS" panose="030F0702030302020204" pitchFamily="66" charset="0"/>
            </a:endParaRPr>
          </a:p>
        </p:txBody>
      </p:sp>
      <p:sp>
        <p:nvSpPr>
          <p:cNvPr id="5" name="ZoneTexte 4"/>
          <p:cNvSpPr txBox="1"/>
          <p:nvPr/>
        </p:nvSpPr>
        <p:spPr>
          <a:xfrm>
            <a:off x="4043657" y="2994793"/>
            <a:ext cx="4525598" cy="738664"/>
          </a:xfrm>
          <a:prstGeom prst="rect">
            <a:avLst/>
          </a:prstGeom>
          <a:noFill/>
        </p:spPr>
        <p:txBody>
          <a:bodyPr wrap="none" rtlCol="0">
            <a:spAutoFit/>
          </a:bodyPr>
          <a:lstStyle/>
          <a:p>
            <a:pPr marL="342900" indent="-342900">
              <a:buFont typeface="Wingdings" panose="05000000000000000000" pitchFamily="2" charset="2"/>
              <a:buChar char="v"/>
            </a:pPr>
            <a:r>
              <a:rPr lang="fr-FR" sz="2400" b="1" dirty="0">
                <a:latin typeface="Times New Roman" panose="02020603050405020304" pitchFamily="18" charset="0"/>
                <a:cs typeface="Times New Roman" panose="02020603050405020304" pitchFamily="18" charset="0"/>
              </a:rPr>
              <a:t>OBJECTIFS SPECIFIQUES  </a:t>
            </a:r>
          </a:p>
          <a:p>
            <a:endParaRPr lang="fr-FR" dirty="0"/>
          </a:p>
        </p:txBody>
      </p:sp>
      <p:sp>
        <p:nvSpPr>
          <p:cNvPr id="6" name="ZoneTexte 5"/>
          <p:cNvSpPr txBox="1"/>
          <p:nvPr/>
        </p:nvSpPr>
        <p:spPr>
          <a:xfrm>
            <a:off x="841828" y="3665594"/>
            <a:ext cx="10929257" cy="461665"/>
          </a:xfrm>
          <a:prstGeom prst="rect">
            <a:avLst/>
          </a:prstGeom>
          <a:noFill/>
        </p:spPr>
        <p:txBody>
          <a:bodyPr wrap="square" rtlCol="0">
            <a:spAutoFit/>
          </a:bodyPr>
          <a:lstStyle/>
          <a:p>
            <a:pPr marL="285750" indent="-285750">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Déterminer la teneur des tissus de la moule en HAP</a:t>
            </a:r>
          </a:p>
        </p:txBody>
      </p:sp>
      <p:sp>
        <p:nvSpPr>
          <p:cNvPr id="7" name="ZoneTexte 6"/>
          <p:cNvSpPr txBox="1"/>
          <p:nvPr/>
        </p:nvSpPr>
        <p:spPr>
          <a:xfrm>
            <a:off x="841828" y="4127259"/>
            <a:ext cx="10784115" cy="1687963"/>
          </a:xfrm>
          <a:prstGeom prst="rect">
            <a:avLst/>
          </a:prstGeom>
          <a:noFill/>
        </p:spPr>
        <p:txBody>
          <a:bodyPr wrap="square" rtlCol="0">
            <a:spAutoFit/>
          </a:bodyPr>
          <a:lstStyle/>
          <a:p>
            <a:pPr algn="just" fontAlgn="base">
              <a:lnSpc>
                <a:spcPct val="150000"/>
              </a:lnSpc>
              <a:spcBef>
                <a:spcPct val="0"/>
              </a:spcBef>
              <a:spcAft>
                <a:spcPct val="0"/>
              </a:spcAft>
              <a:buFont typeface="Wingdings" pitchFamily="2" charset="2"/>
              <a:buChar char="ü"/>
            </a:pPr>
            <a:r>
              <a:rPr lang="fr-FR" sz="2000" dirty="0">
                <a:latin typeface="Times New Roman" panose="02020603050405020304" pitchFamily="18" charset="0"/>
                <a:ea typeface="Calibri" pitchFamily="34" charset="0"/>
                <a:cs typeface="Times New Roman" panose="02020603050405020304" pitchFamily="18" charset="0"/>
              </a:rPr>
              <a:t> </a:t>
            </a:r>
            <a:r>
              <a:rPr lang="fr-FR" sz="2400" dirty="0">
                <a:latin typeface="Times New Roman" panose="02020603050405020304" pitchFamily="18" charset="0"/>
                <a:ea typeface="Calibri" pitchFamily="34" charset="0"/>
                <a:cs typeface="Times New Roman" panose="02020603050405020304" pitchFamily="18" charset="0"/>
              </a:rPr>
              <a:t>Identifier les atteintes histologiques de la glande digestive</a:t>
            </a:r>
          </a:p>
          <a:p>
            <a:pPr algn="just" fontAlgn="base">
              <a:lnSpc>
                <a:spcPct val="150000"/>
              </a:lnSpc>
              <a:spcBef>
                <a:spcPct val="0"/>
              </a:spcBef>
              <a:spcAft>
                <a:spcPct val="0"/>
              </a:spcAft>
              <a:buFont typeface="Wingdings" pitchFamily="2" charset="2"/>
              <a:buChar char="ü"/>
            </a:pPr>
            <a:r>
              <a:rPr lang="fr-FR" sz="2400" dirty="0">
                <a:latin typeface="Times New Roman" panose="02020603050405020304" pitchFamily="18" charset="0"/>
                <a:ea typeface="Calibri"/>
                <a:cs typeface="Times New Roman" panose="02020603050405020304" pitchFamily="18" charset="0"/>
              </a:rPr>
              <a:t> Evaluer la variabilité de ces atteintes histologiques </a:t>
            </a:r>
            <a:endParaRPr lang="fr-FR" sz="2400" dirty="0">
              <a:latin typeface="Times New Roman" panose="02020603050405020304" pitchFamily="18" charset="0"/>
              <a:cs typeface="Times New Roman" panose="02020603050405020304" pitchFamily="18" charset="0"/>
            </a:endParaRPr>
          </a:p>
          <a:p>
            <a:pPr algn="just" fontAlgn="base">
              <a:lnSpc>
                <a:spcPct val="150000"/>
              </a:lnSpc>
              <a:spcBef>
                <a:spcPct val="0"/>
              </a:spcBef>
              <a:spcAft>
                <a:spcPct val="0"/>
              </a:spcAft>
              <a:buFont typeface="Wingdings" pitchFamily="2" charset="2"/>
              <a:buChar char="ü"/>
            </a:pPr>
            <a:r>
              <a:rPr lang="fr-FR" sz="2400" dirty="0">
                <a:latin typeface="Times New Roman" panose="02020603050405020304" pitchFamily="18" charset="0"/>
                <a:cs typeface="Times New Roman" panose="02020603050405020304" pitchFamily="18" charset="0"/>
              </a:rPr>
              <a:t> déterminer la prédominance histopathologique en fonction du type d’expérience</a:t>
            </a:r>
          </a:p>
        </p:txBody>
      </p:sp>
      <p:sp>
        <p:nvSpPr>
          <p:cNvPr id="10" name="Pentagone 9"/>
          <p:cNvSpPr/>
          <p:nvPr/>
        </p:nvSpPr>
        <p:spPr>
          <a:xfrm>
            <a:off x="0" y="104172"/>
            <a:ext cx="3503596" cy="357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(6/7)</a:t>
            </a:r>
          </a:p>
        </p:txBody>
      </p:sp>
      <p:sp>
        <p:nvSpPr>
          <p:cNvPr id="12" name="Espace réservé du numéro de diapositive 11"/>
          <p:cNvSpPr>
            <a:spLocks noGrp="1"/>
          </p:cNvSpPr>
          <p:nvPr>
            <p:ph type="sldNum" sz="quarter" idx="12"/>
          </p:nvPr>
        </p:nvSpPr>
        <p:spPr/>
        <p:txBody>
          <a:bodyPr/>
          <a:lstStyle/>
          <a:p>
            <a:r>
              <a:rPr lang="fr-FR" sz="1400" b="1" dirty="0">
                <a:solidFill>
                  <a:schemeClr val="tx1"/>
                </a:solidFill>
                <a:latin typeface="Comic Sans MS" panose="030F0702030302020204" pitchFamily="66" charset="0"/>
              </a:rPr>
              <a:t>7</a:t>
            </a:r>
          </a:p>
        </p:txBody>
      </p:sp>
    </p:spTree>
    <p:extLst>
      <p:ext uri="{BB962C8B-B14F-4D97-AF65-F5344CB8AC3E}">
        <p14:creationId xmlns:p14="http://schemas.microsoft.com/office/powerpoint/2010/main" val="2142532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perna.JPG"/>
          <p:cNvPicPr>
            <a:picLocks noChangeAspect="1"/>
          </p:cNvPicPr>
          <p:nvPr/>
        </p:nvPicPr>
        <p:blipFill>
          <a:blip r:embed="rId2" cstate="print">
            <a:lum contrast="10000"/>
          </a:blip>
          <a:stretch>
            <a:fillRect/>
          </a:stretch>
        </p:blipFill>
        <p:spPr>
          <a:xfrm>
            <a:off x="7323290" y="1625723"/>
            <a:ext cx="4466240" cy="4048219"/>
          </a:xfrm>
          <a:prstGeom prst="rect">
            <a:avLst/>
          </a:prstGeom>
        </p:spPr>
      </p:pic>
      <p:sp>
        <p:nvSpPr>
          <p:cNvPr id="5" name="Pentagone 4"/>
          <p:cNvSpPr/>
          <p:nvPr/>
        </p:nvSpPr>
        <p:spPr>
          <a:xfrm>
            <a:off x="-1" y="104173"/>
            <a:ext cx="3407343" cy="3193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400" b="1" kern="0" dirty="0">
                <a:solidFill>
                  <a:prstClr val="black"/>
                </a:solidFill>
                <a:latin typeface="Times New Roman" panose="02020603050405020304" pitchFamily="18" charset="0"/>
                <a:cs typeface="Times New Roman" panose="02020603050405020304" pitchFamily="18" charset="0"/>
              </a:rPr>
              <a:t>INTRODUCTION (7/7)</a:t>
            </a:r>
          </a:p>
        </p:txBody>
      </p:sp>
      <p:sp>
        <p:nvSpPr>
          <p:cNvPr id="6" name="ZoneTexte 5"/>
          <p:cNvSpPr txBox="1"/>
          <p:nvPr/>
        </p:nvSpPr>
        <p:spPr>
          <a:xfrm>
            <a:off x="638628" y="870858"/>
            <a:ext cx="10170886" cy="461665"/>
          </a:xfrm>
          <a:prstGeom prst="rect">
            <a:avLst/>
          </a:prstGeom>
          <a:noFill/>
        </p:spPr>
        <p:txBody>
          <a:bodyPr wrap="square" rtlCol="0">
            <a:spAutoFit/>
          </a:bodyPr>
          <a:lstStyle/>
          <a:p>
            <a:pPr>
              <a:buFont typeface="Wingdings" pitchFamily="2" charset="2"/>
              <a:buChar char="q"/>
            </a:pPr>
            <a:r>
              <a:rPr lang="fr-FR" sz="2400" b="1" dirty="0">
                <a:latin typeface="Times New Roman" panose="02020603050405020304" pitchFamily="18" charset="0"/>
                <a:cs typeface="Times New Roman" panose="02020603050405020304" pitchFamily="18" charset="0"/>
              </a:rPr>
              <a:t> IL s'agit d’une étude expérimentale utilisant la moule </a:t>
            </a:r>
            <a:r>
              <a:rPr lang="fr-FR" sz="2400" b="1" i="1" dirty="0">
                <a:latin typeface="Times New Roman" panose="02020603050405020304" pitchFamily="18" charset="0"/>
                <a:cs typeface="Times New Roman" panose="02020603050405020304" pitchFamily="18" charset="0"/>
              </a:rPr>
              <a:t>Perna </a:t>
            </a:r>
            <a:r>
              <a:rPr lang="fr-FR" sz="2400" b="1" i="1" dirty="0" err="1">
                <a:latin typeface="Times New Roman" panose="02020603050405020304" pitchFamily="18" charset="0"/>
                <a:cs typeface="Times New Roman" panose="02020603050405020304" pitchFamily="18" charset="0"/>
              </a:rPr>
              <a:t>perna</a:t>
            </a:r>
            <a:r>
              <a:rPr lang="fr-FR" sz="2400" b="1" i="1" dirty="0">
                <a:latin typeface="Times New Roman" panose="02020603050405020304" pitchFamily="18" charset="0"/>
                <a:cs typeface="Times New Roman" panose="02020603050405020304" pitchFamily="18" charset="0"/>
              </a:rPr>
              <a:t>  </a:t>
            </a:r>
          </a:p>
        </p:txBody>
      </p:sp>
      <p:sp>
        <p:nvSpPr>
          <p:cNvPr id="7" name="Rectangle 6"/>
          <p:cNvSpPr/>
          <p:nvPr/>
        </p:nvSpPr>
        <p:spPr>
          <a:xfrm>
            <a:off x="449501" y="1697856"/>
            <a:ext cx="6313714" cy="3903954"/>
          </a:xfrm>
          <a:prstGeom prst="rect">
            <a:avLst/>
          </a:prstGeom>
        </p:spPr>
        <p:txBody>
          <a:bodyPr wrap="square">
            <a:spAutoFit/>
          </a:bodyPr>
          <a:lstStyle/>
          <a:p>
            <a:pPr algn="just">
              <a:lnSpc>
                <a:spcPct val="150000"/>
              </a:lnSpc>
              <a:buFont typeface="Wingdings" pitchFamily="2" charset="2"/>
              <a:buChar char="Ø"/>
            </a:pPr>
            <a:r>
              <a:rPr lang="fr-FR" sz="2400" b="1" dirty="0">
                <a:solidFill>
                  <a:schemeClr val="accent5"/>
                </a:solidFill>
                <a:latin typeface="Times New Roman" pitchFamily="18" charset="0"/>
                <a:cs typeface="Times New Roman" pitchFamily="18" charset="0"/>
              </a:rPr>
              <a:t>L'espèce </a:t>
            </a:r>
            <a:r>
              <a:rPr lang="fr-FR" sz="2400" b="1" i="1" dirty="0">
                <a:solidFill>
                  <a:schemeClr val="accent5"/>
                </a:solidFill>
                <a:latin typeface="Times New Roman" pitchFamily="18" charset="0"/>
                <a:cs typeface="Times New Roman" pitchFamily="18" charset="0"/>
              </a:rPr>
              <a:t>Perna </a:t>
            </a:r>
            <a:r>
              <a:rPr lang="fr-FR" sz="2400" b="1" i="1" dirty="0" err="1">
                <a:solidFill>
                  <a:schemeClr val="accent5"/>
                </a:solidFill>
                <a:latin typeface="Times New Roman" pitchFamily="18" charset="0"/>
                <a:cs typeface="Times New Roman" pitchFamily="18" charset="0"/>
              </a:rPr>
              <a:t>perna</a:t>
            </a:r>
            <a:r>
              <a:rPr lang="fr-FR" sz="2400" b="1" i="1" dirty="0">
                <a:solidFill>
                  <a:schemeClr val="accent5"/>
                </a:solidFill>
                <a:latin typeface="Times New Roman" pitchFamily="18" charset="0"/>
                <a:cs typeface="Times New Roman" pitchFamily="18" charset="0"/>
              </a:rPr>
              <a:t> </a:t>
            </a:r>
            <a:r>
              <a:rPr lang="fr-FR" sz="2400" b="1" dirty="0">
                <a:solidFill>
                  <a:schemeClr val="accent5"/>
                </a:solidFill>
                <a:latin typeface="Times New Roman" pitchFamily="18" charset="0"/>
                <a:cs typeface="Times New Roman" pitchFamily="18" charset="0"/>
              </a:rPr>
              <a:t>a été sélectionnée en raison de son abondance dans les écosystèmes sénégalais et ouest africains.</a:t>
            </a:r>
          </a:p>
          <a:p>
            <a:pPr algn="just">
              <a:lnSpc>
                <a:spcPct val="150000"/>
              </a:lnSpc>
              <a:buFont typeface="Wingdings" pitchFamily="2" charset="2"/>
              <a:buChar char="Ø"/>
            </a:pPr>
            <a:endParaRPr lang="fr-FR" sz="2400" b="1" dirty="0">
              <a:solidFill>
                <a:schemeClr val="accent5"/>
              </a:solidFill>
              <a:latin typeface="Times New Roman" pitchFamily="18" charset="0"/>
              <a:cs typeface="Times New Roman" pitchFamily="18" charset="0"/>
            </a:endParaRPr>
          </a:p>
          <a:p>
            <a:pPr algn="just">
              <a:lnSpc>
                <a:spcPct val="150000"/>
              </a:lnSpc>
              <a:buFont typeface="Wingdings" pitchFamily="2" charset="2"/>
              <a:buChar char="Ø"/>
            </a:pPr>
            <a:r>
              <a:rPr lang="fr-FR" sz="2400" b="1" dirty="0">
                <a:solidFill>
                  <a:schemeClr val="accent5"/>
                </a:solidFill>
                <a:latin typeface="Times New Roman" pitchFamily="18" charset="0"/>
                <a:cs typeface="Times New Roman" pitchFamily="18" charset="0"/>
              </a:rPr>
              <a:t>Sa capacité avérée à bioaccumuler les polluants, notamment dans sa glande digestive (Augier et </a:t>
            </a:r>
            <a:r>
              <a:rPr lang="fr-FR" sz="2400" b="1" i="1" dirty="0">
                <a:solidFill>
                  <a:schemeClr val="accent5"/>
                </a:solidFill>
                <a:latin typeface="Times New Roman" pitchFamily="18" charset="0"/>
                <a:cs typeface="Times New Roman" pitchFamily="18" charset="0"/>
              </a:rPr>
              <a:t>al.</a:t>
            </a:r>
            <a:r>
              <a:rPr lang="fr-FR" sz="2400" b="1" dirty="0">
                <a:solidFill>
                  <a:schemeClr val="accent5"/>
                </a:solidFill>
                <a:latin typeface="Times New Roman" pitchFamily="18" charset="0"/>
                <a:cs typeface="Times New Roman" pitchFamily="18" charset="0"/>
              </a:rPr>
              <a:t>, 1997 ; </a:t>
            </a:r>
            <a:r>
              <a:rPr lang="fr-FR" sz="2400" b="1" dirty="0" err="1">
                <a:solidFill>
                  <a:schemeClr val="accent5"/>
                </a:solidFill>
                <a:latin typeface="Times New Roman" pitchFamily="18" charset="0"/>
                <a:cs typeface="Times New Roman" pitchFamily="18" charset="0"/>
              </a:rPr>
              <a:t>Mejdoub</a:t>
            </a:r>
            <a:r>
              <a:rPr lang="fr-FR" sz="2400" b="1" dirty="0">
                <a:solidFill>
                  <a:schemeClr val="accent5"/>
                </a:solidFill>
                <a:latin typeface="Times New Roman" pitchFamily="18" charset="0"/>
                <a:cs typeface="Times New Roman" pitchFamily="18" charset="0"/>
              </a:rPr>
              <a:t> et </a:t>
            </a:r>
            <a:r>
              <a:rPr lang="fr-FR" sz="2400" b="1" i="1" dirty="0">
                <a:solidFill>
                  <a:schemeClr val="accent5"/>
                </a:solidFill>
                <a:latin typeface="Times New Roman" pitchFamily="18" charset="0"/>
                <a:cs typeface="Times New Roman" pitchFamily="18" charset="0"/>
              </a:rPr>
              <a:t>al.</a:t>
            </a:r>
            <a:r>
              <a:rPr lang="fr-FR" sz="2400" b="1" dirty="0">
                <a:solidFill>
                  <a:schemeClr val="accent5"/>
                </a:solidFill>
                <a:latin typeface="Times New Roman" pitchFamily="18" charset="0"/>
                <a:cs typeface="Times New Roman" pitchFamily="18" charset="0"/>
              </a:rPr>
              <a:t>, 2018).</a:t>
            </a:r>
          </a:p>
        </p:txBody>
      </p:sp>
      <p:sp>
        <p:nvSpPr>
          <p:cNvPr id="8" name="Espace réservé du numéro de diapositive 11"/>
          <p:cNvSpPr txBox="1">
            <a:spLocks/>
          </p:cNvSpPr>
          <p:nvPr/>
        </p:nvSpPr>
        <p:spPr>
          <a:xfrm>
            <a:off x="8893629" y="6262007"/>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8</a:t>
            </a:r>
          </a:p>
        </p:txBody>
      </p:sp>
      <p:sp>
        <p:nvSpPr>
          <p:cNvPr id="2" name="ZoneTexte 1">
            <a:extLst>
              <a:ext uri="{FF2B5EF4-FFF2-40B4-BE49-F238E27FC236}">
                <a16:creationId xmlns:a16="http://schemas.microsoft.com/office/drawing/2014/main" id="{620EBE3A-F544-8A5E-5EE2-B6F700AA9C8E}"/>
              </a:ext>
            </a:extLst>
          </p:cNvPr>
          <p:cNvSpPr txBox="1"/>
          <p:nvPr/>
        </p:nvSpPr>
        <p:spPr>
          <a:xfrm>
            <a:off x="7892249" y="5601810"/>
            <a:ext cx="374458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    Photo : Moule </a:t>
            </a:r>
            <a:r>
              <a:rPr lang="fr-FR" sz="2000" i="1" dirty="0" err="1">
                <a:latin typeface="Times New Roman" panose="02020603050405020304" pitchFamily="18" charset="0"/>
                <a:cs typeface="Times New Roman" panose="02020603050405020304" pitchFamily="18" charset="0"/>
              </a:rPr>
              <a:t>Perna</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perna</a:t>
            </a:r>
            <a:endParaRPr lang="fr-FR" sz="200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19311</TotalTime>
  <Words>2165</Words>
  <Application>Microsoft Office PowerPoint</Application>
  <PresentationFormat>Grand écran</PresentationFormat>
  <Paragraphs>340</Paragraphs>
  <Slides>33</Slides>
  <Notes>22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Arial</vt:lpstr>
      <vt:lpstr>Calibri</vt:lpstr>
      <vt:lpstr>Calibri Light</vt:lpstr>
      <vt:lpstr>Comic Sans MS</vt:lpstr>
      <vt:lpstr>Courier New</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Arona Diallo</cp:lastModifiedBy>
  <cp:revision>737</cp:revision>
  <dcterms:created xsi:type="dcterms:W3CDTF">2022-08-24T11:48:15Z</dcterms:created>
  <dcterms:modified xsi:type="dcterms:W3CDTF">2025-01-27T17:27:18Z</dcterms:modified>
</cp:coreProperties>
</file>