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432" y="-91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db268837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db268837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d90a8eed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d90a8eed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d90a8eed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d90a8eed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d90a8eed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d90a8eed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25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fade/>
      </p:transition>
    </mc:Choice>
    <mc:Fallback>
      <p:transition spd="slow">
        <p:fade/>
      </p:transition>
    </mc:Fallback>
  </mc:AlternateConten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1836975" y="2681108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>
            <a:off x="3496948" y="4365394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3"/>
          <p:cNvSpPr/>
          <p:nvPr/>
        </p:nvSpPr>
        <p:spPr>
          <a:xfrm>
            <a:off x="2201775" y="5550749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062154" y="4709005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804273" y="4709005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922921" y="4417244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351061" y="5550749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096034" y="2834171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734067" y="6097472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546392" y="4911616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804273" y="4115187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922921" y="5842510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642822" y="299197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4214682" y="348463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523660" y="395179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366887" y="505749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3340865" y="4613332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7216" y="3771588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847819" y="4196973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675866" y="5227921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185739" y="4115204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847819" y="4562333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09435" y="505749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4704112" y="3283738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5109435" y="3722499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2571286" y="2681108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3704550" y="3471890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4551907" y="3740356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" name="Google Shape;82;p13"/>
          <p:cNvCxnSpPr/>
          <p:nvPr/>
        </p:nvCxnSpPr>
        <p:spPr>
          <a:xfrm>
            <a:off x="6990413" y="2681108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/>
          <p:nvPr/>
        </p:nvCxnSpPr>
        <p:spPr>
          <a:xfrm>
            <a:off x="8650385" y="4365394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3"/>
          <p:cNvSpPr/>
          <p:nvPr/>
        </p:nvSpPr>
        <p:spPr>
          <a:xfrm>
            <a:off x="7355213" y="5550749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7215592" y="4709005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7957711" y="4709005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9076358" y="4417244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8504499" y="5550749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8249472" y="2834171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7887505" y="6097472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8699830" y="4911616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7957711" y="4115187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9076358" y="5842510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8796260" y="299197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9368119" y="348463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8677098" y="395179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9520325" y="505749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8494302" y="4613332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8010653" y="3771588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10001256" y="4196973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829304" y="5227921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9339177" y="4115204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0001256" y="4562333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10262872" y="505749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9857550" y="3283738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10262872" y="3722499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7724724" y="2681108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8857988" y="3471890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9705344" y="3740356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" name="Google Shape;110;p13"/>
          <p:cNvCxnSpPr/>
          <p:nvPr/>
        </p:nvCxnSpPr>
        <p:spPr>
          <a:xfrm>
            <a:off x="12457575" y="2681108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14117548" y="4365394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3"/>
          <p:cNvSpPr/>
          <p:nvPr/>
        </p:nvSpPr>
        <p:spPr>
          <a:xfrm>
            <a:off x="12822375" y="5550749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12682754" y="4709005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13424873" y="4709005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14857946" y="4417244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3971661" y="5550749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13716634" y="2834171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13354667" y="6097472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14166992" y="4911616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13424873" y="4115187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14543521" y="5842510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14263422" y="299197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14835282" y="348463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14144260" y="395179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14987487" y="505749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13961465" y="4613332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13477816" y="3771588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15468419" y="4196973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14296466" y="5227921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14806339" y="4115204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15468419" y="4562333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15730035" y="505749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15324712" y="3283738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5730035" y="3722499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13191886" y="2681108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14325150" y="3471890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15172507" y="3740356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38;p13"/>
          <p:cNvCxnSpPr/>
          <p:nvPr/>
        </p:nvCxnSpPr>
        <p:spPr>
          <a:xfrm>
            <a:off x="3902913" y="2736500"/>
            <a:ext cx="0" cy="3690900"/>
          </a:xfrm>
          <a:prstGeom prst="straightConnector1">
            <a:avLst/>
          </a:prstGeom>
          <a:noFill/>
          <a:ln w="762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3"/>
          <p:cNvSpPr/>
          <p:nvPr/>
        </p:nvSpPr>
        <p:spPr>
          <a:xfrm>
            <a:off x="7653788" y="2773400"/>
            <a:ext cx="2915750" cy="2915750"/>
          </a:xfrm>
          <a:custGeom>
            <a:avLst/>
            <a:gdLst/>
            <a:ahLst/>
            <a:cxnLst/>
            <a:rect l="l" t="t" r="r" b="b"/>
            <a:pathLst>
              <a:path w="116630" h="116630" extrusionOk="0">
                <a:moveTo>
                  <a:pt x="0" y="0"/>
                </a:moveTo>
                <a:cubicBezTo>
                  <a:pt x="3076" y="8489"/>
                  <a:pt x="11442" y="36909"/>
                  <a:pt x="18454" y="50934"/>
                </a:cubicBezTo>
                <a:cubicBezTo>
                  <a:pt x="25467" y="64959"/>
                  <a:pt x="35186" y="77385"/>
                  <a:pt x="42075" y="84151"/>
                </a:cubicBezTo>
                <a:cubicBezTo>
                  <a:pt x="48965" y="90918"/>
                  <a:pt x="47365" y="86120"/>
                  <a:pt x="59791" y="91533"/>
                </a:cubicBezTo>
                <a:cubicBezTo>
                  <a:pt x="72217" y="96946"/>
                  <a:pt x="107157" y="112447"/>
                  <a:pt x="116630" y="116630"/>
                </a:cubicBezTo>
              </a:path>
            </a:pathLst>
          </a:custGeom>
          <a:noFill/>
          <a:ln w="762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Google Shape;140;p13"/>
          <p:cNvSpPr/>
          <p:nvPr/>
        </p:nvSpPr>
        <p:spPr>
          <a:xfrm>
            <a:off x="13153113" y="2718050"/>
            <a:ext cx="2952650" cy="2979550"/>
          </a:xfrm>
          <a:custGeom>
            <a:avLst/>
            <a:gdLst/>
            <a:ahLst/>
            <a:cxnLst/>
            <a:rect l="l" t="t" r="r" b="b"/>
            <a:pathLst>
              <a:path w="118106" h="119182" extrusionOk="0">
                <a:moveTo>
                  <a:pt x="0" y="0"/>
                </a:moveTo>
                <a:cubicBezTo>
                  <a:pt x="984" y="2830"/>
                  <a:pt x="2091" y="16240"/>
                  <a:pt x="5905" y="16978"/>
                </a:cubicBezTo>
                <a:cubicBezTo>
                  <a:pt x="9719" y="17716"/>
                  <a:pt x="16855" y="6275"/>
                  <a:pt x="22883" y="4429"/>
                </a:cubicBezTo>
                <a:cubicBezTo>
                  <a:pt x="28911" y="2584"/>
                  <a:pt x="39492" y="2337"/>
                  <a:pt x="42075" y="5905"/>
                </a:cubicBezTo>
                <a:cubicBezTo>
                  <a:pt x="44659" y="9473"/>
                  <a:pt x="43674" y="19439"/>
                  <a:pt x="38384" y="25836"/>
                </a:cubicBezTo>
                <a:cubicBezTo>
                  <a:pt x="33094" y="32234"/>
                  <a:pt x="14148" y="39246"/>
                  <a:pt x="10334" y="44290"/>
                </a:cubicBezTo>
                <a:cubicBezTo>
                  <a:pt x="6520" y="49334"/>
                  <a:pt x="12179" y="53394"/>
                  <a:pt x="15501" y="56100"/>
                </a:cubicBezTo>
                <a:cubicBezTo>
                  <a:pt x="18823" y="58807"/>
                  <a:pt x="27434" y="55239"/>
                  <a:pt x="30264" y="60529"/>
                </a:cubicBezTo>
                <a:cubicBezTo>
                  <a:pt x="33094" y="65819"/>
                  <a:pt x="29403" y="83535"/>
                  <a:pt x="32479" y="87841"/>
                </a:cubicBezTo>
                <a:cubicBezTo>
                  <a:pt x="35555" y="92147"/>
                  <a:pt x="42814" y="89441"/>
                  <a:pt x="48719" y="86365"/>
                </a:cubicBezTo>
                <a:cubicBezTo>
                  <a:pt x="54624" y="83289"/>
                  <a:pt x="62129" y="72094"/>
                  <a:pt x="67911" y="69387"/>
                </a:cubicBezTo>
                <a:cubicBezTo>
                  <a:pt x="73693" y="66680"/>
                  <a:pt x="83166" y="66557"/>
                  <a:pt x="83412" y="70125"/>
                </a:cubicBezTo>
                <a:cubicBezTo>
                  <a:pt x="83658" y="73693"/>
                  <a:pt x="75907" y="85135"/>
                  <a:pt x="69387" y="90794"/>
                </a:cubicBezTo>
                <a:cubicBezTo>
                  <a:pt x="62867" y="96453"/>
                  <a:pt x="47120" y="99406"/>
                  <a:pt x="44290" y="104081"/>
                </a:cubicBezTo>
                <a:cubicBezTo>
                  <a:pt x="41460" y="108756"/>
                  <a:pt x="46627" y="117491"/>
                  <a:pt x="52409" y="118844"/>
                </a:cubicBezTo>
                <a:cubicBezTo>
                  <a:pt x="58191" y="120197"/>
                  <a:pt x="68034" y="113185"/>
                  <a:pt x="78983" y="112201"/>
                </a:cubicBezTo>
                <a:cubicBezTo>
                  <a:pt x="89933" y="111217"/>
                  <a:pt x="111586" y="112816"/>
                  <a:pt x="118106" y="112939"/>
                </a:cubicBezTo>
              </a:path>
            </a:pathLst>
          </a:custGeom>
          <a:noFill/>
          <a:ln w="762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Google Shape;141;p13"/>
          <p:cNvSpPr txBox="1"/>
          <p:nvPr/>
        </p:nvSpPr>
        <p:spPr>
          <a:xfrm>
            <a:off x="1539063" y="7116300"/>
            <a:ext cx="4727700" cy="16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Underfit</a:t>
            </a:r>
            <a:r>
              <a:rPr lang="en" sz="3000"/>
              <a:t>: Model fails to capture trends in the data</a:t>
            </a:r>
            <a:endParaRPr sz="3000"/>
          </a:p>
        </p:txBody>
      </p:sp>
      <p:sp>
        <p:nvSpPr>
          <p:cNvPr id="142" name="Google Shape;142;p13"/>
          <p:cNvSpPr txBox="1"/>
          <p:nvPr/>
        </p:nvSpPr>
        <p:spPr>
          <a:xfrm>
            <a:off x="6814750" y="7116300"/>
            <a:ext cx="4727700" cy="16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Good fit</a:t>
            </a:r>
            <a:r>
              <a:rPr lang="en" sz="3000"/>
              <a:t>: Model captures trends and can generalize to unseen data</a:t>
            </a:r>
            <a:endParaRPr sz="3000"/>
          </a:p>
        </p:txBody>
      </p:sp>
      <p:sp>
        <p:nvSpPr>
          <p:cNvPr id="143" name="Google Shape;143;p13"/>
          <p:cNvSpPr txBox="1"/>
          <p:nvPr/>
        </p:nvSpPr>
        <p:spPr>
          <a:xfrm>
            <a:off x="12090450" y="7116300"/>
            <a:ext cx="4727700" cy="16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Overfit</a:t>
            </a:r>
            <a:r>
              <a:rPr lang="en" sz="3000"/>
              <a:t>: Model captures training data trends but fails on unseen data</a:t>
            </a:r>
            <a:endParaRPr sz="3000"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4294967295"/>
          </p:nvPr>
        </p:nvSpPr>
        <p:spPr>
          <a:xfrm>
            <a:off x="623400" y="435775"/>
            <a:ext cx="17041200" cy="116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Underfitting vs. Overfitting</a:t>
            </a:r>
            <a:endParaRPr/>
          </a:p>
        </p:txBody>
      </p:sp>
      <p:sp>
        <p:nvSpPr>
          <p:cNvPr id="145" name="Footer Placeholder 14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623400" y="435775"/>
            <a:ext cx="17041200" cy="116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Spotting Underfitting and Overfitting</a:t>
            </a:r>
            <a:endParaRPr/>
          </a:p>
        </p:txBody>
      </p:sp>
      <p:cxnSp>
        <p:nvCxnSpPr>
          <p:cNvPr id="150" name="Google Shape;150;p14"/>
          <p:cNvCxnSpPr/>
          <p:nvPr/>
        </p:nvCxnSpPr>
        <p:spPr>
          <a:xfrm>
            <a:off x="1824188" y="2681096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4"/>
          <p:cNvCxnSpPr/>
          <p:nvPr/>
        </p:nvCxnSpPr>
        <p:spPr>
          <a:xfrm>
            <a:off x="3484160" y="4365382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4"/>
          <p:cNvSpPr/>
          <p:nvPr/>
        </p:nvSpPr>
        <p:spPr>
          <a:xfrm>
            <a:off x="1906863" y="5977273"/>
            <a:ext cx="3516925" cy="357500"/>
          </a:xfrm>
          <a:custGeom>
            <a:avLst/>
            <a:gdLst/>
            <a:ahLst/>
            <a:cxnLst/>
            <a:rect l="l" t="t" r="r" b="b"/>
            <a:pathLst>
              <a:path w="140677" h="14300" extrusionOk="0">
                <a:moveTo>
                  <a:pt x="0" y="14300"/>
                </a:moveTo>
                <a:cubicBezTo>
                  <a:pt x="8206" y="12151"/>
                  <a:pt x="25791" y="3750"/>
                  <a:pt x="49237" y="1405"/>
                </a:cubicBezTo>
                <a:cubicBezTo>
                  <a:pt x="72683" y="-940"/>
                  <a:pt x="125437" y="428"/>
                  <a:pt x="140677" y="232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Google Shape;153;p14"/>
          <p:cNvSpPr/>
          <p:nvPr/>
        </p:nvSpPr>
        <p:spPr>
          <a:xfrm>
            <a:off x="1936188" y="5895138"/>
            <a:ext cx="3516791" cy="439625"/>
          </a:xfrm>
          <a:custGeom>
            <a:avLst/>
            <a:gdLst/>
            <a:ahLst/>
            <a:cxnLst/>
            <a:rect l="l" t="t" r="r" b="b"/>
            <a:pathLst>
              <a:path w="141849" h="17585" extrusionOk="0">
                <a:moveTo>
                  <a:pt x="0" y="17585"/>
                </a:moveTo>
                <a:cubicBezTo>
                  <a:pt x="6448" y="15045"/>
                  <a:pt x="15045" y="5276"/>
                  <a:pt x="38686" y="2345"/>
                </a:cubicBezTo>
                <a:cubicBezTo>
                  <a:pt x="62328" y="-586"/>
                  <a:pt x="124655" y="391"/>
                  <a:pt x="141849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Google Shape;154;p14"/>
          <p:cNvSpPr txBox="1"/>
          <p:nvPr/>
        </p:nvSpPr>
        <p:spPr>
          <a:xfrm>
            <a:off x="2946863" y="6392488"/>
            <a:ext cx="25644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(epochs)</a:t>
            </a:r>
            <a:endParaRPr sz="2400"/>
          </a:p>
        </p:txBody>
      </p:sp>
      <p:cxnSp>
        <p:nvCxnSpPr>
          <p:cNvPr id="155" name="Google Shape;155;p14"/>
          <p:cNvCxnSpPr/>
          <p:nvPr/>
        </p:nvCxnSpPr>
        <p:spPr>
          <a:xfrm>
            <a:off x="5086763" y="676613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14"/>
          <p:cNvSpPr txBox="1"/>
          <p:nvPr/>
        </p:nvSpPr>
        <p:spPr>
          <a:xfrm rot="-5400000">
            <a:off x="486488" y="4279038"/>
            <a:ext cx="19281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Accuracy</a:t>
            </a:r>
            <a:endParaRPr sz="2400"/>
          </a:p>
        </p:txBody>
      </p:sp>
      <p:cxnSp>
        <p:nvCxnSpPr>
          <p:cNvPr id="157" name="Google Shape;157;p14"/>
          <p:cNvCxnSpPr/>
          <p:nvPr/>
        </p:nvCxnSpPr>
        <p:spPr>
          <a:xfrm rot="-5400000">
            <a:off x="1113488" y="377628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4"/>
          <p:cNvSpPr txBox="1"/>
          <p:nvPr/>
        </p:nvSpPr>
        <p:spPr>
          <a:xfrm>
            <a:off x="558738" y="2681088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100%</a:t>
            </a:r>
            <a:endParaRPr sz="2400"/>
          </a:p>
        </p:txBody>
      </p:sp>
      <p:sp>
        <p:nvSpPr>
          <p:cNvPr id="159" name="Google Shape;159;p14"/>
          <p:cNvSpPr txBox="1"/>
          <p:nvPr/>
        </p:nvSpPr>
        <p:spPr>
          <a:xfrm>
            <a:off x="558738" y="6172738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0%</a:t>
            </a:r>
            <a:endParaRPr sz="2400"/>
          </a:p>
        </p:txBody>
      </p:sp>
      <p:sp>
        <p:nvSpPr>
          <p:cNvPr id="160" name="Google Shape;160;p14"/>
          <p:cNvSpPr txBox="1"/>
          <p:nvPr/>
        </p:nvSpPr>
        <p:spPr>
          <a:xfrm>
            <a:off x="3914463" y="5397913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</p:txBody>
      </p:sp>
      <p:sp>
        <p:nvSpPr>
          <p:cNvPr id="161" name="Google Shape;161;p14"/>
          <p:cNvSpPr txBox="1"/>
          <p:nvPr/>
        </p:nvSpPr>
        <p:spPr>
          <a:xfrm>
            <a:off x="3914463" y="5977263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</a:t>
            </a:r>
            <a:endParaRPr sz="2400"/>
          </a:p>
        </p:txBody>
      </p:sp>
      <p:cxnSp>
        <p:nvCxnSpPr>
          <p:cNvPr id="162" name="Google Shape;162;p14"/>
          <p:cNvCxnSpPr/>
          <p:nvPr/>
        </p:nvCxnSpPr>
        <p:spPr>
          <a:xfrm>
            <a:off x="6985550" y="2681108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4"/>
          <p:cNvCxnSpPr/>
          <p:nvPr/>
        </p:nvCxnSpPr>
        <p:spPr>
          <a:xfrm>
            <a:off x="8645523" y="4365394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4"/>
          <p:cNvSpPr txBox="1"/>
          <p:nvPr/>
        </p:nvSpPr>
        <p:spPr>
          <a:xfrm>
            <a:off x="8108225" y="6392500"/>
            <a:ext cx="25644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(epochs)</a:t>
            </a:r>
            <a:endParaRPr sz="2400"/>
          </a:p>
        </p:txBody>
      </p:sp>
      <p:cxnSp>
        <p:nvCxnSpPr>
          <p:cNvPr id="165" name="Google Shape;165;p14"/>
          <p:cNvCxnSpPr/>
          <p:nvPr/>
        </p:nvCxnSpPr>
        <p:spPr>
          <a:xfrm>
            <a:off x="10248125" y="6766150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14"/>
          <p:cNvSpPr txBox="1"/>
          <p:nvPr/>
        </p:nvSpPr>
        <p:spPr>
          <a:xfrm rot="-5400000">
            <a:off x="5647850" y="4279050"/>
            <a:ext cx="19281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Accuracy</a:t>
            </a:r>
            <a:endParaRPr sz="2400"/>
          </a:p>
        </p:txBody>
      </p:sp>
      <p:cxnSp>
        <p:nvCxnSpPr>
          <p:cNvPr id="167" name="Google Shape;167;p14"/>
          <p:cNvCxnSpPr/>
          <p:nvPr/>
        </p:nvCxnSpPr>
        <p:spPr>
          <a:xfrm rot="-5400000">
            <a:off x="6274850" y="3776300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14"/>
          <p:cNvSpPr txBox="1"/>
          <p:nvPr/>
        </p:nvSpPr>
        <p:spPr>
          <a:xfrm>
            <a:off x="5720100" y="2681100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100%</a:t>
            </a:r>
            <a:endParaRPr sz="2400"/>
          </a:p>
        </p:txBody>
      </p:sp>
      <p:sp>
        <p:nvSpPr>
          <p:cNvPr id="169" name="Google Shape;169;p14"/>
          <p:cNvSpPr txBox="1"/>
          <p:nvPr/>
        </p:nvSpPr>
        <p:spPr>
          <a:xfrm>
            <a:off x="5720100" y="6172750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0%</a:t>
            </a:r>
            <a:endParaRPr sz="2400"/>
          </a:p>
        </p:txBody>
      </p:sp>
      <p:sp>
        <p:nvSpPr>
          <p:cNvPr id="170" name="Google Shape;170;p14"/>
          <p:cNvSpPr txBox="1"/>
          <p:nvPr/>
        </p:nvSpPr>
        <p:spPr>
          <a:xfrm>
            <a:off x="8980825" y="2859875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</p:txBody>
      </p:sp>
      <p:sp>
        <p:nvSpPr>
          <p:cNvPr id="171" name="Google Shape;171;p14"/>
          <p:cNvSpPr txBox="1"/>
          <p:nvPr/>
        </p:nvSpPr>
        <p:spPr>
          <a:xfrm>
            <a:off x="8980825" y="3439225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</a:t>
            </a:r>
            <a:endParaRPr sz="2400"/>
          </a:p>
        </p:txBody>
      </p:sp>
      <p:sp>
        <p:nvSpPr>
          <p:cNvPr id="172" name="Google Shape;172;p14"/>
          <p:cNvSpPr/>
          <p:nvPr/>
        </p:nvSpPr>
        <p:spPr>
          <a:xfrm>
            <a:off x="7060938" y="3257474"/>
            <a:ext cx="3458300" cy="3106623"/>
          </a:xfrm>
          <a:custGeom>
            <a:avLst/>
            <a:gdLst/>
            <a:ahLst/>
            <a:cxnLst/>
            <a:rect l="l" t="t" r="r" b="b"/>
            <a:pathLst>
              <a:path w="138332" h="135987" extrusionOk="0">
                <a:moveTo>
                  <a:pt x="0" y="135987"/>
                </a:moveTo>
                <a:cubicBezTo>
                  <a:pt x="4201" y="116253"/>
                  <a:pt x="2149" y="40249"/>
                  <a:pt x="25204" y="17584"/>
                </a:cubicBezTo>
                <a:cubicBezTo>
                  <a:pt x="48259" y="-5080"/>
                  <a:pt x="119477" y="2931"/>
                  <a:pt x="138332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Google Shape;173;p14"/>
          <p:cNvSpPr/>
          <p:nvPr/>
        </p:nvSpPr>
        <p:spPr>
          <a:xfrm>
            <a:off x="7060938" y="3400209"/>
            <a:ext cx="3458300" cy="2963837"/>
          </a:xfrm>
          <a:custGeom>
            <a:avLst/>
            <a:gdLst/>
            <a:ahLst/>
            <a:cxnLst/>
            <a:rect l="l" t="t" r="r" b="b"/>
            <a:pathLst>
              <a:path w="138332" h="135987" extrusionOk="0">
                <a:moveTo>
                  <a:pt x="0" y="135987"/>
                </a:moveTo>
                <a:cubicBezTo>
                  <a:pt x="4201" y="116253"/>
                  <a:pt x="2149" y="40249"/>
                  <a:pt x="25204" y="17584"/>
                </a:cubicBezTo>
                <a:cubicBezTo>
                  <a:pt x="48259" y="-5080"/>
                  <a:pt x="119477" y="2931"/>
                  <a:pt x="138332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74" name="Google Shape;174;p14"/>
          <p:cNvCxnSpPr/>
          <p:nvPr/>
        </p:nvCxnSpPr>
        <p:spPr>
          <a:xfrm>
            <a:off x="12461113" y="2688546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14"/>
          <p:cNvCxnSpPr/>
          <p:nvPr/>
        </p:nvCxnSpPr>
        <p:spPr>
          <a:xfrm>
            <a:off x="14121085" y="4372832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14"/>
          <p:cNvSpPr txBox="1"/>
          <p:nvPr/>
        </p:nvSpPr>
        <p:spPr>
          <a:xfrm>
            <a:off x="13583788" y="6399938"/>
            <a:ext cx="25644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(epochs)</a:t>
            </a:r>
            <a:endParaRPr sz="2400"/>
          </a:p>
        </p:txBody>
      </p:sp>
      <p:cxnSp>
        <p:nvCxnSpPr>
          <p:cNvPr id="177" name="Google Shape;177;p14"/>
          <p:cNvCxnSpPr/>
          <p:nvPr/>
        </p:nvCxnSpPr>
        <p:spPr>
          <a:xfrm>
            <a:off x="15723688" y="677358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p14"/>
          <p:cNvSpPr txBox="1"/>
          <p:nvPr/>
        </p:nvSpPr>
        <p:spPr>
          <a:xfrm rot="-5400000">
            <a:off x="11123413" y="4286488"/>
            <a:ext cx="19281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Accuracy</a:t>
            </a:r>
            <a:endParaRPr sz="2400"/>
          </a:p>
        </p:txBody>
      </p:sp>
      <p:cxnSp>
        <p:nvCxnSpPr>
          <p:cNvPr id="179" name="Google Shape;179;p14"/>
          <p:cNvCxnSpPr/>
          <p:nvPr/>
        </p:nvCxnSpPr>
        <p:spPr>
          <a:xfrm rot="-5400000">
            <a:off x="11750413" y="378373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80;p14"/>
          <p:cNvSpPr txBox="1"/>
          <p:nvPr/>
        </p:nvSpPr>
        <p:spPr>
          <a:xfrm>
            <a:off x="11195663" y="2688538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100%</a:t>
            </a:r>
            <a:endParaRPr sz="2400"/>
          </a:p>
        </p:txBody>
      </p:sp>
      <p:sp>
        <p:nvSpPr>
          <p:cNvPr id="181" name="Google Shape;181;p14"/>
          <p:cNvSpPr txBox="1"/>
          <p:nvPr/>
        </p:nvSpPr>
        <p:spPr>
          <a:xfrm>
            <a:off x="11195663" y="6180188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0%</a:t>
            </a:r>
            <a:endParaRPr sz="2400"/>
          </a:p>
        </p:txBody>
      </p:sp>
      <p:sp>
        <p:nvSpPr>
          <p:cNvPr id="182" name="Google Shape;182;p14"/>
          <p:cNvSpPr txBox="1"/>
          <p:nvPr/>
        </p:nvSpPr>
        <p:spPr>
          <a:xfrm>
            <a:off x="14456388" y="2562513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</p:txBody>
      </p:sp>
      <p:sp>
        <p:nvSpPr>
          <p:cNvPr id="183" name="Google Shape;183;p14"/>
          <p:cNvSpPr txBox="1"/>
          <p:nvPr/>
        </p:nvSpPr>
        <p:spPr>
          <a:xfrm>
            <a:off x="14456388" y="3970838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</a:t>
            </a:r>
            <a:endParaRPr sz="2400"/>
          </a:p>
        </p:txBody>
      </p:sp>
      <p:sp>
        <p:nvSpPr>
          <p:cNvPr id="184" name="Google Shape;184;p14"/>
          <p:cNvSpPr/>
          <p:nvPr/>
        </p:nvSpPr>
        <p:spPr>
          <a:xfrm>
            <a:off x="12536500" y="2971838"/>
            <a:ext cx="3458300" cy="3399675"/>
          </a:xfrm>
          <a:custGeom>
            <a:avLst/>
            <a:gdLst/>
            <a:ahLst/>
            <a:cxnLst/>
            <a:rect l="l" t="t" r="r" b="b"/>
            <a:pathLst>
              <a:path w="138332" h="135987" extrusionOk="0">
                <a:moveTo>
                  <a:pt x="0" y="135987"/>
                </a:moveTo>
                <a:cubicBezTo>
                  <a:pt x="4201" y="116253"/>
                  <a:pt x="2149" y="40249"/>
                  <a:pt x="25204" y="17584"/>
                </a:cubicBezTo>
                <a:cubicBezTo>
                  <a:pt x="48259" y="-5080"/>
                  <a:pt x="119477" y="2931"/>
                  <a:pt x="138332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Google Shape;185;p14"/>
          <p:cNvSpPr/>
          <p:nvPr/>
        </p:nvSpPr>
        <p:spPr>
          <a:xfrm>
            <a:off x="12566425" y="3899528"/>
            <a:ext cx="3385050" cy="2457325"/>
          </a:xfrm>
          <a:custGeom>
            <a:avLst/>
            <a:gdLst/>
            <a:ahLst/>
            <a:cxnLst/>
            <a:rect l="l" t="t" r="r" b="b"/>
            <a:pathLst>
              <a:path w="135402" h="98293" extrusionOk="0">
                <a:moveTo>
                  <a:pt x="0" y="98293"/>
                </a:moveTo>
                <a:cubicBezTo>
                  <a:pt x="4396" y="86179"/>
                  <a:pt x="18562" y="41729"/>
                  <a:pt x="26377" y="25610"/>
                </a:cubicBezTo>
                <a:cubicBezTo>
                  <a:pt x="34193" y="9491"/>
                  <a:pt x="36928" y="5388"/>
                  <a:pt x="46893" y="1578"/>
                </a:cubicBezTo>
                <a:cubicBezTo>
                  <a:pt x="56858" y="-2232"/>
                  <a:pt x="71414" y="2359"/>
                  <a:pt x="86165" y="2750"/>
                </a:cubicBezTo>
                <a:cubicBezTo>
                  <a:pt x="100917" y="3141"/>
                  <a:pt x="127196" y="3727"/>
                  <a:pt x="135402" y="3922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Google Shape;186;p14"/>
          <p:cNvSpPr txBox="1"/>
          <p:nvPr/>
        </p:nvSpPr>
        <p:spPr>
          <a:xfrm>
            <a:off x="1539075" y="7116300"/>
            <a:ext cx="47277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Underfit</a:t>
            </a:r>
            <a:r>
              <a:rPr lang="en" sz="3000"/>
              <a:t>: Model performs poorly on training and validation data</a:t>
            </a:r>
            <a:endParaRPr sz="3000"/>
          </a:p>
        </p:txBody>
      </p:sp>
      <p:sp>
        <p:nvSpPr>
          <p:cNvPr id="187" name="Google Shape;187;p14"/>
          <p:cNvSpPr txBox="1"/>
          <p:nvPr/>
        </p:nvSpPr>
        <p:spPr>
          <a:xfrm>
            <a:off x="6814750" y="7116300"/>
            <a:ext cx="47277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Good fit</a:t>
            </a:r>
            <a:r>
              <a:rPr lang="en" sz="3000"/>
              <a:t>: Model generalizes well from training to validation data</a:t>
            </a:r>
            <a:endParaRPr sz="3000"/>
          </a:p>
        </p:txBody>
      </p:sp>
      <p:sp>
        <p:nvSpPr>
          <p:cNvPr id="188" name="Google Shape;188;p14"/>
          <p:cNvSpPr txBox="1"/>
          <p:nvPr/>
        </p:nvSpPr>
        <p:spPr>
          <a:xfrm>
            <a:off x="12090450" y="7116300"/>
            <a:ext cx="47277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Overfit</a:t>
            </a:r>
            <a:r>
              <a:rPr lang="en" sz="3000"/>
              <a:t>: Model predicts training data well but fails to generalize to validation data</a:t>
            </a:r>
            <a:endParaRPr sz="3000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623400" y="435775"/>
            <a:ext cx="17041200" cy="116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Spotting Underfitting and Overfitting</a:t>
            </a:r>
            <a:endParaRPr/>
          </a:p>
        </p:txBody>
      </p:sp>
      <p:cxnSp>
        <p:nvCxnSpPr>
          <p:cNvPr id="194" name="Google Shape;194;p15"/>
          <p:cNvCxnSpPr/>
          <p:nvPr/>
        </p:nvCxnSpPr>
        <p:spPr>
          <a:xfrm>
            <a:off x="1824188" y="2681096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15"/>
          <p:cNvCxnSpPr/>
          <p:nvPr/>
        </p:nvCxnSpPr>
        <p:spPr>
          <a:xfrm>
            <a:off x="3484160" y="4365382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15"/>
          <p:cNvSpPr/>
          <p:nvPr/>
        </p:nvSpPr>
        <p:spPr>
          <a:xfrm rot="10800000" flipH="1">
            <a:off x="1906863" y="2859800"/>
            <a:ext cx="3516925" cy="357500"/>
          </a:xfrm>
          <a:custGeom>
            <a:avLst/>
            <a:gdLst/>
            <a:ahLst/>
            <a:cxnLst/>
            <a:rect l="l" t="t" r="r" b="b"/>
            <a:pathLst>
              <a:path w="140677" h="14300" extrusionOk="0">
                <a:moveTo>
                  <a:pt x="0" y="14300"/>
                </a:moveTo>
                <a:cubicBezTo>
                  <a:pt x="8206" y="12151"/>
                  <a:pt x="25791" y="3750"/>
                  <a:pt x="49237" y="1405"/>
                </a:cubicBezTo>
                <a:cubicBezTo>
                  <a:pt x="72683" y="-940"/>
                  <a:pt x="125437" y="428"/>
                  <a:pt x="140677" y="232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Google Shape;197;p15"/>
          <p:cNvSpPr/>
          <p:nvPr/>
        </p:nvSpPr>
        <p:spPr>
          <a:xfrm rot="10800000" flipH="1">
            <a:off x="1936188" y="2859811"/>
            <a:ext cx="3516791" cy="439625"/>
          </a:xfrm>
          <a:custGeom>
            <a:avLst/>
            <a:gdLst/>
            <a:ahLst/>
            <a:cxnLst/>
            <a:rect l="l" t="t" r="r" b="b"/>
            <a:pathLst>
              <a:path w="141849" h="17585" extrusionOk="0">
                <a:moveTo>
                  <a:pt x="0" y="17585"/>
                </a:moveTo>
                <a:cubicBezTo>
                  <a:pt x="6448" y="15045"/>
                  <a:pt x="15045" y="5276"/>
                  <a:pt x="38686" y="2345"/>
                </a:cubicBezTo>
                <a:cubicBezTo>
                  <a:pt x="62328" y="-586"/>
                  <a:pt x="124655" y="391"/>
                  <a:pt x="141849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Google Shape;198;p15"/>
          <p:cNvSpPr txBox="1"/>
          <p:nvPr/>
        </p:nvSpPr>
        <p:spPr>
          <a:xfrm>
            <a:off x="2946863" y="6392488"/>
            <a:ext cx="25644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(epochs)</a:t>
            </a:r>
            <a:endParaRPr sz="2400"/>
          </a:p>
        </p:txBody>
      </p:sp>
      <p:cxnSp>
        <p:nvCxnSpPr>
          <p:cNvPr id="199" name="Google Shape;199;p15"/>
          <p:cNvCxnSpPr/>
          <p:nvPr/>
        </p:nvCxnSpPr>
        <p:spPr>
          <a:xfrm>
            <a:off x="5086763" y="676613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15"/>
          <p:cNvSpPr txBox="1"/>
          <p:nvPr/>
        </p:nvSpPr>
        <p:spPr>
          <a:xfrm rot="-5400000">
            <a:off x="486488" y="4279038"/>
            <a:ext cx="19281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Loss</a:t>
            </a:r>
            <a:endParaRPr sz="2400"/>
          </a:p>
        </p:txBody>
      </p:sp>
      <p:cxnSp>
        <p:nvCxnSpPr>
          <p:cNvPr id="201" name="Google Shape;201;p15"/>
          <p:cNvCxnSpPr/>
          <p:nvPr/>
        </p:nvCxnSpPr>
        <p:spPr>
          <a:xfrm rot="-5400000">
            <a:off x="1113488" y="377628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15"/>
          <p:cNvSpPr txBox="1"/>
          <p:nvPr/>
        </p:nvSpPr>
        <p:spPr>
          <a:xfrm>
            <a:off x="558738" y="6172738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203" name="Google Shape;203;p15"/>
          <p:cNvSpPr txBox="1"/>
          <p:nvPr/>
        </p:nvSpPr>
        <p:spPr>
          <a:xfrm>
            <a:off x="3914463" y="3299363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</p:txBody>
      </p:sp>
      <p:sp>
        <p:nvSpPr>
          <p:cNvPr id="204" name="Google Shape;204;p15"/>
          <p:cNvSpPr txBox="1"/>
          <p:nvPr/>
        </p:nvSpPr>
        <p:spPr>
          <a:xfrm>
            <a:off x="3914463" y="2688538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</a:t>
            </a:r>
            <a:endParaRPr sz="2400"/>
          </a:p>
        </p:txBody>
      </p:sp>
      <p:cxnSp>
        <p:nvCxnSpPr>
          <p:cNvPr id="205" name="Google Shape;205;p15"/>
          <p:cNvCxnSpPr/>
          <p:nvPr/>
        </p:nvCxnSpPr>
        <p:spPr>
          <a:xfrm>
            <a:off x="6985550" y="2681108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5"/>
          <p:cNvCxnSpPr/>
          <p:nvPr/>
        </p:nvCxnSpPr>
        <p:spPr>
          <a:xfrm>
            <a:off x="8645523" y="4365394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15"/>
          <p:cNvSpPr txBox="1"/>
          <p:nvPr/>
        </p:nvSpPr>
        <p:spPr>
          <a:xfrm>
            <a:off x="8108225" y="6392500"/>
            <a:ext cx="25644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(epochs)</a:t>
            </a:r>
            <a:endParaRPr sz="2400"/>
          </a:p>
        </p:txBody>
      </p:sp>
      <p:cxnSp>
        <p:nvCxnSpPr>
          <p:cNvPr id="208" name="Google Shape;208;p15"/>
          <p:cNvCxnSpPr/>
          <p:nvPr/>
        </p:nvCxnSpPr>
        <p:spPr>
          <a:xfrm>
            <a:off x="10248125" y="6766150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209;p15"/>
          <p:cNvSpPr txBox="1"/>
          <p:nvPr/>
        </p:nvSpPr>
        <p:spPr>
          <a:xfrm rot="-5400000">
            <a:off x="5647850" y="4279050"/>
            <a:ext cx="19281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Loss</a:t>
            </a:r>
            <a:endParaRPr sz="2400"/>
          </a:p>
        </p:txBody>
      </p:sp>
      <p:cxnSp>
        <p:nvCxnSpPr>
          <p:cNvPr id="210" name="Google Shape;210;p15"/>
          <p:cNvCxnSpPr/>
          <p:nvPr/>
        </p:nvCxnSpPr>
        <p:spPr>
          <a:xfrm rot="-5400000">
            <a:off x="6274850" y="3776300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" name="Google Shape;211;p15"/>
          <p:cNvSpPr txBox="1"/>
          <p:nvPr/>
        </p:nvSpPr>
        <p:spPr>
          <a:xfrm>
            <a:off x="5720100" y="6172750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212" name="Google Shape;212;p15"/>
          <p:cNvSpPr txBox="1"/>
          <p:nvPr/>
        </p:nvSpPr>
        <p:spPr>
          <a:xfrm>
            <a:off x="8980825" y="5860188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</p:txBody>
      </p:sp>
      <p:sp>
        <p:nvSpPr>
          <p:cNvPr id="213" name="Google Shape;213;p15"/>
          <p:cNvSpPr txBox="1"/>
          <p:nvPr/>
        </p:nvSpPr>
        <p:spPr>
          <a:xfrm>
            <a:off x="8980825" y="5229200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</a:t>
            </a:r>
            <a:endParaRPr sz="2400"/>
          </a:p>
        </p:txBody>
      </p:sp>
      <p:cxnSp>
        <p:nvCxnSpPr>
          <p:cNvPr id="214" name="Google Shape;214;p15"/>
          <p:cNvCxnSpPr/>
          <p:nvPr/>
        </p:nvCxnSpPr>
        <p:spPr>
          <a:xfrm>
            <a:off x="12461113" y="2688546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5"/>
          <p:cNvCxnSpPr/>
          <p:nvPr/>
        </p:nvCxnSpPr>
        <p:spPr>
          <a:xfrm>
            <a:off x="14121085" y="4372832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15"/>
          <p:cNvSpPr txBox="1"/>
          <p:nvPr/>
        </p:nvSpPr>
        <p:spPr>
          <a:xfrm>
            <a:off x="13583788" y="6399938"/>
            <a:ext cx="25644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(epochs)</a:t>
            </a:r>
            <a:endParaRPr sz="2400"/>
          </a:p>
        </p:txBody>
      </p:sp>
      <p:cxnSp>
        <p:nvCxnSpPr>
          <p:cNvPr id="217" name="Google Shape;217;p15"/>
          <p:cNvCxnSpPr/>
          <p:nvPr/>
        </p:nvCxnSpPr>
        <p:spPr>
          <a:xfrm>
            <a:off x="15723688" y="677358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15"/>
          <p:cNvSpPr txBox="1"/>
          <p:nvPr/>
        </p:nvSpPr>
        <p:spPr>
          <a:xfrm rot="-5400000">
            <a:off x="11123413" y="4286488"/>
            <a:ext cx="19281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Loss</a:t>
            </a:r>
            <a:endParaRPr sz="2400"/>
          </a:p>
        </p:txBody>
      </p:sp>
      <p:cxnSp>
        <p:nvCxnSpPr>
          <p:cNvPr id="219" name="Google Shape;219;p15"/>
          <p:cNvCxnSpPr/>
          <p:nvPr/>
        </p:nvCxnSpPr>
        <p:spPr>
          <a:xfrm rot="-5400000">
            <a:off x="11750413" y="378373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" name="Google Shape;220;p15"/>
          <p:cNvSpPr txBox="1"/>
          <p:nvPr/>
        </p:nvSpPr>
        <p:spPr>
          <a:xfrm>
            <a:off x="11195663" y="6180188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221" name="Google Shape;221;p15"/>
          <p:cNvSpPr txBox="1"/>
          <p:nvPr/>
        </p:nvSpPr>
        <p:spPr>
          <a:xfrm>
            <a:off x="14456388" y="5888950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</p:txBody>
      </p:sp>
      <p:sp>
        <p:nvSpPr>
          <p:cNvPr id="222" name="Google Shape;222;p15"/>
          <p:cNvSpPr txBox="1"/>
          <p:nvPr/>
        </p:nvSpPr>
        <p:spPr>
          <a:xfrm>
            <a:off x="14456388" y="4839400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</a:t>
            </a:r>
            <a:endParaRPr sz="2400"/>
          </a:p>
        </p:txBody>
      </p:sp>
      <p:sp>
        <p:nvSpPr>
          <p:cNvPr id="223" name="Google Shape;223;p15"/>
          <p:cNvSpPr/>
          <p:nvPr/>
        </p:nvSpPr>
        <p:spPr>
          <a:xfrm rot="10800000" flipH="1">
            <a:off x="12536500" y="2971838"/>
            <a:ext cx="3458300" cy="3399675"/>
          </a:xfrm>
          <a:custGeom>
            <a:avLst/>
            <a:gdLst/>
            <a:ahLst/>
            <a:cxnLst/>
            <a:rect l="l" t="t" r="r" b="b"/>
            <a:pathLst>
              <a:path w="138332" h="135987" extrusionOk="0">
                <a:moveTo>
                  <a:pt x="0" y="135987"/>
                </a:moveTo>
                <a:cubicBezTo>
                  <a:pt x="4201" y="116253"/>
                  <a:pt x="2149" y="40249"/>
                  <a:pt x="25204" y="17584"/>
                </a:cubicBezTo>
                <a:cubicBezTo>
                  <a:pt x="48259" y="-5080"/>
                  <a:pt x="119477" y="2931"/>
                  <a:pt x="138332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Google Shape;224;p15"/>
          <p:cNvSpPr/>
          <p:nvPr/>
        </p:nvSpPr>
        <p:spPr>
          <a:xfrm rot="10800000" flipH="1">
            <a:off x="12566425" y="2986497"/>
            <a:ext cx="3385050" cy="2457325"/>
          </a:xfrm>
          <a:custGeom>
            <a:avLst/>
            <a:gdLst/>
            <a:ahLst/>
            <a:cxnLst/>
            <a:rect l="l" t="t" r="r" b="b"/>
            <a:pathLst>
              <a:path w="135402" h="98293" extrusionOk="0">
                <a:moveTo>
                  <a:pt x="0" y="98293"/>
                </a:moveTo>
                <a:cubicBezTo>
                  <a:pt x="4396" y="86179"/>
                  <a:pt x="18562" y="41729"/>
                  <a:pt x="26377" y="25610"/>
                </a:cubicBezTo>
                <a:cubicBezTo>
                  <a:pt x="34193" y="9491"/>
                  <a:pt x="36928" y="5388"/>
                  <a:pt x="46893" y="1578"/>
                </a:cubicBezTo>
                <a:cubicBezTo>
                  <a:pt x="56858" y="-2232"/>
                  <a:pt x="71414" y="2359"/>
                  <a:pt x="86165" y="2750"/>
                </a:cubicBezTo>
                <a:cubicBezTo>
                  <a:pt x="100917" y="3141"/>
                  <a:pt x="127196" y="3727"/>
                  <a:pt x="135402" y="3922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Google Shape;225;p15"/>
          <p:cNvSpPr txBox="1"/>
          <p:nvPr/>
        </p:nvSpPr>
        <p:spPr>
          <a:xfrm>
            <a:off x="1539075" y="7116300"/>
            <a:ext cx="47277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Underfit</a:t>
            </a:r>
            <a:r>
              <a:rPr lang="en" sz="3000"/>
              <a:t>: Model performs poorly on training and validation data</a:t>
            </a:r>
            <a:endParaRPr sz="3000"/>
          </a:p>
        </p:txBody>
      </p:sp>
      <p:sp>
        <p:nvSpPr>
          <p:cNvPr id="226" name="Google Shape;226;p15"/>
          <p:cNvSpPr txBox="1"/>
          <p:nvPr/>
        </p:nvSpPr>
        <p:spPr>
          <a:xfrm>
            <a:off x="6814750" y="7116300"/>
            <a:ext cx="47277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Good fit</a:t>
            </a:r>
            <a:r>
              <a:rPr lang="en" sz="3000"/>
              <a:t>: Model generalizes well from training to validation data</a:t>
            </a:r>
            <a:endParaRPr sz="3000"/>
          </a:p>
        </p:txBody>
      </p:sp>
      <p:sp>
        <p:nvSpPr>
          <p:cNvPr id="227" name="Google Shape;227;p15"/>
          <p:cNvSpPr txBox="1"/>
          <p:nvPr/>
        </p:nvSpPr>
        <p:spPr>
          <a:xfrm>
            <a:off x="12090450" y="7116300"/>
            <a:ext cx="47277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Overfit</a:t>
            </a:r>
            <a:r>
              <a:rPr lang="en" sz="3000"/>
              <a:t>: Model predicts training data well but fails to generalize to validation data</a:t>
            </a:r>
            <a:endParaRPr sz="3000"/>
          </a:p>
        </p:txBody>
      </p:sp>
      <p:sp>
        <p:nvSpPr>
          <p:cNvPr id="228" name="Google Shape;228;p15"/>
          <p:cNvSpPr/>
          <p:nvPr/>
        </p:nvSpPr>
        <p:spPr>
          <a:xfrm rot="10800000" flipH="1">
            <a:off x="7041063" y="2803524"/>
            <a:ext cx="3458300" cy="3106623"/>
          </a:xfrm>
          <a:custGeom>
            <a:avLst/>
            <a:gdLst/>
            <a:ahLst/>
            <a:cxnLst/>
            <a:rect l="l" t="t" r="r" b="b"/>
            <a:pathLst>
              <a:path w="138332" h="135987" extrusionOk="0">
                <a:moveTo>
                  <a:pt x="0" y="135987"/>
                </a:moveTo>
                <a:cubicBezTo>
                  <a:pt x="4201" y="116253"/>
                  <a:pt x="2149" y="40249"/>
                  <a:pt x="25204" y="17584"/>
                </a:cubicBezTo>
                <a:cubicBezTo>
                  <a:pt x="48259" y="-5080"/>
                  <a:pt x="119477" y="2931"/>
                  <a:pt x="138332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Google Shape;229;p15"/>
          <p:cNvSpPr/>
          <p:nvPr/>
        </p:nvSpPr>
        <p:spPr>
          <a:xfrm rot="10800000" flipH="1">
            <a:off x="7041063" y="2803576"/>
            <a:ext cx="3458300" cy="2963837"/>
          </a:xfrm>
          <a:custGeom>
            <a:avLst/>
            <a:gdLst/>
            <a:ahLst/>
            <a:cxnLst/>
            <a:rect l="l" t="t" r="r" b="b"/>
            <a:pathLst>
              <a:path w="138332" h="135987" extrusionOk="0">
                <a:moveTo>
                  <a:pt x="0" y="135987"/>
                </a:moveTo>
                <a:cubicBezTo>
                  <a:pt x="4201" y="116253"/>
                  <a:pt x="2149" y="40249"/>
                  <a:pt x="25204" y="17584"/>
                </a:cubicBezTo>
                <a:cubicBezTo>
                  <a:pt x="48259" y="-5080"/>
                  <a:pt x="119477" y="2931"/>
                  <a:pt x="138332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Footer Placeholder 3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>
            <a:spLocks noGrp="1"/>
          </p:cNvSpPr>
          <p:nvPr>
            <p:ph type="body" idx="1"/>
          </p:nvPr>
        </p:nvSpPr>
        <p:spPr>
          <a:xfrm>
            <a:off x="6425025" y="2135700"/>
            <a:ext cx="11239500" cy="7002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Get more data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Try different features or more features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Train for longer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Try a more complex model (more layers, more nodes, etc.)</a:t>
            </a:r>
            <a:endParaRPr/>
          </a:p>
        </p:txBody>
      </p:sp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623400" y="435775"/>
            <a:ext cx="17041200" cy="116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Underfitting</a:t>
            </a:r>
            <a:endParaRPr/>
          </a:p>
        </p:txBody>
      </p:sp>
      <p:cxnSp>
        <p:nvCxnSpPr>
          <p:cNvPr id="236" name="Google Shape;236;p16"/>
          <p:cNvCxnSpPr/>
          <p:nvPr/>
        </p:nvCxnSpPr>
        <p:spPr>
          <a:xfrm>
            <a:off x="1824188" y="2681096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16"/>
          <p:cNvCxnSpPr/>
          <p:nvPr/>
        </p:nvCxnSpPr>
        <p:spPr>
          <a:xfrm>
            <a:off x="3484160" y="4365382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16"/>
          <p:cNvSpPr/>
          <p:nvPr/>
        </p:nvSpPr>
        <p:spPr>
          <a:xfrm>
            <a:off x="1906863" y="5977273"/>
            <a:ext cx="3516925" cy="357500"/>
          </a:xfrm>
          <a:custGeom>
            <a:avLst/>
            <a:gdLst/>
            <a:ahLst/>
            <a:cxnLst/>
            <a:rect l="l" t="t" r="r" b="b"/>
            <a:pathLst>
              <a:path w="140677" h="14300" extrusionOk="0">
                <a:moveTo>
                  <a:pt x="0" y="14300"/>
                </a:moveTo>
                <a:cubicBezTo>
                  <a:pt x="8206" y="12151"/>
                  <a:pt x="25791" y="3750"/>
                  <a:pt x="49237" y="1405"/>
                </a:cubicBezTo>
                <a:cubicBezTo>
                  <a:pt x="72683" y="-940"/>
                  <a:pt x="125437" y="428"/>
                  <a:pt x="140677" y="232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Google Shape;239;p16"/>
          <p:cNvSpPr/>
          <p:nvPr/>
        </p:nvSpPr>
        <p:spPr>
          <a:xfrm>
            <a:off x="1936188" y="5895138"/>
            <a:ext cx="3516791" cy="439625"/>
          </a:xfrm>
          <a:custGeom>
            <a:avLst/>
            <a:gdLst/>
            <a:ahLst/>
            <a:cxnLst/>
            <a:rect l="l" t="t" r="r" b="b"/>
            <a:pathLst>
              <a:path w="141849" h="17585" extrusionOk="0">
                <a:moveTo>
                  <a:pt x="0" y="17585"/>
                </a:moveTo>
                <a:cubicBezTo>
                  <a:pt x="6448" y="15045"/>
                  <a:pt x="15045" y="5276"/>
                  <a:pt x="38686" y="2345"/>
                </a:cubicBezTo>
                <a:cubicBezTo>
                  <a:pt x="62328" y="-586"/>
                  <a:pt x="124655" y="391"/>
                  <a:pt x="141849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Google Shape;240;p16"/>
          <p:cNvSpPr txBox="1"/>
          <p:nvPr/>
        </p:nvSpPr>
        <p:spPr>
          <a:xfrm>
            <a:off x="2946863" y="6392488"/>
            <a:ext cx="25644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(epochs)</a:t>
            </a:r>
            <a:endParaRPr sz="2400"/>
          </a:p>
        </p:txBody>
      </p:sp>
      <p:cxnSp>
        <p:nvCxnSpPr>
          <p:cNvPr id="241" name="Google Shape;241;p16"/>
          <p:cNvCxnSpPr/>
          <p:nvPr/>
        </p:nvCxnSpPr>
        <p:spPr>
          <a:xfrm>
            <a:off x="5086763" y="676613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p16"/>
          <p:cNvSpPr txBox="1"/>
          <p:nvPr/>
        </p:nvSpPr>
        <p:spPr>
          <a:xfrm rot="-5400000">
            <a:off x="486488" y="4279038"/>
            <a:ext cx="19281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Accuracy</a:t>
            </a:r>
            <a:endParaRPr sz="2400"/>
          </a:p>
        </p:txBody>
      </p:sp>
      <p:cxnSp>
        <p:nvCxnSpPr>
          <p:cNvPr id="243" name="Google Shape;243;p16"/>
          <p:cNvCxnSpPr/>
          <p:nvPr/>
        </p:nvCxnSpPr>
        <p:spPr>
          <a:xfrm rot="-5400000">
            <a:off x="1113488" y="377628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16"/>
          <p:cNvSpPr txBox="1"/>
          <p:nvPr/>
        </p:nvSpPr>
        <p:spPr>
          <a:xfrm>
            <a:off x="558738" y="2681088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100%</a:t>
            </a:r>
            <a:endParaRPr sz="2400"/>
          </a:p>
        </p:txBody>
      </p:sp>
      <p:sp>
        <p:nvSpPr>
          <p:cNvPr id="245" name="Google Shape;245;p16"/>
          <p:cNvSpPr txBox="1"/>
          <p:nvPr/>
        </p:nvSpPr>
        <p:spPr>
          <a:xfrm>
            <a:off x="558738" y="6172738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0%</a:t>
            </a:r>
            <a:endParaRPr sz="2400"/>
          </a:p>
        </p:txBody>
      </p:sp>
      <p:sp>
        <p:nvSpPr>
          <p:cNvPr id="246" name="Google Shape;246;p16"/>
          <p:cNvSpPr txBox="1"/>
          <p:nvPr/>
        </p:nvSpPr>
        <p:spPr>
          <a:xfrm>
            <a:off x="3914463" y="5397913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</p:txBody>
      </p:sp>
      <p:sp>
        <p:nvSpPr>
          <p:cNvPr id="247" name="Google Shape;247;p16"/>
          <p:cNvSpPr txBox="1"/>
          <p:nvPr/>
        </p:nvSpPr>
        <p:spPr>
          <a:xfrm>
            <a:off x="3914463" y="5977263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</a:t>
            </a:r>
            <a:endParaRPr sz="2400"/>
          </a:p>
        </p:txBody>
      </p:sp>
      <p:sp>
        <p:nvSpPr>
          <p:cNvPr id="248" name="Google Shape;248;p16"/>
          <p:cNvSpPr txBox="1"/>
          <p:nvPr/>
        </p:nvSpPr>
        <p:spPr>
          <a:xfrm>
            <a:off x="1539075" y="7116300"/>
            <a:ext cx="47277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Underfit</a:t>
            </a:r>
            <a:r>
              <a:rPr lang="en" sz="3000"/>
              <a:t>: Model performs poorly on training and validation data</a:t>
            </a:r>
            <a:endParaRPr sz="300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>
            <a:spLocks noGrp="1"/>
          </p:cNvSpPr>
          <p:nvPr>
            <p:ph type="body" idx="1"/>
          </p:nvPr>
        </p:nvSpPr>
        <p:spPr>
          <a:xfrm>
            <a:off x="623400" y="2135700"/>
            <a:ext cx="11239500" cy="7002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Get more data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Early stopping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Reduce model complexity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Add regularization terms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Add dropout layers (for neural networks)</a:t>
            </a:r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title"/>
          </p:nvPr>
        </p:nvSpPr>
        <p:spPr>
          <a:xfrm>
            <a:off x="623400" y="435775"/>
            <a:ext cx="17041200" cy="116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Overfitting</a:t>
            </a:r>
            <a:endParaRPr/>
          </a:p>
        </p:txBody>
      </p:sp>
      <p:cxnSp>
        <p:nvCxnSpPr>
          <p:cNvPr id="255" name="Google Shape;255;p17"/>
          <p:cNvCxnSpPr/>
          <p:nvPr/>
        </p:nvCxnSpPr>
        <p:spPr>
          <a:xfrm>
            <a:off x="12461113" y="2688546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17"/>
          <p:cNvCxnSpPr/>
          <p:nvPr/>
        </p:nvCxnSpPr>
        <p:spPr>
          <a:xfrm>
            <a:off x="14121085" y="4372832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17"/>
          <p:cNvSpPr txBox="1"/>
          <p:nvPr/>
        </p:nvSpPr>
        <p:spPr>
          <a:xfrm>
            <a:off x="13583788" y="6399938"/>
            <a:ext cx="25644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(epochs)</a:t>
            </a:r>
            <a:endParaRPr sz="2400"/>
          </a:p>
        </p:txBody>
      </p:sp>
      <p:cxnSp>
        <p:nvCxnSpPr>
          <p:cNvPr id="258" name="Google Shape;258;p17"/>
          <p:cNvCxnSpPr/>
          <p:nvPr/>
        </p:nvCxnSpPr>
        <p:spPr>
          <a:xfrm>
            <a:off x="15723688" y="677358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9" name="Google Shape;259;p17"/>
          <p:cNvSpPr txBox="1"/>
          <p:nvPr/>
        </p:nvSpPr>
        <p:spPr>
          <a:xfrm rot="-5400000">
            <a:off x="11123413" y="4286488"/>
            <a:ext cx="19281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Accuracy</a:t>
            </a:r>
            <a:endParaRPr sz="2400"/>
          </a:p>
        </p:txBody>
      </p:sp>
      <p:cxnSp>
        <p:nvCxnSpPr>
          <p:cNvPr id="260" name="Google Shape;260;p17"/>
          <p:cNvCxnSpPr/>
          <p:nvPr/>
        </p:nvCxnSpPr>
        <p:spPr>
          <a:xfrm rot="-5400000">
            <a:off x="11750413" y="378373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17"/>
          <p:cNvSpPr txBox="1"/>
          <p:nvPr/>
        </p:nvSpPr>
        <p:spPr>
          <a:xfrm>
            <a:off x="11195663" y="2688538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100%</a:t>
            </a:r>
            <a:endParaRPr sz="2400"/>
          </a:p>
        </p:txBody>
      </p:sp>
      <p:sp>
        <p:nvSpPr>
          <p:cNvPr id="262" name="Google Shape;262;p17"/>
          <p:cNvSpPr txBox="1"/>
          <p:nvPr/>
        </p:nvSpPr>
        <p:spPr>
          <a:xfrm>
            <a:off x="11195663" y="6180188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0%</a:t>
            </a:r>
            <a:endParaRPr sz="2400"/>
          </a:p>
        </p:txBody>
      </p:sp>
      <p:sp>
        <p:nvSpPr>
          <p:cNvPr id="263" name="Google Shape;263;p17"/>
          <p:cNvSpPr txBox="1"/>
          <p:nvPr/>
        </p:nvSpPr>
        <p:spPr>
          <a:xfrm>
            <a:off x="14456388" y="2562513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</p:txBody>
      </p:sp>
      <p:sp>
        <p:nvSpPr>
          <p:cNvPr id="264" name="Google Shape;264;p17"/>
          <p:cNvSpPr txBox="1"/>
          <p:nvPr/>
        </p:nvSpPr>
        <p:spPr>
          <a:xfrm>
            <a:off x="14456388" y="3970838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</a:t>
            </a:r>
            <a:endParaRPr sz="2400"/>
          </a:p>
        </p:txBody>
      </p:sp>
      <p:sp>
        <p:nvSpPr>
          <p:cNvPr id="265" name="Google Shape;265;p17"/>
          <p:cNvSpPr/>
          <p:nvPr/>
        </p:nvSpPr>
        <p:spPr>
          <a:xfrm>
            <a:off x="12536500" y="2971838"/>
            <a:ext cx="3458300" cy="3399675"/>
          </a:xfrm>
          <a:custGeom>
            <a:avLst/>
            <a:gdLst/>
            <a:ahLst/>
            <a:cxnLst/>
            <a:rect l="l" t="t" r="r" b="b"/>
            <a:pathLst>
              <a:path w="138332" h="135987" extrusionOk="0">
                <a:moveTo>
                  <a:pt x="0" y="135987"/>
                </a:moveTo>
                <a:cubicBezTo>
                  <a:pt x="4201" y="116253"/>
                  <a:pt x="2149" y="40249"/>
                  <a:pt x="25204" y="17584"/>
                </a:cubicBezTo>
                <a:cubicBezTo>
                  <a:pt x="48259" y="-5080"/>
                  <a:pt x="119477" y="2931"/>
                  <a:pt x="138332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Google Shape;266;p17"/>
          <p:cNvSpPr/>
          <p:nvPr/>
        </p:nvSpPr>
        <p:spPr>
          <a:xfrm>
            <a:off x="12566425" y="3899528"/>
            <a:ext cx="3385050" cy="2457325"/>
          </a:xfrm>
          <a:custGeom>
            <a:avLst/>
            <a:gdLst/>
            <a:ahLst/>
            <a:cxnLst/>
            <a:rect l="l" t="t" r="r" b="b"/>
            <a:pathLst>
              <a:path w="135402" h="98293" extrusionOk="0">
                <a:moveTo>
                  <a:pt x="0" y="98293"/>
                </a:moveTo>
                <a:cubicBezTo>
                  <a:pt x="4396" y="86179"/>
                  <a:pt x="18562" y="41729"/>
                  <a:pt x="26377" y="25610"/>
                </a:cubicBezTo>
                <a:cubicBezTo>
                  <a:pt x="34193" y="9491"/>
                  <a:pt x="36928" y="5388"/>
                  <a:pt x="46893" y="1578"/>
                </a:cubicBezTo>
                <a:cubicBezTo>
                  <a:pt x="56858" y="-2232"/>
                  <a:pt x="71414" y="2359"/>
                  <a:pt x="86165" y="2750"/>
                </a:cubicBezTo>
                <a:cubicBezTo>
                  <a:pt x="100917" y="3141"/>
                  <a:pt x="127196" y="3727"/>
                  <a:pt x="135402" y="3922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Google Shape;267;p17"/>
          <p:cNvSpPr txBox="1"/>
          <p:nvPr/>
        </p:nvSpPr>
        <p:spPr>
          <a:xfrm>
            <a:off x="12090450" y="7116300"/>
            <a:ext cx="47277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Overfit</a:t>
            </a:r>
            <a:r>
              <a:rPr lang="en" sz="3000"/>
              <a:t>: Model predicts training data well but fails to generalize to validation data</a:t>
            </a:r>
            <a:endParaRPr sz="3000"/>
          </a:p>
        </p:txBody>
      </p:sp>
      <p:cxnSp>
        <p:nvCxnSpPr>
          <p:cNvPr id="268" name="Google Shape;268;p17"/>
          <p:cNvCxnSpPr/>
          <p:nvPr/>
        </p:nvCxnSpPr>
        <p:spPr>
          <a:xfrm>
            <a:off x="13911225" y="2628775"/>
            <a:ext cx="0" cy="3933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9" name="Google Shape;269;p17"/>
          <p:cNvSpPr txBox="1"/>
          <p:nvPr/>
        </p:nvSpPr>
        <p:spPr>
          <a:xfrm>
            <a:off x="12724875" y="1417750"/>
            <a:ext cx="23727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Early stopping</a:t>
            </a:r>
            <a:endParaRPr sz="300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Custom</PresentationFormat>
  <Paragraphs>76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 Light</vt:lpstr>
      <vt:lpstr>Underfitting vs. Overfitting</vt:lpstr>
      <vt:lpstr>Spotting Underfitting and Overfitting</vt:lpstr>
      <vt:lpstr>Spotting Underfitting and Overfitting</vt:lpstr>
      <vt:lpstr>Fixing Underfitting</vt:lpstr>
      <vt:lpstr>Fixing Overfitting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Underfitting vs. Overfitting</dc:title>
  <cp:lastModifiedBy>sgmustadio</cp:lastModifiedBy>
  <cp:revision>1</cp:revision>
  <dcterms:modified xsi:type="dcterms:W3CDTF">2021-05-24T21:03:32Z</dcterms:modified>
</cp:coreProperties>
</file>