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Google Sans"/>
      <p:regular r:id="rId25"/>
      <p:bold r:id="rId26"/>
      <p:italic r:id="rId27"/>
      <p:boldItalic r:id="rId28"/>
    </p:embeddedFont>
    <p:embeddedFont>
      <p:font typeface="Google Sans Medium"/>
      <p:regular r:id="rId29"/>
      <p:bold r:id="rId30"/>
      <p:italic r:id="rId31"/>
      <p:boldItalic r:id="rId32"/>
    </p:embeddedFont>
    <p:embeddedFont>
      <p:font typeface="Helvetica Neue Light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oogleSans-bold.fntdata"/><Relationship Id="rId25" Type="http://schemas.openxmlformats.org/officeDocument/2006/relationships/font" Target="fonts/GoogleSans-regular.fntdata"/><Relationship Id="rId28" Type="http://schemas.openxmlformats.org/officeDocument/2006/relationships/font" Target="fonts/GoogleSans-boldItalic.fntdata"/><Relationship Id="rId27" Type="http://schemas.openxmlformats.org/officeDocument/2006/relationships/font" Target="fonts/Google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GoogleSans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GoogleSansMedium-italic.fntdata"/><Relationship Id="rId30" Type="http://schemas.openxmlformats.org/officeDocument/2006/relationships/font" Target="fonts/GoogleSansMedium-bold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regular.fntdata"/><Relationship Id="rId10" Type="http://schemas.openxmlformats.org/officeDocument/2006/relationships/slide" Target="slides/slide6.xml"/><Relationship Id="rId32" Type="http://schemas.openxmlformats.org/officeDocument/2006/relationships/font" Target="fonts/GoogleSansMedium-boldItalic.fntdata"/><Relationship Id="rId13" Type="http://schemas.openxmlformats.org/officeDocument/2006/relationships/slide" Target="slides/slide9.xml"/><Relationship Id="rId35" Type="http://schemas.openxmlformats.org/officeDocument/2006/relationships/font" Target="fonts/HelveticaNeueLight-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Light-bold.fntdata"/><Relationship Id="rId15" Type="http://schemas.openxmlformats.org/officeDocument/2006/relationships/slide" Target="slides/slide11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10.xml"/><Relationship Id="rId36" Type="http://schemas.openxmlformats.org/officeDocument/2006/relationships/font" Target="fonts/HelveticaNeueLight-boldItalic.fntdata"/><Relationship Id="rId17" Type="http://schemas.openxmlformats.org/officeDocument/2006/relationships/slide" Target="slides/slide13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2.xml"/><Relationship Id="rId38" Type="http://schemas.openxmlformats.org/officeDocument/2006/relationships/font" Target="fonts/RobotoMon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4db9f9f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4db9f9f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a0c7e93e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a0c7e93e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a0c7e93e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a0c7e93e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a0c7e93e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a0c7e93e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a0c7e93e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a0c7e93e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a0c7e93e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a0c7e93e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a0c7e93e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a0c7e93e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4f240be4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4f240be4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a0c7e93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a0c7e93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a0c7e93e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a0c7e93e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a0c7e93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a0c7e93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a0c7e93e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a0c7e93e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a0c7e93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a0c7e93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a0c7e93e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a0c7e93e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a0c7e93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a0c7e93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a0c7e93e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a0c7e93e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rimson">
  <p:cSld name="CUSTOM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Orange">
  <p:cSld name="TITLE_2_3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" name="Google Shape;51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">
  <p:cSld name="TITLE_2_2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">
  <p:cSld name="TITLE_2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445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Crimson">
  <p:cSld name="CUSTOM_2_1_1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Orange">
  <p:cSld name="CUSTOM_2_1_1_1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Orange">
  <p:cSld name="CUSTOM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rimson">
  <p:cSld name="TITLE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Orange">
  <p:cSld name="TITLE_2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Crimson">
  <p:cSld name="TITLE_2_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26300" y="17427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6"/>
          <p:cNvSpPr/>
          <p:nvPr/>
        </p:nvSpPr>
        <p:spPr>
          <a:xfrm>
            <a:off x="426300" y="264375"/>
            <a:ext cx="7797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" name="Google Shape;25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344500" y="264375"/>
            <a:ext cx="77970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Orange">
  <p:cSld name="TITLE_2_3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26300" y="17427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" name="Google Shape;30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344500" y="264375"/>
            <a:ext cx="7797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Crimson 1">
  <p:cSld name="TITLE_2_3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8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Orange">
  <p:cSld name="TITLE_2_3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9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Crimson">
  <p:cSld name="TITLE_2_3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10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Google Sans"/>
              <a:buNone/>
              <a:defRPr b="0" i="0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Enhancing Computer Vision with Convolutions</a:t>
            </a:r>
            <a:endParaRPr/>
          </a:p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DNN to CNN</a:t>
            </a:r>
            <a:endParaRPr/>
          </a:p>
        </p:txBody>
      </p:sp>
      <p:sp>
        <p:nvSpPr>
          <p:cNvPr id="93" name="Google Shape;93;p21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Laurence Moroney, Google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/>
        </p:nvSpPr>
        <p:spPr>
          <a:xfrm>
            <a:off x="0" y="0"/>
            <a:ext cx="90585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= tf.keras.models.Sequential([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tf.keras.layers.Conv2D(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input_shape=(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tf.keras.layers.MaxPooling2D(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tf.keras.layers.Conv2D(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tf.keras.layers.MaxPooling2D(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tf.keras.layers.Flatten(),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'softmax'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" name="Google Shape;145;p30"/>
          <p:cNvSpPr/>
          <p:nvPr/>
        </p:nvSpPr>
        <p:spPr>
          <a:xfrm>
            <a:off x="288422" y="1167962"/>
            <a:ext cx="2910600" cy="2802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/>
        </p:nvSpPr>
        <p:spPr>
          <a:xfrm>
            <a:off x="0" y="0"/>
            <a:ext cx="90585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= tf.keras.models.Sequential([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tf.keras.layers.Conv2D(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input_shape=(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tf.keras.layers.MaxPooling2D(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tf.keras.layers.Conv2D(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tf.keras.layers.MaxPooling2D(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tf.keras.layers.Flatten(),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'softmax'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31"/>
          <p:cNvSpPr/>
          <p:nvPr/>
        </p:nvSpPr>
        <p:spPr>
          <a:xfrm>
            <a:off x="2054600" y="296275"/>
            <a:ext cx="700500" cy="2802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1"/>
          <p:cNvSpPr/>
          <p:nvPr/>
        </p:nvSpPr>
        <p:spPr>
          <a:xfrm>
            <a:off x="2054600" y="721050"/>
            <a:ext cx="700500" cy="2802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/>
        </p:nvSpPr>
        <p:spPr>
          <a:xfrm>
            <a:off x="0" y="0"/>
            <a:ext cx="90585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= tf.keras.models.Sequential([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tf.keras.layers.Conv2D(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input_shape=(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tf.keras.layers.MaxPooling2D(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tf.keras.layers.Conv2D(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tf.keras.layers.MaxPooling2D(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tf.keras.layers.Flatten(),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'softmax'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Google Shape;158;p32"/>
          <p:cNvSpPr/>
          <p:nvPr/>
        </p:nvSpPr>
        <p:spPr>
          <a:xfrm>
            <a:off x="2054600" y="506400"/>
            <a:ext cx="1369800" cy="2802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2"/>
          <p:cNvSpPr/>
          <p:nvPr/>
        </p:nvSpPr>
        <p:spPr>
          <a:xfrm>
            <a:off x="2054600" y="941173"/>
            <a:ext cx="1369800" cy="2802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/>
        </p:nvSpPr>
        <p:spPr>
          <a:xfrm>
            <a:off x="0" y="0"/>
            <a:ext cx="90585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= tf.keras.models.Sequential([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tf.keras.layers.Conv2D(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input_shape=(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tf.keras.layers.MaxPooling2D(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tf.keras.layers.Conv2D(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tf.keras.layers.MaxPooling2D(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tf.keras.layers.Flatten(),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'softmax'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p33"/>
          <p:cNvSpPr/>
          <p:nvPr/>
        </p:nvSpPr>
        <p:spPr>
          <a:xfrm>
            <a:off x="2817250" y="304068"/>
            <a:ext cx="295800" cy="2490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/>
        </p:nvSpPr>
        <p:spPr>
          <a:xfrm>
            <a:off x="0" y="0"/>
            <a:ext cx="90585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= tf.keras.models.Sequential([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tf.keras.layers.Conv2D(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input_shape=(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tf.keras.layers.MaxPooling2D(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tf.keras.layers.Conv2D(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tf.keras.layers.MaxPooling2D(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tf.keras.layers.Flatten(),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'softmax'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34"/>
          <p:cNvSpPr/>
          <p:nvPr/>
        </p:nvSpPr>
        <p:spPr>
          <a:xfrm>
            <a:off x="3274450" y="304075"/>
            <a:ext cx="577800" cy="2490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/>
        </p:nvSpPr>
        <p:spPr>
          <a:xfrm>
            <a:off x="0" y="0"/>
            <a:ext cx="90585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= tf.keras.models.Sequential([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tf.keras.layers.Conv2D(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input_shape=(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tf.keras.layers.MaxPooling2D(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tf.keras.layers.Conv2D(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tf.keras.layers.MaxPooling2D(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tf.keras.layers.Flatten(),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'softmax'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35"/>
          <p:cNvSpPr/>
          <p:nvPr/>
        </p:nvSpPr>
        <p:spPr>
          <a:xfrm>
            <a:off x="3473549" y="517298"/>
            <a:ext cx="503100" cy="2490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>
            <a:off x="0" y="0"/>
            <a:ext cx="88794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mnist = tf.keras.datasets.fashion_mnist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(training_images, training_labels), 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(val_images, val_labels) = mnist.load_data()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training_images=training_images /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255.0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val_images=val_images /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255.0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= tf.keras.models.Sequential([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tf.keras.layers.Flatten(),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activation=tf.nn.relu),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activation=tf.nn.softmax)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0" y="0"/>
            <a:ext cx="88794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mnist = tf.keras.datasets.fashion_mnist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(training_images, training_labels), 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(val_images, val_labels) = mnist.load_data()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training_images=training_images /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255.0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val_images=val_images /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255.0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= tf.keras.models.Sequential([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tf.keras.layers.Flatten(),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activation=tf.nn.relu),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activation=tf.nn.softmax)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23"/>
          <p:cNvSpPr/>
          <p:nvPr/>
        </p:nvSpPr>
        <p:spPr>
          <a:xfrm>
            <a:off x="972875" y="39475"/>
            <a:ext cx="3486300" cy="3036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0" y="0"/>
            <a:ext cx="88794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mnist = tf.keras.datasets.fashion_mnist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(training_images, training_labels), 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(val_images, val_labels) = mnist.load_data()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training_images=training_images /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255.0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val_images=val_images /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255.0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= tf.keras.models.Sequential([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tf.keras.layers.Flatten(),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activation=tf.nn.relu),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activation=tf.nn.softmax)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" name="Google Shape;110;p24"/>
          <p:cNvSpPr/>
          <p:nvPr/>
        </p:nvSpPr>
        <p:spPr>
          <a:xfrm>
            <a:off x="69700" y="1768125"/>
            <a:ext cx="5917800" cy="12528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872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872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6"/>
          <p:cNvSpPr/>
          <p:nvPr/>
        </p:nvSpPr>
        <p:spPr>
          <a:xfrm>
            <a:off x="4809475" y="78375"/>
            <a:ext cx="1066200" cy="18723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6"/>
          <p:cNvSpPr/>
          <p:nvPr/>
        </p:nvSpPr>
        <p:spPr>
          <a:xfrm>
            <a:off x="7167450" y="78375"/>
            <a:ext cx="1350900" cy="18723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/>
        </p:nvSpPr>
        <p:spPr>
          <a:xfrm>
            <a:off x="0" y="0"/>
            <a:ext cx="90585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= tf.keras.models.Sequential([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tf.keras.layers.Conv2D(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input_shape=(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tf.keras.layers.MaxPooling2D(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tf.keras.layers.Conv2D(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tf.keras.layers.MaxPooling2D(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tf.keras.layers.Flatten(),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'softmax'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0" y="0"/>
            <a:ext cx="90585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= tf.keras.models.Sequential([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tf.keras.layers.Conv2D(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input_shape=(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tf.keras.layers.MaxPooling2D(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tf.keras.layers.Conv2D(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tf.keras.layers.MaxPooling2D(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tf.keras.layers.Flatten(),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'softmax'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" name="Google Shape;133;p28"/>
          <p:cNvSpPr/>
          <p:nvPr/>
        </p:nvSpPr>
        <p:spPr>
          <a:xfrm>
            <a:off x="6109075" y="280700"/>
            <a:ext cx="2599200" cy="3036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/>
        </p:nvSpPr>
        <p:spPr>
          <a:xfrm>
            <a:off x="0" y="0"/>
            <a:ext cx="90585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= tf.keras.models.Sequential([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tf.keras.layers.Conv2D(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input_shape=(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tf.keras.layers.MaxPooling2D(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tf.keras.layers.Conv2D(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tf.keras.layers.MaxPooling2D(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tf.keras.layers.Flatten(),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128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'relu'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tf.keras.layers.Dense(</a:t>
            </a:r>
            <a:r>
              <a:rPr lang="en" sz="14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</a:t>
            </a:r>
            <a:r>
              <a:rPr lang="en" sz="14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'softmax'</a:t>
            </a: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4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29"/>
          <p:cNvSpPr/>
          <p:nvPr/>
        </p:nvSpPr>
        <p:spPr>
          <a:xfrm>
            <a:off x="2747012" y="1611613"/>
            <a:ext cx="249000" cy="2568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nyMLx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