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1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89E8-BB33-4A5C-B48A-8B38D95915A5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3D9B-8B6A-4547-974B-F0F123890EA7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586-BD4E-4D24-9FED-9ABA276CA6D0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1156-11C0-4273-B178-40DA4DB408DF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1BFC-7F28-4744-B900-78E46448462D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B95-6E14-4809-B26F-C0BE584C5987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ABD-0FEB-471F-B881-7FD3786C0244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Transfer Learning and </a:t>
            </a:r>
            <a:r>
              <a:rPr lang="en-US" dirty="0" err="1" smtClean="0"/>
              <a:t>MobileNet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1433" y="399532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(DNN)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2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0264" y="1938073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19860" y="1189182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60" y="3090213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50288" y="1189182"/>
            <a:ext cx="0" cy="1901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50288" y="2110894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19860" y="3781497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9860" y="4587995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50288" y="3781497"/>
            <a:ext cx="0" cy="806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50288" y="4184746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0716" y="382684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(2D array)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59004" y="555505"/>
            <a:ext cx="921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E:\Google Drive\Editing - Video\Course - Embedded Machine Learning Vision\2.4.1 - Transfer Learning and MobileNet\ice-34075_1280_75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1117991"/>
            <a:ext cx="2361887" cy="2029830"/>
          </a:xfrm>
          <a:prstGeom prst="rect">
            <a:avLst/>
          </a:prstGeom>
          <a:noFill/>
        </p:spPr>
      </p:pic>
      <p:sp>
        <p:nvSpPr>
          <p:cNvPr id="45" name="Oval 44"/>
          <p:cNvSpPr/>
          <p:nvPr/>
        </p:nvSpPr>
        <p:spPr>
          <a:xfrm>
            <a:off x="267096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1882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1691650" y="3592074"/>
            <a:ext cx="57607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67720" y="3592074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0"/>
          </p:cNvCxnSpPr>
          <p:nvPr/>
        </p:nvCxnSpPr>
        <p:spPr>
          <a:xfrm>
            <a:off x="2267720" y="3592074"/>
            <a:ext cx="57607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03615" y="4760816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1922078" y="4760816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2498148" y="4760816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sp>
        <p:nvSpPr>
          <p:cNvPr id="57" name="Rounded Rectangle 56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67720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43790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91650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2"/>
          </p:cNvCxnSpPr>
          <p:nvPr/>
        </p:nvCxnSpPr>
        <p:spPr>
          <a:xfrm>
            <a:off x="2267720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43790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91650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36657" y="0"/>
            <a:ext cx="340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Transfer Learning</a:t>
            </a:r>
            <a:endParaRPr lang="en-US" sz="3600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0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786183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447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2037292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8148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>
            <a:off x="2959004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433" y="3995323"/>
            <a:ext cx="213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Classifier (DNN)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  <a:endCxn id="7" idx="0"/>
          </p:cNvCxnSpPr>
          <p:nvPr/>
        </p:nvCxnSpPr>
        <p:spPr>
          <a:xfrm flipH="1">
            <a:off x="2037292" y="3592074"/>
            <a:ext cx="23042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2267720" y="3592074"/>
            <a:ext cx="23042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6" idx="0"/>
          </p:cNvCxnSpPr>
          <p:nvPr/>
        </p:nvCxnSpPr>
        <p:spPr>
          <a:xfrm>
            <a:off x="2267720" y="3592074"/>
            <a:ext cx="691284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2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8" idx="2"/>
            <a:endCxn id="23" idx="0"/>
          </p:cNvCxnSpPr>
          <p:nvPr/>
        </p:nvCxnSpPr>
        <p:spPr>
          <a:xfrm>
            <a:off x="2267720" y="958754"/>
            <a:ext cx="0" cy="213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0263" y="1938073"/>
            <a:ext cx="374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 (frozen)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19860" y="1189182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19860" y="3090213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0288" y="1189182"/>
            <a:ext cx="0" cy="1901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0288" y="2110894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9860" y="3781497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19860" y="4587995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0288" y="3781497"/>
            <a:ext cx="0" cy="806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50288" y="4184746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80716" y="382684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(2D array)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959004" y="555505"/>
            <a:ext cx="921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2532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403615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576436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2"/>
            <a:endCxn id="59" idx="0"/>
          </p:cNvCxnSpPr>
          <p:nvPr/>
        </p:nvCxnSpPr>
        <p:spPr>
          <a:xfrm flipH="1">
            <a:off x="1576436" y="3592074"/>
            <a:ext cx="691284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88401" y="4760816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50" y="4760816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76436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037292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498148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52506" y="4760816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959004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13362" y="4760816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4</a:t>
            </a:r>
            <a:endParaRPr lang="en-US" sz="1000" baseline="-25000" dirty="0"/>
          </a:p>
        </p:txBody>
      </p:sp>
      <p:pic>
        <p:nvPicPr>
          <p:cNvPr id="85" name="Picture 3" descr="E:\Google Drive\Editing - Video\Course - Embedded Machine Learning Vision\2.4.1 - Transfer Learning and MobileNet\ice-34075_1280_75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1117991"/>
            <a:ext cx="2361887" cy="2029830"/>
          </a:xfrm>
          <a:prstGeom prst="rect">
            <a:avLst/>
          </a:prstGeom>
          <a:noFill/>
        </p:spPr>
      </p:pic>
      <p:sp>
        <p:nvSpPr>
          <p:cNvPr id="86" name="TextBox 85"/>
          <p:cNvSpPr txBox="1"/>
          <p:nvPr/>
        </p:nvSpPr>
        <p:spPr>
          <a:xfrm>
            <a:off x="5736657" y="0"/>
            <a:ext cx="340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Transfer Learning</a:t>
            </a:r>
            <a:endParaRPr lang="en-US" sz="3600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0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786183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447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2037292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8148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>
            <a:off x="2959004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433" y="3995323"/>
            <a:ext cx="213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Classifier (DNN)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  <a:endCxn id="7" idx="0"/>
          </p:cNvCxnSpPr>
          <p:nvPr/>
        </p:nvCxnSpPr>
        <p:spPr>
          <a:xfrm flipH="1">
            <a:off x="2037292" y="3592074"/>
            <a:ext cx="23042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2267720" y="3592074"/>
            <a:ext cx="23042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6" idx="0"/>
          </p:cNvCxnSpPr>
          <p:nvPr/>
        </p:nvCxnSpPr>
        <p:spPr>
          <a:xfrm>
            <a:off x="2267720" y="3592074"/>
            <a:ext cx="691284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2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8" idx="2"/>
            <a:endCxn id="23" idx="0"/>
          </p:cNvCxnSpPr>
          <p:nvPr/>
        </p:nvCxnSpPr>
        <p:spPr>
          <a:xfrm>
            <a:off x="2267720" y="958754"/>
            <a:ext cx="0" cy="213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0263" y="1938073"/>
            <a:ext cx="374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19860" y="1189182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19860" y="3090213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50288" y="1189182"/>
            <a:ext cx="0" cy="1901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0288" y="2110894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9860" y="3781497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19860" y="4587995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0288" y="3781497"/>
            <a:ext cx="0" cy="806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50288" y="4184746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80716" y="382684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(2D array)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959004" y="555505"/>
            <a:ext cx="921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2532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403615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576436" y="4127139"/>
            <a:ext cx="0" cy="1468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2"/>
            <a:endCxn id="59" idx="0"/>
          </p:cNvCxnSpPr>
          <p:nvPr/>
        </p:nvCxnSpPr>
        <p:spPr>
          <a:xfrm flipH="1">
            <a:off x="1576436" y="3592074"/>
            <a:ext cx="691284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88401" y="4760816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50" y="4760816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76436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037292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498148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52506" y="4760816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959004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13362" y="4760816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</a:t>
            </a:r>
            <a:r>
              <a:rPr lang="en-US" sz="1000" baseline="-25000" dirty="0" smtClean="0"/>
              <a:t>4</a:t>
            </a:r>
            <a:endParaRPr lang="en-US" sz="10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6783802" y="0"/>
            <a:ext cx="236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Fine-Tuning</a:t>
            </a:r>
            <a:endParaRPr lang="en-US" sz="3600" dirty="0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transfer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03" y="1880466"/>
            <a:ext cx="4896595" cy="27141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Smaller training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3563878" y="152256"/>
            <a:ext cx="2016245" cy="4762448"/>
            <a:chOff x="1288401" y="152256"/>
            <a:chExt cx="2016245" cy="4762448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4471" y="152256"/>
              <a:ext cx="806498" cy="80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Oval 43"/>
            <p:cNvSpPr/>
            <p:nvPr/>
          </p:nvSpPr>
          <p:spPr>
            <a:xfrm>
              <a:off x="2786183" y="3781497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864471" y="3781497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288401" y="4299959"/>
              <a:ext cx="1958638" cy="2880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Softmax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47" idx="4"/>
            </p:cNvCxnSpPr>
            <p:nvPr/>
          </p:nvCxnSpPr>
          <p:spPr>
            <a:xfrm>
              <a:off x="2037292" y="4127139"/>
              <a:ext cx="0" cy="1468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498148" y="4101119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4" idx="4"/>
            </p:cNvCxnSpPr>
            <p:nvPr/>
          </p:nvCxnSpPr>
          <p:spPr>
            <a:xfrm>
              <a:off x="2959004" y="4127139"/>
              <a:ext cx="0" cy="1468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288401" y="3246432"/>
              <a:ext cx="1958638" cy="3456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Flatten to Vector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88401" y="2727969"/>
              <a:ext cx="1958638" cy="3456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Max Pooling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88401" y="2209506"/>
              <a:ext cx="1958638" cy="3456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Convolution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88401" y="1691043"/>
              <a:ext cx="1958638" cy="3456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Max Pooling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88401" y="1172580"/>
              <a:ext cx="1958638" cy="3456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Convolution</a:t>
              </a:r>
              <a:endParaRPr lang="en-US" dirty="0"/>
            </a:p>
          </p:txBody>
        </p:sp>
        <p:cxnSp>
          <p:nvCxnSpPr>
            <p:cNvPr id="72" name="Straight Arrow Connector 71"/>
            <p:cNvCxnSpPr>
              <a:stCxn id="66" idx="2"/>
              <a:endCxn id="47" idx="0"/>
            </p:cNvCxnSpPr>
            <p:nvPr/>
          </p:nvCxnSpPr>
          <p:spPr>
            <a:xfrm flipH="1">
              <a:off x="2037292" y="3592074"/>
              <a:ext cx="230428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2"/>
              <a:endCxn id="89" idx="0"/>
            </p:cNvCxnSpPr>
            <p:nvPr/>
          </p:nvCxnSpPr>
          <p:spPr>
            <a:xfrm>
              <a:off x="2267720" y="3592074"/>
              <a:ext cx="230428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  <a:endCxn id="44" idx="0"/>
            </p:cNvCxnSpPr>
            <p:nvPr/>
          </p:nvCxnSpPr>
          <p:spPr>
            <a:xfrm>
              <a:off x="2267720" y="3592074"/>
              <a:ext cx="691284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7" idx="2"/>
              <a:endCxn id="66" idx="0"/>
            </p:cNvCxnSpPr>
            <p:nvPr/>
          </p:nvCxnSpPr>
          <p:spPr>
            <a:xfrm>
              <a:off x="2267720" y="3073611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2"/>
              <a:endCxn id="67" idx="0"/>
            </p:cNvCxnSpPr>
            <p:nvPr/>
          </p:nvCxnSpPr>
          <p:spPr>
            <a:xfrm>
              <a:off x="2267720" y="2555148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2"/>
              <a:endCxn id="69" idx="0"/>
            </p:cNvCxnSpPr>
            <p:nvPr/>
          </p:nvCxnSpPr>
          <p:spPr>
            <a:xfrm>
              <a:off x="2267720" y="2036685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1" idx="2"/>
              <a:endCxn id="70" idx="0"/>
            </p:cNvCxnSpPr>
            <p:nvPr/>
          </p:nvCxnSpPr>
          <p:spPr>
            <a:xfrm>
              <a:off x="2267720" y="1518222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3" idx="2"/>
              <a:endCxn id="71" idx="0"/>
            </p:cNvCxnSpPr>
            <p:nvPr/>
          </p:nvCxnSpPr>
          <p:spPr>
            <a:xfrm>
              <a:off x="2267720" y="958754"/>
              <a:ext cx="0" cy="21382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325327" y="3781497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403615" y="3781497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576436" y="4127139"/>
              <a:ext cx="0" cy="1468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2"/>
              <a:endCxn id="90" idx="0"/>
            </p:cNvCxnSpPr>
            <p:nvPr/>
          </p:nvCxnSpPr>
          <p:spPr>
            <a:xfrm flipH="1">
              <a:off x="1576436" y="3592074"/>
              <a:ext cx="691284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288401" y="4760816"/>
              <a:ext cx="57607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1</a:t>
              </a:r>
              <a:endParaRPr lang="en-US" sz="10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50" y="4760816"/>
              <a:ext cx="6912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2</a:t>
              </a:r>
              <a:endParaRPr lang="en-US" sz="1000" baseline="-25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1576436" y="4587995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037292" y="4587995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498148" y="4587995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152506" y="4760816"/>
              <a:ext cx="691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959004" y="4587995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613362" y="4760816"/>
              <a:ext cx="691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4</a:t>
              </a:r>
              <a:endParaRPr lang="en-US" sz="1000" baseline="-25000" dirty="0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3563878" y="152256"/>
            <a:ext cx="2016245" cy="4762448"/>
            <a:chOff x="1288401" y="152256"/>
            <a:chExt cx="2016245" cy="476244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2078" y="4108206"/>
              <a:ext cx="806498" cy="80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>
            <a:xfrm>
              <a:off x="1461222" y="939821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82934" y="939821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46008" y="478965"/>
              <a:ext cx="1958638" cy="2880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Softmax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2555755" y="785933"/>
              <a:ext cx="0" cy="1538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7" idx="0"/>
            </p:cNvCxnSpPr>
            <p:nvPr/>
          </p:nvCxnSpPr>
          <p:spPr>
            <a:xfrm flipV="1">
              <a:off x="2094899" y="785933"/>
              <a:ext cx="0" cy="1538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1634043" y="785933"/>
              <a:ext cx="0" cy="1538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46008" y="1474886"/>
              <a:ext cx="1958638" cy="3456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Flatten to Vector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6008" y="1993349"/>
              <a:ext cx="1958638" cy="3456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Max Pooling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6008" y="2511812"/>
              <a:ext cx="1958638" cy="3456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Convolution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46008" y="3030275"/>
              <a:ext cx="1958638" cy="3456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Max Pooling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46008" y="3548738"/>
              <a:ext cx="1958638" cy="3456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2D Convolution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0"/>
              <a:endCxn id="7" idx="4"/>
            </p:cNvCxnSpPr>
            <p:nvPr/>
          </p:nvCxnSpPr>
          <p:spPr>
            <a:xfrm flipV="1">
              <a:off x="2325327" y="1285463"/>
              <a:ext cx="230428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  <a:endCxn id="47" idx="4"/>
            </p:cNvCxnSpPr>
            <p:nvPr/>
          </p:nvCxnSpPr>
          <p:spPr>
            <a:xfrm flipH="1" flipV="1">
              <a:off x="2094899" y="1285463"/>
              <a:ext cx="230428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0"/>
              <a:endCxn id="6" idx="4"/>
            </p:cNvCxnSpPr>
            <p:nvPr/>
          </p:nvCxnSpPr>
          <p:spPr>
            <a:xfrm flipH="1" flipV="1">
              <a:off x="1634043" y="1285463"/>
              <a:ext cx="691284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0"/>
              <a:endCxn id="19" idx="2"/>
            </p:cNvCxnSpPr>
            <p:nvPr/>
          </p:nvCxnSpPr>
          <p:spPr>
            <a:xfrm flipV="1">
              <a:off x="2325327" y="1820528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0"/>
              <a:endCxn id="20" idx="2"/>
            </p:cNvCxnSpPr>
            <p:nvPr/>
          </p:nvCxnSpPr>
          <p:spPr>
            <a:xfrm flipV="1">
              <a:off x="2325327" y="2338991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0"/>
              <a:endCxn id="21" idx="2"/>
            </p:cNvCxnSpPr>
            <p:nvPr/>
          </p:nvCxnSpPr>
          <p:spPr>
            <a:xfrm flipV="1">
              <a:off x="2325327" y="2857454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0"/>
              <a:endCxn id="22" idx="2"/>
            </p:cNvCxnSpPr>
            <p:nvPr/>
          </p:nvCxnSpPr>
          <p:spPr>
            <a:xfrm flipV="1">
              <a:off x="2325327" y="3375917"/>
              <a:ext cx="0" cy="172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28" idx="0"/>
              <a:endCxn id="23" idx="2"/>
            </p:cNvCxnSpPr>
            <p:nvPr/>
          </p:nvCxnSpPr>
          <p:spPr>
            <a:xfrm flipV="1">
              <a:off x="2325327" y="3894380"/>
              <a:ext cx="0" cy="21382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922078" y="939821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43790" y="939821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9" idx="0"/>
            </p:cNvCxnSpPr>
            <p:nvPr/>
          </p:nvCxnSpPr>
          <p:spPr>
            <a:xfrm flipV="1">
              <a:off x="3016611" y="785933"/>
              <a:ext cx="0" cy="1538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9" idx="0"/>
              <a:endCxn id="59" idx="4"/>
            </p:cNvCxnSpPr>
            <p:nvPr/>
          </p:nvCxnSpPr>
          <p:spPr>
            <a:xfrm flipV="1">
              <a:off x="2325327" y="1285463"/>
              <a:ext cx="691284" cy="1894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28576" y="152256"/>
              <a:ext cx="57607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1</a:t>
              </a:r>
              <a:endParaRPr lang="en-US" sz="1000" baseline="-25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10114" y="152256"/>
              <a:ext cx="6912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2</a:t>
              </a:r>
              <a:endParaRPr lang="en-US" sz="1000" baseline="-250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016611" y="306144"/>
              <a:ext cx="0" cy="17282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555755" y="306144"/>
              <a:ext cx="0" cy="17282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094899" y="306144"/>
              <a:ext cx="0" cy="17282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49257" y="152256"/>
              <a:ext cx="691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634043" y="306144"/>
              <a:ext cx="0" cy="17282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288401" y="152256"/>
              <a:ext cx="691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</a:t>
              </a:r>
              <a:r>
                <a:rPr lang="en-US" sz="1000" baseline="-25000" dirty="0" smtClean="0"/>
                <a:t>4</a:t>
              </a:r>
              <a:endParaRPr lang="en-US" sz="1000" baseline="-25000" dirty="0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193</Words>
  <Application>Microsoft Office PowerPoint</Application>
  <PresentationFormat>On-screen Show (16:9)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Vision with Embedded Machine Learning</vt:lpstr>
      <vt:lpstr>Slide 2</vt:lpstr>
      <vt:lpstr>Slide 3</vt:lpstr>
      <vt:lpstr>Slide 4</vt:lpstr>
      <vt:lpstr>Why do transfer learning?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107</cp:revision>
  <dcterms:created xsi:type="dcterms:W3CDTF">2006-08-16T00:00:00Z</dcterms:created>
  <dcterms:modified xsi:type="dcterms:W3CDTF">2021-08-14T23:52:50Z</dcterms:modified>
</cp:coreProperties>
</file>