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Google Sans"/>
      <p:regular r:id="rId29"/>
      <p:bold r:id="rId30"/>
      <p:italic r:id="rId31"/>
      <p:boldItalic r:id="rId32"/>
    </p:embeddedFont>
    <p:embeddedFont>
      <p:font typeface="Google Sans Medium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arah Grafman"/>
  <p:cmAuthor clrIdx="1" id="1" initials="" lastIdx="1" name="Laurence Moron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ogle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italic.fntdata"/><Relationship Id="rId30" Type="http://schemas.openxmlformats.org/officeDocument/2006/relationships/font" Target="fonts/GoogleSans-bold.fntdata"/><Relationship Id="rId11" Type="http://schemas.openxmlformats.org/officeDocument/2006/relationships/slide" Target="slides/slide6.xml"/><Relationship Id="rId33" Type="http://schemas.openxmlformats.org/officeDocument/2006/relationships/font" Target="fonts/GoogleSansMedium-regular.fntdata"/><Relationship Id="rId10" Type="http://schemas.openxmlformats.org/officeDocument/2006/relationships/slide" Target="slides/slide5.xml"/><Relationship Id="rId32" Type="http://schemas.openxmlformats.org/officeDocument/2006/relationships/font" Target="fonts/GoogleSans-boldItalic.fntdata"/><Relationship Id="rId13" Type="http://schemas.openxmlformats.org/officeDocument/2006/relationships/slide" Target="slides/slide8.xml"/><Relationship Id="rId35" Type="http://schemas.openxmlformats.org/officeDocument/2006/relationships/font" Target="fonts/GoogleSansMedium-italic.fntdata"/><Relationship Id="rId12" Type="http://schemas.openxmlformats.org/officeDocument/2006/relationships/slide" Target="slides/slide7.xml"/><Relationship Id="rId34" Type="http://schemas.openxmlformats.org/officeDocument/2006/relationships/font" Target="fonts/GoogleSansMedium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GoogleSans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15T23:16:01.505">
    <p:pos x="96" y="523"/>
    <p:text>Where's this graphic from? We'll want to be sure this, and all visuals are OK from a copyright perspective</p:text>
  </p:cm>
  <p:cm authorId="1" idx="1" dt="2020-09-15T15:19:01.491">
    <p:pos x="96" y="523"/>
    <p:text>It's an Android 10 emoji</p:text>
  </p:cm>
  <p:cm authorId="0" idx="2" dt="2020-09-15T23:16:01.505">
    <p:pos x="96" y="523"/>
    <p:text>I think emoji are not copyright protected, and free for us to use, but let me follow up on that to be sure we're OK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4f240be4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4f240be4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4f240be4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4f240be4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4f240be4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4f240be4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4f240be4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4f240be4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4f240be4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4f240be4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4f240be4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4f240be4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4f240be4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4f240be4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4f240be4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4f240be4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4f240be4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4f240be4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4f240be4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4f240be4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f240be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f240be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f240be4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f240be4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f240be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f240be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f240be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4f240be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f240be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f240be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f240be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4f240be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f240be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4f240be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f240be4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4f240be4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0" name="Google Shape;70;p1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0" name="Google Shape;80;p16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264375"/>
            <a:ext cx="7797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coding to learning...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92" name="Google Shape;92;p18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Laurence Moroney, Google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Detection with Machine Learning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75" y="917650"/>
            <a:ext cx="6796250" cy="26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75" y="917650"/>
            <a:ext cx="6796250" cy="26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1796525" y="2472448"/>
            <a:ext cx="360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2440250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204105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75" y="917650"/>
            <a:ext cx="6796250" cy="26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/>
          <p:nvPr/>
        </p:nvSpPr>
        <p:spPr>
          <a:xfrm>
            <a:off x="2440250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204105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158746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5815796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7580325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375185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538590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717345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6205900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 your Guess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5466113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6205900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 your Guess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5466113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 rot="-5400000">
            <a:off x="1448375" y="3033450"/>
            <a:ext cx="3903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1596950" y="3240150"/>
            <a:ext cx="5634300" cy="921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7116100" y="2902250"/>
            <a:ext cx="115200" cy="337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4096050" y="3240150"/>
            <a:ext cx="95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Repeat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2955750" y="11324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34"/>
          <p:cNvCxnSpPr/>
          <p:nvPr/>
        </p:nvCxnSpPr>
        <p:spPr>
          <a:xfrm>
            <a:off x="1351275" y="13934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4"/>
          <p:cNvCxnSpPr/>
          <p:nvPr/>
        </p:nvCxnSpPr>
        <p:spPr>
          <a:xfrm>
            <a:off x="1351275" y="19143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4"/>
          <p:cNvSpPr txBox="1"/>
          <p:nvPr/>
        </p:nvSpPr>
        <p:spPr>
          <a:xfrm>
            <a:off x="1289875" y="101725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Labels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1289875" y="15141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43" name="Google Shape;243;p34"/>
          <p:cNvCxnSpPr/>
          <p:nvPr/>
        </p:nvCxnSpPr>
        <p:spPr>
          <a:xfrm>
            <a:off x="6371850" y="16467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4"/>
          <p:cNvSpPr txBox="1"/>
          <p:nvPr/>
        </p:nvSpPr>
        <p:spPr>
          <a:xfrm>
            <a:off x="6371850" y="1259625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Rules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2955750" y="11324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Machine Learning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1" name="Google Shape;251;p35"/>
          <p:cNvCxnSpPr/>
          <p:nvPr/>
        </p:nvCxnSpPr>
        <p:spPr>
          <a:xfrm>
            <a:off x="1351275" y="13934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5"/>
          <p:cNvCxnSpPr/>
          <p:nvPr/>
        </p:nvCxnSpPr>
        <p:spPr>
          <a:xfrm>
            <a:off x="1351275" y="19143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5"/>
          <p:cNvSpPr txBox="1"/>
          <p:nvPr/>
        </p:nvSpPr>
        <p:spPr>
          <a:xfrm>
            <a:off x="1289875" y="1017250"/>
            <a:ext cx="9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1289875" y="1514100"/>
            <a:ext cx="9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6371850" y="16467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5"/>
          <p:cNvSpPr txBox="1"/>
          <p:nvPr/>
        </p:nvSpPr>
        <p:spPr>
          <a:xfrm>
            <a:off x="6371850" y="1259625"/>
            <a:ext cx="9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2955738" y="2542700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1351263" y="305705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5"/>
          <p:cNvSpPr txBox="1"/>
          <p:nvPr/>
        </p:nvSpPr>
        <p:spPr>
          <a:xfrm>
            <a:off x="1289863" y="26699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0" name="Google Shape;260;p35"/>
          <p:cNvCxnSpPr/>
          <p:nvPr/>
        </p:nvCxnSpPr>
        <p:spPr>
          <a:xfrm>
            <a:off x="6371838" y="305705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5"/>
          <p:cNvSpPr txBox="1"/>
          <p:nvPr/>
        </p:nvSpPr>
        <p:spPr>
          <a:xfrm>
            <a:off x="6414003" y="2669900"/>
            <a:ext cx="110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Inferences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1036525" y="883350"/>
            <a:ext cx="7247100" cy="1452900"/>
          </a:xfrm>
          <a:prstGeom prst="rect">
            <a:avLst/>
          </a:prstGeom>
          <a:solidFill>
            <a:srgbClr val="FFFFFF">
              <a:alpha val="49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Defining rules that determine behavior of a program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Everything is pre-calculated and pre-determined by the programmer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Scenarios are limited by program complexity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Coding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275" y="688575"/>
            <a:ext cx="4446300" cy="2501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Traditional Programming Paradigm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955750" y="15896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Traditional Programming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1351275" y="18506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1351275" y="23715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0"/>
          <p:cNvSpPr txBox="1"/>
          <p:nvPr/>
        </p:nvSpPr>
        <p:spPr>
          <a:xfrm>
            <a:off x="1289875" y="147445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Rules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289875" y="19713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0" name="Google Shape;110;p20"/>
          <p:cNvCxnSpPr/>
          <p:nvPr/>
        </p:nvCxnSpPr>
        <p:spPr>
          <a:xfrm>
            <a:off x="6371850" y="21039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6371850" y="1716825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Answers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Activity Detection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1075"/>
            <a:ext cx="1785200" cy="21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Activity Detection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075"/>
            <a:ext cx="1785200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485" y="831074"/>
            <a:ext cx="1609446" cy="21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Activity Detection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075"/>
            <a:ext cx="1785200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485" y="831074"/>
            <a:ext cx="1609446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815" y="831075"/>
            <a:ext cx="1609450" cy="234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Activity Detection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075"/>
            <a:ext cx="1785200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485" y="831074"/>
            <a:ext cx="1609446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815" y="831075"/>
            <a:ext cx="1609450" cy="234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3150" y="831072"/>
            <a:ext cx="1484367" cy="21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Traditional Programming Paradigm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2955750" y="15896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Traditional Programming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>
            <a:off x="1351275" y="18506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/>
          <p:nvPr/>
        </p:nvCxnSpPr>
        <p:spPr>
          <a:xfrm>
            <a:off x="1351275" y="23715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5"/>
          <p:cNvSpPr txBox="1"/>
          <p:nvPr/>
        </p:nvSpPr>
        <p:spPr>
          <a:xfrm>
            <a:off x="1289875" y="147445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Rules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289875" y="19713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>
            <a:off x="6371850" y="21039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 txBox="1"/>
          <p:nvPr/>
        </p:nvSpPr>
        <p:spPr>
          <a:xfrm>
            <a:off x="6371850" y="1716825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Answers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2955750" y="15896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0" name="Google Shape;160;p26"/>
          <p:cNvCxnSpPr/>
          <p:nvPr/>
        </p:nvCxnSpPr>
        <p:spPr>
          <a:xfrm>
            <a:off x="1351275" y="18506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1351275" y="23715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6"/>
          <p:cNvSpPr txBox="1"/>
          <p:nvPr/>
        </p:nvSpPr>
        <p:spPr>
          <a:xfrm>
            <a:off x="1289875" y="147445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Answers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289875" y="19713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6"/>
          <p:cNvCxnSpPr/>
          <p:nvPr/>
        </p:nvCxnSpPr>
        <p:spPr>
          <a:xfrm>
            <a:off x="6371850" y="21039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 txBox="1"/>
          <p:nvPr/>
        </p:nvSpPr>
        <p:spPr>
          <a:xfrm>
            <a:off x="6371850" y="1716825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Rules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