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58" r:id="rId11"/>
    <p:sldId id="259" r:id="rId12"/>
    <p:sldId id="271" r:id="rId13"/>
    <p:sldId id="268" r:id="rId14"/>
    <p:sldId id="270" r:id="rId1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501"/>
    <a:srgbClr val="FFC20A"/>
    <a:srgbClr val="E9E901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5" autoAdjust="0"/>
  </p:normalViewPr>
  <p:slideViewPr>
    <p:cSldViewPr>
      <p:cViewPr varScale="1">
        <p:scale>
          <a:sx n="75" d="100"/>
          <a:sy n="75" d="100"/>
        </p:scale>
        <p:origin x="-91" y="-13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57CF-0803-4429-AC7B-F6066FD81CC8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AA24-CAAC-4CBA-A3E8-DE8510F18D3B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8014-9192-46F2-9F43-60C28AEE1A01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720F-61BF-4DA5-9DE9-623BDB9ABCBE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665B-06F7-4D1C-9DA2-55DCAB5FB1A7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5BAA-D1C7-4F8F-BFE3-7F674591CAC8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CFE2-B8D4-4CA2-9008-58C5BFA0960E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Detection Performance Metrics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934" y="382684"/>
            <a:ext cx="4378132" cy="43781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59004" y="440291"/>
            <a:ext cx="2246673" cy="362924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9004" y="440291"/>
            <a:ext cx="518463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608" y="1650038"/>
            <a:ext cx="1497782" cy="1094533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9607" y="1477217"/>
            <a:ext cx="518463" cy="17282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1572" y="4184746"/>
            <a:ext cx="460856" cy="460856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1573" y="4011925"/>
            <a:ext cx="460856" cy="172821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4218" y="497897"/>
            <a:ext cx="2016245" cy="3744455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4218" y="497898"/>
            <a:ext cx="518463" cy="1728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3712" y="1592431"/>
            <a:ext cx="691283" cy="576071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3711" y="1419611"/>
            <a:ext cx="518463" cy="1728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Content Placeholder 19"/>
          <p:cNvSpPr>
            <a:spLocks noGrp="1"/>
          </p:cNvSpPr>
          <p:nvPr>
            <p:ph sz="half" idx="1"/>
          </p:nvPr>
        </p:nvSpPr>
        <p:spPr>
          <a:xfrm>
            <a:off x="78654" y="728326"/>
            <a:ext cx="2304280" cy="3744455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 smtClean="0"/>
              <a:t>Object 1</a:t>
            </a:r>
          </a:p>
          <a:p>
            <a:pPr lvl="1"/>
            <a:r>
              <a:rPr lang="en-US" sz="2100" dirty="0" smtClean="0"/>
              <a:t>Class: dog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</a:t>
            </a:r>
          </a:p>
          <a:p>
            <a:r>
              <a:rPr lang="en-US" sz="2100" b="1" dirty="0" smtClean="0"/>
              <a:t>Object 2</a:t>
            </a:r>
          </a:p>
          <a:p>
            <a:pPr lvl="1"/>
            <a:r>
              <a:rPr lang="en-US" sz="2100" dirty="0" smtClean="0"/>
              <a:t>Class: toy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</a:t>
            </a:r>
          </a:p>
          <a:p>
            <a:r>
              <a:rPr lang="en-US" sz="2100" b="1" dirty="0" smtClean="0"/>
              <a:t>Object 3</a:t>
            </a:r>
          </a:p>
          <a:p>
            <a:pPr lvl="1"/>
            <a:r>
              <a:rPr lang="en-US" sz="2100" dirty="0" smtClean="0"/>
              <a:t>Class: ball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265646" y="2110894"/>
            <a:ext cx="1232790" cy="15553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39354" y="1592431"/>
            <a:ext cx="1232790" cy="15553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4265" y="1592431"/>
            <a:ext cx="1244311" cy="1555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2077" y="2110893"/>
            <a:ext cx="1244311" cy="155538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2078" y="2110894"/>
            <a:ext cx="806497" cy="1036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27834" y="1592432"/>
            <a:ext cx="1244311" cy="1555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65646" y="2110894"/>
            <a:ext cx="1244311" cy="155538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08038" y="1995680"/>
            <a:ext cx="851813" cy="1139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78881" y="2124075"/>
            <a:ext cx="1011400" cy="11772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5152" y="1189182"/>
            <a:ext cx="285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Intersection</a:t>
            </a:r>
            <a:r>
              <a:rPr lang="en-US" dirty="0" smtClean="0"/>
              <a:t>: Area of overlap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44821" y="1189182"/>
            <a:ext cx="401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Union</a:t>
            </a:r>
            <a:r>
              <a:rPr lang="en-US" dirty="0" smtClean="0"/>
              <a:t>: Area encompassed by both boxes</a:t>
            </a:r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over Union (</a:t>
            </a:r>
            <a:r>
              <a:rPr lang="en-US" dirty="0" err="1" smtClean="0"/>
              <a:t>IoU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83544" y="3768843"/>
            <a:ext cx="2048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 = complete miss</a:t>
            </a:r>
          </a:p>
          <a:p>
            <a:r>
              <a:rPr lang="en-US" dirty="0" smtClean="0"/>
              <a:t>1.0 = perfect match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261" y="2053287"/>
            <a:ext cx="138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Ground-truth bounding box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4724" y="3147820"/>
            <a:ext cx="126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Predicted bounding box</a:t>
            </a:r>
            <a:endParaRPr lang="en-US" sz="1400" dirty="0"/>
          </a:p>
        </p:txBody>
      </p:sp>
      <p:pic>
        <p:nvPicPr>
          <p:cNvPr id="1028" name="Picture 4" descr="https://latex.codecogs.com/png.latex?%5Cdpi%7B120%7D%20%5Chuge%20IoU%20%3D%20%5Cfrac%7BIntersection%7D%7BUnion%7D%20%3D%20%5Cfrac%7Barea%7Eof%7Eoverlap%7D%7Barea%7Eof%7Eunion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3954318"/>
            <a:ext cx="5357451" cy="72104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415424" y="450669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Object: </a:t>
            </a:r>
            <a:r>
              <a:rPr lang="en-US" dirty="0" err="1" smtClean="0"/>
              <a:t>IoU</a:t>
            </a:r>
            <a:r>
              <a:rPr lang="en-US" dirty="0" smtClean="0"/>
              <a:t> &gt;= 0.5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7" grpId="0" animBg="1"/>
      <p:bldP spid="14" grpId="0" animBg="1"/>
      <p:bldP spid="15" grpId="0" animBg="1"/>
      <p:bldP spid="20" grpId="0" animBg="1"/>
      <p:bldP spid="21" grpId="0" animBg="1"/>
      <p:bldP spid="22" grpId="0"/>
      <p:bldP spid="23" grpId="0"/>
      <p:bldP spid="2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Editing - Video\Course - Embedded Machine Learning Vision\3.2.1 - Object Detection Model\doggo_colo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934" y="382684"/>
            <a:ext cx="4378132" cy="43781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59004" y="440291"/>
            <a:ext cx="2246673" cy="362924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9004" y="440291"/>
            <a:ext cx="518463" cy="17282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608" y="1650038"/>
            <a:ext cx="1497782" cy="1094533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9607" y="1477217"/>
            <a:ext cx="518463" cy="172821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1572" y="4184746"/>
            <a:ext cx="460856" cy="460856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1573" y="4011925"/>
            <a:ext cx="460856" cy="172821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74218" y="497897"/>
            <a:ext cx="2016245" cy="3744455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4218" y="497898"/>
            <a:ext cx="518463" cy="1728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3712" y="1592431"/>
            <a:ext cx="691283" cy="576071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3711" y="1419611"/>
            <a:ext cx="518463" cy="1728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Content Placeholder 19"/>
          <p:cNvSpPr>
            <a:spLocks noGrp="1"/>
          </p:cNvSpPr>
          <p:nvPr>
            <p:ph sz="half" idx="1"/>
          </p:nvPr>
        </p:nvSpPr>
        <p:spPr>
          <a:xfrm>
            <a:off x="78654" y="728326"/>
            <a:ext cx="2304280" cy="3744455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 smtClean="0"/>
              <a:t>Object 1</a:t>
            </a:r>
          </a:p>
          <a:p>
            <a:pPr lvl="1"/>
            <a:r>
              <a:rPr lang="en-US" sz="2100" dirty="0" smtClean="0"/>
              <a:t>Class: dog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)</a:t>
            </a:r>
          </a:p>
          <a:p>
            <a:r>
              <a:rPr lang="en-US" sz="2100" b="1" dirty="0" smtClean="0"/>
              <a:t>Object 2</a:t>
            </a:r>
          </a:p>
          <a:p>
            <a:pPr lvl="1"/>
            <a:r>
              <a:rPr lang="en-US" sz="2100" dirty="0" smtClean="0"/>
              <a:t>Class: toy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)</a:t>
            </a:r>
          </a:p>
          <a:p>
            <a:r>
              <a:rPr lang="en-US" sz="2100" b="1" dirty="0" smtClean="0"/>
              <a:t>Object 3</a:t>
            </a:r>
          </a:p>
          <a:p>
            <a:pPr lvl="1"/>
            <a:r>
              <a:rPr lang="en-US" sz="2100" dirty="0" smtClean="0"/>
              <a:t>Class: ball</a:t>
            </a:r>
          </a:p>
          <a:p>
            <a:pPr lvl="1"/>
            <a:r>
              <a:rPr lang="en-US" sz="2100" dirty="0" smtClean="0"/>
              <a:t>Bounding box</a:t>
            </a:r>
          </a:p>
          <a:p>
            <a:pPr lvl="2"/>
            <a:r>
              <a:rPr lang="en-US" sz="2100" dirty="0" smtClean="0"/>
              <a:t>(x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, y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)</a:t>
            </a:r>
          </a:p>
          <a:p>
            <a:pPr lvl="2"/>
            <a:r>
              <a:rPr lang="en-US" sz="2100" dirty="0" smtClean="0"/>
              <a:t>(w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, h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3887" y="555505"/>
            <a:ext cx="180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IoU</a:t>
            </a:r>
            <a:r>
              <a:rPr lang="en-US" dirty="0" smtClean="0"/>
              <a:t> = 0.9 </a:t>
            </a:r>
          </a:p>
          <a:p>
            <a:r>
              <a:rPr lang="en-US" dirty="0" smtClean="0"/>
              <a:t>True Positive (TP)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3887" y="1707645"/>
            <a:ext cx="184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IoU</a:t>
            </a:r>
            <a:r>
              <a:rPr lang="en-US" dirty="0" smtClean="0"/>
              <a:t> = 0.2 </a:t>
            </a:r>
          </a:p>
          <a:p>
            <a:r>
              <a:rPr lang="en-US" dirty="0" smtClean="0"/>
              <a:t>False Positive (FP)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5263285" y="878671"/>
            <a:ext cx="1670602" cy="19529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 flipV="1">
            <a:off x="6242603" y="1938073"/>
            <a:ext cx="691284" cy="9273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33887" y="4218663"/>
            <a:ext cx="19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(FN)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>
            <a:off x="4860035" y="4403329"/>
            <a:ext cx="2073852" cy="118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43458" y="70959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Th</a:t>
            </a:r>
            <a:r>
              <a:rPr lang="en-US" b="1" baseline="-25000" dirty="0" err="1" smtClean="0"/>
              <a:t>IoU</a:t>
            </a:r>
            <a:r>
              <a:rPr lang="en-US" b="1" dirty="0" smtClean="0"/>
              <a:t> = 0.5:</a:t>
            </a:r>
            <a:endParaRPr lang="en-US" b="1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05769" y="1206550"/>
            <a:ext cx="0" cy="29749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102697" y="3961154"/>
            <a:ext cx="3067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0373" y="385097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270207" y="115865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724" y="1131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3109" y="4127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938" y="4011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4355" y="439148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50062" y="249199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6590" y="152256"/>
            <a:ext cx="561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Precision-Recall curve (for </a:t>
            </a:r>
            <a:r>
              <a:rPr lang="en-US" sz="2800" dirty="0" err="1" smtClean="0"/>
              <a:t>IoU</a:t>
            </a:r>
            <a:r>
              <a:rPr lang="en-US" sz="2800" dirty="0" smtClean="0"/>
              <a:t> &gt;= 0.5)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4380315" y="81985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</a:t>
            </a:r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1446588" y="1287780"/>
            <a:ext cx="2476500" cy="2225040"/>
          </a:xfrm>
          <a:custGeom>
            <a:avLst/>
            <a:gdLst>
              <a:gd name="connsiteX0" fmla="*/ 0 w 2476500"/>
              <a:gd name="connsiteY0" fmla="*/ 0 h 2225040"/>
              <a:gd name="connsiteX1" fmla="*/ 350520 w 2476500"/>
              <a:gd name="connsiteY1" fmla="*/ 38100 h 2225040"/>
              <a:gd name="connsiteX2" fmla="*/ 822960 w 2476500"/>
              <a:gd name="connsiteY2" fmla="*/ 129540 h 2225040"/>
              <a:gd name="connsiteX3" fmla="*/ 1158240 w 2476500"/>
              <a:gd name="connsiteY3" fmla="*/ 144780 h 2225040"/>
              <a:gd name="connsiteX4" fmla="*/ 1546860 w 2476500"/>
              <a:gd name="connsiteY4" fmla="*/ 243840 h 2225040"/>
              <a:gd name="connsiteX5" fmla="*/ 1905000 w 2476500"/>
              <a:gd name="connsiteY5" fmla="*/ 251460 h 2225040"/>
              <a:gd name="connsiteX6" fmla="*/ 2171700 w 2476500"/>
              <a:gd name="connsiteY6" fmla="*/ 373380 h 2225040"/>
              <a:gd name="connsiteX7" fmla="*/ 2301240 w 2476500"/>
              <a:gd name="connsiteY7" fmla="*/ 655320 h 2225040"/>
              <a:gd name="connsiteX8" fmla="*/ 2407920 w 2476500"/>
              <a:gd name="connsiteY8" fmla="*/ 1257300 h 2225040"/>
              <a:gd name="connsiteX9" fmla="*/ 2476500 w 2476500"/>
              <a:gd name="connsiteY9" fmla="*/ 222504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6500" h="2225040">
                <a:moveTo>
                  <a:pt x="0" y="0"/>
                </a:moveTo>
                <a:cubicBezTo>
                  <a:pt x="106680" y="8255"/>
                  <a:pt x="213360" y="16510"/>
                  <a:pt x="350520" y="38100"/>
                </a:cubicBezTo>
                <a:cubicBezTo>
                  <a:pt x="487680" y="59690"/>
                  <a:pt x="688340" y="111760"/>
                  <a:pt x="822960" y="129540"/>
                </a:cubicBezTo>
                <a:cubicBezTo>
                  <a:pt x="957580" y="147320"/>
                  <a:pt x="1037590" y="125730"/>
                  <a:pt x="1158240" y="144780"/>
                </a:cubicBezTo>
                <a:cubicBezTo>
                  <a:pt x="1278890" y="163830"/>
                  <a:pt x="1422400" y="226060"/>
                  <a:pt x="1546860" y="243840"/>
                </a:cubicBezTo>
                <a:cubicBezTo>
                  <a:pt x="1671320" y="261620"/>
                  <a:pt x="1800860" y="229870"/>
                  <a:pt x="1905000" y="251460"/>
                </a:cubicBezTo>
                <a:cubicBezTo>
                  <a:pt x="2009140" y="273050"/>
                  <a:pt x="2105660" y="306070"/>
                  <a:pt x="2171700" y="373380"/>
                </a:cubicBezTo>
                <a:cubicBezTo>
                  <a:pt x="2237740" y="440690"/>
                  <a:pt x="2261870" y="508000"/>
                  <a:pt x="2301240" y="655320"/>
                </a:cubicBezTo>
                <a:cubicBezTo>
                  <a:pt x="2340610" y="802640"/>
                  <a:pt x="2378710" y="995680"/>
                  <a:pt x="2407920" y="1257300"/>
                </a:cubicBezTo>
                <a:cubicBezTo>
                  <a:pt x="2437130" y="1518920"/>
                  <a:pt x="2456815" y="1871980"/>
                  <a:pt x="2476500" y="222504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4149887" y="1016361"/>
            <a:ext cx="230428" cy="0"/>
          </a:xfrm>
          <a:prstGeom prst="line">
            <a:avLst/>
          </a:prstGeom>
          <a:ln w="38100">
            <a:solidFill>
              <a:srgbClr val="DAD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1461828" y="1287780"/>
            <a:ext cx="2392680" cy="2065020"/>
          </a:xfrm>
          <a:custGeom>
            <a:avLst/>
            <a:gdLst>
              <a:gd name="connsiteX0" fmla="*/ 0 w 2392680"/>
              <a:gd name="connsiteY0" fmla="*/ 0 h 2065020"/>
              <a:gd name="connsiteX1" fmla="*/ 693420 w 2392680"/>
              <a:gd name="connsiteY1" fmla="*/ 60960 h 2065020"/>
              <a:gd name="connsiteX2" fmla="*/ 1280160 w 2392680"/>
              <a:gd name="connsiteY2" fmla="*/ 205740 h 2065020"/>
              <a:gd name="connsiteX3" fmla="*/ 2004060 w 2392680"/>
              <a:gd name="connsiteY3" fmla="*/ 579120 h 2065020"/>
              <a:gd name="connsiteX4" fmla="*/ 2278380 w 2392680"/>
              <a:gd name="connsiteY4" fmla="*/ 1371600 h 2065020"/>
              <a:gd name="connsiteX5" fmla="*/ 2392680 w 2392680"/>
              <a:gd name="connsiteY5" fmla="*/ 2065020 h 20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2680" h="2065020">
                <a:moveTo>
                  <a:pt x="0" y="0"/>
                </a:moveTo>
                <a:cubicBezTo>
                  <a:pt x="240030" y="13335"/>
                  <a:pt x="480060" y="26670"/>
                  <a:pt x="693420" y="60960"/>
                </a:cubicBezTo>
                <a:cubicBezTo>
                  <a:pt x="906780" y="95250"/>
                  <a:pt x="1061720" y="119380"/>
                  <a:pt x="1280160" y="205740"/>
                </a:cubicBezTo>
                <a:cubicBezTo>
                  <a:pt x="1498600" y="292100"/>
                  <a:pt x="1837690" y="384810"/>
                  <a:pt x="2004060" y="579120"/>
                </a:cubicBezTo>
                <a:cubicBezTo>
                  <a:pt x="2170430" y="773430"/>
                  <a:pt x="2213610" y="1123950"/>
                  <a:pt x="2278380" y="1371600"/>
                </a:cubicBezTo>
                <a:cubicBezTo>
                  <a:pt x="2343150" y="1619250"/>
                  <a:pt x="2367915" y="1842135"/>
                  <a:pt x="2392680" y="2065020"/>
                </a:cubicBezTo>
              </a:path>
            </a:pathLst>
          </a:custGeom>
          <a:ln w="38100">
            <a:solidFill>
              <a:srgbClr val="DAD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380315" y="10739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149887" y="1270479"/>
            <a:ext cx="2304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461828" y="1280160"/>
            <a:ext cx="2545080" cy="1988820"/>
          </a:xfrm>
          <a:custGeom>
            <a:avLst/>
            <a:gdLst>
              <a:gd name="connsiteX0" fmla="*/ 0 w 2545080"/>
              <a:gd name="connsiteY0" fmla="*/ 0 h 1988820"/>
              <a:gd name="connsiteX1" fmla="*/ 579120 w 2545080"/>
              <a:gd name="connsiteY1" fmla="*/ 190500 h 1988820"/>
              <a:gd name="connsiteX2" fmla="*/ 1242060 w 2545080"/>
              <a:gd name="connsiteY2" fmla="*/ 312420 h 1988820"/>
              <a:gd name="connsiteX3" fmla="*/ 1889760 w 2545080"/>
              <a:gd name="connsiteY3" fmla="*/ 350520 h 1988820"/>
              <a:gd name="connsiteX4" fmla="*/ 2369820 w 2545080"/>
              <a:gd name="connsiteY4" fmla="*/ 731520 h 1988820"/>
              <a:gd name="connsiteX5" fmla="*/ 2545080 w 2545080"/>
              <a:gd name="connsiteY5" fmla="*/ 1988820 h 19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080" h="1988820">
                <a:moveTo>
                  <a:pt x="0" y="0"/>
                </a:moveTo>
                <a:cubicBezTo>
                  <a:pt x="186055" y="69215"/>
                  <a:pt x="372110" y="138430"/>
                  <a:pt x="579120" y="190500"/>
                </a:cubicBezTo>
                <a:cubicBezTo>
                  <a:pt x="786130" y="242570"/>
                  <a:pt x="1023620" y="285750"/>
                  <a:pt x="1242060" y="312420"/>
                </a:cubicBezTo>
                <a:cubicBezTo>
                  <a:pt x="1460500" y="339090"/>
                  <a:pt x="1701800" y="280670"/>
                  <a:pt x="1889760" y="350520"/>
                </a:cubicBezTo>
                <a:cubicBezTo>
                  <a:pt x="2077720" y="420370"/>
                  <a:pt x="2260600" y="458470"/>
                  <a:pt x="2369820" y="731520"/>
                </a:cubicBezTo>
                <a:cubicBezTo>
                  <a:pt x="2479040" y="1004570"/>
                  <a:pt x="2512060" y="1496695"/>
                  <a:pt x="2545080" y="198882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80315" y="1338313"/>
            <a:ext cx="48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toy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149887" y="1534824"/>
            <a:ext cx="2304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https://latex.codecogs.com/png.latex?%5Cdpi%7B200%7D%20%5CLARGE%20mAP_%7B0.5%7D%20%3D%20%5Cfrac%7B1%7D%7B3%7D%28AP_%7Bball%7D%20&amp;plus;%20AP_%7Bdog%7D%20&amp;plus;%20AP_%7Btoy%7D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607" y="2169310"/>
            <a:ext cx="4052864" cy="5516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629607" y="1707645"/>
            <a:ext cx="409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Average Precision (</a:t>
            </a:r>
            <a:r>
              <a:rPr lang="en-US" sz="2400" b="1" dirty="0" err="1" smtClean="0"/>
              <a:t>mAP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4" grpId="0" animBg="1"/>
      <p:bldP spid="57" grpId="0" animBg="1"/>
      <p:bldP spid="58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05769" y="1206550"/>
            <a:ext cx="0" cy="29749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102697" y="3961154"/>
            <a:ext cx="3067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0373" y="385097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270207" y="115865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724" y="1131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3109" y="4127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938" y="4011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4355" y="439148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50062" y="249199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3295" y="152256"/>
            <a:ext cx="737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mAP</a:t>
            </a:r>
            <a:r>
              <a:rPr lang="en-US" sz="2800" dirty="0" smtClean="0"/>
              <a:t> (for several </a:t>
            </a:r>
            <a:r>
              <a:rPr lang="en-US" sz="2800" dirty="0" err="1" smtClean="0"/>
              <a:t>IoU</a:t>
            </a:r>
            <a:r>
              <a:rPr lang="en-US" sz="2800" dirty="0" smtClean="0"/>
              <a:t> thresholds)</a:t>
            </a:r>
            <a:endParaRPr lang="en-US" sz="2800" dirty="0"/>
          </a:p>
        </p:txBody>
      </p:sp>
      <p:sp>
        <p:nvSpPr>
          <p:cNvPr id="51" name="Freeform 50"/>
          <p:cNvSpPr/>
          <p:nvPr/>
        </p:nvSpPr>
        <p:spPr>
          <a:xfrm>
            <a:off x="1446588" y="1287780"/>
            <a:ext cx="2476500" cy="2225040"/>
          </a:xfrm>
          <a:custGeom>
            <a:avLst/>
            <a:gdLst>
              <a:gd name="connsiteX0" fmla="*/ 0 w 2476500"/>
              <a:gd name="connsiteY0" fmla="*/ 0 h 2225040"/>
              <a:gd name="connsiteX1" fmla="*/ 350520 w 2476500"/>
              <a:gd name="connsiteY1" fmla="*/ 38100 h 2225040"/>
              <a:gd name="connsiteX2" fmla="*/ 822960 w 2476500"/>
              <a:gd name="connsiteY2" fmla="*/ 129540 h 2225040"/>
              <a:gd name="connsiteX3" fmla="*/ 1158240 w 2476500"/>
              <a:gd name="connsiteY3" fmla="*/ 144780 h 2225040"/>
              <a:gd name="connsiteX4" fmla="*/ 1546860 w 2476500"/>
              <a:gd name="connsiteY4" fmla="*/ 243840 h 2225040"/>
              <a:gd name="connsiteX5" fmla="*/ 1905000 w 2476500"/>
              <a:gd name="connsiteY5" fmla="*/ 251460 h 2225040"/>
              <a:gd name="connsiteX6" fmla="*/ 2171700 w 2476500"/>
              <a:gd name="connsiteY6" fmla="*/ 373380 h 2225040"/>
              <a:gd name="connsiteX7" fmla="*/ 2301240 w 2476500"/>
              <a:gd name="connsiteY7" fmla="*/ 655320 h 2225040"/>
              <a:gd name="connsiteX8" fmla="*/ 2407920 w 2476500"/>
              <a:gd name="connsiteY8" fmla="*/ 1257300 h 2225040"/>
              <a:gd name="connsiteX9" fmla="*/ 2476500 w 2476500"/>
              <a:gd name="connsiteY9" fmla="*/ 222504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6500" h="2225040">
                <a:moveTo>
                  <a:pt x="0" y="0"/>
                </a:moveTo>
                <a:cubicBezTo>
                  <a:pt x="106680" y="8255"/>
                  <a:pt x="213360" y="16510"/>
                  <a:pt x="350520" y="38100"/>
                </a:cubicBezTo>
                <a:cubicBezTo>
                  <a:pt x="487680" y="59690"/>
                  <a:pt x="688340" y="111760"/>
                  <a:pt x="822960" y="129540"/>
                </a:cubicBezTo>
                <a:cubicBezTo>
                  <a:pt x="957580" y="147320"/>
                  <a:pt x="1037590" y="125730"/>
                  <a:pt x="1158240" y="144780"/>
                </a:cubicBezTo>
                <a:cubicBezTo>
                  <a:pt x="1278890" y="163830"/>
                  <a:pt x="1422400" y="226060"/>
                  <a:pt x="1546860" y="243840"/>
                </a:cubicBezTo>
                <a:cubicBezTo>
                  <a:pt x="1671320" y="261620"/>
                  <a:pt x="1800860" y="229870"/>
                  <a:pt x="1905000" y="251460"/>
                </a:cubicBezTo>
                <a:cubicBezTo>
                  <a:pt x="2009140" y="273050"/>
                  <a:pt x="2105660" y="306070"/>
                  <a:pt x="2171700" y="373380"/>
                </a:cubicBezTo>
                <a:cubicBezTo>
                  <a:pt x="2237740" y="440690"/>
                  <a:pt x="2261870" y="508000"/>
                  <a:pt x="2301240" y="655320"/>
                </a:cubicBezTo>
                <a:cubicBezTo>
                  <a:pt x="2340610" y="802640"/>
                  <a:pt x="2378710" y="995680"/>
                  <a:pt x="2407920" y="1257300"/>
                </a:cubicBezTo>
                <a:cubicBezTo>
                  <a:pt x="2437130" y="1518920"/>
                  <a:pt x="2456815" y="1871980"/>
                  <a:pt x="2476500" y="222504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173187" y="785933"/>
            <a:ext cx="32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Precision-Recall curves for “dog”</a:t>
            </a:r>
            <a:endParaRPr lang="en-US" dirty="0"/>
          </a:p>
        </p:txBody>
      </p:sp>
      <p:pic>
        <p:nvPicPr>
          <p:cNvPr id="14340" name="Picture 4" descr="https://latex.codecogs.com/png.latex?%5Cdpi%7B200%7D%20%5CLARGE%20mAP_%7B0.5%7D%20%3D%20%5Cfrac%7B1%7D%7B3%7D%28AP_%7Bball%7D%20&amp;plus;%20AP_%7Bdog%7D%20&amp;plus;%20AP_%7Btoy%7D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9607" y="2169310"/>
            <a:ext cx="4052864" cy="5516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629607" y="1707645"/>
            <a:ext cx="409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mean Average Precision (</a:t>
            </a:r>
            <a:r>
              <a:rPr lang="en-US" sz="2400" b="1" dirty="0" err="1" smtClean="0"/>
              <a:t>mAP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4" name="Freeform 23"/>
          <p:cNvSpPr/>
          <p:nvPr/>
        </p:nvSpPr>
        <p:spPr>
          <a:xfrm>
            <a:off x="1459129" y="1282700"/>
            <a:ext cx="2444750" cy="2190750"/>
          </a:xfrm>
          <a:custGeom>
            <a:avLst/>
            <a:gdLst>
              <a:gd name="connsiteX0" fmla="*/ 0 w 2444750"/>
              <a:gd name="connsiteY0" fmla="*/ 0 h 2190750"/>
              <a:gd name="connsiteX1" fmla="*/ 533400 w 2444750"/>
              <a:gd name="connsiteY1" fmla="*/ 114300 h 2190750"/>
              <a:gd name="connsiteX2" fmla="*/ 1104900 w 2444750"/>
              <a:gd name="connsiteY2" fmla="*/ 190500 h 2190750"/>
              <a:gd name="connsiteX3" fmla="*/ 1562100 w 2444750"/>
              <a:gd name="connsiteY3" fmla="*/ 361950 h 2190750"/>
              <a:gd name="connsiteX4" fmla="*/ 1974850 w 2444750"/>
              <a:gd name="connsiteY4" fmla="*/ 374650 h 2190750"/>
              <a:gd name="connsiteX5" fmla="*/ 2254250 w 2444750"/>
              <a:gd name="connsiteY5" fmla="*/ 622300 h 2190750"/>
              <a:gd name="connsiteX6" fmla="*/ 2444750 w 2444750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4750" h="2190750">
                <a:moveTo>
                  <a:pt x="0" y="0"/>
                </a:moveTo>
                <a:cubicBezTo>
                  <a:pt x="174625" y="41275"/>
                  <a:pt x="349250" y="82550"/>
                  <a:pt x="533400" y="114300"/>
                </a:cubicBezTo>
                <a:cubicBezTo>
                  <a:pt x="717550" y="146050"/>
                  <a:pt x="933450" y="149225"/>
                  <a:pt x="1104900" y="190500"/>
                </a:cubicBezTo>
                <a:cubicBezTo>
                  <a:pt x="1276350" y="231775"/>
                  <a:pt x="1417108" y="331258"/>
                  <a:pt x="1562100" y="361950"/>
                </a:cubicBezTo>
                <a:cubicBezTo>
                  <a:pt x="1707092" y="392642"/>
                  <a:pt x="1859492" y="331258"/>
                  <a:pt x="1974850" y="374650"/>
                </a:cubicBezTo>
                <a:cubicBezTo>
                  <a:pt x="2090208" y="418042"/>
                  <a:pt x="2175933" y="319617"/>
                  <a:pt x="2254250" y="622300"/>
                </a:cubicBezTo>
                <a:cubicBezTo>
                  <a:pt x="2332567" y="924983"/>
                  <a:pt x="2388658" y="1557866"/>
                  <a:pt x="2444750" y="219075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465479" y="1308100"/>
            <a:ext cx="2171700" cy="2171700"/>
          </a:xfrm>
          <a:custGeom>
            <a:avLst/>
            <a:gdLst>
              <a:gd name="connsiteX0" fmla="*/ 0 w 2171700"/>
              <a:gd name="connsiteY0" fmla="*/ 0 h 2171700"/>
              <a:gd name="connsiteX1" fmla="*/ 717550 w 2171700"/>
              <a:gd name="connsiteY1" fmla="*/ 114300 h 2171700"/>
              <a:gd name="connsiteX2" fmla="*/ 1282700 w 2171700"/>
              <a:gd name="connsiteY2" fmla="*/ 228600 h 2171700"/>
              <a:gd name="connsiteX3" fmla="*/ 1574800 w 2171700"/>
              <a:gd name="connsiteY3" fmla="*/ 514350 h 2171700"/>
              <a:gd name="connsiteX4" fmla="*/ 1955800 w 2171700"/>
              <a:gd name="connsiteY4" fmla="*/ 768350 h 2171700"/>
              <a:gd name="connsiteX5" fmla="*/ 2101850 w 2171700"/>
              <a:gd name="connsiteY5" fmla="*/ 1587500 h 2171700"/>
              <a:gd name="connsiteX6" fmla="*/ 2171700 w 2171700"/>
              <a:gd name="connsiteY6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700" h="2171700">
                <a:moveTo>
                  <a:pt x="0" y="0"/>
                </a:moveTo>
                <a:lnTo>
                  <a:pt x="717550" y="114300"/>
                </a:lnTo>
                <a:cubicBezTo>
                  <a:pt x="931333" y="152400"/>
                  <a:pt x="1139825" y="161925"/>
                  <a:pt x="1282700" y="228600"/>
                </a:cubicBezTo>
                <a:cubicBezTo>
                  <a:pt x="1425575" y="295275"/>
                  <a:pt x="1462617" y="424392"/>
                  <a:pt x="1574800" y="514350"/>
                </a:cubicBezTo>
                <a:cubicBezTo>
                  <a:pt x="1686983" y="604308"/>
                  <a:pt x="1867958" y="589492"/>
                  <a:pt x="1955800" y="768350"/>
                </a:cubicBezTo>
                <a:cubicBezTo>
                  <a:pt x="2043642" y="947208"/>
                  <a:pt x="2065867" y="1353608"/>
                  <a:pt x="2101850" y="1587500"/>
                </a:cubicBezTo>
                <a:cubicBezTo>
                  <a:pt x="2137833" y="1821392"/>
                  <a:pt x="2154766" y="1996546"/>
                  <a:pt x="2171700" y="217170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490879" y="1308100"/>
            <a:ext cx="1809750" cy="2152650"/>
          </a:xfrm>
          <a:custGeom>
            <a:avLst/>
            <a:gdLst>
              <a:gd name="connsiteX0" fmla="*/ 0 w 1809750"/>
              <a:gd name="connsiteY0" fmla="*/ 0 h 2152650"/>
              <a:gd name="connsiteX1" fmla="*/ 844550 w 1809750"/>
              <a:gd name="connsiteY1" fmla="*/ 254000 h 2152650"/>
              <a:gd name="connsiteX2" fmla="*/ 1263650 w 1809750"/>
              <a:gd name="connsiteY2" fmla="*/ 520700 h 2152650"/>
              <a:gd name="connsiteX3" fmla="*/ 1574800 w 1809750"/>
              <a:gd name="connsiteY3" fmla="*/ 933450 h 2152650"/>
              <a:gd name="connsiteX4" fmla="*/ 1765300 w 1809750"/>
              <a:gd name="connsiteY4" fmla="*/ 1847850 h 2152650"/>
              <a:gd name="connsiteX5" fmla="*/ 1809750 w 1809750"/>
              <a:gd name="connsiteY5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9750" h="2152650">
                <a:moveTo>
                  <a:pt x="0" y="0"/>
                </a:moveTo>
                <a:cubicBezTo>
                  <a:pt x="316971" y="83608"/>
                  <a:pt x="633942" y="167217"/>
                  <a:pt x="844550" y="254000"/>
                </a:cubicBezTo>
                <a:cubicBezTo>
                  <a:pt x="1055158" y="340783"/>
                  <a:pt x="1141942" y="407458"/>
                  <a:pt x="1263650" y="520700"/>
                </a:cubicBezTo>
                <a:cubicBezTo>
                  <a:pt x="1385358" y="633942"/>
                  <a:pt x="1491192" y="712258"/>
                  <a:pt x="1574800" y="933450"/>
                </a:cubicBezTo>
                <a:cubicBezTo>
                  <a:pt x="1658408" y="1154642"/>
                  <a:pt x="1726142" y="1644650"/>
                  <a:pt x="1765300" y="1847850"/>
                </a:cubicBezTo>
                <a:cubicBezTo>
                  <a:pt x="1804458" y="2051050"/>
                  <a:pt x="1807104" y="2101850"/>
                  <a:pt x="1809750" y="215265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522629" y="1346200"/>
            <a:ext cx="1212850" cy="2127250"/>
          </a:xfrm>
          <a:custGeom>
            <a:avLst/>
            <a:gdLst>
              <a:gd name="connsiteX0" fmla="*/ 0 w 1212850"/>
              <a:gd name="connsiteY0" fmla="*/ 0 h 2127250"/>
              <a:gd name="connsiteX1" fmla="*/ 717550 w 1212850"/>
              <a:gd name="connsiteY1" fmla="*/ 234950 h 2127250"/>
              <a:gd name="connsiteX2" fmla="*/ 914400 w 1212850"/>
              <a:gd name="connsiteY2" fmla="*/ 463550 h 2127250"/>
              <a:gd name="connsiteX3" fmla="*/ 1085850 w 1212850"/>
              <a:gd name="connsiteY3" fmla="*/ 742950 h 2127250"/>
              <a:gd name="connsiteX4" fmla="*/ 1162050 w 1212850"/>
              <a:gd name="connsiteY4" fmla="*/ 1377950 h 2127250"/>
              <a:gd name="connsiteX5" fmla="*/ 1200150 w 1212850"/>
              <a:gd name="connsiteY5" fmla="*/ 1797050 h 2127250"/>
              <a:gd name="connsiteX6" fmla="*/ 1212850 w 1212850"/>
              <a:gd name="connsiteY6" fmla="*/ 2127250 h 21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850" h="2127250">
                <a:moveTo>
                  <a:pt x="0" y="0"/>
                </a:moveTo>
                <a:cubicBezTo>
                  <a:pt x="282575" y="78846"/>
                  <a:pt x="565150" y="157692"/>
                  <a:pt x="717550" y="234950"/>
                </a:cubicBezTo>
                <a:cubicBezTo>
                  <a:pt x="869950" y="312208"/>
                  <a:pt x="853017" y="378883"/>
                  <a:pt x="914400" y="463550"/>
                </a:cubicBezTo>
                <a:cubicBezTo>
                  <a:pt x="975783" y="548217"/>
                  <a:pt x="1044575" y="590550"/>
                  <a:pt x="1085850" y="742950"/>
                </a:cubicBezTo>
                <a:cubicBezTo>
                  <a:pt x="1127125" y="895350"/>
                  <a:pt x="1143000" y="1202267"/>
                  <a:pt x="1162050" y="1377950"/>
                </a:cubicBezTo>
                <a:cubicBezTo>
                  <a:pt x="1181100" y="1553633"/>
                  <a:pt x="1191683" y="1672167"/>
                  <a:pt x="1200150" y="1797050"/>
                </a:cubicBezTo>
                <a:cubicBezTo>
                  <a:pt x="1208617" y="1921933"/>
                  <a:pt x="1210733" y="2024591"/>
                  <a:pt x="1212850" y="212725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84529" y="1333500"/>
            <a:ext cx="876300" cy="2127250"/>
          </a:xfrm>
          <a:custGeom>
            <a:avLst/>
            <a:gdLst>
              <a:gd name="connsiteX0" fmla="*/ 0 w 876300"/>
              <a:gd name="connsiteY0" fmla="*/ 0 h 2127250"/>
              <a:gd name="connsiteX1" fmla="*/ 546100 w 876300"/>
              <a:gd name="connsiteY1" fmla="*/ 279400 h 2127250"/>
              <a:gd name="connsiteX2" fmla="*/ 774700 w 876300"/>
              <a:gd name="connsiteY2" fmla="*/ 666750 h 2127250"/>
              <a:gd name="connsiteX3" fmla="*/ 850900 w 876300"/>
              <a:gd name="connsiteY3" fmla="*/ 1485900 h 2127250"/>
              <a:gd name="connsiteX4" fmla="*/ 876300 w 876300"/>
              <a:gd name="connsiteY4" fmla="*/ 2127250 h 21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2127250">
                <a:moveTo>
                  <a:pt x="0" y="0"/>
                </a:moveTo>
                <a:cubicBezTo>
                  <a:pt x="208491" y="84137"/>
                  <a:pt x="416983" y="168275"/>
                  <a:pt x="546100" y="279400"/>
                </a:cubicBezTo>
                <a:cubicBezTo>
                  <a:pt x="675217" y="390525"/>
                  <a:pt x="723900" y="465667"/>
                  <a:pt x="774700" y="666750"/>
                </a:cubicBezTo>
                <a:cubicBezTo>
                  <a:pt x="825500" y="867833"/>
                  <a:pt x="833967" y="1242483"/>
                  <a:pt x="850900" y="1485900"/>
                </a:cubicBezTo>
                <a:cubicBezTo>
                  <a:pt x="867833" y="1729317"/>
                  <a:pt x="872066" y="1928283"/>
                  <a:pt x="876300" y="212725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497229" y="1339850"/>
            <a:ext cx="431800" cy="2120900"/>
          </a:xfrm>
          <a:custGeom>
            <a:avLst/>
            <a:gdLst>
              <a:gd name="connsiteX0" fmla="*/ 0 w 431800"/>
              <a:gd name="connsiteY0" fmla="*/ 0 h 2120900"/>
              <a:gd name="connsiteX1" fmla="*/ 298450 w 431800"/>
              <a:gd name="connsiteY1" fmla="*/ 311150 h 2120900"/>
              <a:gd name="connsiteX2" fmla="*/ 393700 w 431800"/>
              <a:gd name="connsiteY2" fmla="*/ 1073150 h 2120900"/>
              <a:gd name="connsiteX3" fmla="*/ 431800 w 43180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2120900">
                <a:moveTo>
                  <a:pt x="0" y="0"/>
                </a:moveTo>
                <a:cubicBezTo>
                  <a:pt x="116416" y="66146"/>
                  <a:pt x="232833" y="132292"/>
                  <a:pt x="298450" y="311150"/>
                </a:cubicBezTo>
                <a:cubicBezTo>
                  <a:pt x="364067" y="490008"/>
                  <a:pt x="371475" y="771525"/>
                  <a:pt x="393700" y="1073150"/>
                </a:cubicBezTo>
                <a:cubicBezTo>
                  <a:pt x="415925" y="1374775"/>
                  <a:pt x="423862" y="1747837"/>
                  <a:pt x="431800" y="2120900"/>
                </a:cubicBezTo>
              </a:path>
            </a:pathLst>
          </a:custGeom>
          <a:ln w="38100">
            <a:solidFill>
              <a:srgbClr val="DAD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490879" y="1349375"/>
            <a:ext cx="57150" cy="2130425"/>
          </a:xfrm>
          <a:custGeom>
            <a:avLst/>
            <a:gdLst>
              <a:gd name="connsiteX0" fmla="*/ 0 w 57150"/>
              <a:gd name="connsiteY0" fmla="*/ 15875 h 2130425"/>
              <a:gd name="connsiteX1" fmla="*/ 19050 w 57150"/>
              <a:gd name="connsiteY1" fmla="*/ 352425 h 2130425"/>
              <a:gd name="connsiteX2" fmla="*/ 57150 w 57150"/>
              <a:gd name="connsiteY2" fmla="*/ 2130425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130425">
                <a:moveTo>
                  <a:pt x="0" y="15875"/>
                </a:moveTo>
                <a:cubicBezTo>
                  <a:pt x="4762" y="7937"/>
                  <a:pt x="9525" y="0"/>
                  <a:pt x="19050" y="352425"/>
                </a:cubicBezTo>
                <a:cubicBezTo>
                  <a:pt x="28575" y="704850"/>
                  <a:pt x="42862" y="1417637"/>
                  <a:pt x="57150" y="2130425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8401" y="349346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0.90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9257" y="349346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0.85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210113" y="3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0.8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938323" y="314782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Th</a:t>
            </a:r>
            <a:r>
              <a:rPr lang="en-US" sz="1200" baseline="-25000" dirty="0" err="1" smtClean="0"/>
              <a:t>IoU</a:t>
            </a:r>
            <a:r>
              <a:rPr lang="en-US" sz="1200" dirty="0" smtClean="0"/>
              <a:t>=</a:t>
            </a:r>
          </a:p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07895" y="3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362253" y="349346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0.65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55755" y="349346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0.75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074218" y="34934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</a:t>
            </a:r>
            <a:endParaRPr lang="en-US" sz="1200" dirty="0"/>
          </a:p>
        </p:txBody>
      </p:sp>
      <p:pic>
        <p:nvPicPr>
          <p:cNvPr id="22532" name="Picture 4" descr="https://latex.codecogs.com/png.latex?%5Cdpi%7B200%7D%20%5CLARGE%20mAP%20%3D%20%5Cfrac%7B1%7D%7B10%7D%5Csum_%7Bi%7DmAP_%7Bi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607" y="3666283"/>
            <a:ext cx="2421876" cy="69128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572000" y="3204618"/>
            <a:ext cx="301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COCO 2017 Challenge: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51738" y="4395432"/>
            <a:ext cx="4513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/>
              <a:t> = [0.5, 0.55, 0.6, 0.65, 0.7, 0.75, 0.8, 0.85, 0.9, 0.95]</a:t>
            </a:r>
            <a:endParaRPr lang="en-US" sz="1400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9488" y="1073969"/>
          <a:ext cx="3502504" cy="17115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/>
                <a:gridCol w="875626"/>
                <a:gridCol w="875626"/>
                <a:gridCol w="875626"/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Ball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>
                          <a:solidFill>
                            <a:schemeClr val="tx1"/>
                          </a:solidFill>
                        </a:rPr>
                        <a:t>Toy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Ball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Toy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61186" y="728327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Label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3701" y="195290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Label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93" y="358994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Matrix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263284" y="3090213"/>
            <a:ext cx="1624939" cy="864105"/>
            <a:chOff x="6334012" y="3320641"/>
            <a:chExt cx="1624939" cy="864105"/>
          </a:xfrm>
        </p:grpSpPr>
        <p:cxnSp>
          <p:nvCxnSpPr>
            <p:cNvPr id="8" name="Google Shape;364;p22"/>
            <p:cNvCxnSpPr/>
            <p:nvPr/>
          </p:nvCxnSpPr>
          <p:spPr>
            <a:xfrm>
              <a:off x="6698362" y="3748382"/>
              <a:ext cx="1260589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366;p22"/>
            <p:cNvSpPr txBox="1"/>
            <p:nvPr/>
          </p:nvSpPr>
          <p:spPr>
            <a:xfrm>
              <a:off x="7164315" y="3838591"/>
              <a:ext cx="345642" cy="346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+</a:t>
              </a:r>
              <a:endParaRPr sz="2400" dirty="0"/>
            </a:p>
          </p:txBody>
        </p:sp>
        <p:sp>
          <p:nvSpPr>
            <p:cNvPr id="12" name="Google Shape;368;p22"/>
            <p:cNvSpPr txBox="1"/>
            <p:nvPr/>
          </p:nvSpPr>
          <p:spPr>
            <a:xfrm>
              <a:off x="6334012" y="3506043"/>
              <a:ext cx="314045" cy="484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=</a:t>
              </a:r>
              <a:endParaRPr sz="2400" dirty="0"/>
            </a:p>
          </p:txBody>
        </p:sp>
        <p:sp>
          <p:nvSpPr>
            <p:cNvPr id="17" name="Google Shape;496;p25"/>
            <p:cNvSpPr/>
            <p:nvPr/>
          </p:nvSpPr>
          <p:spPr>
            <a:xfrm>
              <a:off x="7164315" y="3320641"/>
              <a:ext cx="345642" cy="3456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" name="Google Shape;498;p25"/>
            <p:cNvSpPr/>
            <p:nvPr/>
          </p:nvSpPr>
          <p:spPr>
            <a:xfrm>
              <a:off x="6818673" y="3839104"/>
              <a:ext cx="345642" cy="3456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" name="Google Shape;500;p25"/>
            <p:cNvSpPr/>
            <p:nvPr/>
          </p:nvSpPr>
          <p:spPr>
            <a:xfrm>
              <a:off x="7509957" y="3839104"/>
              <a:ext cx="345642" cy="3456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87214" y="1073968"/>
            <a:ext cx="420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Precision, Positive Predictive Value (PPV):</a:t>
            </a:r>
          </a:p>
          <a:p>
            <a:r>
              <a:rPr lang="en-US" dirty="0" smtClean="0"/>
              <a:t>What proportion of positive predictions was actually correct?</a:t>
            </a:r>
          </a:p>
          <a:p>
            <a:endParaRPr lang="en-US" dirty="0"/>
          </a:p>
        </p:txBody>
      </p:sp>
      <p:pic>
        <p:nvPicPr>
          <p:cNvPr id="1026" name="Picture 2" descr="https://latex.codecogs.com/png.latex?%5Cdpi%7B200%7D%20%5CLARGE%20Precision%20%3D%20%5Cfrac%7BTP%7D%7BTP%20&amp;plus;%20FP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506" y="3205427"/>
            <a:ext cx="3053168" cy="658527"/>
          </a:xfrm>
          <a:prstGeom prst="rect">
            <a:avLst/>
          </a:prstGeom>
          <a:noFill/>
        </p:spPr>
      </p:pic>
      <p:pic>
        <p:nvPicPr>
          <p:cNvPr id="1028" name="Picture 4" descr="https://latex.codecogs.com/png.latex?%5Cdpi%7B200%7D%20%5CLARGE%20%3D%20%5Cfrac%7B199%7D%7B199%20&amp;plus;%2027%7D%20%3D%200.8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681" y="4121378"/>
            <a:ext cx="2592315" cy="697045"/>
          </a:xfrm>
          <a:prstGeom prst="rect">
            <a:avLst/>
          </a:prstGeom>
          <a:noFill/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9488" y="1073969"/>
          <a:ext cx="3502504" cy="17115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626"/>
                <a:gridCol w="875626"/>
                <a:gridCol w="875626"/>
                <a:gridCol w="875626"/>
              </a:tblGrid>
              <a:tr h="451730">
                <a:tc>
                  <a:txBody>
                    <a:bodyPr/>
                    <a:lstStyle/>
                    <a:p>
                      <a:pPr algn="ctr"/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Ball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smtClean="0">
                          <a:solidFill>
                            <a:schemeClr val="tx1"/>
                          </a:solidFill>
                        </a:rPr>
                        <a:t>Toy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Ball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99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Toy</a:t>
                      </a:r>
                      <a:endParaRPr 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61186" y="728327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Label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3701" y="195290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Label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93" y="358994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Confusion Matrix</a:t>
            </a:r>
            <a:endParaRPr lang="en-US" b="1" dirty="0"/>
          </a:p>
        </p:txBody>
      </p:sp>
      <p:cxnSp>
        <p:nvCxnSpPr>
          <p:cNvPr id="8" name="Google Shape;364;p22"/>
          <p:cNvCxnSpPr/>
          <p:nvPr/>
        </p:nvCxnSpPr>
        <p:spPr>
          <a:xfrm>
            <a:off x="5627634" y="3517954"/>
            <a:ext cx="1260589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366;p22"/>
          <p:cNvSpPr txBox="1"/>
          <p:nvPr/>
        </p:nvSpPr>
        <p:spPr>
          <a:xfrm>
            <a:off x="6093587" y="3608163"/>
            <a:ext cx="345642" cy="34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+</a:t>
            </a:r>
            <a:endParaRPr sz="2400" dirty="0"/>
          </a:p>
        </p:txBody>
      </p:sp>
      <p:sp>
        <p:nvSpPr>
          <p:cNvPr id="12" name="Google Shape;368;p22"/>
          <p:cNvSpPr txBox="1"/>
          <p:nvPr/>
        </p:nvSpPr>
        <p:spPr>
          <a:xfrm>
            <a:off x="5263284" y="3275615"/>
            <a:ext cx="314045" cy="48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=</a:t>
            </a:r>
            <a:endParaRPr sz="2400" dirty="0"/>
          </a:p>
        </p:txBody>
      </p:sp>
      <p:sp>
        <p:nvSpPr>
          <p:cNvPr id="17" name="Google Shape;496;p25"/>
          <p:cNvSpPr/>
          <p:nvPr/>
        </p:nvSpPr>
        <p:spPr>
          <a:xfrm>
            <a:off x="6093587" y="3090213"/>
            <a:ext cx="345642" cy="34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9" name="Google Shape;498;p25"/>
          <p:cNvSpPr/>
          <p:nvPr/>
        </p:nvSpPr>
        <p:spPr>
          <a:xfrm>
            <a:off x="5747945" y="3608676"/>
            <a:ext cx="345642" cy="345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" name="Google Shape;500;p25"/>
          <p:cNvSpPr/>
          <p:nvPr/>
        </p:nvSpPr>
        <p:spPr>
          <a:xfrm>
            <a:off x="6439229" y="3608676"/>
            <a:ext cx="345642" cy="3456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4687214" y="1073968"/>
            <a:ext cx="4205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Recall, True Positive Rate (TPR):</a:t>
            </a:r>
          </a:p>
          <a:p>
            <a:r>
              <a:rPr lang="en-US" dirty="0" smtClean="0"/>
              <a:t>What proportion of actual positives was identified correctly?</a:t>
            </a:r>
          </a:p>
          <a:p>
            <a:endParaRPr lang="en-US" dirty="0"/>
          </a:p>
        </p:txBody>
      </p:sp>
      <p:pic>
        <p:nvPicPr>
          <p:cNvPr id="13314" name="Picture 2" descr="https://latex.codecogs.com/png.latex?%5Cdpi%7B200%7D%20%5CLARGE%20Recall%3D%5Cfrac%7BTP%7D%7BTP&amp;plus;FN%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3362" y="3205427"/>
            <a:ext cx="2649922" cy="668001"/>
          </a:xfrm>
          <a:prstGeom prst="rect">
            <a:avLst/>
          </a:prstGeom>
          <a:noFill/>
        </p:spPr>
      </p:pic>
      <p:pic>
        <p:nvPicPr>
          <p:cNvPr id="13316" name="Picture 4" descr="https://latex.codecogs.com/png.latex?%5Cdpi%7B200%7D%20%5CLARGE%20%3D%5Cfrac%7B199%7D%7B199&amp;plus;6%7D%3D0.9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681" y="4127954"/>
            <a:ext cx="2419494" cy="690469"/>
          </a:xfrm>
          <a:prstGeom prst="rect">
            <a:avLst/>
          </a:prstGeom>
          <a:noFill/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84;p14"/>
          <p:cNvCxnSpPr/>
          <p:nvPr/>
        </p:nvCxnSpPr>
        <p:spPr>
          <a:xfrm>
            <a:off x="1089215" y="1545968"/>
            <a:ext cx="0" cy="218770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oogle Shape;85;p14"/>
          <p:cNvCxnSpPr/>
          <p:nvPr/>
        </p:nvCxnSpPr>
        <p:spPr>
          <a:xfrm rot="10800000">
            <a:off x="1089215" y="3733673"/>
            <a:ext cx="543357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86;p14"/>
          <p:cNvSpPr txBox="1"/>
          <p:nvPr/>
        </p:nvSpPr>
        <p:spPr>
          <a:xfrm rot="16200000">
            <a:off x="-700212" y="1960880"/>
            <a:ext cx="2751368" cy="7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times a particular result occurs</a:t>
            </a:r>
            <a:endParaRPr dirty="0"/>
          </a:p>
        </p:txBody>
      </p:sp>
      <p:sp>
        <p:nvSpPr>
          <p:cNvPr id="6" name="Google Shape;87;p14"/>
          <p:cNvSpPr txBox="1"/>
          <p:nvPr/>
        </p:nvSpPr>
        <p:spPr>
          <a:xfrm>
            <a:off x="4456786" y="4011925"/>
            <a:ext cx="2751368" cy="64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score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(for label </a:t>
            </a:r>
            <a:r>
              <a:rPr lang="en" dirty="0" smtClean="0"/>
              <a:t>“dog”): P</a:t>
            </a:r>
            <a:r>
              <a:rPr lang="en" baseline="-25000" dirty="0" smtClean="0"/>
              <a:t>dog</a:t>
            </a:r>
            <a:endParaRPr baseline="-25000" dirty="0"/>
          </a:p>
        </p:txBody>
      </p:sp>
      <p:sp>
        <p:nvSpPr>
          <p:cNvPr id="7" name="Google Shape;88;p14"/>
          <p:cNvSpPr txBox="1"/>
          <p:nvPr/>
        </p:nvSpPr>
        <p:spPr>
          <a:xfrm>
            <a:off x="776246" y="3733673"/>
            <a:ext cx="625937" cy="39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8" name="Google Shape;89;p14"/>
          <p:cNvSpPr txBox="1"/>
          <p:nvPr/>
        </p:nvSpPr>
        <p:spPr>
          <a:xfrm>
            <a:off x="5896847" y="3733673"/>
            <a:ext cx="625937" cy="39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9" name="Google Shape;90;p14"/>
          <p:cNvSpPr/>
          <p:nvPr/>
        </p:nvSpPr>
        <p:spPr>
          <a:xfrm>
            <a:off x="1103471" y="2052958"/>
            <a:ext cx="1440111" cy="168323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91;p14"/>
          <p:cNvSpPr/>
          <p:nvPr/>
        </p:nvSpPr>
        <p:spPr>
          <a:xfrm>
            <a:off x="2316393" y="2614468"/>
            <a:ext cx="1944459" cy="112145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DAD50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Google Shape;92;p14"/>
          <p:cNvSpPr/>
          <p:nvPr/>
        </p:nvSpPr>
        <p:spPr>
          <a:xfrm flipH="1">
            <a:off x="2530168" y="2052958"/>
            <a:ext cx="1440111" cy="168323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93;p14"/>
          <p:cNvSpPr/>
          <p:nvPr/>
        </p:nvSpPr>
        <p:spPr>
          <a:xfrm flipH="1">
            <a:off x="4242938" y="2614468"/>
            <a:ext cx="1944459" cy="112145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DAD50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95;p14"/>
          <p:cNvSpPr txBox="1"/>
          <p:nvPr/>
        </p:nvSpPr>
        <p:spPr>
          <a:xfrm>
            <a:off x="1230794" y="613112"/>
            <a:ext cx="4871383" cy="47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Histogram </a:t>
            </a:r>
            <a:r>
              <a:rPr lang="en" sz="2400" dirty="0" smtClean="0"/>
              <a:t>(“dog” </a:t>
            </a:r>
            <a:r>
              <a:rPr lang="en" sz="2400" dirty="0"/>
              <a:t>vs. “not </a:t>
            </a:r>
            <a:r>
              <a:rPr lang="en" sz="2400" dirty="0" smtClean="0"/>
              <a:t>dog”)</a:t>
            </a:r>
            <a:endParaRPr sz="2400" dirty="0"/>
          </a:p>
        </p:txBody>
      </p:sp>
      <p:sp>
        <p:nvSpPr>
          <p:cNvPr id="14" name="Google Shape;96;p14"/>
          <p:cNvSpPr txBox="1"/>
          <p:nvPr/>
        </p:nvSpPr>
        <p:spPr>
          <a:xfrm>
            <a:off x="3491041" y="1131575"/>
            <a:ext cx="2866808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Positives (TP)</a:t>
            </a:r>
            <a:endParaRPr dirty="0"/>
          </a:p>
        </p:txBody>
      </p:sp>
      <p:sp>
        <p:nvSpPr>
          <p:cNvPr id="15" name="Google Shape;97;p14"/>
          <p:cNvSpPr txBox="1"/>
          <p:nvPr/>
        </p:nvSpPr>
        <p:spPr>
          <a:xfrm>
            <a:off x="941469" y="1131575"/>
            <a:ext cx="2866808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Negatives (TN)</a:t>
            </a:r>
            <a:endParaRPr dirty="0"/>
          </a:p>
        </p:txBody>
      </p:sp>
      <p:cxnSp>
        <p:nvCxnSpPr>
          <p:cNvPr id="16" name="Google Shape;98;p14"/>
          <p:cNvCxnSpPr/>
          <p:nvPr/>
        </p:nvCxnSpPr>
        <p:spPr>
          <a:xfrm>
            <a:off x="3649577" y="1534824"/>
            <a:ext cx="0" cy="254017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Google Shape;99;p14"/>
          <p:cNvSpPr txBox="1"/>
          <p:nvPr/>
        </p:nvSpPr>
        <p:spPr>
          <a:xfrm>
            <a:off x="2701090" y="4075454"/>
            <a:ext cx="1928517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Threshold: 0.5</a:t>
            </a:r>
            <a:endParaRPr dirty="0"/>
          </a:p>
        </p:txBody>
      </p:sp>
      <p:sp>
        <p:nvSpPr>
          <p:cNvPr id="18" name="Google Shape;100;p14"/>
          <p:cNvSpPr txBox="1"/>
          <p:nvPr/>
        </p:nvSpPr>
        <p:spPr>
          <a:xfrm>
            <a:off x="4860035" y="1822859"/>
            <a:ext cx="2073820" cy="5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Positives (FP)</a:t>
            </a:r>
            <a:endParaRPr dirty="0"/>
          </a:p>
        </p:txBody>
      </p:sp>
      <p:cxnSp>
        <p:nvCxnSpPr>
          <p:cNvPr id="19" name="Google Shape;101;p14"/>
          <p:cNvCxnSpPr/>
          <p:nvPr/>
        </p:nvCxnSpPr>
        <p:spPr>
          <a:xfrm flipH="1">
            <a:off x="3766967" y="2283715"/>
            <a:ext cx="2187601" cy="132897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02;p14"/>
          <p:cNvCxnSpPr>
            <a:stCxn id="14" idx="2"/>
          </p:cNvCxnSpPr>
          <p:nvPr/>
        </p:nvCxnSpPr>
        <p:spPr>
          <a:xfrm flipH="1">
            <a:off x="4514394" y="1642811"/>
            <a:ext cx="410051" cy="121697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03;p14"/>
          <p:cNvCxnSpPr>
            <a:stCxn id="15" idx="2"/>
          </p:cNvCxnSpPr>
          <p:nvPr/>
        </p:nvCxnSpPr>
        <p:spPr>
          <a:xfrm>
            <a:off x="2374873" y="1642811"/>
            <a:ext cx="66212" cy="7222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104;p14"/>
          <p:cNvSpPr txBox="1"/>
          <p:nvPr/>
        </p:nvSpPr>
        <p:spPr>
          <a:xfrm>
            <a:off x="-151774" y="4299960"/>
            <a:ext cx="2590884" cy="55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Negatives (FN)</a:t>
            </a:r>
            <a:endParaRPr dirty="0"/>
          </a:p>
        </p:txBody>
      </p:sp>
      <p:cxnSp>
        <p:nvCxnSpPr>
          <p:cNvPr id="23" name="Google Shape;105;p14"/>
          <p:cNvCxnSpPr/>
          <p:nvPr/>
        </p:nvCxnSpPr>
        <p:spPr>
          <a:xfrm flipV="1">
            <a:off x="1749257" y="3581393"/>
            <a:ext cx="879203" cy="8337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49101" y="843540"/>
            <a:ext cx="171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negatives</a:t>
            </a:r>
          </a:p>
          <a:p>
            <a:r>
              <a:rPr lang="en-US" dirty="0" smtClean="0"/>
              <a:t>Actual positives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761066" y="1016361"/>
            <a:ext cx="2304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61066" y="1304396"/>
            <a:ext cx="230428" cy="0"/>
          </a:xfrm>
          <a:prstGeom prst="line">
            <a:avLst/>
          </a:prstGeom>
          <a:ln w="38100">
            <a:solidFill>
              <a:srgbClr val="DAD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85700" y="2283715"/>
            <a:ext cx="0" cy="1555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79529" y="3723890"/>
            <a:ext cx="16039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134591" y="2398929"/>
            <a:ext cx="57607" cy="576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825875" y="3666283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367107" y="2265122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4844" y="21685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595447" y="37617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991494" y="370414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797992" y="3666283"/>
            <a:ext cx="61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Recall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6837628" y="2898437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Precision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394743" y="1822859"/>
            <a:ext cx="161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Precision-Recall curve for “dog”</a:t>
            </a:r>
            <a:endParaRPr lang="en-US" sz="1400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/>
      <p:bldP spid="56" grpId="0"/>
      <p:bldP spid="59" grpId="0"/>
      <p:bldP spid="60" grpId="0"/>
      <p:bldP spid="61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84;p14"/>
          <p:cNvCxnSpPr/>
          <p:nvPr/>
        </p:nvCxnSpPr>
        <p:spPr>
          <a:xfrm>
            <a:off x="1089215" y="1545968"/>
            <a:ext cx="0" cy="218770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oogle Shape;85;p14"/>
          <p:cNvCxnSpPr/>
          <p:nvPr/>
        </p:nvCxnSpPr>
        <p:spPr>
          <a:xfrm rot="10800000">
            <a:off x="1089215" y="3733673"/>
            <a:ext cx="543357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86;p14"/>
          <p:cNvSpPr txBox="1"/>
          <p:nvPr/>
        </p:nvSpPr>
        <p:spPr>
          <a:xfrm rot="16200000">
            <a:off x="-700212" y="1960880"/>
            <a:ext cx="2751368" cy="7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times a particular result occurs</a:t>
            </a:r>
            <a:endParaRPr dirty="0"/>
          </a:p>
        </p:txBody>
      </p:sp>
      <p:sp>
        <p:nvSpPr>
          <p:cNvPr id="6" name="Google Shape;87;p14"/>
          <p:cNvSpPr txBox="1"/>
          <p:nvPr/>
        </p:nvSpPr>
        <p:spPr>
          <a:xfrm>
            <a:off x="4456786" y="4011925"/>
            <a:ext cx="2751368" cy="64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score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(for label </a:t>
            </a:r>
            <a:r>
              <a:rPr lang="en" dirty="0" smtClean="0"/>
              <a:t>“dog”): P</a:t>
            </a:r>
            <a:r>
              <a:rPr lang="en" baseline="-25000" dirty="0" smtClean="0"/>
              <a:t>dog</a:t>
            </a:r>
            <a:endParaRPr baseline="-25000" dirty="0"/>
          </a:p>
        </p:txBody>
      </p:sp>
      <p:sp>
        <p:nvSpPr>
          <p:cNvPr id="7" name="Google Shape;88;p14"/>
          <p:cNvSpPr txBox="1"/>
          <p:nvPr/>
        </p:nvSpPr>
        <p:spPr>
          <a:xfrm>
            <a:off x="776246" y="3733673"/>
            <a:ext cx="625937" cy="39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8" name="Google Shape;89;p14"/>
          <p:cNvSpPr txBox="1"/>
          <p:nvPr/>
        </p:nvSpPr>
        <p:spPr>
          <a:xfrm>
            <a:off x="5896847" y="3733673"/>
            <a:ext cx="625937" cy="39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9" name="Google Shape;90;p14"/>
          <p:cNvSpPr/>
          <p:nvPr/>
        </p:nvSpPr>
        <p:spPr>
          <a:xfrm>
            <a:off x="1103471" y="2052958"/>
            <a:ext cx="1440111" cy="168323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91;p14"/>
          <p:cNvSpPr/>
          <p:nvPr/>
        </p:nvSpPr>
        <p:spPr>
          <a:xfrm>
            <a:off x="2316393" y="2614468"/>
            <a:ext cx="1944459" cy="112145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DAD50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Google Shape;92;p14"/>
          <p:cNvSpPr/>
          <p:nvPr/>
        </p:nvSpPr>
        <p:spPr>
          <a:xfrm flipH="1">
            <a:off x="2530168" y="2052958"/>
            <a:ext cx="1440111" cy="168323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93;p14"/>
          <p:cNvSpPr/>
          <p:nvPr/>
        </p:nvSpPr>
        <p:spPr>
          <a:xfrm flipH="1">
            <a:off x="4242938" y="2614468"/>
            <a:ext cx="1944459" cy="112145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DAD50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95;p14"/>
          <p:cNvSpPr txBox="1"/>
          <p:nvPr/>
        </p:nvSpPr>
        <p:spPr>
          <a:xfrm>
            <a:off x="1230794" y="613112"/>
            <a:ext cx="4871383" cy="47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Histogram </a:t>
            </a:r>
            <a:r>
              <a:rPr lang="en" sz="2400" dirty="0" smtClean="0"/>
              <a:t>(“dog” </a:t>
            </a:r>
            <a:r>
              <a:rPr lang="en" sz="2400" dirty="0"/>
              <a:t>vs. “not </a:t>
            </a:r>
            <a:r>
              <a:rPr lang="en" sz="2400" dirty="0" smtClean="0"/>
              <a:t>dog”)</a:t>
            </a:r>
            <a:endParaRPr sz="2400" dirty="0"/>
          </a:p>
        </p:txBody>
      </p:sp>
      <p:sp>
        <p:nvSpPr>
          <p:cNvPr id="14" name="Google Shape;96;p14"/>
          <p:cNvSpPr txBox="1"/>
          <p:nvPr/>
        </p:nvSpPr>
        <p:spPr>
          <a:xfrm>
            <a:off x="3491041" y="1131575"/>
            <a:ext cx="2866808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Positives (TP)</a:t>
            </a:r>
            <a:endParaRPr dirty="0"/>
          </a:p>
        </p:txBody>
      </p:sp>
      <p:sp>
        <p:nvSpPr>
          <p:cNvPr id="15" name="Google Shape;97;p14"/>
          <p:cNvSpPr txBox="1"/>
          <p:nvPr/>
        </p:nvSpPr>
        <p:spPr>
          <a:xfrm>
            <a:off x="941469" y="1131575"/>
            <a:ext cx="2866808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Negatives (TN)</a:t>
            </a:r>
            <a:endParaRPr dirty="0"/>
          </a:p>
        </p:txBody>
      </p:sp>
      <p:sp>
        <p:nvSpPr>
          <p:cNvPr id="18" name="Google Shape;100;p14"/>
          <p:cNvSpPr txBox="1"/>
          <p:nvPr/>
        </p:nvSpPr>
        <p:spPr>
          <a:xfrm>
            <a:off x="4860035" y="1822859"/>
            <a:ext cx="2073820" cy="5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Positives (FP)</a:t>
            </a:r>
            <a:endParaRPr dirty="0"/>
          </a:p>
        </p:txBody>
      </p:sp>
      <p:cxnSp>
        <p:nvCxnSpPr>
          <p:cNvPr id="19" name="Google Shape;101;p14"/>
          <p:cNvCxnSpPr/>
          <p:nvPr/>
        </p:nvCxnSpPr>
        <p:spPr>
          <a:xfrm flipH="1">
            <a:off x="3766967" y="2283715"/>
            <a:ext cx="2187601" cy="132897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02;p14"/>
          <p:cNvCxnSpPr>
            <a:stCxn id="14" idx="2"/>
          </p:cNvCxnSpPr>
          <p:nvPr/>
        </p:nvCxnSpPr>
        <p:spPr>
          <a:xfrm flipH="1">
            <a:off x="4860035" y="1642811"/>
            <a:ext cx="64410" cy="11593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03;p14"/>
          <p:cNvCxnSpPr>
            <a:stCxn id="15" idx="2"/>
          </p:cNvCxnSpPr>
          <p:nvPr/>
        </p:nvCxnSpPr>
        <p:spPr>
          <a:xfrm>
            <a:off x="2374873" y="1642811"/>
            <a:ext cx="66212" cy="7222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104;p14"/>
          <p:cNvSpPr txBox="1"/>
          <p:nvPr/>
        </p:nvSpPr>
        <p:spPr>
          <a:xfrm>
            <a:off x="-151774" y="4299960"/>
            <a:ext cx="2590884" cy="55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Negatives (FN)</a:t>
            </a:r>
            <a:endParaRPr dirty="0"/>
          </a:p>
        </p:txBody>
      </p:sp>
      <p:cxnSp>
        <p:nvCxnSpPr>
          <p:cNvPr id="23" name="Google Shape;105;p14"/>
          <p:cNvCxnSpPr/>
          <p:nvPr/>
        </p:nvCxnSpPr>
        <p:spPr>
          <a:xfrm flipV="1">
            <a:off x="1749257" y="3581393"/>
            <a:ext cx="879203" cy="8337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49101" y="843540"/>
            <a:ext cx="171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negatives</a:t>
            </a:r>
          </a:p>
          <a:p>
            <a:r>
              <a:rPr lang="en-US" dirty="0" smtClean="0"/>
              <a:t>Actual positives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761066" y="1016361"/>
            <a:ext cx="2304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61066" y="1304396"/>
            <a:ext cx="230428" cy="0"/>
          </a:xfrm>
          <a:prstGeom prst="line">
            <a:avLst/>
          </a:prstGeom>
          <a:ln w="38100">
            <a:solidFill>
              <a:srgbClr val="DAD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oogle Shape;98;p14"/>
          <p:cNvCxnSpPr/>
          <p:nvPr/>
        </p:nvCxnSpPr>
        <p:spPr>
          <a:xfrm>
            <a:off x="4774942" y="1534824"/>
            <a:ext cx="0" cy="254017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" name="Google Shape;99;p14"/>
          <p:cNvSpPr txBox="1"/>
          <p:nvPr/>
        </p:nvSpPr>
        <p:spPr>
          <a:xfrm>
            <a:off x="3189432" y="4075454"/>
            <a:ext cx="1928517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Threshold: </a:t>
            </a:r>
            <a:r>
              <a:rPr lang="en" dirty="0" smtClean="0"/>
              <a:t>0.7</a:t>
            </a:r>
            <a:endParaRPr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385700" y="2283715"/>
            <a:ext cx="0" cy="1555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79529" y="3723890"/>
            <a:ext cx="16039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134591" y="2398929"/>
            <a:ext cx="57607" cy="576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825875" y="3666283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367107" y="2265122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24844" y="21685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595447" y="37617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991494" y="370414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797992" y="3666283"/>
            <a:ext cx="61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Recall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837628" y="2898437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Precision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4743" y="1822859"/>
            <a:ext cx="161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Precision-Recall curve for “dog”</a:t>
            </a:r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7797992" y="2341322"/>
            <a:ext cx="57607" cy="576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84;p14"/>
          <p:cNvCxnSpPr/>
          <p:nvPr/>
        </p:nvCxnSpPr>
        <p:spPr>
          <a:xfrm>
            <a:off x="1089215" y="1545968"/>
            <a:ext cx="0" cy="218770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oogle Shape;85;p14"/>
          <p:cNvCxnSpPr/>
          <p:nvPr/>
        </p:nvCxnSpPr>
        <p:spPr>
          <a:xfrm rot="10800000">
            <a:off x="1089215" y="3733673"/>
            <a:ext cx="543357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86;p14"/>
          <p:cNvSpPr txBox="1"/>
          <p:nvPr/>
        </p:nvSpPr>
        <p:spPr>
          <a:xfrm rot="16200000">
            <a:off x="-700212" y="1960880"/>
            <a:ext cx="2751368" cy="7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times a particular result occurs</a:t>
            </a:r>
            <a:endParaRPr dirty="0"/>
          </a:p>
        </p:txBody>
      </p:sp>
      <p:sp>
        <p:nvSpPr>
          <p:cNvPr id="6" name="Google Shape;87;p14"/>
          <p:cNvSpPr txBox="1"/>
          <p:nvPr/>
        </p:nvSpPr>
        <p:spPr>
          <a:xfrm>
            <a:off x="4456786" y="4011925"/>
            <a:ext cx="2751368" cy="64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score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(for label </a:t>
            </a:r>
            <a:r>
              <a:rPr lang="en" dirty="0" smtClean="0"/>
              <a:t>“dog”): P</a:t>
            </a:r>
            <a:r>
              <a:rPr lang="en" baseline="-25000" dirty="0" smtClean="0"/>
              <a:t>dog</a:t>
            </a:r>
            <a:endParaRPr baseline="-25000" dirty="0"/>
          </a:p>
        </p:txBody>
      </p:sp>
      <p:sp>
        <p:nvSpPr>
          <p:cNvPr id="7" name="Google Shape;88;p14"/>
          <p:cNvSpPr txBox="1"/>
          <p:nvPr/>
        </p:nvSpPr>
        <p:spPr>
          <a:xfrm>
            <a:off x="776246" y="3733673"/>
            <a:ext cx="625937" cy="39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8" name="Google Shape;89;p14"/>
          <p:cNvSpPr txBox="1"/>
          <p:nvPr/>
        </p:nvSpPr>
        <p:spPr>
          <a:xfrm>
            <a:off x="5896847" y="3733673"/>
            <a:ext cx="625937" cy="39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9" name="Google Shape;90;p14"/>
          <p:cNvSpPr/>
          <p:nvPr/>
        </p:nvSpPr>
        <p:spPr>
          <a:xfrm>
            <a:off x="1103471" y="2052958"/>
            <a:ext cx="1440111" cy="168323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91;p14"/>
          <p:cNvSpPr/>
          <p:nvPr/>
        </p:nvSpPr>
        <p:spPr>
          <a:xfrm>
            <a:off x="2316393" y="2614468"/>
            <a:ext cx="1944459" cy="112145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DAD50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Google Shape;92;p14"/>
          <p:cNvSpPr/>
          <p:nvPr/>
        </p:nvSpPr>
        <p:spPr>
          <a:xfrm flipH="1">
            <a:off x="2530168" y="2052958"/>
            <a:ext cx="1440111" cy="168323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93;p14"/>
          <p:cNvSpPr/>
          <p:nvPr/>
        </p:nvSpPr>
        <p:spPr>
          <a:xfrm flipH="1">
            <a:off x="4242938" y="2614468"/>
            <a:ext cx="1944459" cy="1121459"/>
          </a:xfrm>
          <a:custGeom>
            <a:avLst/>
            <a:gdLst/>
            <a:ahLst/>
            <a:cxnLst/>
            <a:rect l="l" t="t" r="r" b="b"/>
            <a:pathLst>
              <a:path w="61733" h="102309" extrusionOk="0">
                <a:moveTo>
                  <a:pt x="0" y="102309"/>
                </a:moveTo>
                <a:cubicBezTo>
                  <a:pt x="4879" y="90668"/>
                  <a:pt x="21303" y="48691"/>
                  <a:pt x="29273" y="32461"/>
                </a:cubicBezTo>
                <a:cubicBezTo>
                  <a:pt x="37243" y="16231"/>
                  <a:pt x="42411" y="10337"/>
                  <a:pt x="47821" y="4927"/>
                </a:cubicBezTo>
                <a:cubicBezTo>
                  <a:pt x="53231" y="-483"/>
                  <a:pt x="59414" y="821"/>
                  <a:pt x="61733" y="0"/>
                </a:cubicBezTo>
              </a:path>
            </a:pathLst>
          </a:custGeom>
          <a:noFill/>
          <a:ln w="38100" cap="flat" cmpd="sng">
            <a:solidFill>
              <a:srgbClr val="DAD50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95;p14"/>
          <p:cNvSpPr txBox="1"/>
          <p:nvPr/>
        </p:nvSpPr>
        <p:spPr>
          <a:xfrm>
            <a:off x="1230794" y="613112"/>
            <a:ext cx="4871383" cy="47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Histogram </a:t>
            </a:r>
            <a:r>
              <a:rPr lang="en" sz="2400" dirty="0" smtClean="0"/>
              <a:t>(“dog” </a:t>
            </a:r>
            <a:r>
              <a:rPr lang="en" sz="2400" dirty="0"/>
              <a:t>vs. “not </a:t>
            </a:r>
            <a:r>
              <a:rPr lang="en" sz="2400" dirty="0" smtClean="0"/>
              <a:t>dog”)</a:t>
            </a:r>
            <a:endParaRPr sz="2400" dirty="0"/>
          </a:p>
        </p:txBody>
      </p:sp>
      <p:sp>
        <p:nvSpPr>
          <p:cNvPr id="14" name="Google Shape;96;p14"/>
          <p:cNvSpPr txBox="1"/>
          <p:nvPr/>
        </p:nvSpPr>
        <p:spPr>
          <a:xfrm>
            <a:off x="3491041" y="1131575"/>
            <a:ext cx="2866808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Positives (TP)</a:t>
            </a:r>
            <a:endParaRPr dirty="0"/>
          </a:p>
        </p:txBody>
      </p:sp>
      <p:sp>
        <p:nvSpPr>
          <p:cNvPr id="15" name="Google Shape;97;p14"/>
          <p:cNvSpPr txBox="1"/>
          <p:nvPr/>
        </p:nvSpPr>
        <p:spPr>
          <a:xfrm>
            <a:off x="941469" y="1131575"/>
            <a:ext cx="2866808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True Negatives (TN)</a:t>
            </a:r>
            <a:endParaRPr dirty="0"/>
          </a:p>
        </p:txBody>
      </p:sp>
      <p:cxnSp>
        <p:nvCxnSpPr>
          <p:cNvPr id="16" name="Google Shape;98;p14"/>
          <p:cNvCxnSpPr/>
          <p:nvPr/>
        </p:nvCxnSpPr>
        <p:spPr>
          <a:xfrm>
            <a:off x="2728576" y="1534824"/>
            <a:ext cx="0" cy="254017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Google Shape;99;p14"/>
          <p:cNvSpPr txBox="1"/>
          <p:nvPr/>
        </p:nvSpPr>
        <p:spPr>
          <a:xfrm>
            <a:off x="1922078" y="4075454"/>
            <a:ext cx="1928517" cy="5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Threshold: </a:t>
            </a:r>
            <a:r>
              <a:rPr lang="en" dirty="0" smtClean="0"/>
              <a:t>0.3</a:t>
            </a:r>
            <a:endParaRPr dirty="0"/>
          </a:p>
        </p:txBody>
      </p:sp>
      <p:sp>
        <p:nvSpPr>
          <p:cNvPr id="18" name="Google Shape;100;p14"/>
          <p:cNvSpPr txBox="1"/>
          <p:nvPr/>
        </p:nvSpPr>
        <p:spPr>
          <a:xfrm>
            <a:off x="4860035" y="1822859"/>
            <a:ext cx="2073820" cy="5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Positives (FP)</a:t>
            </a:r>
            <a:endParaRPr dirty="0"/>
          </a:p>
        </p:txBody>
      </p:sp>
      <p:cxnSp>
        <p:nvCxnSpPr>
          <p:cNvPr id="19" name="Google Shape;101;p14"/>
          <p:cNvCxnSpPr/>
          <p:nvPr/>
        </p:nvCxnSpPr>
        <p:spPr>
          <a:xfrm flipH="1">
            <a:off x="3766967" y="2283715"/>
            <a:ext cx="2187601" cy="132897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02;p14"/>
          <p:cNvCxnSpPr>
            <a:stCxn id="14" idx="2"/>
          </p:cNvCxnSpPr>
          <p:nvPr/>
        </p:nvCxnSpPr>
        <p:spPr>
          <a:xfrm flipH="1">
            <a:off x="4514394" y="1642811"/>
            <a:ext cx="410051" cy="121697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03;p14"/>
          <p:cNvCxnSpPr>
            <a:stCxn id="15" idx="2"/>
          </p:cNvCxnSpPr>
          <p:nvPr/>
        </p:nvCxnSpPr>
        <p:spPr>
          <a:xfrm>
            <a:off x="2374873" y="1642811"/>
            <a:ext cx="66212" cy="7222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104;p14"/>
          <p:cNvSpPr txBox="1"/>
          <p:nvPr/>
        </p:nvSpPr>
        <p:spPr>
          <a:xfrm>
            <a:off x="-151774" y="4299960"/>
            <a:ext cx="2590884" cy="55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False Negatives (FN)</a:t>
            </a:r>
            <a:endParaRPr dirty="0"/>
          </a:p>
        </p:txBody>
      </p:sp>
      <p:cxnSp>
        <p:nvCxnSpPr>
          <p:cNvPr id="23" name="Google Shape;105;p14"/>
          <p:cNvCxnSpPr/>
          <p:nvPr/>
        </p:nvCxnSpPr>
        <p:spPr>
          <a:xfrm flipV="1">
            <a:off x="1749257" y="3581393"/>
            <a:ext cx="879203" cy="8337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49101" y="843540"/>
            <a:ext cx="171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negatives</a:t>
            </a:r>
          </a:p>
          <a:p>
            <a:r>
              <a:rPr lang="en-US" dirty="0" smtClean="0"/>
              <a:t>Actual positives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761066" y="1016361"/>
            <a:ext cx="2304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61066" y="1304396"/>
            <a:ext cx="230428" cy="0"/>
          </a:xfrm>
          <a:prstGeom prst="line">
            <a:avLst/>
          </a:prstGeom>
          <a:ln w="38100">
            <a:solidFill>
              <a:srgbClr val="DAD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85700" y="2283715"/>
            <a:ext cx="0" cy="1555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79529" y="3723890"/>
            <a:ext cx="16039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25875" y="3666283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367107" y="2265122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24844" y="21685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595447" y="37617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991494" y="370414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797992" y="3666283"/>
            <a:ext cx="61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Recall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837628" y="2898437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Precision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4743" y="1822859"/>
            <a:ext cx="161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Precision-Recall curve for “dog”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8662097" y="2859785"/>
            <a:ext cx="57607" cy="576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34591" y="2398929"/>
            <a:ext cx="57607" cy="576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97992" y="2341322"/>
            <a:ext cx="57607" cy="576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379621" y="1206550"/>
            <a:ext cx="0" cy="29749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76549" y="3961154"/>
            <a:ext cx="3067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34225" y="385097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344059" y="115865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8576" y="1131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6961" y="4127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790" y="4011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8207" y="439148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623914" y="249199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6590" y="152256"/>
            <a:ext cx="561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Precision-Recall curve for “dog”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839354" y="2283715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12015" y="142691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68207" y="1316734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53537" y="1304396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45332" y="1293572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2993" y="124678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92681" y="124678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07895" y="124678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23412" y="126481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83965" y="136200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99179" y="136200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14393" y="136200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2699" y="1390092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12412" y="1405332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32856" y="1477217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23968" y="1441628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148070" y="1477217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63284" y="1477217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78498" y="1477217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93712" y="1534824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08926" y="1592431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66533" y="1707645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24140" y="182285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81747" y="193807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16499" y="2046047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23662" y="2162252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56047" y="241035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9382" y="2524659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2740" y="264711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82265" y="2755698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93695" y="286428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18460" y="297096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22270" y="3079548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22270" y="3197658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27908" y="3320723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22275" y="3439901"/>
            <a:ext cx="110184" cy="11018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535074" y="3435855"/>
            <a:ext cx="2458056" cy="507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535074" y="1304396"/>
            <a:ext cx="2477101" cy="2189066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535676" y="1304396"/>
            <a:ext cx="2455550" cy="2225040"/>
          </a:xfrm>
          <a:custGeom>
            <a:avLst/>
            <a:gdLst>
              <a:gd name="connsiteX0" fmla="*/ 0 w 2476500"/>
              <a:gd name="connsiteY0" fmla="*/ 0 h 2225040"/>
              <a:gd name="connsiteX1" fmla="*/ 350520 w 2476500"/>
              <a:gd name="connsiteY1" fmla="*/ 38100 h 2225040"/>
              <a:gd name="connsiteX2" fmla="*/ 822960 w 2476500"/>
              <a:gd name="connsiteY2" fmla="*/ 129540 h 2225040"/>
              <a:gd name="connsiteX3" fmla="*/ 1158240 w 2476500"/>
              <a:gd name="connsiteY3" fmla="*/ 144780 h 2225040"/>
              <a:gd name="connsiteX4" fmla="*/ 1546860 w 2476500"/>
              <a:gd name="connsiteY4" fmla="*/ 243840 h 2225040"/>
              <a:gd name="connsiteX5" fmla="*/ 1905000 w 2476500"/>
              <a:gd name="connsiteY5" fmla="*/ 251460 h 2225040"/>
              <a:gd name="connsiteX6" fmla="*/ 2171700 w 2476500"/>
              <a:gd name="connsiteY6" fmla="*/ 373380 h 2225040"/>
              <a:gd name="connsiteX7" fmla="*/ 2301240 w 2476500"/>
              <a:gd name="connsiteY7" fmla="*/ 655320 h 2225040"/>
              <a:gd name="connsiteX8" fmla="*/ 2407920 w 2476500"/>
              <a:gd name="connsiteY8" fmla="*/ 1257300 h 2225040"/>
              <a:gd name="connsiteX9" fmla="*/ 2476500 w 2476500"/>
              <a:gd name="connsiteY9" fmla="*/ 222504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6500" h="2225040">
                <a:moveTo>
                  <a:pt x="0" y="0"/>
                </a:moveTo>
                <a:cubicBezTo>
                  <a:pt x="106680" y="8255"/>
                  <a:pt x="213360" y="16510"/>
                  <a:pt x="350520" y="38100"/>
                </a:cubicBezTo>
                <a:cubicBezTo>
                  <a:pt x="487680" y="59690"/>
                  <a:pt x="688340" y="111760"/>
                  <a:pt x="822960" y="129540"/>
                </a:cubicBezTo>
                <a:cubicBezTo>
                  <a:pt x="957580" y="147320"/>
                  <a:pt x="1037590" y="125730"/>
                  <a:pt x="1158240" y="144780"/>
                </a:cubicBezTo>
                <a:cubicBezTo>
                  <a:pt x="1278890" y="163830"/>
                  <a:pt x="1422400" y="226060"/>
                  <a:pt x="1546860" y="243840"/>
                </a:cubicBezTo>
                <a:cubicBezTo>
                  <a:pt x="1671320" y="261620"/>
                  <a:pt x="1800860" y="229870"/>
                  <a:pt x="1905000" y="251460"/>
                </a:cubicBezTo>
                <a:cubicBezTo>
                  <a:pt x="2009140" y="273050"/>
                  <a:pt x="2105660" y="306070"/>
                  <a:pt x="2171700" y="373380"/>
                </a:cubicBezTo>
                <a:cubicBezTo>
                  <a:pt x="2237740" y="440690"/>
                  <a:pt x="2261870" y="508000"/>
                  <a:pt x="2301240" y="655320"/>
                </a:cubicBezTo>
                <a:cubicBezTo>
                  <a:pt x="2340610" y="802640"/>
                  <a:pt x="2378710" y="995680"/>
                  <a:pt x="2407920" y="1257300"/>
                </a:cubicBezTo>
                <a:cubicBezTo>
                  <a:pt x="2437130" y="1518920"/>
                  <a:pt x="2456815" y="1871980"/>
                  <a:pt x="2476500" y="222504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379621" y="1206550"/>
            <a:ext cx="0" cy="29749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76549" y="3961154"/>
            <a:ext cx="3067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34225" y="385097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344059" y="115865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8576" y="1131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6961" y="4127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790" y="4011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8207" y="439148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623914" y="249199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66590" y="152256"/>
            <a:ext cx="561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Average Precision (AP)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3477467" y="2398929"/>
            <a:ext cx="247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Area Under the Curve (AUC)</a:t>
            </a:r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3520440" y="1287780"/>
            <a:ext cx="2476500" cy="2225040"/>
          </a:xfrm>
          <a:custGeom>
            <a:avLst/>
            <a:gdLst>
              <a:gd name="connsiteX0" fmla="*/ 0 w 2476500"/>
              <a:gd name="connsiteY0" fmla="*/ 0 h 2225040"/>
              <a:gd name="connsiteX1" fmla="*/ 350520 w 2476500"/>
              <a:gd name="connsiteY1" fmla="*/ 38100 h 2225040"/>
              <a:gd name="connsiteX2" fmla="*/ 822960 w 2476500"/>
              <a:gd name="connsiteY2" fmla="*/ 129540 h 2225040"/>
              <a:gd name="connsiteX3" fmla="*/ 1158240 w 2476500"/>
              <a:gd name="connsiteY3" fmla="*/ 144780 h 2225040"/>
              <a:gd name="connsiteX4" fmla="*/ 1546860 w 2476500"/>
              <a:gd name="connsiteY4" fmla="*/ 243840 h 2225040"/>
              <a:gd name="connsiteX5" fmla="*/ 1905000 w 2476500"/>
              <a:gd name="connsiteY5" fmla="*/ 251460 h 2225040"/>
              <a:gd name="connsiteX6" fmla="*/ 2171700 w 2476500"/>
              <a:gd name="connsiteY6" fmla="*/ 373380 h 2225040"/>
              <a:gd name="connsiteX7" fmla="*/ 2301240 w 2476500"/>
              <a:gd name="connsiteY7" fmla="*/ 655320 h 2225040"/>
              <a:gd name="connsiteX8" fmla="*/ 2407920 w 2476500"/>
              <a:gd name="connsiteY8" fmla="*/ 1257300 h 2225040"/>
              <a:gd name="connsiteX9" fmla="*/ 2476500 w 2476500"/>
              <a:gd name="connsiteY9" fmla="*/ 222504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6500" h="2225040">
                <a:moveTo>
                  <a:pt x="0" y="0"/>
                </a:moveTo>
                <a:cubicBezTo>
                  <a:pt x="106680" y="8255"/>
                  <a:pt x="213360" y="16510"/>
                  <a:pt x="350520" y="38100"/>
                </a:cubicBezTo>
                <a:cubicBezTo>
                  <a:pt x="487680" y="59690"/>
                  <a:pt x="688340" y="111760"/>
                  <a:pt x="822960" y="129540"/>
                </a:cubicBezTo>
                <a:cubicBezTo>
                  <a:pt x="957580" y="147320"/>
                  <a:pt x="1037590" y="125730"/>
                  <a:pt x="1158240" y="144780"/>
                </a:cubicBezTo>
                <a:cubicBezTo>
                  <a:pt x="1278890" y="163830"/>
                  <a:pt x="1422400" y="226060"/>
                  <a:pt x="1546860" y="243840"/>
                </a:cubicBezTo>
                <a:cubicBezTo>
                  <a:pt x="1671320" y="261620"/>
                  <a:pt x="1800860" y="229870"/>
                  <a:pt x="1905000" y="251460"/>
                </a:cubicBezTo>
                <a:cubicBezTo>
                  <a:pt x="2009140" y="273050"/>
                  <a:pt x="2105660" y="306070"/>
                  <a:pt x="2171700" y="373380"/>
                </a:cubicBezTo>
                <a:cubicBezTo>
                  <a:pt x="2237740" y="440690"/>
                  <a:pt x="2261870" y="508000"/>
                  <a:pt x="2301240" y="655320"/>
                </a:cubicBezTo>
                <a:cubicBezTo>
                  <a:pt x="2340610" y="802640"/>
                  <a:pt x="2378710" y="995680"/>
                  <a:pt x="2407920" y="1257300"/>
                </a:cubicBezTo>
                <a:cubicBezTo>
                  <a:pt x="2437130" y="1518920"/>
                  <a:pt x="2456815" y="1871980"/>
                  <a:pt x="2476500" y="222504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https://latex.codecogs.com/png.latex?%5Cdpi%7B200%7D%20%5CLARGE%20AP%3D%5Cint_%7B0%7D%5E%7B1%7Dp%28r%29d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673" y="2110894"/>
            <a:ext cx="1612996" cy="575779"/>
          </a:xfrm>
          <a:prstGeom prst="rect">
            <a:avLst/>
          </a:prstGeom>
          <a:noFill/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1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s://latex.codecogs.com/png.latex?%5Cdpi%7B200%7D%20%5CLARGE%20AP%3D%5Cfrac%7B1%7D%7B11%7D%5Csum_%7Br_%7B%7Bi%7D%7D%7Dp%28r_%7Bi%7D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673" y="2168501"/>
            <a:ext cx="1773996" cy="631777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3379621" y="1206550"/>
            <a:ext cx="0" cy="29749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76549" y="3961154"/>
            <a:ext cx="3067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34225" y="385097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344059" y="1158650"/>
            <a:ext cx="0" cy="29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8576" y="1131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6961" y="4127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790" y="4011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8207" y="439148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623914" y="249199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66590" y="152256"/>
            <a:ext cx="561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Average Precision (AP) approximation</a:t>
            </a:r>
            <a:endParaRPr lang="en-US" sz="2800" dirty="0"/>
          </a:p>
        </p:txBody>
      </p:sp>
      <p:sp>
        <p:nvSpPr>
          <p:cNvPr id="51" name="Freeform 50"/>
          <p:cNvSpPr/>
          <p:nvPr/>
        </p:nvSpPr>
        <p:spPr>
          <a:xfrm>
            <a:off x="3520440" y="1287780"/>
            <a:ext cx="2476500" cy="2225040"/>
          </a:xfrm>
          <a:custGeom>
            <a:avLst/>
            <a:gdLst>
              <a:gd name="connsiteX0" fmla="*/ 0 w 2476500"/>
              <a:gd name="connsiteY0" fmla="*/ 0 h 2225040"/>
              <a:gd name="connsiteX1" fmla="*/ 350520 w 2476500"/>
              <a:gd name="connsiteY1" fmla="*/ 38100 h 2225040"/>
              <a:gd name="connsiteX2" fmla="*/ 822960 w 2476500"/>
              <a:gd name="connsiteY2" fmla="*/ 129540 h 2225040"/>
              <a:gd name="connsiteX3" fmla="*/ 1158240 w 2476500"/>
              <a:gd name="connsiteY3" fmla="*/ 144780 h 2225040"/>
              <a:gd name="connsiteX4" fmla="*/ 1546860 w 2476500"/>
              <a:gd name="connsiteY4" fmla="*/ 243840 h 2225040"/>
              <a:gd name="connsiteX5" fmla="*/ 1905000 w 2476500"/>
              <a:gd name="connsiteY5" fmla="*/ 251460 h 2225040"/>
              <a:gd name="connsiteX6" fmla="*/ 2171700 w 2476500"/>
              <a:gd name="connsiteY6" fmla="*/ 373380 h 2225040"/>
              <a:gd name="connsiteX7" fmla="*/ 2301240 w 2476500"/>
              <a:gd name="connsiteY7" fmla="*/ 655320 h 2225040"/>
              <a:gd name="connsiteX8" fmla="*/ 2407920 w 2476500"/>
              <a:gd name="connsiteY8" fmla="*/ 1257300 h 2225040"/>
              <a:gd name="connsiteX9" fmla="*/ 2476500 w 2476500"/>
              <a:gd name="connsiteY9" fmla="*/ 222504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6500" h="2225040">
                <a:moveTo>
                  <a:pt x="0" y="0"/>
                </a:moveTo>
                <a:cubicBezTo>
                  <a:pt x="106680" y="8255"/>
                  <a:pt x="213360" y="16510"/>
                  <a:pt x="350520" y="38100"/>
                </a:cubicBezTo>
                <a:cubicBezTo>
                  <a:pt x="487680" y="59690"/>
                  <a:pt x="688340" y="111760"/>
                  <a:pt x="822960" y="129540"/>
                </a:cubicBezTo>
                <a:cubicBezTo>
                  <a:pt x="957580" y="147320"/>
                  <a:pt x="1037590" y="125730"/>
                  <a:pt x="1158240" y="144780"/>
                </a:cubicBezTo>
                <a:cubicBezTo>
                  <a:pt x="1278890" y="163830"/>
                  <a:pt x="1422400" y="226060"/>
                  <a:pt x="1546860" y="243840"/>
                </a:cubicBezTo>
                <a:cubicBezTo>
                  <a:pt x="1671320" y="261620"/>
                  <a:pt x="1800860" y="229870"/>
                  <a:pt x="1905000" y="251460"/>
                </a:cubicBezTo>
                <a:cubicBezTo>
                  <a:pt x="2009140" y="273050"/>
                  <a:pt x="2105660" y="306070"/>
                  <a:pt x="2171700" y="373380"/>
                </a:cubicBezTo>
                <a:cubicBezTo>
                  <a:pt x="2237740" y="440690"/>
                  <a:pt x="2261870" y="508000"/>
                  <a:pt x="2301240" y="655320"/>
                </a:cubicBezTo>
                <a:cubicBezTo>
                  <a:pt x="2340610" y="802640"/>
                  <a:pt x="2378710" y="995680"/>
                  <a:pt x="2407920" y="1257300"/>
                </a:cubicBezTo>
                <a:cubicBezTo>
                  <a:pt x="2437130" y="1518920"/>
                  <a:pt x="2456815" y="1871980"/>
                  <a:pt x="2476500" y="2225040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30638" y="2840043"/>
            <a:ext cx="242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/>
              <a:t> = [0.0, 0.1, 0.2, …, 1.0]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5125" y="1530067"/>
            <a:ext cx="26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PASCAL Visual Object Classes (VOC) Challenge (2009):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3326436" y="1246789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78398" y="3904793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92681" y="1304396"/>
            <a:ext cx="0" cy="271544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80716" y="1333500"/>
            <a:ext cx="0" cy="26863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8751" y="1397000"/>
            <a:ext cx="0" cy="26228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56786" y="1435100"/>
            <a:ext cx="0" cy="25847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2856" y="1543050"/>
            <a:ext cx="0" cy="247678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44821" y="1460500"/>
            <a:ext cx="0" cy="25593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20891" y="1530350"/>
            <a:ext cx="0" cy="248948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08926" y="1587500"/>
            <a:ext cx="0" cy="243233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96961" y="2293620"/>
            <a:ext cx="0" cy="172621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40104" y="1246789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23109" y="1267816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1144" y="1332586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99179" y="1362003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87214" y="1397813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5249" y="1462583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63284" y="1477217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51319" y="1531620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34324" y="2222524"/>
            <a:ext cx="110184" cy="110184"/>
          </a:xfrm>
          <a:prstGeom prst="ellipse">
            <a:avLst/>
          </a:prstGeom>
          <a:noFill/>
          <a:ln>
            <a:solidFill>
              <a:srgbClr val="FFC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694</Words>
  <Application>Microsoft Office PowerPoint</Application>
  <PresentationFormat>On-screen Show (16:9)</PresentationFormat>
  <Paragraphs>221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Computer Vision with Embedded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Intersection over Union (IoU)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68</cp:revision>
  <dcterms:created xsi:type="dcterms:W3CDTF">2006-08-16T00:00:00Z</dcterms:created>
  <dcterms:modified xsi:type="dcterms:W3CDTF">2021-08-14T23:58:28Z</dcterms:modified>
</cp:coreProperties>
</file>