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1" r:id="rId4"/>
    <p:sldId id="259" r:id="rId5"/>
    <p:sldId id="260" r:id="rId6"/>
    <p:sldId id="263" r:id="rId7"/>
    <p:sldId id="264" r:id="rId8"/>
    <p:sldId id="265" r:id="rId9"/>
    <p:sldId id="270" r:id="rId10"/>
    <p:sldId id="268" r:id="rId11"/>
    <p:sldId id="269" r:id="rId12"/>
    <p:sldId id="272" r:id="rId13"/>
    <p:sldId id="271" r:id="rId14"/>
    <p:sldId id="266" r:id="rId15"/>
    <p:sldId id="273" r:id="rId16"/>
    <p:sldId id="275" r:id="rId17"/>
    <p:sldId id="276" r:id="rId18"/>
    <p:sldId id="277" r:id="rId19"/>
    <p:sldId id="278" r:id="rId20"/>
    <p:sldId id="267" r:id="rId21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32523"/>
    <a:srgbClr val="953735"/>
    <a:srgbClr val="000000"/>
    <a:srgbClr val="00B050"/>
    <a:srgbClr val="F2DCDB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91" y="-12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093731F-789F-45CC-BEDF-7026F0EF2632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2FA96DB-654D-4A5B-ABF6-26CBEBA8A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A96DB-654D-4A5B-ABF6-26CBEBA8AF4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A96DB-654D-4A5B-ABF6-26CBEBA8AF4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8F28-1296-4B6E-A887-0BA6B11CDFBD}" type="datetime1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D9FD-D2AB-4571-BC1C-EBFE281820CE}" type="datetime1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731D-CC12-4D02-9AF1-308BF620332F}" type="datetime1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D178-EC35-43D5-B2DF-3E0C2AEDBE07}" type="datetime1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27D7-0362-4A69-A3FA-9E544595C2F5}" type="datetime1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816F-E415-4BDA-BBDD-5607685A2839}" type="datetime1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5B38E-E636-4FBE-9089-A944661BA2F2}" type="datetime1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44708" y="1469231"/>
            <a:ext cx="7054585" cy="1102519"/>
          </a:xfrm>
        </p:spPr>
        <p:txBody>
          <a:bodyPr>
            <a:noAutofit/>
          </a:bodyPr>
          <a:lstStyle/>
          <a:p>
            <a:r>
              <a:rPr lang="en-US" dirty="0" smtClean="0"/>
              <a:t>Computer Vision with Embedded Machine Learning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 Detection Models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2021 </a:t>
            </a:r>
            <a:r>
              <a:rPr lang="en-US" dirty="0" err="1" smtClean="0"/>
              <a:t>EdgeImpulse</a:t>
            </a:r>
            <a:r>
              <a:rPr lang="en-US" dirty="0" smtClean="0"/>
              <a:t>, Inc.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Single Shot </a:t>
            </a:r>
            <a:r>
              <a:rPr lang="en-US" dirty="0" err="1" smtClean="0"/>
              <a:t>MultiBox</a:t>
            </a:r>
            <a:r>
              <a:rPr lang="en-US" dirty="0" smtClean="0"/>
              <a:t> Detector (SSD)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394743" y="3723890"/>
            <a:ext cx="1497783" cy="633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Class predictions + boundary boxes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346008" y="1650038"/>
            <a:ext cx="1094533" cy="18434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CNN backbone</a:t>
            </a:r>
            <a:endParaRPr lang="en-US" dirty="0"/>
          </a:p>
        </p:txBody>
      </p:sp>
      <p:pic>
        <p:nvPicPr>
          <p:cNvPr id="35" name="Picture 2" descr="E:\Google Drive\Editing - Video\Course - Embedded Machine Learning Vision\3.2.1 - Object Detection Model\doggo_color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868" y="2168501"/>
            <a:ext cx="979319" cy="979319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1346008" y="3493462"/>
            <a:ext cx="10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e.g. VGG19, </a:t>
            </a:r>
            <a:r>
              <a:rPr lang="en-US" sz="1400" dirty="0" err="1" smtClean="0"/>
              <a:t>MobileNet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2613361" y="1938073"/>
            <a:ext cx="576071" cy="155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440541" y="2744571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362252" y="1938073"/>
            <a:ext cx="576071" cy="155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189432" y="2744571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111144" y="2226108"/>
            <a:ext cx="576071" cy="1267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938323" y="2859785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860035" y="2514143"/>
            <a:ext cx="576071" cy="979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4687214" y="3032606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608926" y="2802178"/>
            <a:ext cx="576071" cy="691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436105" y="3147820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357817" y="3147820"/>
            <a:ext cx="576071" cy="34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6184996" y="3320641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106708" y="3205427"/>
            <a:ext cx="576071" cy="2304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6933887" y="3320641"/>
            <a:ext cx="1728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72" name="Rectangle 71"/>
          <p:cNvSpPr/>
          <p:nvPr/>
        </p:nvSpPr>
        <p:spPr>
          <a:xfrm>
            <a:off x="7106708" y="2686964"/>
            <a:ext cx="576071" cy="2304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6184996" y="2802178"/>
            <a:ext cx="9217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89" idx="1"/>
          </p:cNvCxnSpPr>
          <p:nvPr/>
        </p:nvCxnSpPr>
        <p:spPr>
          <a:xfrm>
            <a:off x="5436105" y="2514143"/>
            <a:ext cx="1670603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106708" y="2398929"/>
            <a:ext cx="576071" cy="2304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sp>
        <p:nvSpPr>
          <p:cNvPr id="91" name="Rectangle 90"/>
          <p:cNvSpPr/>
          <p:nvPr/>
        </p:nvSpPr>
        <p:spPr>
          <a:xfrm>
            <a:off x="7106708" y="2110894"/>
            <a:ext cx="576071" cy="2304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4687214" y="2226108"/>
            <a:ext cx="241949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94" idx="1"/>
          </p:cNvCxnSpPr>
          <p:nvPr/>
        </p:nvCxnSpPr>
        <p:spPr>
          <a:xfrm>
            <a:off x="3938323" y="1938074"/>
            <a:ext cx="316838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7106708" y="1822859"/>
            <a:ext cx="576071" cy="2304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95" name="Straight Arrow Connector 94"/>
          <p:cNvCxnSpPr>
            <a:endCxn id="96" idx="1"/>
          </p:cNvCxnSpPr>
          <p:nvPr/>
        </p:nvCxnSpPr>
        <p:spPr>
          <a:xfrm>
            <a:off x="2440541" y="1650039"/>
            <a:ext cx="466616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7106708" y="1534824"/>
            <a:ext cx="576071" cy="2304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173187" y="2686964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 rot="16200000">
            <a:off x="7193120" y="2197304"/>
            <a:ext cx="1901030" cy="576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Non-Maximum Suppression (NMS)</a:t>
            </a:r>
            <a:endParaRPr lang="en-US" sz="1400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7682778" y="3320641"/>
            <a:ext cx="1728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7682778" y="2802178"/>
            <a:ext cx="1728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682778" y="2514143"/>
            <a:ext cx="1728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682778" y="2226108"/>
            <a:ext cx="1728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682778" y="1938073"/>
            <a:ext cx="1728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7682778" y="1650038"/>
            <a:ext cx="1728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9" name="Straight Arrow Connector 108"/>
          <p:cNvCxnSpPr>
            <a:stCxn id="101" idx="1"/>
            <a:endCxn id="18" idx="0"/>
          </p:cNvCxnSpPr>
          <p:nvPr/>
        </p:nvCxnSpPr>
        <p:spPr>
          <a:xfrm>
            <a:off x="8143635" y="3435855"/>
            <a:ext cx="0" cy="2880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193868" y="2168501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/>
          <p:cNvSpPr/>
          <p:nvPr/>
        </p:nvSpPr>
        <p:spPr>
          <a:xfrm>
            <a:off x="309082" y="2168501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/>
          <p:nvPr/>
        </p:nvSpPr>
        <p:spPr>
          <a:xfrm>
            <a:off x="424296" y="2168501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>
            <a:off x="539510" y="2168501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/>
          <p:cNvSpPr/>
          <p:nvPr/>
        </p:nvSpPr>
        <p:spPr>
          <a:xfrm>
            <a:off x="654724" y="2168501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/>
          <p:cNvSpPr/>
          <p:nvPr/>
        </p:nvSpPr>
        <p:spPr>
          <a:xfrm>
            <a:off x="769938" y="2168501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/>
          <p:cNvSpPr/>
          <p:nvPr/>
        </p:nvSpPr>
        <p:spPr>
          <a:xfrm>
            <a:off x="885152" y="2168501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/>
          <p:cNvSpPr/>
          <p:nvPr/>
        </p:nvSpPr>
        <p:spPr>
          <a:xfrm>
            <a:off x="1000366" y="2168501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>
            <a:off x="193868" y="2283715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/>
        </p:nvSpPr>
        <p:spPr>
          <a:xfrm>
            <a:off x="309082" y="2283715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Rectangle 418"/>
          <p:cNvSpPr/>
          <p:nvPr/>
        </p:nvSpPr>
        <p:spPr>
          <a:xfrm>
            <a:off x="424296" y="2283715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539510" y="2283715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/>
          <p:cNvSpPr/>
          <p:nvPr/>
        </p:nvSpPr>
        <p:spPr>
          <a:xfrm>
            <a:off x="654724" y="2283715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>
            <a:off x="769938" y="2283715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ctangle 422"/>
          <p:cNvSpPr/>
          <p:nvPr/>
        </p:nvSpPr>
        <p:spPr>
          <a:xfrm>
            <a:off x="885152" y="2283715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/>
          <p:cNvSpPr/>
          <p:nvPr/>
        </p:nvSpPr>
        <p:spPr>
          <a:xfrm>
            <a:off x="1000366" y="2283715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 424"/>
          <p:cNvSpPr/>
          <p:nvPr/>
        </p:nvSpPr>
        <p:spPr>
          <a:xfrm>
            <a:off x="193868" y="2398929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/>
          <p:cNvSpPr/>
          <p:nvPr/>
        </p:nvSpPr>
        <p:spPr>
          <a:xfrm>
            <a:off x="309082" y="2398929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ectangle 426"/>
          <p:cNvSpPr/>
          <p:nvPr/>
        </p:nvSpPr>
        <p:spPr>
          <a:xfrm>
            <a:off x="424296" y="2398929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/>
          <p:cNvSpPr/>
          <p:nvPr/>
        </p:nvSpPr>
        <p:spPr>
          <a:xfrm>
            <a:off x="539510" y="2398929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ectangle 428"/>
          <p:cNvSpPr/>
          <p:nvPr/>
        </p:nvSpPr>
        <p:spPr>
          <a:xfrm>
            <a:off x="654724" y="2398929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/>
          <p:cNvSpPr/>
          <p:nvPr/>
        </p:nvSpPr>
        <p:spPr>
          <a:xfrm>
            <a:off x="769938" y="2398929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Rectangle 430"/>
          <p:cNvSpPr/>
          <p:nvPr/>
        </p:nvSpPr>
        <p:spPr>
          <a:xfrm>
            <a:off x="885152" y="2398929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/>
          <p:cNvSpPr/>
          <p:nvPr/>
        </p:nvSpPr>
        <p:spPr>
          <a:xfrm>
            <a:off x="1000366" y="2398929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ectangle 432"/>
          <p:cNvSpPr/>
          <p:nvPr/>
        </p:nvSpPr>
        <p:spPr>
          <a:xfrm>
            <a:off x="193868" y="2514143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/>
          <p:cNvSpPr/>
          <p:nvPr/>
        </p:nvSpPr>
        <p:spPr>
          <a:xfrm>
            <a:off x="309082" y="2514143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Rectangle 434"/>
          <p:cNvSpPr/>
          <p:nvPr/>
        </p:nvSpPr>
        <p:spPr>
          <a:xfrm>
            <a:off x="424296" y="2514143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ctangle 435"/>
          <p:cNvSpPr/>
          <p:nvPr/>
        </p:nvSpPr>
        <p:spPr>
          <a:xfrm>
            <a:off x="539510" y="2514143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Rectangle 436"/>
          <p:cNvSpPr/>
          <p:nvPr/>
        </p:nvSpPr>
        <p:spPr>
          <a:xfrm>
            <a:off x="654724" y="2514143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 437"/>
          <p:cNvSpPr/>
          <p:nvPr/>
        </p:nvSpPr>
        <p:spPr>
          <a:xfrm>
            <a:off x="769938" y="2514143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/>
          <p:cNvSpPr/>
          <p:nvPr/>
        </p:nvSpPr>
        <p:spPr>
          <a:xfrm>
            <a:off x="885152" y="2514143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/>
          <p:cNvSpPr/>
          <p:nvPr/>
        </p:nvSpPr>
        <p:spPr>
          <a:xfrm>
            <a:off x="1000366" y="2514143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Rectangle 440"/>
          <p:cNvSpPr/>
          <p:nvPr/>
        </p:nvSpPr>
        <p:spPr>
          <a:xfrm>
            <a:off x="193868" y="2629357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/>
          <p:cNvSpPr/>
          <p:nvPr/>
        </p:nvSpPr>
        <p:spPr>
          <a:xfrm>
            <a:off x="309082" y="2629357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Rectangle 442"/>
          <p:cNvSpPr/>
          <p:nvPr/>
        </p:nvSpPr>
        <p:spPr>
          <a:xfrm>
            <a:off x="424296" y="2629357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ectangle 443"/>
          <p:cNvSpPr/>
          <p:nvPr/>
        </p:nvSpPr>
        <p:spPr>
          <a:xfrm>
            <a:off x="539510" y="2629357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Rectangle 444"/>
          <p:cNvSpPr/>
          <p:nvPr/>
        </p:nvSpPr>
        <p:spPr>
          <a:xfrm>
            <a:off x="654724" y="2629357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/>
          <p:cNvSpPr/>
          <p:nvPr/>
        </p:nvSpPr>
        <p:spPr>
          <a:xfrm>
            <a:off x="769938" y="2629357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Rectangle 446"/>
          <p:cNvSpPr/>
          <p:nvPr/>
        </p:nvSpPr>
        <p:spPr>
          <a:xfrm>
            <a:off x="885152" y="2629357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/>
          <p:cNvSpPr/>
          <p:nvPr/>
        </p:nvSpPr>
        <p:spPr>
          <a:xfrm>
            <a:off x="1000366" y="2629357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Rectangle 448"/>
          <p:cNvSpPr/>
          <p:nvPr/>
        </p:nvSpPr>
        <p:spPr>
          <a:xfrm>
            <a:off x="193868" y="2744571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/>
          <p:cNvSpPr/>
          <p:nvPr/>
        </p:nvSpPr>
        <p:spPr>
          <a:xfrm>
            <a:off x="309082" y="2744571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/>
          <p:cNvSpPr/>
          <p:nvPr/>
        </p:nvSpPr>
        <p:spPr>
          <a:xfrm>
            <a:off x="424296" y="2744571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/>
          <p:cNvSpPr/>
          <p:nvPr/>
        </p:nvSpPr>
        <p:spPr>
          <a:xfrm>
            <a:off x="539510" y="2744571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Rectangle 452"/>
          <p:cNvSpPr/>
          <p:nvPr/>
        </p:nvSpPr>
        <p:spPr>
          <a:xfrm>
            <a:off x="654724" y="2744571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/>
          <p:cNvSpPr/>
          <p:nvPr/>
        </p:nvSpPr>
        <p:spPr>
          <a:xfrm>
            <a:off x="769938" y="2744571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Rectangle 454"/>
          <p:cNvSpPr/>
          <p:nvPr/>
        </p:nvSpPr>
        <p:spPr>
          <a:xfrm>
            <a:off x="885152" y="2744571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/>
          <p:cNvSpPr/>
          <p:nvPr/>
        </p:nvSpPr>
        <p:spPr>
          <a:xfrm>
            <a:off x="1000366" y="2744571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Rectangle 456"/>
          <p:cNvSpPr/>
          <p:nvPr/>
        </p:nvSpPr>
        <p:spPr>
          <a:xfrm>
            <a:off x="193868" y="2859785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>
            <a:off x="309082" y="2859785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Rectangle 458"/>
          <p:cNvSpPr/>
          <p:nvPr/>
        </p:nvSpPr>
        <p:spPr>
          <a:xfrm>
            <a:off x="424296" y="2859785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/>
          <p:cNvSpPr/>
          <p:nvPr/>
        </p:nvSpPr>
        <p:spPr>
          <a:xfrm>
            <a:off x="539510" y="2859785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/>
          <p:cNvSpPr/>
          <p:nvPr/>
        </p:nvSpPr>
        <p:spPr>
          <a:xfrm>
            <a:off x="654724" y="2859785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/>
          <p:cNvSpPr/>
          <p:nvPr/>
        </p:nvSpPr>
        <p:spPr>
          <a:xfrm>
            <a:off x="769938" y="2859785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ectangle 462"/>
          <p:cNvSpPr/>
          <p:nvPr/>
        </p:nvSpPr>
        <p:spPr>
          <a:xfrm>
            <a:off x="885152" y="2859785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/>
          <p:cNvSpPr/>
          <p:nvPr/>
        </p:nvSpPr>
        <p:spPr>
          <a:xfrm>
            <a:off x="1000366" y="2859785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Rectangle 464"/>
          <p:cNvSpPr/>
          <p:nvPr/>
        </p:nvSpPr>
        <p:spPr>
          <a:xfrm>
            <a:off x="193868" y="2974999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>
            <a:off x="309082" y="2974999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 466"/>
          <p:cNvSpPr/>
          <p:nvPr/>
        </p:nvSpPr>
        <p:spPr>
          <a:xfrm>
            <a:off x="424296" y="2974999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/>
          <p:cNvSpPr/>
          <p:nvPr/>
        </p:nvSpPr>
        <p:spPr>
          <a:xfrm>
            <a:off x="539510" y="2974999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/>
          <p:cNvSpPr/>
          <p:nvPr/>
        </p:nvSpPr>
        <p:spPr>
          <a:xfrm>
            <a:off x="654724" y="2974999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>
            <a:off x="769938" y="2974999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/>
          <p:cNvSpPr/>
          <p:nvPr/>
        </p:nvSpPr>
        <p:spPr>
          <a:xfrm>
            <a:off x="885152" y="2974999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>
            <a:off x="1000366" y="2974999"/>
            <a:ext cx="115214" cy="1152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ooter Placeholder 10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Single Shot </a:t>
            </a:r>
            <a:r>
              <a:rPr lang="en-US" dirty="0" err="1" smtClean="0"/>
              <a:t>MultiBox</a:t>
            </a:r>
            <a:r>
              <a:rPr lang="en-US" dirty="0" smtClean="0"/>
              <a:t> Detector (SSD)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394743" y="3723890"/>
            <a:ext cx="1497783" cy="633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Class predictions + boundary boxes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346008" y="1650038"/>
            <a:ext cx="1094533" cy="18434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CNN backbone</a:t>
            </a:r>
            <a:endParaRPr lang="en-US" dirty="0"/>
          </a:p>
        </p:txBody>
      </p:sp>
      <p:pic>
        <p:nvPicPr>
          <p:cNvPr id="35" name="Picture 2" descr="E:\Google Drive\Editing - Video\Course - Embedded Machine Learning Vision\3.2.1 - Object Detection Model\doggo_color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868" y="2168501"/>
            <a:ext cx="979319" cy="979319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1346008" y="3493462"/>
            <a:ext cx="10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e.g. VGG19, </a:t>
            </a:r>
            <a:r>
              <a:rPr lang="en-US" sz="1400" dirty="0" err="1" smtClean="0"/>
              <a:t>MobileNet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2613361" y="1938073"/>
            <a:ext cx="576071" cy="155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440541" y="2744571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362252" y="1938073"/>
            <a:ext cx="576071" cy="155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189432" y="2744571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111144" y="2226108"/>
            <a:ext cx="576071" cy="1267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938323" y="2859785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860035" y="2514143"/>
            <a:ext cx="576071" cy="979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4687214" y="3032606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608926" y="2802178"/>
            <a:ext cx="576071" cy="691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436105" y="3147820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357817" y="3147820"/>
            <a:ext cx="576071" cy="34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6184996" y="3320641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106708" y="3205427"/>
            <a:ext cx="576071" cy="2304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6933887" y="3320641"/>
            <a:ext cx="1728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72" name="Rectangle 71"/>
          <p:cNvSpPr/>
          <p:nvPr/>
        </p:nvSpPr>
        <p:spPr>
          <a:xfrm>
            <a:off x="7106708" y="2686964"/>
            <a:ext cx="576071" cy="2304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6184996" y="2802178"/>
            <a:ext cx="9217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89" idx="1"/>
          </p:cNvCxnSpPr>
          <p:nvPr/>
        </p:nvCxnSpPr>
        <p:spPr>
          <a:xfrm>
            <a:off x="5436105" y="2514143"/>
            <a:ext cx="1670603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106708" y="2398929"/>
            <a:ext cx="576071" cy="2304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sp>
        <p:nvSpPr>
          <p:cNvPr id="91" name="Rectangle 90"/>
          <p:cNvSpPr/>
          <p:nvPr/>
        </p:nvSpPr>
        <p:spPr>
          <a:xfrm>
            <a:off x="7106708" y="2110894"/>
            <a:ext cx="576071" cy="2304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4687214" y="2226108"/>
            <a:ext cx="241949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94" idx="1"/>
          </p:cNvCxnSpPr>
          <p:nvPr/>
        </p:nvCxnSpPr>
        <p:spPr>
          <a:xfrm>
            <a:off x="3938323" y="1938074"/>
            <a:ext cx="316838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7106708" y="1822859"/>
            <a:ext cx="576071" cy="2304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95" name="Straight Arrow Connector 94"/>
          <p:cNvCxnSpPr>
            <a:endCxn id="96" idx="1"/>
          </p:cNvCxnSpPr>
          <p:nvPr/>
        </p:nvCxnSpPr>
        <p:spPr>
          <a:xfrm>
            <a:off x="2440541" y="1650039"/>
            <a:ext cx="466616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7106708" y="1534824"/>
            <a:ext cx="576071" cy="2304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173187" y="2686964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 rot="16200000">
            <a:off x="7193120" y="2197304"/>
            <a:ext cx="1901030" cy="576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Non-Maximum Suppression (NMS)</a:t>
            </a:r>
            <a:endParaRPr lang="en-US" sz="1400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7682778" y="3320641"/>
            <a:ext cx="1728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7682778" y="2802178"/>
            <a:ext cx="1728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682778" y="2514143"/>
            <a:ext cx="1728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682778" y="2226108"/>
            <a:ext cx="1728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682778" y="1938073"/>
            <a:ext cx="1728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7682778" y="1650038"/>
            <a:ext cx="1728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9" name="Straight Arrow Connector 108"/>
          <p:cNvCxnSpPr>
            <a:stCxn id="101" idx="1"/>
            <a:endCxn id="18" idx="0"/>
          </p:cNvCxnSpPr>
          <p:nvPr/>
        </p:nvCxnSpPr>
        <p:spPr>
          <a:xfrm>
            <a:off x="8143635" y="3435855"/>
            <a:ext cx="0" cy="2880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Rectangle 415"/>
          <p:cNvSpPr/>
          <p:nvPr/>
        </p:nvSpPr>
        <p:spPr>
          <a:xfrm>
            <a:off x="193868" y="2168501"/>
            <a:ext cx="230428" cy="23042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24296" y="2168501"/>
            <a:ext cx="230428" cy="23042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654724" y="2168501"/>
            <a:ext cx="230428" cy="23042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885152" y="2168501"/>
            <a:ext cx="230428" cy="23042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193868" y="2398929"/>
            <a:ext cx="230428" cy="23042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424296" y="2398929"/>
            <a:ext cx="230428" cy="23042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654724" y="2398929"/>
            <a:ext cx="230428" cy="23042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885152" y="2398929"/>
            <a:ext cx="230428" cy="23042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193868" y="2629357"/>
            <a:ext cx="230428" cy="23042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24296" y="2629357"/>
            <a:ext cx="230428" cy="23042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654724" y="2629357"/>
            <a:ext cx="230428" cy="23042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885152" y="2629357"/>
            <a:ext cx="230428" cy="23042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193868" y="2859785"/>
            <a:ext cx="230428" cy="23042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24296" y="2859785"/>
            <a:ext cx="230428" cy="23042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654724" y="2859785"/>
            <a:ext cx="230428" cy="23042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885152" y="2859785"/>
            <a:ext cx="230428" cy="23042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ooter Placeholder 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Single Shot </a:t>
            </a:r>
            <a:r>
              <a:rPr lang="en-US" dirty="0" err="1" smtClean="0"/>
              <a:t>MultiBox</a:t>
            </a:r>
            <a:r>
              <a:rPr lang="en-US" dirty="0" smtClean="0"/>
              <a:t> Detector (SSD)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394743" y="3723890"/>
            <a:ext cx="1497783" cy="633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Class predictions + boundary boxes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346008" y="1650038"/>
            <a:ext cx="1094533" cy="18434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CNN backbone</a:t>
            </a:r>
            <a:endParaRPr lang="en-US" dirty="0"/>
          </a:p>
        </p:txBody>
      </p:sp>
      <p:pic>
        <p:nvPicPr>
          <p:cNvPr id="35" name="Picture 2" descr="E:\Google Drive\Editing - Video\Course - Embedded Machine Learning Vision\3.2.1 - Object Detection Model\doggo_color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868" y="2168501"/>
            <a:ext cx="979319" cy="979319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1346008" y="3493462"/>
            <a:ext cx="10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e.g. VGG19, </a:t>
            </a:r>
            <a:r>
              <a:rPr lang="en-US" sz="1400" dirty="0" err="1" smtClean="0"/>
              <a:t>MobileNet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2613361" y="1938073"/>
            <a:ext cx="576071" cy="155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440541" y="2744571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362252" y="1938073"/>
            <a:ext cx="576071" cy="155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189432" y="2744571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111144" y="2226108"/>
            <a:ext cx="576071" cy="1267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938323" y="2859785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860035" y="2514143"/>
            <a:ext cx="576071" cy="979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4687214" y="3032606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608926" y="2802178"/>
            <a:ext cx="576071" cy="691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436105" y="3147820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357817" y="3147820"/>
            <a:ext cx="576071" cy="34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6184996" y="3320641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106708" y="3205427"/>
            <a:ext cx="576071" cy="2304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6933887" y="3320641"/>
            <a:ext cx="1728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72" name="Rectangle 71"/>
          <p:cNvSpPr/>
          <p:nvPr/>
        </p:nvSpPr>
        <p:spPr>
          <a:xfrm>
            <a:off x="7106708" y="2686964"/>
            <a:ext cx="576071" cy="2304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6184996" y="2802178"/>
            <a:ext cx="9217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89" idx="1"/>
          </p:cNvCxnSpPr>
          <p:nvPr/>
        </p:nvCxnSpPr>
        <p:spPr>
          <a:xfrm>
            <a:off x="5436105" y="2514143"/>
            <a:ext cx="1670603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106708" y="2398929"/>
            <a:ext cx="576071" cy="2304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sp>
        <p:nvSpPr>
          <p:cNvPr id="91" name="Rectangle 90"/>
          <p:cNvSpPr/>
          <p:nvPr/>
        </p:nvSpPr>
        <p:spPr>
          <a:xfrm>
            <a:off x="7106708" y="2110894"/>
            <a:ext cx="576071" cy="2304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4687214" y="2226108"/>
            <a:ext cx="241949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94" idx="1"/>
          </p:cNvCxnSpPr>
          <p:nvPr/>
        </p:nvCxnSpPr>
        <p:spPr>
          <a:xfrm>
            <a:off x="3938323" y="1938074"/>
            <a:ext cx="316838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7106708" y="1822859"/>
            <a:ext cx="576071" cy="2304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95" name="Straight Arrow Connector 94"/>
          <p:cNvCxnSpPr>
            <a:endCxn id="96" idx="1"/>
          </p:cNvCxnSpPr>
          <p:nvPr/>
        </p:nvCxnSpPr>
        <p:spPr>
          <a:xfrm>
            <a:off x="2440541" y="1650039"/>
            <a:ext cx="466616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7106708" y="1534824"/>
            <a:ext cx="576071" cy="2304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173187" y="2686964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 rot="16200000">
            <a:off x="7193120" y="2197304"/>
            <a:ext cx="1901030" cy="576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Non-Maximum Suppression (NMS)</a:t>
            </a:r>
            <a:endParaRPr lang="en-US" sz="1400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7682778" y="3320641"/>
            <a:ext cx="1728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7682778" y="2802178"/>
            <a:ext cx="1728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682778" y="2514143"/>
            <a:ext cx="1728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682778" y="2226108"/>
            <a:ext cx="1728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682778" y="1938073"/>
            <a:ext cx="1728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7682778" y="1650038"/>
            <a:ext cx="1728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9" name="Straight Arrow Connector 108"/>
          <p:cNvCxnSpPr>
            <a:stCxn id="101" idx="1"/>
            <a:endCxn id="18" idx="0"/>
          </p:cNvCxnSpPr>
          <p:nvPr/>
        </p:nvCxnSpPr>
        <p:spPr>
          <a:xfrm>
            <a:off x="8143635" y="3435855"/>
            <a:ext cx="0" cy="2880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Rectangle 415"/>
          <p:cNvSpPr/>
          <p:nvPr/>
        </p:nvSpPr>
        <p:spPr>
          <a:xfrm>
            <a:off x="193868" y="2168501"/>
            <a:ext cx="230428" cy="230428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24296" y="2168501"/>
            <a:ext cx="230428" cy="230428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654724" y="2168501"/>
            <a:ext cx="230428" cy="230428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885152" y="2168501"/>
            <a:ext cx="230428" cy="230428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193868" y="2398929"/>
            <a:ext cx="230428" cy="230428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654724" y="2398929"/>
            <a:ext cx="230428" cy="230428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885152" y="2398929"/>
            <a:ext cx="230428" cy="230428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193868" y="2629357"/>
            <a:ext cx="230428" cy="230428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24296" y="2629357"/>
            <a:ext cx="230428" cy="230428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654724" y="2629357"/>
            <a:ext cx="230428" cy="230428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885152" y="2629357"/>
            <a:ext cx="230428" cy="230428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193868" y="2859785"/>
            <a:ext cx="230428" cy="230428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24296" y="2859785"/>
            <a:ext cx="230428" cy="230428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654724" y="2859785"/>
            <a:ext cx="230428" cy="230428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885152" y="2859785"/>
            <a:ext cx="230428" cy="230428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424296" y="2398929"/>
            <a:ext cx="230428" cy="230428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09082" y="2226108"/>
            <a:ext cx="460856" cy="691284"/>
          </a:xfrm>
          <a:prstGeom prst="rect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66689" y="2341322"/>
            <a:ext cx="460856" cy="423670"/>
          </a:xfrm>
          <a:prstGeom prst="rect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35103" y="2374900"/>
            <a:ext cx="748891" cy="345642"/>
          </a:xfrm>
          <a:prstGeom prst="rect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Single Shot </a:t>
            </a:r>
            <a:r>
              <a:rPr lang="en-US" dirty="0" err="1" smtClean="0"/>
              <a:t>MultiBox</a:t>
            </a:r>
            <a:r>
              <a:rPr lang="en-US" dirty="0" smtClean="0"/>
              <a:t> Detector (SSD)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394743" y="3723890"/>
            <a:ext cx="1497783" cy="633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Class predictions + boundary boxes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346008" y="1650038"/>
            <a:ext cx="1094533" cy="18434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CNN backbone</a:t>
            </a:r>
            <a:endParaRPr lang="en-US" dirty="0"/>
          </a:p>
        </p:txBody>
      </p:sp>
      <p:pic>
        <p:nvPicPr>
          <p:cNvPr id="35" name="Picture 2" descr="E:\Google Drive\Editing - Video\Course - Embedded Machine Learning Vision\3.2.1 - Object Detection Model\doggo_color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868" y="2168501"/>
            <a:ext cx="979319" cy="979319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1346008" y="3493462"/>
            <a:ext cx="10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e.g. VGG19, </a:t>
            </a:r>
            <a:r>
              <a:rPr lang="en-US" sz="1400" dirty="0" err="1" smtClean="0"/>
              <a:t>MobileNet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2613361" y="1938073"/>
            <a:ext cx="576071" cy="155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440541" y="2744571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362252" y="1938073"/>
            <a:ext cx="576071" cy="155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189432" y="2744571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111144" y="2226108"/>
            <a:ext cx="576071" cy="1267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938323" y="2859785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860035" y="2514143"/>
            <a:ext cx="576071" cy="979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4687214" y="3032606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608926" y="2802178"/>
            <a:ext cx="576071" cy="691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436105" y="3147820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357817" y="3147820"/>
            <a:ext cx="576071" cy="34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6184996" y="3320641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106708" y="3205427"/>
            <a:ext cx="576071" cy="2304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6933887" y="3320641"/>
            <a:ext cx="1728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72" name="Rectangle 71"/>
          <p:cNvSpPr/>
          <p:nvPr/>
        </p:nvSpPr>
        <p:spPr>
          <a:xfrm>
            <a:off x="7106708" y="2686964"/>
            <a:ext cx="576071" cy="2304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6184996" y="2802178"/>
            <a:ext cx="9217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89" idx="1"/>
          </p:cNvCxnSpPr>
          <p:nvPr/>
        </p:nvCxnSpPr>
        <p:spPr>
          <a:xfrm>
            <a:off x="5436105" y="2514143"/>
            <a:ext cx="1670603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106708" y="2398929"/>
            <a:ext cx="576071" cy="2304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sp>
        <p:nvSpPr>
          <p:cNvPr id="91" name="Rectangle 90"/>
          <p:cNvSpPr/>
          <p:nvPr/>
        </p:nvSpPr>
        <p:spPr>
          <a:xfrm>
            <a:off x="7106708" y="2110894"/>
            <a:ext cx="576071" cy="2304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4687214" y="2226108"/>
            <a:ext cx="241949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94" idx="1"/>
          </p:cNvCxnSpPr>
          <p:nvPr/>
        </p:nvCxnSpPr>
        <p:spPr>
          <a:xfrm>
            <a:off x="3938323" y="1938074"/>
            <a:ext cx="316838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7106708" y="1822859"/>
            <a:ext cx="576071" cy="2304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95" name="Straight Arrow Connector 94"/>
          <p:cNvCxnSpPr>
            <a:endCxn id="96" idx="1"/>
          </p:cNvCxnSpPr>
          <p:nvPr/>
        </p:nvCxnSpPr>
        <p:spPr>
          <a:xfrm>
            <a:off x="2440541" y="1650039"/>
            <a:ext cx="466616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7106708" y="1534824"/>
            <a:ext cx="576071" cy="2304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173187" y="2686964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 rot="16200000">
            <a:off x="7193120" y="2197304"/>
            <a:ext cx="1901030" cy="576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Non-Maximum Suppression (NMS)</a:t>
            </a:r>
            <a:endParaRPr lang="en-US" sz="1400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7682778" y="3320641"/>
            <a:ext cx="1728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7682778" y="2802178"/>
            <a:ext cx="1728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682778" y="2514143"/>
            <a:ext cx="1728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682778" y="2226108"/>
            <a:ext cx="1728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682778" y="1938073"/>
            <a:ext cx="1728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7682778" y="1650038"/>
            <a:ext cx="1728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9" name="Straight Arrow Connector 108"/>
          <p:cNvCxnSpPr>
            <a:stCxn id="101" idx="1"/>
            <a:endCxn id="18" idx="0"/>
          </p:cNvCxnSpPr>
          <p:nvPr/>
        </p:nvCxnSpPr>
        <p:spPr>
          <a:xfrm>
            <a:off x="8143635" y="3435855"/>
            <a:ext cx="0" cy="2880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Non-Maximum Suppression (NMS)</a:t>
            </a:r>
            <a:endParaRPr lang="en-US" dirty="0"/>
          </a:p>
        </p:txBody>
      </p:sp>
      <p:pic>
        <p:nvPicPr>
          <p:cNvPr id="3" name="Picture 2" descr="E:\Google Drive\Editing - Video\Course - Embedded Machine Learning Vision\3.2.1 - Object Detection Model\doggo_color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55" y="1016361"/>
            <a:ext cx="3859669" cy="3859669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236835" y="1993805"/>
            <a:ext cx="1901031" cy="1849425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89432" y="1246789"/>
            <a:ext cx="1324961" cy="2419494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89432" y="1246789"/>
            <a:ext cx="979319" cy="17282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dog: 0.85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47039" y="1995680"/>
            <a:ext cx="979319" cy="17282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dog: 0.79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74218" y="1073968"/>
            <a:ext cx="1901031" cy="3053171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74217" y="1073968"/>
            <a:ext cx="979319" cy="17282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dog: 0.92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Non-Maximum Suppression (NMS)</a:t>
            </a:r>
            <a:endParaRPr lang="en-US" dirty="0"/>
          </a:p>
        </p:txBody>
      </p:sp>
      <p:pic>
        <p:nvPicPr>
          <p:cNvPr id="3" name="Picture 2" descr="E:\Google Drive\Editing - Video\Course - Embedded Machine Learning Vision\3.2.1 - Object Detection Model\doggo_color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55" y="1016361"/>
            <a:ext cx="3859669" cy="3859669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236835" y="1993805"/>
            <a:ext cx="1901031" cy="184942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89432" y="1246789"/>
            <a:ext cx="1324961" cy="241949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89432" y="1246789"/>
            <a:ext cx="979319" cy="17282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dog: 0.85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47039" y="1995680"/>
            <a:ext cx="979319" cy="17282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dog: 0.79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74217" y="1073968"/>
            <a:ext cx="979319" cy="172821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dog: 0.92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74218" y="1073968"/>
            <a:ext cx="1901031" cy="3053171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Non-Maximum Suppression (NMS)</a:t>
            </a:r>
            <a:endParaRPr lang="en-US" dirty="0"/>
          </a:p>
        </p:txBody>
      </p:sp>
      <p:pic>
        <p:nvPicPr>
          <p:cNvPr id="3" name="Picture 2" descr="E:\Google Drive\Editing - Video\Course - Embedded Machine Learning Vision\3.2.1 - Object Detection Model\doggo_color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55" y="1016361"/>
            <a:ext cx="3859669" cy="3859669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236835" y="1993805"/>
            <a:ext cx="1901031" cy="184942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89432" y="1246789"/>
            <a:ext cx="1324961" cy="241949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89432" y="1246789"/>
            <a:ext cx="979319" cy="17282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IoU</a:t>
            </a:r>
            <a:r>
              <a:rPr lang="en-US" sz="1400" dirty="0" smtClean="0">
                <a:solidFill>
                  <a:schemeClr val="bg1"/>
                </a:solidFill>
              </a:rPr>
              <a:t>: 0.77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47039" y="1995680"/>
            <a:ext cx="979319" cy="17282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IoU</a:t>
            </a:r>
            <a:r>
              <a:rPr lang="en-US" sz="1400" dirty="0" smtClean="0">
                <a:solidFill>
                  <a:schemeClr val="bg1"/>
                </a:solidFill>
              </a:rPr>
              <a:t>: 0.68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74218" y="1073968"/>
            <a:ext cx="1901031" cy="3053171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Non-Maximum Suppression (NMS)</a:t>
            </a:r>
            <a:endParaRPr lang="en-US" dirty="0"/>
          </a:p>
        </p:txBody>
      </p:sp>
      <p:pic>
        <p:nvPicPr>
          <p:cNvPr id="3" name="Picture 2" descr="E:\Google Drive\Editing - Video\Course - Embedded Machine Learning Vision\3.2.1 - Object Detection Model\doggo_color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55" y="1016361"/>
            <a:ext cx="3859669" cy="385966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3236835" y="1993805"/>
            <a:ext cx="1901031" cy="1849425"/>
          </a:xfrm>
          <a:prstGeom prst="rect">
            <a:avLst/>
          </a:prstGeom>
          <a:noFill/>
          <a:ln w="38100">
            <a:solidFill>
              <a:srgbClr val="632523">
                <a:alpha val="40000"/>
              </a:srgb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89432" y="1246789"/>
            <a:ext cx="1324961" cy="2419494"/>
          </a:xfrm>
          <a:prstGeom prst="rect">
            <a:avLst/>
          </a:prstGeom>
          <a:noFill/>
          <a:ln w="38100">
            <a:solidFill>
              <a:srgbClr val="632523">
                <a:alpha val="40000"/>
              </a:srgb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74218" y="1073968"/>
            <a:ext cx="1901031" cy="3053171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74217" y="1073968"/>
            <a:ext cx="979319" cy="172821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dog: 0.92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Google Drive\Editing - Video\Course - Embedded Machine Learning Vision\3.2.2 - Object Detection Models\japan-2014616_192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8927" y="179971"/>
            <a:ext cx="7226147" cy="4783559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016611" y="2456535"/>
            <a:ext cx="1036926" cy="241949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42759" y="2514143"/>
            <a:ext cx="806498" cy="241949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49256" y="2802178"/>
            <a:ext cx="1036927" cy="576070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87214" y="2686964"/>
            <a:ext cx="1382568" cy="1036926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81747" y="2744571"/>
            <a:ext cx="1036926" cy="633677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03459" y="2629356"/>
            <a:ext cx="1471277" cy="1324961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16611" y="2283715"/>
            <a:ext cx="806498" cy="172821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person: 0.99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2759" y="2341322"/>
            <a:ext cx="806498" cy="172821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person: 0.72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49257" y="2629357"/>
            <a:ext cx="633677" cy="172821"/>
          </a:xfrm>
          <a:prstGeom prst="rect">
            <a:avLst/>
          </a:prstGeom>
          <a:solidFill>
            <a:srgbClr val="00FF00"/>
          </a:solidFill>
          <a:ln w="38100">
            <a:solidFill>
              <a:srgbClr val="00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car: 0.95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87214" y="2514143"/>
            <a:ext cx="633677" cy="172821"/>
          </a:xfrm>
          <a:prstGeom prst="rect">
            <a:avLst/>
          </a:prstGeom>
          <a:solidFill>
            <a:srgbClr val="00FF00"/>
          </a:solidFill>
          <a:ln w="38100">
            <a:solidFill>
              <a:srgbClr val="00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car: 0.98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81747" y="2571750"/>
            <a:ext cx="633677" cy="172821"/>
          </a:xfrm>
          <a:prstGeom prst="rect">
            <a:avLst/>
          </a:prstGeom>
          <a:solidFill>
            <a:srgbClr val="00FF00"/>
          </a:solidFill>
          <a:ln w="38100">
            <a:solidFill>
              <a:srgbClr val="00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car: 0.87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03459" y="2456536"/>
            <a:ext cx="633677" cy="172821"/>
          </a:xfrm>
          <a:prstGeom prst="rect">
            <a:avLst/>
          </a:prstGeom>
          <a:solidFill>
            <a:srgbClr val="00FF00"/>
          </a:solidFill>
          <a:ln w="38100">
            <a:solidFill>
              <a:srgbClr val="00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car: 0.83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Google Drive\Editing - Video\Course - Embedded Machine Learning Vision\3.2.1 - Object Detection Model\doggo_color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2934" y="382684"/>
            <a:ext cx="4378132" cy="43781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959004" y="440291"/>
            <a:ext cx="2246673" cy="362924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59004" y="440291"/>
            <a:ext cx="518463" cy="172821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dog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9608" y="1650038"/>
            <a:ext cx="1497782" cy="1094533"/>
          </a:xfrm>
          <a:prstGeom prst="rect">
            <a:avLst/>
          </a:prstGeom>
          <a:noFill/>
          <a:ln w="38100">
            <a:solidFill>
              <a:srgbClr val="92D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29607" y="1477217"/>
            <a:ext cx="518463" cy="172821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41572" y="4184746"/>
            <a:ext cx="460856" cy="460856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1573" y="4011925"/>
            <a:ext cx="460856" cy="172821"/>
          </a:xfrm>
          <a:prstGeom prst="rect">
            <a:avLst/>
          </a:prstGeom>
          <a:solidFill>
            <a:srgbClr val="FFFF00"/>
          </a:solidFill>
          <a:ln w="3810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ball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Google Drive\Editing - Video\Course - Embedded Machine Learning Vision\3.1.1 - Introduction to Object Detection\japan-2014616_1920_b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9123" y="497898"/>
            <a:ext cx="6265754" cy="414770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901397" y="2802178"/>
            <a:ext cx="1555389" cy="155538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31825" y="2974999"/>
            <a:ext cx="1152140" cy="11521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16611" y="2456536"/>
            <a:ext cx="1152140" cy="218906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59004" y="3205427"/>
            <a:ext cx="1267354" cy="63367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53797" y="2954578"/>
            <a:ext cx="1555389" cy="155538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87214" y="1246789"/>
            <a:ext cx="633677" cy="86410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44821" y="1304396"/>
            <a:ext cx="633677" cy="42367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0" y="1189181"/>
            <a:ext cx="864105" cy="74889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87214" y="2571750"/>
            <a:ext cx="864105" cy="74889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39614" y="2724150"/>
            <a:ext cx="864105" cy="74889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87214" y="2744570"/>
            <a:ext cx="1152140" cy="86410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93712" y="2456536"/>
            <a:ext cx="1152140" cy="86410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24140" y="2341322"/>
            <a:ext cx="654098" cy="86410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608925" y="2686964"/>
            <a:ext cx="979319" cy="55564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357817" y="2629357"/>
            <a:ext cx="979319" cy="55564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73031" y="2686964"/>
            <a:ext cx="979319" cy="55564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15425" y="2629357"/>
            <a:ext cx="1267354" cy="117256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818673" y="2686964"/>
            <a:ext cx="728471" cy="117256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094899" y="2686965"/>
            <a:ext cx="633677" cy="57607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152506" y="2686963"/>
            <a:ext cx="806498" cy="74889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52506" y="2802178"/>
            <a:ext cx="806498" cy="38282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761066" y="1246789"/>
            <a:ext cx="460856" cy="51846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992031" y="94649"/>
            <a:ext cx="5159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Region-based </a:t>
            </a:r>
            <a:r>
              <a:rPr lang="en-US" dirty="0" err="1" smtClean="0"/>
              <a:t>Convolutional</a:t>
            </a:r>
            <a:r>
              <a:rPr lang="en-US" dirty="0" smtClean="0"/>
              <a:t> Neural Network (R-CNN)</a:t>
            </a:r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1222" y="901147"/>
            <a:ext cx="6221556" cy="380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Pyramid Network (FPN)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46250" y="4760816"/>
            <a:ext cx="6651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 source: “Feature Pyramid Networks for Object Detection” (https://arxiv.org/pdf/1612.03144.pdf)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Google Drive\Editing - Video\Course - Embedded Machine Learning Vision\3.2.1 - Object Detection Model\doggo_color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2934" y="382684"/>
            <a:ext cx="4378132" cy="43781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959004" y="440291"/>
            <a:ext cx="2246673" cy="362924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59004" y="440291"/>
            <a:ext cx="518463" cy="172821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dog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9608" y="1650038"/>
            <a:ext cx="1497782" cy="1094533"/>
          </a:xfrm>
          <a:prstGeom prst="rect">
            <a:avLst/>
          </a:prstGeom>
          <a:noFill/>
          <a:ln w="38100">
            <a:solidFill>
              <a:srgbClr val="92D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29607" y="1477217"/>
            <a:ext cx="518463" cy="172821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41572" y="4184746"/>
            <a:ext cx="460856" cy="460856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1573" y="4011925"/>
            <a:ext cx="460856" cy="172821"/>
          </a:xfrm>
          <a:prstGeom prst="rect">
            <a:avLst/>
          </a:prstGeom>
          <a:solidFill>
            <a:srgbClr val="FFFF00"/>
          </a:solidFill>
          <a:ln w="3810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ball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gmustadio\Downloads\box-2687558_19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0" y="0"/>
            <a:ext cx="5143500" cy="51435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131825" y="382684"/>
            <a:ext cx="2822743" cy="476081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31825" y="209863"/>
            <a:ext cx="806498" cy="172821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person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89431" y="1592431"/>
            <a:ext cx="3283599" cy="3225992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89432" y="1419610"/>
            <a:ext cx="806498" cy="172821"/>
          </a:xfrm>
          <a:prstGeom prst="rect">
            <a:avLst/>
          </a:prstGeom>
          <a:solidFill>
            <a:srgbClr val="FFFF00"/>
          </a:solidFill>
          <a:ln w="3810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package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Google Drive\Editing - Video\Course - Embedded Machine Learning Vision\3.2.1 - Object Detection Model\doggo_color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868" y="2168501"/>
            <a:ext cx="979319" cy="979319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1346008" y="2283715"/>
            <a:ext cx="1094533" cy="7488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 Proposal</a:t>
            </a:r>
            <a:endParaRPr lang="en-US" dirty="0"/>
          </a:p>
        </p:txBody>
      </p:sp>
      <p:pic>
        <p:nvPicPr>
          <p:cNvPr id="3074" name="Picture 2" descr="E:\Google Drive\Editing - Video\Course - Embedded Machine Learning Vision\3.2.1 - Object Detection Model\doggo_roi_01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1397" y="2917392"/>
            <a:ext cx="414338" cy="698500"/>
          </a:xfrm>
          <a:prstGeom prst="rect">
            <a:avLst/>
          </a:prstGeom>
          <a:noFill/>
        </p:spPr>
      </p:pic>
      <p:pic>
        <p:nvPicPr>
          <p:cNvPr id="3075" name="Picture 3" descr="E:\Google Drive\Editing - Video\Course - Embedded Machine Learning Vision\3.2.1 - Object Detection Model\doggo_roi_02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01397" y="1304396"/>
            <a:ext cx="585788" cy="557212"/>
          </a:xfrm>
          <a:prstGeom prst="rect">
            <a:avLst/>
          </a:prstGeom>
          <a:noFill/>
        </p:spPr>
      </p:pic>
      <p:pic>
        <p:nvPicPr>
          <p:cNvPr id="3076" name="Picture 4" descr="E:\Google Drive\Editing - Video\Course - Embedded Machine Learning Vision\3.2.1 - Object Detection Model\doggo_roi_03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01397" y="3723890"/>
            <a:ext cx="241300" cy="168275"/>
          </a:xfrm>
          <a:prstGeom prst="rect">
            <a:avLst/>
          </a:prstGeom>
          <a:noFill/>
        </p:spPr>
      </p:pic>
      <p:pic>
        <p:nvPicPr>
          <p:cNvPr id="3077" name="Picture 5" descr="E:\Google Drive\Editing - Video\Course - Embedded Machine Learning Vision\3.2.1 - Object Detection Model\doggo_roi_04.bm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01397" y="2514143"/>
            <a:ext cx="325438" cy="280988"/>
          </a:xfrm>
          <a:prstGeom prst="rect">
            <a:avLst/>
          </a:prstGeom>
          <a:noFill/>
        </p:spPr>
      </p:pic>
      <p:pic>
        <p:nvPicPr>
          <p:cNvPr id="3078" name="Picture 6" descr="E:\Google Drive\Editing - Video\Course - Embedded Machine Learning Vision\3.2.1 - Object Detection Model\doggo_roi_05.bmp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01397" y="1938073"/>
            <a:ext cx="131762" cy="427038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3938323" y="2283715"/>
            <a:ext cx="864105" cy="748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975249" y="2283715"/>
            <a:ext cx="864105" cy="748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R-CNN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012175" y="2053287"/>
            <a:ext cx="1497783" cy="1267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Class predictions:</a:t>
            </a:r>
          </a:p>
          <a:p>
            <a:pPr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 background</a:t>
            </a:r>
          </a:p>
          <a:p>
            <a:pPr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 ball</a:t>
            </a:r>
          </a:p>
          <a:p>
            <a:pPr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 dog</a:t>
            </a:r>
          </a:p>
          <a:p>
            <a:pPr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 toy</a:t>
            </a:r>
          </a:p>
        </p:txBody>
      </p:sp>
      <p:cxnSp>
        <p:nvCxnSpPr>
          <p:cNvPr id="21" name="Straight Arrow Connector 20"/>
          <p:cNvCxnSpPr>
            <a:stCxn id="1026" idx="3"/>
            <a:endCxn id="11" idx="1"/>
          </p:cNvCxnSpPr>
          <p:nvPr/>
        </p:nvCxnSpPr>
        <p:spPr>
          <a:xfrm>
            <a:off x="1173187" y="2658161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3"/>
            <a:endCxn id="3075" idx="1"/>
          </p:cNvCxnSpPr>
          <p:nvPr/>
        </p:nvCxnSpPr>
        <p:spPr>
          <a:xfrm flipV="1">
            <a:off x="2440541" y="1583002"/>
            <a:ext cx="460856" cy="10751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3078" idx="1"/>
          </p:cNvCxnSpPr>
          <p:nvPr/>
        </p:nvCxnSpPr>
        <p:spPr>
          <a:xfrm flipV="1">
            <a:off x="2440541" y="2151592"/>
            <a:ext cx="460856" cy="5065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  <a:endCxn id="3077" idx="1"/>
          </p:cNvCxnSpPr>
          <p:nvPr/>
        </p:nvCxnSpPr>
        <p:spPr>
          <a:xfrm flipV="1">
            <a:off x="2440541" y="2654637"/>
            <a:ext cx="460856" cy="35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3"/>
            <a:endCxn id="3074" idx="1"/>
          </p:cNvCxnSpPr>
          <p:nvPr/>
        </p:nvCxnSpPr>
        <p:spPr>
          <a:xfrm>
            <a:off x="2440541" y="2658161"/>
            <a:ext cx="460856" cy="6084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3076" idx="1"/>
          </p:cNvCxnSpPr>
          <p:nvPr/>
        </p:nvCxnSpPr>
        <p:spPr>
          <a:xfrm>
            <a:off x="2440541" y="2658161"/>
            <a:ext cx="460856" cy="114986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075" idx="3"/>
            <a:endCxn id="15" idx="1"/>
          </p:cNvCxnSpPr>
          <p:nvPr/>
        </p:nvCxnSpPr>
        <p:spPr>
          <a:xfrm>
            <a:off x="3487185" y="1583002"/>
            <a:ext cx="451138" cy="10751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078" idx="3"/>
            <a:endCxn id="15" idx="1"/>
          </p:cNvCxnSpPr>
          <p:nvPr/>
        </p:nvCxnSpPr>
        <p:spPr>
          <a:xfrm>
            <a:off x="3033159" y="2151592"/>
            <a:ext cx="905164" cy="5065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077" idx="3"/>
            <a:endCxn id="15" idx="1"/>
          </p:cNvCxnSpPr>
          <p:nvPr/>
        </p:nvCxnSpPr>
        <p:spPr>
          <a:xfrm>
            <a:off x="3226835" y="2654637"/>
            <a:ext cx="711488" cy="35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074" idx="3"/>
            <a:endCxn id="15" idx="1"/>
          </p:cNvCxnSpPr>
          <p:nvPr/>
        </p:nvCxnSpPr>
        <p:spPr>
          <a:xfrm flipV="1">
            <a:off x="3315735" y="2658161"/>
            <a:ext cx="622588" cy="6084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76" idx="3"/>
            <a:endCxn id="15" idx="1"/>
          </p:cNvCxnSpPr>
          <p:nvPr/>
        </p:nvCxnSpPr>
        <p:spPr>
          <a:xfrm flipV="1">
            <a:off x="3142697" y="2658161"/>
            <a:ext cx="795626" cy="114986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5" idx="3"/>
            <a:endCxn id="16" idx="1"/>
          </p:cNvCxnSpPr>
          <p:nvPr/>
        </p:nvCxnSpPr>
        <p:spPr>
          <a:xfrm>
            <a:off x="4802428" y="2658161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839354" y="2686964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012175" y="3608676"/>
            <a:ext cx="1209747" cy="8064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Regressor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645852" y="3315522"/>
            <a:ext cx="0" cy="29315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304646" y="3839104"/>
            <a:ext cx="270752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399179" y="3032606"/>
            <a:ext cx="0" cy="80649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221922" y="4011925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7394743" y="3781497"/>
            <a:ext cx="1382568" cy="460856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baseline="-25000" dirty="0" err="1" smtClean="0">
                <a:solidFill>
                  <a:schemeClr val="tx1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baseline="-25000" dirty="0" err="1" smtClean="0">
                <a:solidFill>
                  <a:schemeClr val="tx1"/>
                </a:solidFill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baseline="-25000" dirty="0" err="1" smtClean="0">
                <a:solidFill>
                  <a:schemeClr val="tx1"/>
                </a:solidFill>
              </a:rPr>
              <a:t>w</a:t>
            </a:r>
            <a:r>
              <a:rPr lang="en-US" dirty="0" smtClean="0">
                <a:solidFill>
                  <a:schemeClr val="tx1"/>
                </a:solidFill>
              </a:rPr>
              <a:t>, d</a:t>
            </a:r>
            <a:r>
              <a:rPr lang="en-US" baseline="-25000" dirty="0" smtClean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8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Google Drive\Editing - Video\Course - Embedded Machine Learning Vision\3.2.1 - Object Detection Model\doggo_color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261" y="2168501"/>
            <a:ext cx="979319" cy="979319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1403615" y="3608676"/>
            <a:ext cx="1094533" cy="8064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 Proposal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938323" y="2283715"/>
            <a:ext cx="864105" cy="748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FC Layers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Fast R-CNN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509956" y="2053287"/>
            <a:ext cx="1497783" cy="1267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Class predictions:</a:t>
            </a:r>
          </a:p>
          <a:p>
            <a:pPr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 background</a:t>
            </a:r>
          </a:p>
          <a:p>
            <a:pPr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 ball</a:t>
            </a:r>
          </a:p>
          <a:p>
            <a:pPr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 dog</a:t>
            </a:r>
          </a:p>
          <a:p>
            <a:pPr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 toy</a:t>
            </a:r>
          </a:p>
        </p:txBody>
      </p:sp>
      <p:cxnSp>
        <p:nvCxnSpPr>
          <p:cNvPr id="55" name="Straight Arrow Connector 54"/>
          <p:cNvCxnSpPr>
            <a:endCxn id="16" idx="1"/>
          </p:cNvCxnSpPr>
          <p:nvPr/>
        </p:nvCxnSpPr>
        <p:spPr>
          <a:xfrm>
            <a:off x="3765502" y="2658161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802428" y="2686964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127389" y="3608676"/>
            <a:ext cx="1209747" cy="8064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Regressor</a:t>
            </a:r>
            <a:endParaRPr lang="en-US" dirty="0" smtClean="0"/>
          </a:p>
          <a:p>
            <a:pPr algn="ctr"/>
            <a:r>
              <a:rPr lang="en-US" dirty="0" smtClean="0"/>
              <a:t>(FC Layer)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75" idx="3"/>
          </p:cNvCxnSpPr>
          <p:nvPr/>
        </p:nvCxnSpPr>
        <p:spPr>
          <a:xfrm>
            <a:off x="5839354" y="2658161"/>
            <a:ext cx="288035" cy="95051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337136" y="4011925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7509957" y="3781497"/>
            <a:ext cx="1382568" cy="460856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baseline="-25000" dirty="0" err="1" smtClean="0">
                <a:solidFill>
                  <a:schemeClr val="tx1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baseline="-25000" dirty="0" err="1" smtClean="0">
                <a:solidFill>
                  <a:schemeClr val="tx1"/>
                </a:solidFill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baseline="-25000" dirty="0" err="1" smtClean="0">
                <a:solidFill>
                  <a:schemeClr val="tx1"/>
                </a:solidFill>
              </a:rPr>
              <a:t>w</a:t>
            </a:r>
            <a:r>
              <a:rPr lang="en-US" dirty="0" smtClean="0">
                <a:solidFill>
                  <a:schemeClr val="tx1"/>
                </a:solidFill>
              </a:rPr>
              <a:t>, d</a:t>
            </a:r>
            <a:r>
              <a:rPr lang="en-US" baseline="-25000" dirty="0" smtClean="0">
                <a:solidFill>
                  <a:schemeClr val="tx1"/>
                </a:solidFill>
              </a:rPr>
              <a:t>h</a:t>
            </a:r>
          </a:p>
        </p:txBody>
      </p:sp>
      <p:pic>
        <p:nvPicPr>
          <p:cNvPr id="2" name="Picture 2" descr="E:\Google Drive\Editing - Video\Course - Embedded Machine Learning Vision\3.2.2 - Object Detection Models\feature_map_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1396" y="3147820"/>
            <a:ext cx="748891" cy="752501"/>
          </a:xfrm>
          <a:prstGeom prst="rect">
            <a:avLst/>
          </a:prstGeom>
          <a:noFill/>
        </p:spPr>
      </p:pic>
      <p:sp>
        <p:nvSpPr>
          <p:cNvPr id="34" name="Rectangle 33"/>
          <p:cNvSpPr/>
          <p:nvPr/>
        </p:nvSpPr>
        <p:spPr>
          <a:xfrm>
            <a:off x="1518829" y="2283715"/>
            <a:ext cx="864105" cy="748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CNN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786183" y="2283715"/>
            <a:ext cx="979320" cy="748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ROI Pooling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1026" idx="3"/>
          </p:cNvCxnSpPr>
          <p:nvPr/>
        </p:nvCxnSpPr>
        <p:spPr>
          <a:xfrm>
            <a:off x="1115580" y="2658161"/>
            <a:ext cx="288035" cy="9505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26" idx="3"/>
            <a:endCxn id="34" idx="1"/>
          </p:cNvCxnSpPr>
          <p:nvPr/>
        </p:nvCxnSpPr>
        <p:spPr>
          <a:xfrm>
            <a:off x="1115580" y="2658161"/>
            <a:ext cx="40324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074218" y="3378249"/>
            <a:ext cx="230428" cy="230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304646" y="3435856"/>
            <a:ext cx="230428" cy="172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189432" y="3608677"/>
            <a:ext cx="115214" cy="115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016611" y="3608676"/>
            <a:ext cx="172821" cy="172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stCxn id="34" idx="3"/>
            <a:endCxn id="36" idx="1"/>
          </p:cNvCxnSpPr>
          <p:nvPr/>
        </p:nvCxnSpPr>
        <p:spPr>
          <a:xfrm>
            <a:off x="2382934" y="2658161"/>
            <a:ext cx="40324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3"/>
          </p:cNvCxnSpPr>
          <p:nvPr/>
        </p:nvCxnSpPr>
        <p:spPr>
          <a:xfrm flipV="1">
            <a:off x="2498148" y="3032606"/>
            <a:ext cx="288035" cy="97931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300210" y="2283715"/>
            <a:ext cx="864105" cy="748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FC Layer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4975249" y="2283715"/>
            <a:ext cx="864105" cy="748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Flatten</a:t>
            </a:r>
            <a:endParaRPr lang="en-US" dirty="0"/>
          </a:p>
        </p:txBody>
      </p:sp>
      <p:cxnSp>
        <p:nvCxnSpPr>
          <p:cNvPr id="76" name="Straight Arrow Connector 75"/>
          <p:cNvCxnSpPr>
            <a:stCxn id="75" idx="3"/>
            <a:endCxn id="73" idx="1"/>
          </p:cNvCxnSpPr>
          <p:nvPr/>
        </p:nvCxnSpPr>
        <p:spPr>
          <a:xfrm>
            <a:off x="5839354" y="2658161"/>
            <a:ext cx="4608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18" idx="1"/>
          </p:cNvCxnSpPr>
          <p:nvPr/>
        </p:nvCxnSpPr>
        <p:spPr>
          <a:xfrm>
            <a:off x="7164315" y="2686964"/>
            <a:ext cx="34564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0" grpId="0" animBg="1"/>
      <p:bldP spid="51" grpId="0" animBg="1"/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Google Drive\Editing - Video\Course - Embedded Machine Learning Vision\3.2.1 - Object Detection Model\doggo_color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261" y="843540"/>
            <a:ext cx="979319" cy="979319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1346008" y="3493461"/>
            <a:ext cx="1094533" cy="8641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 Proposal</a:t>
            </a:r>
          </a:p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938323" y="2283715"/>
            <a:ext cx="864105" cy="748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FC Layers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Faster R-CNN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509956" y="2053287"/>
            <a:ext cx="1497783" cy="1267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Class predictions:</a:t>
            </a:r>
          </a:p>
          <a:p>
            <a:pPr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 background</a:t>
            </a:r>
          </a:p>
          <a:p>
            <a:pPr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 ball</a:t>
            </a:r>
          </a:p>
          <a:p>
            <a:pPr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 dog</a:t>
            </a:r>
          </a:p>
          <a:p>
            <a:pPr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 toy</a:t>
            </a:r>
          </a:p>
        </p:txBody>
      </p:sp>
      <p:cxnSp>
        <p:nvCxnSpPr>
          <p:cNvPr id="55" name="Straight Arrow Connector 54"/>
          <p:cNvCxnSpPr>
            <a:endCxn id="16" idx="1"/>
          </p:cNvCxnSpPr>
          <p:nvPr/>
        </p:nvCxnSpPr>
        <p:spPr>
          <a:xfrm>
            <a:off x="3765502" y="2658161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802428" y="2686964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127389" y="3608676"/>
            <a:ext cx="1209747" cy="8064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Regressor</a:t>
            </a:r>
            <a:endParaRPr lang="en-US" dirty="0" smtClean="0"/>
          </a:p>
          <a:p>
            <a:pPr algn="ctr"/>
            <a:r>
              <a:rPr lang="en-US" dirty="0" smtClean="0"/>
              <a:t>(FC Layer)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75" idx="3"/>
          </p:cNvCxnSpPr>
          <p:nvPr/>
        </p:nvCxnSpPr>
        <p:spPr>
          <a:xfrm>
            <a:off x="5839354" y="2658161"/>
            <a:ext cx="288035" cy="95051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337136" y="4011925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7509957" y="3781497"/>
            <a:ext cx="1382568" cy="460856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baseline="-25000" dirty="0" err="1" smtClean="0">
                <a:solidFill>
                  <a:schemeClr val="tx1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baseline="-25000" dirty="0" err="1" smtClean="0">
                <a:solidFill>
                  <a:schemeClr val="tx1"/>
                </a:solidFill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baseline="-25000" dirty="0" err="1" smtClean="0">
                <a:solidFill>
                  <a:schemeClr val="tx1"/>
                </a:solidFill>
              </a:rPr>
              <a:t>w</a:t>
            </a:r>
            <a:r>
              <a:rPr lang="en-US" dirty="0" smtClean="0">
                <a:solidFill>
                  <a:schemeClr val="tx1"/>
                </a:solidFill>
              </a:rPr>
              <a:t>, d</a:t>
            </a:r>
            <a:r>
              <a:rPr lang="en-US" baseline="-25000" dirty="0" smtClean="0">
                <a:solidFill>
                  <a:schemeClr val="tx1"/>
                </a:solidFill>
              </a:rPr>
              <a:t>h</a:t>
            </a:r>
          </a:p>
        </p:txBody>
      </p:sp>
      <p:pic>
        <p:nvPicPr>
          <p:cNvPr id="2" name="Picture 2" descr="E:\Google Drive\Editing - Video\Course - Embedded Machine Learning Vision\3.2.2 - Object Detection Models\feature_map_01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2613362" y="3547459"/>
            <a:ext cx="748891" cy="752501"/>
          </a:xfrm>
          <a:prstGeom prst="rect">
            <a:avLst/>
          </a:prstGeom>
          <a:noFill/>
        </p:spPr>
      </p:pic>
      <p:sp>
        <p:nvSpPr>
          <p:cNvPr id="34" name="Rectangle 33"/>
          <p:cNvSpPr/>
          <p:nvPr/>
        </p:nvSpPr>
        <p:spPr>
          <a:xfrm>
            <a:off x="193868" y="1992070"/>
            <a:ext cx="864105" cy="7488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CNN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786183" y="2283715"/>
            <a:ext cx="979320" cy="748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ROI Pooling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843791" y="3781498"/>
            <a:ext cx="230428" cy="230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074219" y="3839105"/>
            <a:ext cx="230428" cy="172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959005" y="4011926"/>
            <a:ext cx="115214" cy="115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786184" y="4011925"/>
            <a:ext cx="172821" cy="172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300210" y="2283715"/>
            <a:ext cx="864105" cy="748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FC Layer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4975249" y="2283715"/>
            <a:ext cx="864105" cy="748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Flatten</a:t>
            </a:r>
            <a:endParaRPr lang="en-US" dirty="0"/>
          </a:p>
        </p:txBody>
      </p:sp>
      <p:cxnSp>
        <p:nvCxnSpPr>
          <p:cNvPr id="76" name="Straight Arrow Connector 75"/>
          <p:cNvCxnSpPr>
            <a:stCxn id="75" idx="3"/>
            <a:endCxn id="73" idx="1"/>
          </p:cNvCxnSpPr>
          <p:nvPr/>
        </p:nvCxnSpPr>
        <p:spPr>
          <a:xfrm>
            <a:off x="5839354" y="2658161"/>
            <a:ext cx="4608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18" idx="1"/>
          </p:cNvCxnSpPr>
          <p:nvPr/>
        </p:nvCxnSpPr>
        <p:spPr>
          <a:xfrm>
            <a:off x="7164315" y="2686964"/>
            <a:ext cx="34564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E:\Google Drive\Editing - Video\Course - Embedded Machine Learning Vision\3.2.2 - Object Detection Models\feature_map_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75" y="2917392"/>
            <a:ext cx="802629" cy="806498"/>
          </a:xfrm>
          <a:prstGeom prst="rect">
            <a:avLst/>
          </a:prstGeom>
          <a:noFill/>
        </p:spPr>
      </p:pic>
      <p:cxnSp>
        <p:nvCxnSpPr>
          <p:cNvPr id="33" name="Straight Arrow Connector 32"/>
          <p:cNvCxnSpPr>
            <a:stCxn id="1026" idx="2"/>
            <a:endCxn id="34" idx="0"/>
          </p:cNvCxnSpPr>
          <p:nvPr/>
        </p:nvCxnSpPr>
        <p:spPr>
          <a:xfrm>
            <a:off x="625921" y="1822859"/>
            <a:ext cx="0" cy="1692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54724" y="2744571"/>
            <a:ext cx="0" cy="1692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3"/>
            <a:endCxn id="2" idx="1"/>
          </p:cNvCxnSpPr>
          <p:nvPr/>
        </p:nvCxnSpPr>
        <p:spPr>
          <a:xfrm flipV="1">
            <a:off x="2440541" y="3923710"/>
            <a:ext cx="172821" cy="18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0" idx="3"/>
            <a:endCxn id="36" idx="1"/>
          </p:cNvCxnSpPr>
          <p:nvPr/>
        </p:nvCxnSpPr>
        <p:spPr>
          <a:xfrm flipV="1">
            <a:off x="1054104" y="2658161"/>
            <a:ext cx="1732079" cy="6624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0" idx="3"/>
          </p:cNvCxnSpPr>
          <p:nvPr/>
        </p:nvCxnSpPr>
        <p:spPr>
          <a:xfrm>
            <a:off x="1054104" y="3320641"/>
            <a:ext cx="291904" cy="1728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2959004" y="3032606"/>
            <a:ext cx="0" cy="5184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000366" y="2110894"/>
            <a:ext cx="10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e.g. VGG19, </a:t>
            </a:r>
            <a:r>
              <a:rPr lang="en-US" sz="1400" dirty="0" err="1" smtClean="0"/>
              <a:t>MobileNet</a:t>
            </a:r>
            <a:endParaRPr lang="en-US" sz="1400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Single Shot </a:t>
            </a:r>
            <a:r>
              <a:rPr lang="en-US" dirty="0" err="1" smtClean="0"/>
              <a:t>MultiBox</a:t>
            </a:r>
            <a:r>
              <a:rPr lang="en-US" dirty="0" smtClean="0"/>
              <a:t> Detector (SSD)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394743" y="3723890"/>
            <a:ext cx="1497783" cy="633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Class predictions + boundary boxes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346008" y="1650038"/>
            <a:ext cx="1094533" cy="18434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CNN backbone</a:t>
            </a:r>
            <a:endParaRPr lang="en-US" dirty="0"/>
          </a:p>
        </p:txBody>
      </p:sp>
      <p:pic>
        <p:nvPicPr>
          <p:cNvPr id="35" name="Picture 2" descr="E:\Google Drive\Editing - Video\Course - Embedded Machine Learning Vision\3.2.1 - Object Detection Model\doggo_color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868" y="2168501"/>
            <a:ext cx="979319" cy="979319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1346008" y="3493462"/>
            <a:ext cx="10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e.g. VGG19, </a:t>
            </a:r>
            <a:r>
              <a:rPr lang="en-US" sz="1400" dirty="0" err="1" smtClean="0"/>
              <a:t>MobileNet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2613361" y="1938073"/>
            <a:ext cx="576071" cy="155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440541" y="2744571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362252" y="1938073"/>
            <a:ext cx="576071" cy="155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189432" y="2744571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111144" y="2226108"/>
            <a:ext cx="576071" cy="1267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938323" y="2859785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860035" y="2514143"/>
            <a:ext cx="576071" cy="979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4687214" y="3032606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608926" y="2802178"/>
            <a:ext cx="576071" cy="691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436105" y="3147820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357817" y="3147820"/>
            <a:ext cx="576071" cy="34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6184996" y="3320641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106708" y="3205427"/>
            <a:ext cx="576071" cy="2304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6933887" y="3320641"/>
            <a:ext cx="1728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72" name="Rectangle 71"/>
          <p:cNvSpPr/>
          <p:nvPr/>
        </p:nvSpPr>
        <p:spPr>
          <a:xfrm>
            <a:off x="7106708" y="2686964"/>
            <a:ext cx="576071" cy="2304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6184996" y="2802178"/>
            <a:ext cx="9217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89" idx="1"/>
          </p:cNvCxnSpPr>
          <p:nvPr/>
        </p:nvCxnSpPr>
        <p:spPr>
          <a:xfrm>
            <a:off x="5436105" y="2514143"/>
            <a:ext cx="1670603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106708" y="2398929"/>
            <a:ext cx="576071" cy="2304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sp>
        <p:nvSpPr>
          <p:cNvPr id="91" name="Rectangle 90"/>
          <p:cNvSpPr/>
          <p:nvPr/>
        </p:nvSpPr>
        <p:spPr>
          <a:xfrm>
            <a:off x="7106708" y="2110894"/>
            <a:ext cx="576071" cy="2304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4687214" y="2226108"/>
            <a:ext cx="241949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94" idx="1"/>
          </p:cNvCxnSpPr>
          <p:nvPr/>
        </p:nvCxnSpPr>
        <p:spPr>
          <a:xfrm>
            <a:off x="3938323" y="1938074"/>
            <a:ext cx="316838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7106708" y="1822859"/>
            <a:ext cx="576071" cy="2304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95" name="Straight Arrow Connector 94"/>
          <p:cNvCxnSpPr>
            <a:endCxn id="96" idx="1"/>
          </p:cNvCxnSpPr>
          <p:nvPr/>
        </p:nvCxnSpPr>
        <p:spPr>
          <a:xfrm>
            <a:off x="2440541" y="1650039"/>
            <a:ext cx="466616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7106708" y="1534824"/>
            <a:ext cx="576071" cy="2304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173187" y="2686964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 rot="16200000">
            <a:off x="7193120" y="2197304"/>
            <a:ext cx="1901030" cy="576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Non-Maximum Suppression (NMS)</a:t>
            </a:r>
            <a:endParaRPr lang="en-US" sz="1400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7682778" y="3320641"/>
            <a:ext cx="1728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7682778" y="2802178"/>
            <a:ext cx="1728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682778" y="2514143"/>
            <a:ext cx="1728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682778" y="2226108"/>
            <a:ext cx="1728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682778" y="1938073"/>
            <a:ext cx="1728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7682778" y="1650038"/>
            <a:ext cx="1728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9" name="Straight Arrow Connector 108"/>
          <p:cNvCxnSpPr>
            <a:stCxn id="101" idx="1"/>
            <a:endCxn id="18" idx="0"/>
          </p:cNvCxnSpPr>
          <p:nvPr/>
        </p:nvCxnSpPr>
        <p:spPr>
          <a:xfrm>
            <a:off x="8143635" y="3435855"/>
            <a:ext cx="0" cy="2880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0" name="Group 409"/>
          <p:cNvGrpSpPr/>
          <p:nvPr/>
        </p:nvGrpSpPr>
        <p:grpSpPr>
          <a:xfrm>
            <a:off x="193868" y="2168501"/>
            <a:ext cx="979319" cy="979319"/>
            <a:chOff x="193868" y="2168501"/>
            <a:chExt cx="979319" cy="979319"/>
          </a:xfrm>
        </p:grpSpPr>
        <p:sp>
          <p:nvSpPr>
            <p:cNvPr id="121" name="Rectangle 120"/>
            <p:cNvSpPr/>
            <p:nvPr/>
          </p:nvSpPr>
          <p:spPr>
            <a:xfrm>
              <a:off x="193868" y="2168501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51475" y="2168501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09082" y="2168501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66689" y="2168501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24296" y="2168501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481903" y="2168501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39510" y="2168501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97117" y="2168501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54724" y="2168501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712331" y="2168501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69938" y="2168501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827545" y="2168501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885152" y="2168501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942759" y="2168501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000366" y="2168501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057973" y="2168501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115580" y="2168501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93868" y="2226108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51475" y="2226108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09082" y="2226108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66689" y="2226108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24296" y="2226108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81903" y="2226108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39510" y="2226108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97117" y="2226108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654724" y="2226108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712331" y="2226108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769938" y="2226108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827545" y="2226108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885152" y="2226108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942759" y="2226108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000366" y="2226108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057973" y="2226108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115580" y="2226108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93868" y="2283715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51475" y="2283715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09082" y="2283715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366689" y="2283715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424296" y="2283715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481903" y="2283715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39510" y="2283715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597117" y="2283715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654724" y="2283715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712331" y="2283715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769938" y="2283715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827545" y="2283715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885152" y="2283715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942759" y="2283715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000366" y="2283715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057973" y="2283715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15580" y="2283715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93868" y="2341322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51475" y="2341322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09082" y="2341322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366689" y="2341322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424296" y="2341322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481903" y="2341322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39510" y="2341322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597117" y="2341322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654724" y="2341322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712331" y="2341322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769938" y="2341322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827545" y="2341322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885152" y="2341322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942759" y="2341322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000366" y="2341322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1057973" y="2341322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115580" y="2341322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93868" y="2398929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51475" y="2398929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309082" y="2398929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366689" y="2398929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424296" y="2398929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481903" y="2398929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39510" y="2398929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97117" y="2398929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654724" y="2398929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712331" y="2398929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769938" y="2398929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827545" y="2398929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885152" y="2398929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942759" y="2398929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000366" y="2398929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057973" y="2398929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115580" y="2398929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93868" y="2456536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251475" y="2456536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309082" y="2456536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366689" y="2456536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424296" y="2456536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481903" y="2456536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539510" y="2456536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597117" y="2456536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654724" y="2456536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712331" y="2456536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769938" y="2456536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827545" y="2456536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885152" y="2456536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942759" y="2456536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000366" y="2456536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057973" y="2456536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115580" y="2456536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193868" y="2514143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51475" y="2514143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09082" y="2514143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366689" y="2514143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424296" y="2514143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81903" y="2514143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39510" y="2514143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597117" y="2514143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54724" y="2514143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712331" y="2514143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769938" y="2514143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827545" y="2514143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885152" y="2514143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942759" y="2514143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1000366" y="2514143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1057973" y="2514143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1115580" y="2514143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93868" y="2571750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251475" y="2571750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09082" y="2571750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66689" y="2571750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424296" y="2571750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481903" y="2571750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539510" y="2571750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597117" y="2571750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654724" y="2571750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712331" y="2571750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769938" y="2571750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827545" y="2571750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885152" y="2571750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942759" y="2571750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1000366" y="2571750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1057973" y="2571750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115580" y="2571750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93868" y="2629357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251475" y="2629357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309082" y="2629357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366689" y="2629357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424296" y="2629357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481903" y="2629357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539510" y="2629357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597117" y="2629357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654724" y="2629357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712331" y="2629357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769938" y="2629357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27545" y="2629357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885152" y="2629357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942759" y="2629357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1000366" y="2629357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057973" y="2629357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115580" y="2629357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193868" y="2686964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51475" y="2686964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309082" y="2686964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366689" y="2686964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424296" y="2686964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481903" y="2686964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539510" y="2686964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597117" y="2686964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654724" y="2686964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712331" y="2686964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769938" y="2686964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827545" y="2686964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885152" y="2686964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942759" y="2686964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1000366" y="2686964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1057973" y="2686964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1115580" y="2686964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93868" y="2744571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251475" y="2744571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309082" y="2744571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366689" y="2744571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424296" y="2744571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481903" y="2744571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539510" y="2744571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597117" y="2744571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654724" y="2744571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712331" y="2744571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769938" y="2744571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827545" y="2744571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885152" y="2744571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942759" y="2744571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1000366" y="2744571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1057973" y="2744571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1115580" y="2744571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193868" y="2802178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251475" y="2802178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309082" y="2802178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366689" y="2802178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424296" y="2802178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481903" y="2802178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539510" y="2802178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597117" y="2802178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654724" y="2802178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712331" y="2802178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769938" y="2802178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827545" y="2802178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885152" y="2802178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942759" y="2802178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1000366" y="2802178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1057973" y="2802178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1115580" y="2802178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193868" y="2859785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251475" y="2859785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309082" y="2859785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366689" y="2859785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424296" y="2859785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481903" y="2859785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539510" y="2859785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597117" y="2859785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654724" y="2859785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712331" y="2859785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769938" y="2859785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827545" y="2859785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885152" y="2859785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942759" y="2859785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1000366" y="2859785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057973" y="2859785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1115580" y="2859785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193868" y="2917392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51475" y="2917392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309082" y="2917392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366689" y="2917392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424296" y="2917392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481903" y="2917392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539510" y="2917392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597117" y="2917392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654724" y="2917392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712331" y="2917392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769938" y="2917392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827545" y="2917392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885152" y="2917392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942759" y="2917392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1000366" y="2917392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1057973" y="2917392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1115580" y="2917392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193868" y="2974999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251475" y="2974999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309082" y="2974999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366689" y="2974999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424296" y="2974999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481903" y="2974999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539510" y="2974999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597117" y="2974999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654724" y="2974999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712331" y="2974999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769938" y="2974999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827545" y="2974999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885152" y="2974999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942759" y="2974999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1000366" y="2974999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1057973" y="2974999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1115580" y="2974999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93868" y="3032606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251475" y="3032606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309082" y="3032606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366689" y="3032606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424296" y="3032606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481903" y="3032606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539510" y="3032606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597117" y="3032606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654724" y="3032606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712331" y="3032606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769938" y="3032606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827545" y="3032606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885152" y="3032606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942759" y="3032606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1000366" y="3032606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1057973" y="3032606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1115580" y="3032606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193868" y="3090213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251475" y="3090213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309082" y="3090213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366689" y="3090213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424296" y="3090213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481903" y="3090213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539510" y="3090213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597117" y="3090213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654724" y="3090213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712331" y="3090213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769938" y="3090213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827545" y="3090213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885152" y="3090213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942759" y="3090213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1000366" y="3090213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1057973" y="3090213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1115580" y="3090213"/>
              <a:ext cx="57607" cy="576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1" name="Footer Placeholder 4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Single Shot </a:t>
            </a:r>
            <a:r>
              <a:rPr lang="en-US" dirty="0" err="1" smtClean="0"/>
              <a:t>MultiBox</a:t>
            </a:r>
            <a:r>
              <a:rPr lang="en-US" dirty="0" smtClean="0"/>
              <a:t> Detector (SSD)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394743" y="3723890"/>
            <a:ext cx="1497783" cy="633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Class predictions + boundary boxes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346008" y="1650038"/>
            <a:ext cx="1094533" cy="18434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CNN backbone</a:t>
            </a:r>
            <a:endParaRPr lang="en-US" dirty="0"/>
          </a:p>
        </p:txBody>
      </p:sp>
      <p:pic>
        <p:nvPicPr>
          <p:cNvPr id="35" name="Picture 2" descr="E:\Google Drive\Editing - Video\Course - Embedded Machine Learning Vision\3.2.1 - Object Detection Model\doggo_color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868" y="2168501"/>
            <a:ext cx="979319" cy="97931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37" name="TextBox 36"/>
          <p:cNvSpPr txBox="1"/>
          <p:nvPr/>
        </p:nvSpPr>
        <p:spPr>
          <a:xfrm>
            <a:off x="1346008" y="3493462"/>
            <a:ext cx="10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e.g. VGG19, </a:t>
            </a:r>
            <a:r>
              <a:rPr lang="en-US" sz="1400" dirty="0" err="1" smtClean="0"/>
              <a:t>MobileNet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2613361" y="1938073"/>
            <a:ext cx="576071" cy="155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440541" y="2744571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362252" y="1938073"/>
            <a:ext cx="576071" cy="155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189432" y="2744571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111144" y="2226108"/>
            <a:ext cx="576071" cy="1267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938323" y="2859785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860035" y="2514143"/>
            <a:ext cx="576071" cy="979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4687214" y="3032606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608926" y="2802178"/>
            <a:ext cx="576071" cy="691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436105" y="3147820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357817" y="3147820"/>
            <a:ext cx="576071" cy="34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6184996" y="3320641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106708" y="3205427"/>
            <a:ext cx="576071" cy="2304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6933887" y="3320641"/>
            <a:ext cx="1728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72" name="Rectangle 71"/>
          <p:cNvSpPr/>
          <p:nvPr/>
        </p:nvSpPr>
        <p:spPr>
          <a:xfrm>
            <a:off x="7106708" y="2686964"/>
            <a:ext cx="576071" cy="2304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6184996" y="2802178"/>
            <a:ext cx="9217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89" idx="1"/>
          </p:cNvCxnSpPr>
          <p:nvPr/>
        </p:nvCxnSpPr>
        <p:spPr>
          <a:xfrm>
            <a:off x="5436105" y="2514143"/>
            <a:ext cx="1670603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106708" y="2398929"/>
            <a:ext cx="576071" cy="2304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sp>
        <p:nvSpPr>
          <p:cNvPr id="91" name="Rectangle 90"/>
          <p:cNvSpPr/>
          <p:nvPr/>
        </p:nvSpPr>
        <p:spPr>
          <a:xfrm>
            <a:off x="7106708" y="2110894"/>
            <a:ext cx="576071" cy="2304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4687214" y="2226108"/>
            <a:ext cx="241949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94" idx="1"/>
          </p:cNvCxnSpPr>
          <p:nvPr/>
        </p:nvCxnSpPr>
        <p:spPr>
          <a:xfrm>
            <a:off x="3938323" y="1938074"/>
            <a:ext cx="316838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7106708" y="1822859"/>
            <a:ext cx="576071" cy="2304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95" name="Straight Arrow Connector 94"/>
          <p:cNvCxnSpPr>
            <a:endCxn id="96" idx="1"/>
          </p:cNvCxnSpPr>
          <p:nvPr/>
        </p:nvCxnSpPr>
        <p:spPr>
          <a:xfrm>
            <a:off x="2440541" y="1650039"/>
            <a:ext cx="466616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7106708" y="1534824"/>
            <a:ext cx="576071" cy="2304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Conv.</a:t>
            </a:r>
            <a:endParaRPr lang="en-US" sz="1400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173187" y="2686964"/>
            <a:ext cx="172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 rot="16200000">
            <a:off x="7193120" y="2197304"/>
            <a:ext cx="1901030" cy="576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Non-Maximum Suppression (NMS)</a:t>
            </a:r>
            <a:endParaRPr lang="en-US" sz="1400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7682778" y="3320641"/>
            <a:ext cx="1728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7682778" y="2802178"/>
            <a:ext cx="1728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682778" y="2514143"/>
            <a:ext cx="1728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682778" y="2226108"/>
            <a:ext cx="1728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682778" y="1938073"/>
            <a:ext cx="1728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7682778" y="1650038"/>
            <a:ext cx="1728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9" name="Straight Arrow Connector 108"/>
          <p:cNvCxnSpPr>
            <a:stCxn id="101" idx="1"/>
            <a:endCxn id="18" idx="0"/>
          </p:cNvCxnSpPr>
          <p:nvPr/>
        </p:nvCxnSpPr>
        <p:spPr>
          <a:xfrm>
            <a:off x="8143635" y="3435855"/>
            <a:ext cx="0" cy="2880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193868" y="2168501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251475" y="2168501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09082" y="2168501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66689" y="2168501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24296" y="2168501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81903" y="2168501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539510" y="2168501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597117" y="2168501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654724" y="2168501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12331" y="2168501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769938" y="2168501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827545" y="2168501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885152" y="2168501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942759" y="2168501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1000366" y="2168501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1057973" y="2168501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1115580" y="2168501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193868" y="2226108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51475" y="2226108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09082" y="2226108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366689" y="2226108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424296" y="2226108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481903" y="2226108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39510" y="2226108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97117" y="2226108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654724" y="2226108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712331" y="2226108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769938" y="2226108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827545" y="2226108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885152" y="2226108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942759" y="2226108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000366" y="2226108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057973" y="2226108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115580" y="2226108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193868" y="2283715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251475" y="2283715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309082" y="2283715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366689" y="2283715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24296" y="2283715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481903" y="2283715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39510" y="2283715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97117" y="2283715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654724" y="2283715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712331" y="2283715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769938" y="2283715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827545" y="2283715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885152" y="2283715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942759" y="2283715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1000366" y="2283715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1057973" y="2283715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1115580" y="2283715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193868" y="2341322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251475" y="2341322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309082" y="2341322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366689" y="2341322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424296" y="2341322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481903" y="2341322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539510" y="2341322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597117" y="2341322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654724" y="2341322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712331" y="2341322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769938" y="2341322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827545" y="2341322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885152" y="2341322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942759" y="2341322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1000366" y="2341322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1057973" y="2341322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1115580" y="2341322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193868" y="2398929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251475" y="2398929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309082" y="2398929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366689" y="2398929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424296" y="2398929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481903" y="2398929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539510" y="2398929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597117" y="2398929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654724" y="2398929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712331" y="2398929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769938" y="2398929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827545" y="2398929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885152" y="2398929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942759" y="2398929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1000366" y="2398929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1057973" y="2398929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1115580" y="2398929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193868" y="2456536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251475" y="2456536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309082" y="2456536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366689" y="2456536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424296" y="2456536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481903" y="2456536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539510" y="2456536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597117" y="2456536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654724" y="2456536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712331" y="2456536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769938" y="2456536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827545" y="2456536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885152" y="2456536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942759" y="2456536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1000366" y="2456536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1057973" y="2456536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1115580" y="2456536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193868" y="2514143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251475" y="2514143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309082" y="2514143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366689" y="2514143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424296" y="2514143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481903" y="2514143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539510" y="2514143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597117" y="2514143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54724" y="2514143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712331" y="2514143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769938" y="2514143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827545" y="2514143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885152" y="2514143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942759" y="2514143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1000366" y="2514143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1057973" y="2514143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1115580" y="2514143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193868" y="2571750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251475" y="2571750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309082" y="2571750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366689" y="2571750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424296" y="2571750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481903" y="2571750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539510" y="2571750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597117" y="2571750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654724" y="2571750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712331" y="2571750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769938" y="2571750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827545" y="2571750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885152" y="2571750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942759" y="2571750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1000366" y="2571750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1057973" y="2571750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1115580" y="2571750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193868" y="2629357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251475" y="2629357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309082" y="2629357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366689" y="2629357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424296" y="2629357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481903" y="2629357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539510" y="2629357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597117" y="2629357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654724" y="2629357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712331" y="2629357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769938" y="2629357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827545" y="2629357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885152" y="2629357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942759" y="2629357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1000366" y="2629357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1057973" y="2629357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1115580" y="2629357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193868" y="2686964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251475" y="2686964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309082" y="2686964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366689" y="2686964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424296" y="2686964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481903" y="2686964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539510" y="2686964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597117" y="2686964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654724" y="2686964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712331" y="2686964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769938" y="2686964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827545" y="2686964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885152" y="2686964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942759" y="2686964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1000366" y="2686964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1057973" y="2686964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1115580" y="2686964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193868" y="2744571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251475" y="2744571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309082" y="2744571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366689" y="2744571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424296" y="2744571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481903" y="2744571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539510" y="2744571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597117" y="2744571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654724" y="2744571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712331" y="2744571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769938" y="2744571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827545" y="2744571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885152" y="2744571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942759" y="2744571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1000366" y="2744571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1057973" y="2744571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1115580" y="2744571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193868" y="2802178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251475" y="2802178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309082" y="2802178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366689" y="2802178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424296" y="2802178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481903" y="2802178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539510" y="2802178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597117" y="2802178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654724" y="2802178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712331" y="2802178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769938" y="2802178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827545" y="2802178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885152" y="2802178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942759" y="2802178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1000366" y="2802178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1057973" y="2802178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1115580" y="2802178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>
            <a:off x="193868" y="2859785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251475" y="2859785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309082" y="2859785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366689" y="2859785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424296" y="2859785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481903" y="2859785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>
            <a:off x="539510" y="2859785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/>
          <p:cNvSpPr/>
          <p:nvPr/>
        </p:nvSpPr>
        <p:spPr>
          <a:xfrm>
            <a:off x="597117" y="2859785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>
            <a:off x="654724" y="2859785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>
            <a:off x="712331" y="2859785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/>
          <p:cNvSpPr/>
          <p:nvPr/>
        </p:nvSpPr>
        <p:spPr>
          <a:xfrm>
            <a:off x="769938" y="2859785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/>
          <p:cNvSpPr/>
          <p:nvPr/>
        </p:nvSpPr>
        <p:spPr>
          <a:xfrm>
            <a:off x="827545" y="2859785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/>
          <p:cNvSpPr/>
          <p:nvPr/>
        </p:nvSpPr>
        <p:spPr>
          <a:xfrm>
            <a:off x="885152" y="2859785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/>
          <p:cNvSpPr/>
          <p:nvPr/>
        </p:nvSpPr>
        <p:spPr>
          <a:xfrm>
            <a:off x="942759" y="2859785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1000366" y="2859785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1057973" y="2859785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/>
          <p:cNvSpPr/>
          <p:nvPr/>
        </p:nvSpPr>
        <p:spPr>
          <a:xfrm>
            <a:off x="1115580" y="2859785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/>
          <p:cNvSpPr/>
          <p:nvPr/>
        </p:nvSpPr>
        <p:spPr>
          <a:xfrm>
            <a:off x="193868" y="2917392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/>
          <p:cNvSpPr/>
          <p:nvPr/>
        </p:nvSpPr>
        <p:spPr>
          <a:xfrm>
            <a:off x="251475" y="2917392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/>
          <p:nvPr/>
        </p:nvSpPr>
        <p:spPr>
          <a:xfrm>
            <a:off x="309082" y="2917392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/>
          <p:cNvSpPr/>
          <p:nvPr/>
        </p:nvSpPr>
        <p:spPr>
          <a:xfrm>
            <a:off x="366689" y="2917392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/>
          <p:cNvSpPr/>
          <p:nvPr/>
        </p:nvSpPr>
        <p:spPr>
          <a:xfrm>
            <a:off x="424296" y="2917392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>
            <a:off x="481903" y="2917392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>
            <a:off x="539510" y="2917392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597117" y="2917392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/>
          <p:cNvSpPr/>
          <p:nvPr/>
        </p:nvSpPr>
        <p:spPr>
          <a:xfrm>
            <a:off x="654724" y="2917392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/>
          <p:cNvSpPr/>
          <p:nvPr/>
        </p:nvSpPr>
        <p:spPr>
          <a:xfrm>
            <a:off x="712331" y="2917392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/>
        </p:nvSpPr>
        <p:spPr>
          <a:xfrm>
            <a:off x="769938" y="2917392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>
            <a:off x="827545" y="2917392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/>
          <p:cNvSpPr/>
          <p:nvPr/>
        </p:nvSpPr>
        <p:spPr>
          <a:xfrm>
            <a:off x="885152" y="2917392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/>
          <p:cNvSpPr/>
          <p:nvPr/>
        </p:nvSpPr>
        <p:spPr>
          <a:xfrm>
            <a:off x="942759" y="2917392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1000366" y="2917392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/>
          <p:cNvSpPr/>
          <p:nvPr/>
        </p:nvSpPr>
        <p:spPr>
          <a:xfrm>
            <a:off x="1057973" y="2917392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1115580" y="2917392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/>
          <p:cNvSpPr/>
          <p:nvPr/>
        </p:nvSpPr>
        <p:spPr>
          <a:xfrm>
            <a:off x="193868" y="2974999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>
            <a:off x="251475" y="2974999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/>
          <p:cNvSpPr/>
          <p:nvPr/>
        </p:nvSpPr>
        <p:spPr>
          <a:xfrm>
            <a:off x="309082" y="2974999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>
            <a:off x="366689" y="2974999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/>
          <p:cNvSpPr/>
          <p:nvPr/>
        </p:nvSpPr>
        <p:spPr>
          <a:xfrm>
            <a:off x="424296" y="2974999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/>
          <p:cNvSpPr/>
          <p:nvPr/>
        </p:nvSpPr>
        <p:spPr>
          <a:xfrm>
            <a:off x="481903" y="2974999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/>
          <p:cNvSpPr/>
          <p:nvPr/>
        </p:nvSpPr>
        <p:spPr>
          <a:xfrm>
            <a:off x="539510" y="2974999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/>
          <p:cNvSpPr/>
          <p:nvPr/>
        </p:nvSpPr>
        <p:spPr>
          <a:xfrm>
            <a:off x="597117" y="2974999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/>
          <p:cNvSpPr/>
          <p:nvPr/>
        </p:nvSpPr>
        <p:spPr>
          <a:xfrm>
            <a:off x="654724" y="2974999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712331" y="2974999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769938" y="2974999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/>
          <p:cNvSpPr/>
          <p:nvPr/>
        </p:nvSpPr>
        <p:spPr>
          <a:xfrm>
            <a:off x="827545" y="2974999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/>
          <p:cNvSpPr/>
          <p:nvPr/>
        </p:nvSpPr>
        <p:spPr>
          <a:xfrm>
            <a:off x="885152" y="2974999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942759" y="2974999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/>
        </p:nvSpPr>
        <p:spPr>
          <a:xfrm>
            <a:off x="1000366" y="2974999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/>
          <p:cNvSpPr/>
          <p:nvPr/>
        </p:nvSpPr>
        <p:spPr>
          <a:xfrm>
            <a:off x="1057973" y="2974999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1115580" y="2974999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/>
          <p:cNvSpPr/>
          <p:nvPr/>
        </p:nvSpPr>
        <p:spPr>
          <a:xfrm>
            <a:off x="193868" y="3032606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/>
          <p:cNvSpPr/>
          <p:nvPr/>
        </p:nvSpPr>
        <p:spPr>
          <a:xfrm>
            <a:off x="251475" y="3032606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/>
          <p:cNvSpPr/>
          <p:nvPr/>
        </p:nvSpPr>
        <p:spPr>
          <a:xfrm>
            <a:off x="309082" y="3032606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/>
          <p:cNvSpPr/>
          <p:nvPr/>
        </p:nvSpPr>
        <p:spPr>
          <a:xfrm>
            <a:off x="366689" y="3032606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/>
          <p:cNvSpPr/>
          <p:nvPr/>
        </p:nvSpPr>
        <p:spPr>
          <a:xfrm>
            <a:off x="424296" y="3032606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/>
          <p:cNvSpPr/>
          <p:nvPr/>
        </p:nvSpPr>
        <p:spPr>
          <a:xfrm>
            <a:off x="481903" y="3032606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539510" y="3032606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/>
          <p:cNvSpPr/>
          <p:nvPr/>
        </p:nvSpPr>
        <p:spPr>
          <a:xfrm>
            <a:off x="597117" y="3032606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654724" y="3032606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/>
          <p:cNvSpPr/>
          <p:nvPr/>
        </p:nvSpPr>
        <p:spPr>
          <a:xfrm>
            <a:off x="712331" y="3032606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769938" y="3032606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/>
          <p:cNvSpPr/>
          <p:nvPr/>
        </p:nvSpPr>
        <p:spPr>
          <a:xfrm>
            <a:off x="827545" y="3032606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/>
          <p:cNvSpPr/>
          <p:nvPr/>
        </p:nvSpPr>
        <p:spPr>
          <a:xfrm>
            <a:off x="885152" y="3032606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/>
          <p:cNvSpPr/>
          <p:nvPr/>
        </p:nvSpPr>
        <p:spPr>
          <a:xfrm>
            <a:off x="942759" y="3032606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/>
          <p:cNvSpPr/>
          <p:nvPr/>
        </p:nvSpPr>
        <p:spPr>
          <a:xfrm>
            <a:off x="1000366" y="3032606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/>
          <p:cNvSpPr/>
          <p:nvPr/>
        </p:nvSpPr>
        <p:spPr>
          <a:xfrm>
            <a:off x="1057973" y="3032606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/>
          <p:cNvSpPr/>
          <p:nvPr/>
        </p:nvSpPr>
        <p:spPr>
          <a:xfrm>
            <a:off x="1115580" y="3032606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Rectangle 392"/>
          <p:cNvSpPr/>
          <p:nvPr/>
        </p:nvSpPr>
        <p:spPr>
          <a:xfrm>
            <a:off x="193868" y="3090213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/>
          <p:cNvSpPr/>
          <p:nvPr/>
        </p:nvSpPr>
        <p:spPr>
          <a:xfrm>
            <a:off x="251475" y="3090213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/>
          <p:cNvSpPr/>
          <p:nvPr/>
        </p:nvSpPr>
        <p:spPr>
          <a:xfrm>
            <a:off x="309082" y="3090213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/>
          <p:cNvSpPr/>
          <p:nvPr/>
        </p:nvSpPr>
        <p:spPr>
          <a:xfrm>
            <a:off x="366689" y="3090213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/>
          <p:cNvSpPr/>
          <p:nvPr/>
        </p:nvSpPr>
        <p:spPr>
          <a:xfrm>
            <a:off x="424296" y="3090213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/>
          <p:cNvSpPr/>
          <p:nvPr/>
        </p:nvSpPr>
        <p:spPr>
          <a:xfrm>
            <a:off x="481903" y="3090213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ctangle 398"/>
          <p:cNvSpPr/>
          <p:nvPr/>
        </p:nvSpPr>
        <p:spPr>
          <a:xfrm>
            <a:off x="539510" y="3090213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/>
          <p:cNvSpPr/>
          <p:nvPr/>
        </p:nvSpPr>
        <p:spPr>
          <a:xfrm>
            <a:off x="597117" y="3090213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Rectangle 400"/>
          <p:cNvSpPr/>
          <p:nvPr/>
        </p:nvSpPr>
        <p:spPr>
          <a:xfrm>
            <a:off x="654724" y="3090213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/>
          <p:cNvSpPr/>
          <p:nvPr/>
        </p:nvSpPr>
        <p:spPr>
          <a:xfrm>
            <a:off x="712331" y="3090213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/>
          <p:cNvSpPr/>
          <p:nvPr/>
        </p:nvSpPr>
        <p:spPr>
          <a:xfrm>
            <a:off x="769938" y="3090213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/>
          <p:cNvSpPr/>
          <p:nvPr/>
        </p:nvSpPr>
        <p:spPr>
          <a:xfrm>
            <a:off x="827545" y="3090213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ectangle 404"/>
          <p:cNvSpPr/>
          <p:nvPr/>
        </p:nvSpPr>
        <p:spPr>
          <a:xfrm>
            <a:off x="885152" y="3090213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/>
          <p:cNvSpPr/>
          <p:nvPr/>
        </p:nvSpPr>
        <p:spPr>
          <a:xfrm>
            <a:off x="942759" y="3090213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Rectangle 406"/>
          <p:cNvSpPr/>
          <p:nvPr/>
        </p:nvSpPr>
        <p:spPr>
          <a:xfrm>
            <a:off x="1000366" y="3090213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/>
          <p:cNvSpPr/>
          <p:nvPr/>
        </p:nvSpPr>
        <p:spPr>
          <a:xfrm>
            <a:off x="1057973" y="3090213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/>
          <p:cNvSpPr/>
          <p:nvPr/>
        </p:nvSpPr>
        <p:spPr>
          <a:xfrm>
            <a:off x="1115580" y="3090213"/>
            <a:ext cx="57607" cy="5760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/>
          <p:nvPr/>
        </p:nvSpPr>
        <p:spPr>
          <a:xfrm>
            <a:off x="827545" y="2514143"/>
            <a:ext cx="57607" cy="57607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>
            <a:off x="742493" y="2377440"/>
            <a:ext cx="190182" cy="268071"/>
          </a:xfrm>
          <a:prstGeom prst="rect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/>
          <p:cNvSpPr/>
          <p:nvPr/>
        </p:nvSpPr>
        <p:spPr>
          <a:xfrm>
            <a:off x="758482" y="2439848"/>
            <a:ext cx="274777" cy="157581"/>
          </a:xfrm>
          <a:prstGeom prst="rect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/>
          <p:cNvSpPr/>
          <p:nvPr/>
        </p:nvSpPr>
        <p:spPr>
          <a:xfrm>
            <a:off x="715417" y="2409826"/>
            <a:ext cx="274777" cy="249098"/>
          </a:xfrm>
          <a:prstGeom prst="rect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Footer Placeholder 40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621</Words>
  <Application>Microsoft Office PowerPoint</Application>
  <PresentationFormat>On-screen Show (16:9)</PresentationFormat>
  <Paragraphs>199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Computer Vision with Embedded Machine Learning</vt:lpstr>
      <vt:lpstr>Slide 2</vt:lpstr>
      <vt:lpstr>Slide 3</vt:lpstr>
      <vt:lpstr>Slide 4</vt:lpstr>
      <vt:lpstr>R-CNN</vt:lpstr>
      <vt:lpstr>Fast R-CNN</vt:lpstr>
      <vt:lpstr>Faster R-CNN</vt:lpstr>
      <vt:lpstr>Single Shot MultiBox Detector (SSD)</vt:lpstr>
      <vt:lpstr>Single Shot MultiBox Detector (SSD)</vt:lpstr>
      <vt:lpstr>Single Shot MultiBox Detector (SSD)</vt:lpstr>
      <vt:lpstr>Single Shot MultiBox Detector (SSD)</vt:lpstr>
      <vt:lpstr>Single Shot MultiBox Detector (SSD)</vt:lpstr>
      <vt:lpstr>Single Shot MultiBox Detector (SSD)</vt:lpstr>
      <vt:lpstr>Non-Maximum Suppression (NMS)</vt:lpstr>
      <vt:lpstr>Non-Maximum Suppression (NMS)</vt:lpstr>
      <vt:lpstr>Non-Maximum Suppression (NMS)</vt:lpstr>
      <vt:lpstr>Non-Maximum Suppression (NMS)</vt:lpstr>
      <vt:lpstr>Slide 18</vt:lpstr>
      <vt:lpstr>Slide 19</vt:lpstr>
      <vt:lpstr>Feature Pyramid Network (FPN)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sgmustadio</dc:creator>
  <cp:lastModifiedBy>sgmustadio</cp:lastModifiedBy>
  <cp:revision>63</cp:revision>
  <dcterms:created xsi:type="dcterms:W3CDTF">2006-08-16T00:00:00Z</dcterms:created>
  <dcterms:modified xsi:type="dcterms:W3CDTF">2021-08-14T23:58:24Z</dcterms:modified>
</cp:coreProperties>
</file>