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5143500" cx="9144000"/>
  <p:notesSz cx="6858000" cy="9144000"/>
  <p:embeddedFontLst>
    <p:embeddedFont>
      <p:font typeface="Roboto"/>
      <p:regular r:id="rId33"/>
      <p:bold r:id="rId34"/>
      <p:italic r:id="rId35"/>
      <p:boldItalic r:id="rId36"/>
    </p:embeddedFont>
    <p:embeddedFont>
      <p:font typeface="Google Sans"/>
      <p:regular r:id="rId37"/>
      <p:bold r:id="rId38"/>
      <p:italic r:id="rId39"/>
      <p:boldItalic r:id="rId40"/>
    </p:embeddedFont>
    <p:embeddedFont>
      <p:font typeface="Google Sans Medium"/>
      <p:regular r:id="rId41"/>
      <p:bold r:id="rId42"/>
      <p:italic r:id="rId43"/>
      <p:boldItalic r:id="rId44"/>
    </p:embeddedFont>
    <p:embeddedFont>
      <p:font typeface="Helvetica Neue"/>
      <p:regular r:id="rId45"/>
      <p:bold r:id="rId46"/>
      <p:italic r:id="rId47"/>
      <p:boldItalic r:id="rId48"/>
    </p:embeddedFont>
    <p:embeddedFont>
      <p:font typeface="Helvetica Neue Light"/>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Susan Kennedy"/>
  <p:cmAuthor clrIdx="1" id="1" initials="" lastIdx="2" name="Dhilan Ramaprasad"/>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FFE8BBE-A9BC-443F-A2C8-8EA43B752862}">
  <a:tblStyle styleId="{1FFE8BBE-A9BC-443F-A2C8-8EA43B75286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GoogleSans-boldItalic.fntdata"/><Relationship Id="rId42" Type="http://schemas.openxmlformats.org/officeDocument/2006/relationships/font" Target="fonts/GoogleSansMedium-bold.fntdata"/><Relationship Id="rId41" Type="http://schemas.openxmlformats.org/officeDocument/2006/relationships/font" Target="fonts/GoogleSansMedium-regular.fntdata"/><Relationship Id="rId44" Type="http://schemas.openxmlformats.org/officeDocument/2006/relationships/font" Target="fonts/GoogleSansMedium-boldItalic.fntdata"/><Relationship Id="rId43" Type="http://schemas.openxmlformats.org/officeDocument/2006/relationships/font" Target="fonts/GoogleSansMedium-italic.fntdata"/><Relationship Id="rId46" Type="http://schemas.openxmlformats.org/officeDocument/2006/relationships/font" Target="fonts/HelveticaNeue-bold.fntdata"/><Relationship Id="rId45" Type="http://schemas.openxmlformats.org/officeDocument/2006/relationships/font" Target="fonts/HelveticaNeu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HelveticaNeue-boldItalic.fntdata"/><Relationship Id="rId47" Type="http://schemas.openxmlformats.org/officeDocument/2006/relationships/font" Target="fonts/HelveticaNeue-italic.fntdata"/><Relationship Id="rId49" Type="http://schemas.openxmlformats.org/officeDocument/2006/relationships/font" Target="fonts/HelveticaNeueLight-regular.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font" Target="fonts/Roboto-regular.fntdata"/><Relationship Id="rId32" Type="http://schemas.openxmlformats.org/officeDocument/2006/relationships/slide" Target="slides/slide25.xml"/><Relationship Id="rId35" Type="http://schemas.openxmlformats.org/officeDocument/2006/relationships/font" Target="fonts/Roboto-italic.fntdata"/><Relationship Id="rId34" Type="http://schemas.openxmlformats.org/officeDocument/2006/relationships/font" Target="fonts/Roboto-bold.fntdata"/><Relationship Id="rId37" Type="http://schemas.openxmlformats.org/officeDocument/2006/relationships/font" Target="fonts/GoogleSans-regular.fntdata"/><Relationship Id="rId36" Type="http://schemas.openxmlformats.org/officeDocument/2006/relationships/font" Target="fonts/Roboto-boldItalic.fntdata"/><Relationship Id="rId39" Type="http://schemas.openxmlformats.org/officeDocument/2006/relationships/font" Target="fonts/GoogleSans-italic.fntdata"/><Relationship Id="rId38" Type="http://schemas.openxmlformats.org/officeDocument/2006/relationships/font" Target="fonts/GoogleSans-bold.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HelveticaNeueLight-italic.fntdata"/><Relationship Id="rId50" Type="http://schemas.openxmlformats.org/officeDocument/2006/relationships/font" Target="fonts/HelveticaNeueLight-bold.fntdata"/><Relationship Id="rId52" Type="http://schemas.openxmlformats.org/officeDocument/2006/relationships/font" Target="fonts/HelveticaNeueLight-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11-11T03:56:07.265">
    <p:pos x="3119" y="570"/>
    <p:text>Ah! I used this from google templates on edx drive</p:text>
  </p:cm>
  <p:cm authorId="1" idx="1" dt="2020-11-11T03:56:07.265">
    <p:pos x="3119" y="570"/>
    <p:text>Do my replacements suffice?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2" dt="2020-11-11T03:57:42.373">
    <p:pos x="743" y="723"/>
    <p:text>@susankennedy@g.harvard.edu ? anything from their github is probably easier to get away with b/c covered by apache license...website less easy, but if directly addressing, it's fair use!
_Assigned to Susan Kennedy_</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mmons.wikimedia.org/wiki/File:Noto_Emoji_Oreo_1f914.svg"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PAIR-code/what-if-tool"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henounproject.com/search/?q=fairness&amp;i=3152286" TargetMode="External"/></Relationships>
</file>

<file path=ppt/notesSlides/_rels/notesSlide4.xml.rels><?xml version="1.0" encoding="UTF-8" standalone="yes"?><Relationships xmlns="http://schemas.openxmlformats.org/package/2006/relationships"><Relationship Id="rId40" Type="http://schemas.openxmlformats.org/officeDocument/2006/relationships/hyperlink" Target="https://en.wikipedia.org/wiki/Genetic_Information_Nondiscrimination_Act" TargetMode="External"/><Relationship Id="rId20" Type="http://schemas.openxmlformats.org/officeDocument/2006/relationships/hyperlink" Target="https://en.wikipedia.org/wiki/Age_Discrimination_in_Employment_Act_of_1967" TargetMode="External"/><Relationship Id="rId22" Type="http://schemas.openxmlformats.org/officeDocument/2006/relationships/hyperlink" Target="https://en.wikipedia.org/wiki/Equal_Pay_Act_of_1963" TargetMode="External"/><Relationship Id="rId21" Type="http://schemas.openxmlformats.org/officeDocument/2006/relationships/hyperlink" Target="https://en.wikipedia.org/wiki/Sex" TargetMode="External"/><Relationship Id="rId24" Type="http://schemas.openxmlformats.org/officeDocument/2006/relationships/hyperlink" Target="https://en.wikipedia.org/wiki/Sexual_orientation" TargetMode="External"/><Relationship Id="rId23" Type="http://schemas.openxmlformats.org/officeDocument/2006/relationships/hyperlink" Target="https://en.wikipedia.org/wiki/Civil_Rights_Act_of_1964" TargetMode="External"/><Relationship Id="rId1" Type="http://schemas.openxmlformats.org/officeDocument/2006/relationships/notesMaster" Target="../notesMasters/notesMaster1.xml"/><Relationship Id="rId2" Type="http://schemas.openxmlformats.org/officeDocument/2006/relationships/hyperlink" Target="https://www.eeoc.gov/node/24947" TargetMode="External"/><Relationship Id="rId3" Type="http://schemas.openxmlformats.org/officeDocument/2006/relationships/hyperlink" Target="https://www.eeoc.gov/node/24947" TargetMode="External"/><Relationship Id="rId4" Type="http://schemas.openxmlformats.org/officeDocument/2006/relationships/hyperlink" Target="https://www.eeoc.gov/node/24964" TargetMode="External"/><Relationship Id="rId9" Type="http://schemas.openxmlformats.org/officeDocument/2006/relationships/hyperlink" Target="https://www.eeoc.gov/node/24924" TargetMode="External"/><Relationship Id="rId26" Type="http://schemas.openxmlformats.org/officeDocument/2006/relationships/hyperlink" Target="https://en.wikipedia.org/wiki/Bostock_v._Clayton_County" TargetMode="External"/><Relationship Id="rId25" Type="http://schemas.openxmlformats.org/officeDocument/2006/relationships/hyperlink" Target="https://en.wikipedia.org/wiki/Gender_identity" TargetMode="External"/><Relationship Id="rId28" Type="http://schemas.openxmlformats.org/officeDocument/2006/relationships/hyperlink" Target="https://en.wikipedia.org/wiki/Protected_group#cite_note-2" TargetMode="External"/><Relationship Id="rId27" Type="http://schemas.openxmlformats.org/officeDocument/2006/relationships/hyperlink" Target="https://en.wikipedia.org/wiki/Civil_Rights_Act_of_1964" TargetMode="External"/><Relationship Id="rId5" Type="http://schemas.openxmlformats.org/officeDocument/2006/relationships/hyperlink" Target="https://www.eeoc.gov/node/24948" TargetMode="External"/><Relationship Id="rId6" Type="http://schemas.openxmlformats.org/officeDocument/2006/relationships/hyperlink" Target="https://www.eeoc.gov/node/24933" TargetMode="External"/><Relationship Id="rId29" Type="http://schemas.openxmlformats.org/officeDocument/2006/relationships/hyperlink" Target="https://en.wikipedia.org/wiki/Pregnancy" TargetMode="External"/><Relationship Id="rId7" Type="http://schemas.openxmlformats.org/officeDocument/2006/relationships/hyperlink" Target="https://www.eeoc.gov/node/24106" TargetMode="External"/><Relationship Id="rId8" Type="http://schemas.openxmlformats.org/officeDocument/2006/relationships/hyperlink" Target="https://www.eeoc.gov/node/24106" TargetMode="External"/><Relationship Id="rId31" Type="http://schemas.openxmlformats.org/officeDocument/2006/relationships/hyperlink" Target="https://en.wikipedia.org/wiki/Family" TargetMode="External"/><Relationship Id="rId30" Type="http://schemas.openxmlformats.org/officeDocument/2006/relationships/hyperlink" Target="https://en.wikipedia.org/wiki/Pregnancy_Discrimination_Act" TargetMode="External"/><Relationship Id="rId11" Type="http://schemas.openxmlformats.org/officeDocument/2006/relationships/hyperlink" Target="https://www.eeoc.gov/node/24244" TargetMode="External"/><Relationship Id="rId33" Type="http://schemas.openxmlformats.org/officeDocument/2006/relationships/hyperlink" Target="https://en.wikipedia.org/wiki/Disability" TargetMode="External"/><Relationship Id="rId10" Type="http://schemas.openxmlformats.org/officeDocument/2006/relationships/hyperlink" Target="https://www.eeoc.gov/node/24903" TargetMode="External"/><Relationship Id="rId32" Type="http://schemas.openxmlformats.org/officeDocument/2006/relationships/hyperlink" Target="https://en.wikipedia.org/wiki/Civil_Rights_Act_of_1968" TargetMode="External"/><Relationship Id="rId13" Type="http://schemas.openxmlformats.org/officeDocument/2006/relationships/hyperlink" Target="https://en.wikipedia.org/wiki/Race_(human_categorization)" TargetMode="External"/><Relationship Id="rId35" Type="http://schemas.openxmlformats.org/officeDocument/2006/relationships/hyperlink" Target="https://en.wikipedia.org/wiki/Americans_with_Disabilities_Act_of_1990" TargetMode="External"/><Relationship Id="rId12" Type="http://schemas.openxmlformats.org/officeDocument/2006/relationships/hyperlink" Target="https://www.eeoc.gov/node/25225" TargetMode="External"/><Relationship Id="rId34" Type="http://schemas.openxmlformats.org/officeDocument/2006/relationships/hyperlink" Target="https://en.wikipedia.org/wiki/Rehabilitation_Act_of_1973" TargetMode="External"/><Relationship Id="rId15" Type="http://schemas.openxmlformats.org/officeDocument/2006/relationships/hyperlink" Target="https://en.wikipedia.org/wiki/Religion" TargetMode="External"/><Relationship Id="rId37" Type="http://schemas.openxmlformats.org/officeDocument/2006/relationships/hyperlink" Target="https://en.wikipedia.org/wiki/Vietnam_Era_Veterans%27_Readjustment_Assistance_Act_of_1974" TargetMode="External"/><Relationship Id="rId14" Type="http://schemas.openxmlformats.org/officeDocument/2006/relationships/hyperlink" Target="https://en.wikipedia.org/wiki/Civil_Rights_Act_of_1964" TargetMode="External"/><Relationship Id="rId36" Type="http://schemas.openxmlformats.org/officeDocument/2006/relationships/hyperlink" Target="https://en.wikipedia.org/wiki/Veteran" TargetMode="External"/><Relationship Id="rId17" Type="http://schemas.openxmlformats.org/officeDocument/2006/relationships/hyperlink" Target="https://en.wikipedia.org/wiki/National_origin" TargetMode="External"/><Relationship Id="rId39" Type="http://schemas.openxmlformats.org/officeDocument/2006/relationships/hyperlink" Target="https://en.wikipedia.org/wiki/Genetic_information" TargetMode="External"/><Relationship Id="rId16" Type="http://schemas.openxmlformats.org/officeDocument/2006/relationships/hyperlink" Target="https://en.wikipedia.org/wiki/Civil_Rights_Act_of_1964" TargetMode="External"/><Relationship Id="rId38" Type="http://schemas.openxmlformats.org/officeDocument/2006/relationships/hyperlink" Target="https://en.wikipedia.org/wiki/Uniformed_Services_Employment_and_Reemployment_Rights_Act" TargetMode="External"/><Relationship Id="rId19" Type="http://schemas.openxmlformats.org/officeDocument/2006/relationships/hyperlink" Target="https://en.wikipedia.org/wiki/Ageism" TargetMode="External"/><Relationship Id="rId18" Type="http://schemas.openxmlformats.org/officeDocument/2006/relationships/hyperlink" Target="https://en.wikipedia.org/wiki/Civil_Rights_Act_of_1964"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henounproject.com/search/?q=blindfold&amp;i=2884566"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8e692b44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8e692b44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157b420e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157b420e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157b420e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a157b420e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TPR - TP/ TP + FN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a157b420e6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a157b420e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3C4043"/>
              </a:buClr>
              <a:buSzPts val="1100"/>
              <a:buFont typeface="Arial"/>
              <a:buNone/>
            </a:pPr>
            <a:r>
              <a:t/>
            </a:r>
            <a:endParaRPr>
              <a:solidFill>
                <a:schemeClr val="dk1"/>
              </a:solidFill>
            </a:endParaRPr>
          </a:p>
          <a:p>
            <a:pPr indent="0" lvl="0" marL="0" rtl="0" algn="l">
              <a:spcBef>
                <a:spcPts val="16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a157b420e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a157b420e6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a157b420e6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a157b420e6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Hazard: reused from 1-3-7</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a157b420e6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a157b420e6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Acknowledge how this area of ML research is still developing, but we’ll highlight some things you can do. First we’ll start by going over common traps/pitfalls that lead to fairness problems and how to avoid them, then talk about industry solutions/resources.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a89857bff1_0_1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a89857bff1_0_1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80868B"/>
                </a:solidFill>
                <a:latin typeface="Roboto"/>
                <a:ea typeface="Roboto"/>
                <a:cs typeface="Roboto"/>
                <a:sym typeface="Roboto"/>
              </a:rPr>
              <a:t>Repurposing algorithmic solutions</a:t>
            </a:r>
            <a:endParaRPr sz="1000">
              <a:solidFill>
                <a:srgbClr val="80868B"/>
              </a:solidFill>
              <a:latin typeface="Roboto"/>
              <a:ea typeface="Roboto"/>
              <a:cs typeface="Roboto"/>
              <a:sym typeface="Roboto"/>
            </a:endParaRPr>
          </a:p>
          <a:p>
            <a:pPr indent="0" lvl="0" marL="0" rtl="0" algn="l">
              <a:spcBef>
                <a:spcPts val="0"/>
              </a:spcBef>
              <a:spcAft>
                <a:spcPts val="0"/>
              </a:spcAft>
              <a:buNone/>
            </a:pPr>
            <a:r>
              <a:rPr lang="en" sz="1000">
                <a:solidFill>
                  <a:srgbClr val="80868B"/>
                </a:solidFill>
                <a:latin typeface="Roboto"/>
                <a:ea typeface="Roboto"/>
                <a:cs typeface="Roboto"/>
                <a:sym typeface="Roboto"/>
              </a:rPr>
              <a:t>Fairness is not tied to specific objects but to specific social contexts</a:t>
            </a:r>
            <a:endParaRPr sz="1000">
              <a:solidFill>
                <a:srgbClr val="80868B"/>
              </a:solidFill>
              <a:latin typeface="Roboto"/>
              <a:ea typeface="Roboto"/>
              <a:cs typeface="Roboto"/>
              <a:sym typeface="Roboto"/>
            </a:endParaRPr>
          </a:p>
          <a:p>
            <a:pPr indent="0" lvl="0" marL="0" rtl="0" algn="l">
              <a:spcBef>
                <a:spcPts val="0"/>
              </a:spcBef>
              <a:spcAft>
                <a:spcPts val="0"/>
              </a:spcAft>
              <a:buNone/>
            </a:pPr>
            <a:r>
              <a:rPr lang="en" sz="1000">
                <a:solidFill>
                  <a:srgbClr val="80868B"/>
                </a:solidFill>
                <a:latin typeface="Roboto"/>
                <a:ea typeface="Roboto"/>
                <a:cs typeface="Roboto"/>
                <a:sym typeface="Roboto"/>
              </a:rPr>
              <a:t>Fair outcomes will be disrupted as soon as code, device or software moves to a different context</a:t>
            </a:r>
            <a:endParaRPr sz="1000">
              <a:solidFill>
                <a:srgbClr val="80868B"/>
              </a:solidFill>
              <a:latin typeface="Roboto"/>
              <a:ea typeface="Roboto"/>
              <a:cs typeface="Roboto"/>
              <a:sym typeface="Roboto"/>
            </a:endParaRPr>
          </a:p>
          <a:p>
            <a:pPr indent="0" lvl="0" marL="0" rtl="0" algn="l">
              <a:spcBef>
                <a:spcPts val="0"/>
              </a:spcBef>
              <a:spcAft>
                <a:spcPts val="0"/>
              </a:spcAft>
              <a:buNone/>
            </a:pPr>
            <a:r>
              <a:rPr lang="en" sz="1000">
                <a:solidFill>
                  <a:srgbClr val="80868B"/>
                </a:solidFill>
                <a:latin typeface="Roboto"/>
                <a:ea typeface="Roboto"/>
                <a:cs typeface="Roboto"/>
                <a:sym typeface="Roboto"/>
              </a:rPr>
              <a:t>Failure to understand how repurposing algorithmic solutions designed for one social context may be misleading, inaccurate, or otherwise do harm when applied to a different context </a:t>
            </a:r>
            <a:endParaRPr sz="10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a89857bff1_0_1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a89857bff1_0_1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80868B"/>
                </a:solidFill>
                <a:latin typeface="Roboto"/>
                <a:ea typeface="Roboto"/>
                <a:cs typeface="Roboto"/>
                <a:sym typeface="Roboto"/>
              </a:rPr>
              <a:t>Repurposing algorithmic solutions</a:t>
            </a:r>
            <a:endParaRPr sz="1000">
              <a:solidFill>
                <a:srgbClr val="80868B"/>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000">
                <a:solidFill>
                  <a:srgbClr val="80868B"/>
                </a:solidFill>
                <a:latin typeface="Roboto"/>
                <a:ea typeface="Roboto"/>
                <a:cs typeface="Roboto"/>
                <a:sym typeface="Roboto"/>
              </a:rPr>
              <a:t>Fairness is not tied to specific objects but to specific social contexts</a:t>
            </a:r>
            <a:endParaRPr sz="1000">
              <a:solidFill>
                <a:srgbClr val="80868B"/>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000">
                <a:solidFill>
                  <a:srgbClr val="80868B"/>
                </a:solidFill>
                <a:latin typeface="Roboto"/>
                <a:ea typeface="Roboto"/>
                <a:cs typeface="Roboto"/>
                <a:sym typeface="Roboto"/>
              </a:rPr>
              <a:t>Fair outcomes will be disrupted as soon as code, device or software moves to a different context</a:t>
            </a:r>
            <a:endParaRPr sz="1000">
              <a:solidFill>
                <a:srgbClr val="80868B"/>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000">
                <a:solidFill>
                  <a:srgbClr val="80868B"/>
                </a:solidFill>
                <a:latin typeface="Roboto"/>
                <a:ea typeface="Roboto"/>
                <a:cs typeface="Roboto"/>
                <a:sym typeface="Roboto"/>
              </a:rPr>
              <a:t>Failure to understand how repurposing algorithmic solutions designed for one social context may be misleading, inaccurate, or otherwise do harm when applied to a different context </a:t>
            </a:r>
            <a:endParaRPr sz="10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a89857bff1_0_1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a89857bff1_0_1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80868B"/>
                </a:solidFill>
                <a:latin typeface="Roboto"/>
                <a:ea typeface="Roboto"/>
                <a:cs typeface="Roboto"/>
                <a:sym typeface="Roboto"/>
              </a:rPr>
              <a:t>Repurposing algorithmic solutions</a:t>
            </a:r>
            <a:endParaRPr sz="1000">
              <a:solidFill>
                <a:srgbClr val="80868B"/>
              </a:solidFill>
              <a:latin typeface="Roboto"/>
              <a:ea typeface="Roboto"/>
              <a:cs typeface="Roboto"/>
              <a:sym typeface="Roboto"/>
            </a:endParaRPr>
          </a:p>
          <a:p>
            <a:pPr indent="0" lvl="0" marL="0" rtl="0" algn="l">
              <a:spcBef>
                <a:spcPts val="0"/>
              </a:spcBef>
              <a:spcAft>
                <a:spcPts val="0"/>
              </a:spcAft>
              <a:buNone/>
            </a:pPr>
            <a:r>
              <a:rPr lang="en" sz="1000">
                <a:solidFill>
                  <a:srgbClr val="80868B"/>
                </a:solidFill>
                <a:latin typeface="Roboto"/>
                <a:ea typeface="Roboto"/>
                <a:cs typeface="Roboto"/>
                <a:sym typeface="Roboto"/>
              </a:rPr>
              <a:t>Fairness is not tied to specific objects but to specific social contexts</a:t>
            </a:r>
            <a:endParaRPr sz="1000">
              <a:solidFill>
                <a:srgbClr val="80868B"/>
              </a:solidFill>
              <a:latin typeface="Roboto"/>
              <a:ea typeface="Roboto"/>
              <a:cs typeface="Roboto"/>
              <a:sym typeface="Roboto"/>
            </a:endParaRPr>
          </a:p>
          <a:p>
            <a:pPr indent="0" lvl="0" marL="0" rtl="0" algn="l">
              <a:spcBef>
                <a:spcPts val="0"/>
              </a:spcBef>
              <a:spcAft>
                <a:spcPts val="0"/>
              </a:spcAft>
              <a:buNone/>
            </a:pPr>
            <a:r>
              <a:rPr lang="en" sz="1000">
                <a:solidFill>
                  <a:srgbClr val="80868B"/>
                </a:solidFill>
                <a:latin typeface="Roboto"/>
                <a:ea typeface="Roboto"/>
                <a:cs typeface="Roboto"/>
                <a:sym typeface="Roboto"/>
              </a:rPr>
              <a:t>Fair outcomes will be disrupted as soon as code, device or software moves to a different context</a:t>
            </a:r>
            <a:endParaRPr sz="1000">
              <a:solidFill>
                <a:srgbClr val="80868B"/>
              </a:solidFill>
              <a:latin typeface="Roboto"/>
              <a:ea typeface="Roboto"/>
              <a:cs typeface="Roboto"/>
              <a:sym typeface="Roboto"/>
            </a:endParaRPr>
          </a:p>
          <a:p>
            <a:pPr indent="0" lvl="0" marL="0" rtl="0" algn="l">
              <a:spcBef>
                <a:spcPts val="0"/>
              </a:spcBef>
              <a:spcAft>
                <a:spcPts val="0"/>
              </a:spcAft>
              <a:buNone/>
            </a:pPr>
            <a:r>
              <a:rPr lang="en" sz="1000">
                <a:solidFill>
                  <a:srgbClr val="80868B"/>
                </a:solidFill>
                <a:latin typeface="Roboto"/>
                <a:ea typeface="Roboto"/>
                <a:cs typeface="Roboto"/>
                <a:sym typeface="Roboto"/>
              </a:rPr>
              <a:t>Failure to understand how repurposing algorithmic solutions designed for one social context may be misleading, inaccurate, or otherwise do harm when applied to a different context </a:t>
            </a:r>
            <a:endParaRPr sz="10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a157b420e6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a157b420e6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80868B"/>
                </a:solidFill>
                <a:latin typeface="Roboto"/>
                <a:ea typeface="Roboto"/>
                <a:cs typeface="Roboto"/>
                <a:sym typeface="Roboto"/>
              </a:rPr>
              <a:t>Repurposing algorithmic solutions</a:t>
            </a:r>
            <a:endParaRPr sz="1000">
              <a:solidFill>
                <a:srgbClr val="80868B"/>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000">
                <a:solidFill>
                  <a:srgbClr val="80868B"/>
                </a:solidFill>
                <a:latin typeface="Roboto"/>
                <a:ea typeface="Roboto"/>
                <a:cs typeface="Roboto"/>
                <a:sym typeface="Roboto"/>
              </a:rPr>
              <a:t>Fairness is not tied to specific objects but to specific social contexts</a:t>
            </a:r>
            <a:endParaRPr sz="1000">
              <a:solidFill>
                <a:srgbClr val="80868B"/>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000">
                <a:solidFill>
                  <a:srgbClr val="80868B"/>
                </a:solidFill>
                <a:latin typeface="Roboto"/>
                <a:ea typeface="Roboto"/>
                <a:cs typeface="Roboto"/>
                <a:sym typeface="Roboto"/>
              </a:rPr>
              <a:t>Fair outcomes will be disrupted as soon as code, device or software moves to a different context</a:t>
            </a:r>
            <a:endParaRPr sz="1000">
              <a:solidFill>
                <a:srgbClr val="80868B"/>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000">
                <a:solidFill>
                  <a:srgbClr val="80868B"/>
                </a:solidFill>
                <a:latin typeface="Roboto"/>
                <a:ea typeface="Roboto"/>
                <a:cs typeface="Roboto"/>
                <a:sym typeface="Roboto"/>
              </a:rPr>
              <a:t>Failure to understand how repurposing algorithmic solutions designed for one social context may be misleading, inaccurate, or otherwise do harm when applied to a different context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8e692b44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8e692b44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a157b420e6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a157b420e6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80868B"/>
                </a:solidFill>
                <a:latin typeface="Roboto"/>
                <a:ea typeface="Roboto"/>
                <a:cs typeface="Roboto"/>
                <a:sym typeface="Roboto"/>
              </a:rPr>
              <a:t>Repurposing algorithmic solutions</a:t>
            </a:r>
            <a:endParaRPr sz="1000">
              <a:solidFill>
                <a:srgbClr val="80868B"/>
              </a:solidFill>
              <a:latin typeface="Roboto"/>
              <a:ea typeface="Roboto"/>
              <a:cs typeface="Roboto"/>
              <a:sym typeface="Roboto"/>
            </a:endParaRPr>
          </a:p>
          <a:p>
            <a:pPr indent="0" lvl="0" marL="0" rtl="0" algn="l">
              <a:spcBef>
                <a:spcPts val="0"/>
              </a:spcBef>
              <a:spcAft>
                <a:spcPts val="0"/>
              </a:spcAft>
              <a:buNone/>
            </a:pPr>
            <a:r>
              <a:rPr lang="en" sz="1000">
                <a:solidFill>
                  <a:srgbClr val="80868B"/>
                </a:solidFill>
                <a:latin typeface="Roboto"/>
                <a:ea typeface="Roboto"/>
                <a:cs typeface="Roboto"/>
                <a:sym typeface="Roboto"/>
              </a:rPr>
              <a:t>Fairness is not tied to specific objects but to specific social contexts</a:t>
            </a:r>
            <a:endParaRPr sz="1000">
              <a:solidFill>
                <a:srgbClr val="80868B"/>
              </a:solidFill>
              <a:latin typeface="Roboto"/>
              <a:ea typeface="Roboto"/>
              <a:cs typeface="Roboto"/>
              <a:sym typeface="Roboto"/>
            </a:endParaRPr>
          </a:p>
          <a:p>
            <a:pPr indent="0" lvl="0" marL="0" rtl="0" algn="l">
              <a:spcBef>
                <a:spcPts val="0"/>
              </a:spcBef>
              <a:spcAft>
                <a:spcPts val="0"/>
              </a:spcAft>
              <a:buNone/>
            </a:pPr>
            <a:r>
              <a:rPr lang="en" sz="1000">
                <a:solidFill>
                  <a:srgbClr val="80868B"/>
                </a:solidFill>
                <a:latin typeface="Roboto"/>
                <a:ea typeface="Roboto"/>
                <a:cs typeface="Roboto"/>
                <a:sym typeface="Roboto"/>
              </a:rPr>
              <a:t>Fair outcomes will be disrupted as soon as code, device or software moves to a different context</a:t>
            </a:r>
            <a:endParaRPr sz="1000">
              <a:solidFill>
                <a:srgbClr val="80868B"/>
              </a:solidFill>
              <a:latin typeface="Roboto"/>
              <a:ea typeface="Roboto"/>
              <a:cs typeface="Roboto"/>
              <a:sym typeface="Roboto"/>
            </a:endParaRPr>
          </a:p>
          <a:p>
            <a:pPr indent="0" lvl="0" marL="0" rtl="0" algn="l">
              <a:spcBef>
                <a:spcPts val="0"/>
              </a:spcBef>
              <a:spcAft>
                <a:spcPts val="0"/>
              </a:spcAft>
              <a:buNone/>
            </a:pPr>
            <a:r>
              <a:rPr lang="en" sz="1000">
                <a:solidFill>
                  <a:srgbClr val="80868B"/>
                </a:solidFill>
                <a:latin typeface="Roboto"/>
                <a:ea typeface="Roboto"/>
                <a:cs typeface="Roboto"/>
                <a:sym typeface="Roboto"/>
              </a:rPr>
              <a:t>Failure to understand how repurposing algorithmic solutions designed for one social context may be misleading, inaccurate, or otherwise do harm when applied to a different context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a157b420e6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a157b420e6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80868B"/>
                </a:solidFill>
                <a:latin typeface="Roboto"/>
                <a:ea typeface="Roboto"/>
                <a:cs typeface="Roboto"/>
                <a:sym typeface="Roboto"/>
              </a:rPr>
              <a:t>Repurposing algorithmic solutions</a:t>
            </a:r>
            <a:endParaRPr sz="1000">
              <a:solidFill>
                <a:srgbClr val="80868B"/>
              </a:solidFill>
              <a:latin typeface="Roboto"/>
              <a:ea typeface="Roboto"/>
              <a:cs typeface="Roboto"/>
              <a:sym typeface="Roboto"/>
            </a:endParaRPr>
          </a:p>
          <a:p>
            <a:pPr indent="0" lvl="0" marL="0" rtl="0" algn="l">
              <a:spcBef>
                <a:spcPts val="0"/>
              </a:spcBef>
              <a:spcAft>
                <a:spcPts val="0"/>
              </a:spcAft>
              <a:buNone/>
            </a:pPr>
            <a:r>
              <a:rPr lang="en" sz="1000">
                <a:solidFill>
                  <a:srgbClr val="80868B"/>
                </a:solidFill>
                <a:latin typeface="Roboto"/>
                <a:ea typeface="Roboto"/>
                <a:cs typeface="Roboto"/>
                <a:sym typeface="Roboto"/>
              </a:rPr>
              <a:t>Fairness is not tied to specific objects but to specific social contexts</a:t>
            </a:r>
            <a:endParaRPr sz="1000">
              <a:solidFill>
                <a:srgbClr val="80868B"/>
              </a:solidFill>
              <a:latin typeface="Roboto"/>
              <a:ea typeface="Roboto"/>
              <a:cs typeface="Roboto"/>
              <a:sym typeface="Roboto"/>
            </a:endParaRPr>
          </a:p>
          <a:p>
            <a:pPr indent="0" lvl="0" marL="0" rtl="0" algn="l">
              <a:spcBef>
                <a:spcPts val="0"/>
              </a:spcBef>
              <a:spcAft>
                <a:spcPts val="0"/>
              </a:spcAft>
              <a:buNone/>
            </a:pPr>
            <a:r>
              <a:rPr lang="en" sz="1000">
                <a:solidFill>
                  <a:srgbClr val="80868B"/>
                </a:solidFill>
                <a:latin typeface="Roboto"/>
                <a:ea typeface="Roboto"/>
                <a:cs typeface="Roboto"/>
                <a:sym typeface="Roboto"/>
              </a:rPr>
              <a:t>Fair outcomes will be disrupted as soon as code, device or software moves to a different context</a:t>
            </a:r>
            <a:endParaRPr sz="1000">
              <a:solidFill>
                <a:srgbClr val="80868B"/>
              </a:solidFill>
              <a:latin typeface="Roboto"/>
              <a:ea typeface="Roboto"/>
              <a:cs typeface="Roboto"/>
              <a:sym typeface="Roboto"/>
            </a:endParaRPr>
          </a:p>
          <a:p>
            <a:pPr indent="0" lvl="0" marL="0" rtl="0" algn="l">
              <a:spcBef>
                <a:spcPts val="0"/>
              </a:spcBef>
              <a:spcAft>
                <a:spcPts val="0"/>
              </a:spcAft>
              <a:buNone/>
            </a:pPr>
            <a:r>
              <a:rPr lang="en" sz="1000">
                <a:solidFill>
                  <a:srgbClr val="80868B"/>
                </a:solidFill>
                <a:latin typeface="Roboto"/>
                <a:ea typeface="Roboto"/>
                <a:cs typeface="Roboto"/>
                <a:sym typeface="Roboto"/>
              </a:rPr>
              <a:t>Failure to understand how repurposing algorithmic solutions designed for one social context may be misleading, inaccurate, or otherwise do harm when applied to a different context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a157b420e6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a157b420e6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https://thenounproject.com/search/?q=world+map&amp;i=3090683</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a157b420e6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a157b420e6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a157b420e6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a157b420e6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u="sng">
                <a:solidFill>
                  <a:srgbClr val="1A73E8"/>
                </a:solidFill>
                <a:highlight>
                  <a:schemeClr val="lt1"/>
                </a:highlight>
                <a:latin typeface="Roboto"/>
                <a:ea typeface="Roboto"/>
                <a:cs typeface="Roboto"/>
                <a:sym typeface="Roboto"/>
                <a:hlinkClick r:id="rId2">
                  <a:extLst>
                    <a:ext uri="{A12FA001-AC4F-418D-AE19-62706E023703}">
                      <ahyp:hlinkClr val="tx"/>
                    </a:ext>
                  </a:extLst>
                </a:hlinkClick>
              </a:rPr>
              <a:t>https://commons.wikimedia.org/wiki/File:Noto_Emoji_Oreo_1f914.svg</a:t>
            </a:r>
            <a:endParaRPr>
              <a:solidFill>
                <a:schemeClr val="dk1"/>
              </a:solidFill>
            </a:endParaRPr>
          </a:p>
          <a:p>
            <a:pPr indent="0" lvl="0" marL="0" rtl="0" algn="l">
              <a:spcBef>
                <a:spcPts val="0"/>
              </a:spcBef>
              <a:spcAft>
                <a:spcPts val="0"/>
              </a:spcAft>
              <a:buNone/>
            </a:pPr>
            <a:r>
              <a:rPr lang="en">
                <a:solidFill>
                  <a:schemeClr val="dk1"/>
                </a:solidFill>
              </a:rPr>
              <a:t>https://thenounproject.com/search/?q=thought+bubble&amp;i=788841</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a157b420e6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a157b420e6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rgbClr val="1A73E8"/>
                </a:solidFill>
                <a:hlinkClick r:id="rId2">
                  <a:extLst>
                    <a:ext uri="{A12FA001-AC4F-418D-AE19-62706E023703}">
                      <ahyp:hlinkClr val="tx"/>
                    </a:ext>
                  </a:extLst>
                </a:hlinkClick>
              </a:rPr>
              <a:t>https://github.com/PAIR-code/what-if-tool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Apache License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8e692b44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8e692b44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2200"/>
              </a:spcBef>
              <a:spcAft>
                <a:spcPts val="0"/>
              </a:spcAft>
              <a:buClr>
                <a:schemeClr val="dk1"/>
              </a:buClr>
              <a:buSzPts val="1100"/>
              <a:buFont typeface="Arial"/>
              <a:buNone/>
            </a:pPr>
            <a:r>
              <a:rPr lang="en" sz="1050" u="sng">
                <a:solidFill>
                  <a:srgbClr val="1A73E8"/>
                </a:solidFill>
                <a:highlight>
                  <a:srgbClr val="FFFFFF"/>
                </a:highlight>
                <a:latin typeface="Roboto"/>
                <a:ea typeface="Roboto"/>
                <a:cs typeface="Roboto"/>
                <a:sym typeface="Roboto"/>
                <a:hlinkClick r:id="rId2">
                  <a:extLst>
                    <a:ext uri="{A12FA001-AC4F-418D-AE19-62706E023703}">
                      <ahyp:hlinkClr val="tx"/>
                    </a:ext>
                  </a:extLst>
                </a:hlinkClick>
              </a:rPr>
              <a:t>https://thenounproject.com/search/?q=fairness&amp;i=3152286</a:t>
            </a:r>
            <a:endParaRPr sz="1050">
              <a:solidFill>
                <a:srgbClr val="333333"/>
              </a:solidFill>
              <a:latin typeface="Roboto"/>
              <a:ea typeface="Roboto"/>
              <a:cs typeface="Roboto"/>
              <a:sym typeface="Roboto"/>
            </a:endParaRPr>
          </a:p>
          <a:p>
            <a:pPr indent="0" lvl="0" marL="0" rtl="0" algn="l">
              <a:spcBef>
                <a:spcPts val="2200"/>
              </a:spcBef>
              <a:spcAft>
                <a:spcPts val="0"/>
              </a:spcAft>
              <a:buClr>
                <a:schemeClr val="dk1"/>
              </a:buClr>
              <a:buSzPts val="1100"/>
              <a:buFont typeface="Arial"/>
              <a:buNone/>
            </a:pPr>
            <a:r>
              <a:rPr lang="en" sz="1050">
                <a:solidFill>
                  <a:srgbClr val="333333"/>
                </a:solidFill>
                <a:latin typeface="Roboto"/>
                <a:ea typeface="Roboto"/>
                <a:cs typeface="Roboto"/>
                <a:sym typeface="Roboto"/>
              </a:rPr>
              <a:t>Over the past few years, fairness has emerged as a matter of serious concern within machine learning. There is growing recognition that even models developed with the best of intentions may exhibit discriminatory biases, perpetuate inequality, or perform less well for historically disadvantaged groups.</a:t>
            </a:r>
            <a:endParaRPr sz="1800">
              <a:solidFill>
                <a:srgbClr val="80868B"/>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8e692b44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8e692b44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50">
                <a:solidFill>
                  <a:srgbClr val="101010"/>
                </a:solidFill>
                <a:highlight>
                  <a:srgbClr val="FAFAFA"/>
                </a:highlight>
                <a:latin typeface="Times New Roman"/>
                <a:ea typeface="Times New Roman"/>
                <a:cs typeface="Times New Roman"/>
                <a:sym typeface="Times New Roman"/>
              </a:rPr>
              <a:t>Protected classes include: racial, ethnic, religious, and national minorities; women; seniors; and people with genetic vulnerabilities, disabilities, or pre-existing medical conditions</a:t>
            </a:r>
            <a:endParaRPr sz="1350">
              <a:solidFill>
                <a:srgbClr val="101010"/>
              </a:solidFill>
              <a:highlight>
                <a:srgbClr val="FAFAFA"/>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50">
                <a:solidFill>
                  <a:srgbClr val="1B1B1B"/>
                </a:solidFill>
                <a:highlight>
                  <a:schemeClr val="lt1"/>
                </a:highlight>
                <a:latin typeface="Helvetica Neue"/>
                <a:ea typeface="Helvetica Neue"/>
                <a:cs typeface="Helvetica Neue"/>
                <a:sym typeface="Helvetica Neue"/>
              </a:rPr>
              <a:t>Applicants, employees and former employees are protected from employment discrimination based on </a:t>
            </a:r>
            <a:r>
              <a:rPr lang="en" sz="1250" u="sng">
                <a:solidFill>
                  <a:srgbClr val="005EA2"/>
                </a:solidFill>
                <a:latin typeface="Helvetica Neue"/>
                <a:ea typeface="Helvetica Neue"/>
                <a:cs typeface="Helvetica Neue"/>
                <a:sym typeface="Helvetica Neue"/>
                <a:hlinkClick r:id="rId2">
                  <a:extLst>
                    <a:ext uri="{A12FA001-AC4F-418D-AE19-62706E023703}">
                      <ahyp:hlinkClr val="tx"/>
                    </a:ext>
                  </a:extLst>
                </a:hlinkClick>
              </a:rPr>
              <a:t>race</a:t>
            </a:r>
            <a:r>
              <a:rPr lang="en" sz="1250">
                <a:solidFill>
                  <a:srgbClr val="1B1B1B"/>
                </a:solidFill>
                <a:highlight>
                  <a:schemeClr val="lt1"/>
                </a:highlight>
                <a:latin typeface="Helvetica Neue"/>
                <a:ea typeface="Helvetica Neue"/>
                <a:cs typeface="Helvetica Neue"/>
                <a:sym typeface="Helvetica Neue"/>
              </a:rPr>
              <a:t>, </a:t>
            </a:r>
            <a:r>
              <a:rPr lang="en" sz="1250" u="sng">
                <a:solidFill>
                  <a:srgbClr val="005EA2"/>
                </a:solidFill>
                <a:latin typeface="Helvetica Neue"/>
                <a:ea typeface="Helvetica Neue"/>
                <a:cs typeface="Helvetica Neue"/>
                <a:sym typeface="Helvetica Neue"/>
                <a:hlinkClick r:id="rId3">
                  <a:extLst>
                    <a:ext uri="{A12FA001-AC4F-418D-AE19-62706E023703}">
                      <ahyp:hlinkClr val="tx"/>
                    </a:ext>
                  </a:extLst>
                </a:hlinkClick>
              </a:rPr>
              <a:t>color</a:t>
            </a:r>
            <a:r>
              <a:rPr lang="en" sz="1250">
                <a:solidFill>
                  <a:srgbClr val="1B1B1B"/>
                </a:solidFill>
                <a:highlight>
                  <a:schemeClr val="lt1"/>
                </a:highlight>
                <a:latin typeface="Helvetica Neue"/>
                <a:ea typeface="Helvetica Neue"/>
                <a:cs typeface="Helvetica Neue"/>
                <a:sym typeface="Helvetica Neue"/>
              </a:rPr>
              <a:t>, </a:t>
            </a:r>
            <a:r>
              <a:rPr lang="en" sz="1250" u="sng">
                <a:solidFill>
                  <a:srgbClr val="005EA2"/>
                </a:solidFill>
                <a:latin typeface="Helvetica Neue"/>
                <a:ea typeface="Helvetica Neue"/>
                <a:cs typeface="Helvetica Neue"/>
                <a:sym typeface="Helvetica Neue"/>
                <a:hlinkClick r:id="rId4">
                  <a:extLst>
                    <a:ext uri="{A12FA001-AC4F-418D-AE19-62706E023703}">
                      <ahyp:hlinkClr val="tx"/>
                    </a:ext>
                  </a:extLst>
                </a:hlinkClick>
              </a:rPr>
              <a:t>religion</a:t>
            </a:r>
            <a:r>
              <a:rPr lang="en" sz="1250">
                <a:solidFill>
                  <a:srgbClr val="1B1B1B"/>
                </a:solidFill>
                <a:highlight>
                  <a:schemeClr val="lt1"/>
                </a:highlight>
                <a:latin typeface="Helvetica Neue"/>
                <a:ea typeface="Helvetica Neue"/>
                <a:cs typeface="Helvetica Neue"/>
                <a:sym typeface="Helvetica Neue"/>
              </a:rPr>
              <a:t>, </a:t>
            </a:r>
            <a:r>
              <a:rPr lang="en" sz="1250" u="sng">
                <a:solidFill>
                  <a:srgbClr val="005EA2"/>
                </a:solidFill>
                <a:latin typeface="Helvetica Neue"/>
                <a:ea typeface="Helvetica Neue"/>
                <a:cs typeface="Helvetica Neue"/>
                <a:sym typeface="Helvetica Neue"/>
                <a:hlinkClick r:id="rId5">
                  <a:extLst>
                    <a:ext uri="{A12FA001-AC4F-418D-AE19-62706E023703}">
                      <ahyp:hlinkClr val="tx"/>
                    </a:ext>
                  </a:extLst>
                </a:hlinkClick>
              </a:rPr>
              <a:t>sex</a:t>
            </a:r>
            <a:r>
              <a:rPr lang="en" sz="1250">
                <a:solidFill>
                  <a:srgbClr val="1B1B1B"/>
                </a:solidFill>
                <a:highlight>
                  <a:schemeClr val="lt1"/>
                </a:highlight>
                <a:latin typeface="Helvetica Neue"/>
                <a:ea typeface="Helvetica Neue"/>
                <a:cs typeface="Helvetica Neue"/>
                <a:sym typeface="Helvetica Neue"/>
              </a:rPr>
              <a:t> (including </a:t>
            </a:r>
            <a:r>
              <a:rPr lang="en" sz="1250" u="sng">
                <a:solidFill>
                  <a:srgbClr val="005EA2"/>
                </a:solidFill>
                <a:latin typeface="Helvetica Neue"/>
                <a:ea typeface="Helvetica Neue"/>
                <a:cs typeface="Helvetica Neue"/>
                <a:sym typeface="Helvetica Neue"/>
                <a:hlinkClick r:id="rId6">
                  <a:extLst>
                    <a:ext uri="{A12FA001-AC4F-418D-AE19-62706E023703}">
                      <ahyp:hlinkClr val="tx"/>
                    </a:ext>
                  </a:extLst>
                </a:hlinkClick>
              </a:rPr>
              <a:t>pregnancy</a:t>
            </a:r>
            <a:r>
              <a:rPr lang="en" sz="1250">
                <a:solidFill>
                  <a:srgbClr val="1B1B1B"/>
                </a:solidFill>
                <a:highlight>
                  <a:schemeClr val="lt1"/>
                </a:highlight>
                <a:latin typeface="Helvetica Neue"/>
                <a:ea typeface="Helvetica Neue"/>
                <a:cs typeface="Helvetica Neue"/>
                <a:sym typeface="Helvetica Neue"/>
              </a:rPr>
              <a:t>, </a:t>
            </a:r>
            <a:r>
              <a:rPr lang="en" sz="1250" u="sng">
                <a:solidFill>
                  <a:srgbClr val="005EA2"/>
                </a:solidFill>
                <a:latin typeface="Helvetica Neue"/>
                <a:ea typeface="Helvetica Neue"/>
                <a:cs typeface="Helvetica Neue"/>
                <a:sym typeface="Helvetica Neue"/>
                <a:hlinkClick r:id="rId7">
                  <a:extLst>
                    <a:ext uri="{A12FA001-AC4F-418D-AE19-62706E023703}">
                      <ahyp:hlinkClr val="tx"/>
                    </a:ext>
                  </a:extLst>
                </a:hlinkClick>
              </a:rPr>
              <a:t>sexual orientation</a:t>
            </a:r>
            <a:r>
              <a:rPr lang="en" sz="1250">
                <a:solidFill>
                  <a:srgbClr val="1B1B1B"/>
                </a:solidFill>
                <a:highlight>
                  <a:schemeClr val="lt1"/>
                </a:highlight>
                <a:latin typeface="Helvetica Neue"/>
                <a:ea typeface="Helvetica Neue"/>
                <a:cs typeface="Helvetica Neue"/>
                <a:sym typeface="Helvetica Neue"/>
              </a:rPr>
              <a:t>, or </a:t>
            </a:r>
            <a:r>
              <a:rPr lang="en" sz="1250" u="sng">
                <a:solidFill>
                  <a:srgbClr val="005EA2"/>
                </a:solidFill>
                <a:latin typeface="Helvetica Neue"/>
                <a:ea typeface="Helvetica Neue"/>
                <a:cs typeface="Helvetica Neue"/>
                <a:sym typeface="Helvetica Neue"/>
                <a:hlinkClick r:id="rId8">
                  <a:extLst>
                    <a:ext uri="{A12FA001-AC4F-418D-AE19-62706E023703}">
                      <ahyp:hlinkClr val="tx"/>
                    </a:ext>
                  </a:extLst>
                </a:hlinkClick>
              </a:rPr>
              <a:t>gender identity</a:t>
            </a:r>
            <a:r>
              <a:rPr lang="en" sz="1250">
                <a:solidFill>
                  <a:srgbClr val="1B1B1B"/>
                </a:solidFill>
                <a:highlight>
                  <a:schemeClr val="lt1"/>
                </a:highlight>
                <a:latin typeface="Helvetica Neue"/>
                <a:ea typeface="Helvetica Neue"/>
                <a:cs typeface="Helvetica Neue"/>
                <a:sym typeface="Helvetica Neue"/>
              </a:rPr>
              <a:t>), </a:t>
            </a:r>
            <a:r>
              <a:rPr lang="en" sz="1250" u="sng">
                <a:solidFill>
                  <a:srgbClr val="005EA2"/>
                </a:solidFill>
                <a:latin typeface="Helvetica Neue"/>
                <a:ea typeface="Helvetica Neue"/>
                <a:cs typeface="Helvetica Neue"/>
                <a:sym typeface="Helvetica Neue"/>
                <a:hlinkClick r:id="rId9">
                  <a:extLst>
                    <a:ext uri="{A12FA001-AC4F-418D-AE19-62706E023703}">
                      <ahyp:hlinkClr val="tx"/>
                    </a:ext>
                  </a:extLst>
                </a:hlinkClick>
              </a:rPr>
              <a:t>national origin</a:t>
            </a:r>
            <a:r>
              <a:rPr lang="en" sz="1250">
                <a:solidFill>
                  <a:srgbClr val="1B1B1B"/>
                </a:solidFill>
                <a:highlight>
                  <a:schemeClr val="lt1"/>
                </a:highlight>
                <a:latin typeface="Helvetica Neue"/>
                <a:ea typeface="Helvetica Neue"/>
                <a:cs typeface="Helvetica Neue"/>
                <a:sym typeface="Helvetica Neue"/>
              </a:rPr>
              <a:t>, </a:t>
            </a:r>
            <a:r>
              <a:rPr lang="en" sz="1250" u="sng">
                <a:solidFill>
                  <a:srgbClr val="005EA2"/>
                </a:solidFill>
                <a:latin typeface="Helvetica Neue"/>
                <a:ea typeface="Helvetica Neue"/>
                <a:cs typeface="Helvetica Neue"/>
                <a:sym typeface="Helvetica Neue"/>
                <a:hlinkClick r:id="rId10">
                  <a:extLst>
                    <a:ext uri="{A12FA001-AC4F-418D-AE19-62706E023703}">
                      <ahyp:hlinkClr val="tx"/>
                    </a:ext>
                  </a:extLst>
                </a:hlinkClick>
              </a:rPr>
              <a:t>age</a:t>
            </a:r>
            <a:r>
              <a:rPr lang="en" sz="1250">
                <a:solidFill>
                  <a:srgbClr val="1B1B1B"/>
                </a:solidFill>
                <a:highlight>
                  <a:schemeClr val="lt1"/>
                </a:highlight>
                <a:latin typeface="Helvetica Neue"/>
                <a:ea typeface="Helvetica Neue"/>
                <a:cs typeface="Helvetica Neue"/>
                <a:sym typeface="Helvetica Neue"/>
              </a:rPr>
              <a:t> (40 or older), </a:t>
            </a:r>
            <a:r>
              <a:rPr lang="en" sz="1250" u="sng">
                <a:solidFill>
                  <a:srgbClr val="005EA2"/>
                </a:solidFill>
                <a:latin typeface="Helvetica Neue"/>
                <a:ea typeface="Helvetica Neue"/>
                <a:cs typeface="Helvetica Neue"/>
                <a:sym typeface="Helvetica Neue"/>
                <a:hlinkClick r:id="rId11">
                  <a:extLst>
                    <a:ext uri="{A12FA001-AC4F-418D-AE19-62706E023703}">
                      <ahyp:hlinkClr val="tx"/>
                    </a:ext>
                  </a:extLst>
                </a:hlinkClick>
              </a:rPr>
              <a:t>disability</a:t>
            </a:r>
            <a:r>
              <a:rPr lang="en" sz="1250">
                <a:solidFill>
                  <a:srgbClr val="1B1B1B"/>
                </a:solidFill>
                <a:highlight>
                  <a:schemeClr val="lt1"/>
                </a:highlight>
                <a:latin typeface="Helvetica Neue"/>
                <a:ea typeface="Helvetica Neue"/>
                <a:cs typeface="Helvetica Neue"/>
                <a:sym typeface="Helvetica Neue"/>
              </a:rPr>
              <a:t> and </a:t>
            </a:r>
            <a:r>
              <a:rPr lang="en" sz="1250" u="sng">
                <a:solidFill>
                  <a:srgbClr val="005EA2"/>
                </a:solidFill>
                <a:latin typeface="Helvetica Neue"/>
                <a:ea typeface="Helvetica Neue"/>
                <a:cs typeface="Helvetica Neue"/>
                <a:sym typeface="Helvetica Neue"/>
                <a:hlinkClick r:id="rId12">
                  <a:extLst>
                    <a:ext uri="{A12FA001-AC4F-418D-AE19-62706E023703}">
                      <ahyp:hlinkClr val="tx"/>
                    </a:ext>
                  </a:extLst>
                </a:hlinkClick>
              </a:rPr>
              <a:t>genetic information</a:t>
            </a:r>
            <a:r>
              <a:rPr lang="en" sz="1250">
                <a:solidFill>
                  <a:srgbClr val="1B1B1B"/>
                </a:solidFill>
                <a:highlight>
                  <a:schemeClr val="lt1"/>
                </a:highlight>
                <a:latin typeface="Helvetica Neue"/>
                <a:ea typeface="Helvetica Neue"/>
                <a:cs typeface="Helvetica Neue"/>
                <a:sym typeface="Helvetica Neue"/>
              </a:rPr>
              <a:t> (including family medical history).</a:t>
            </a:r>
            <a:endParaRPr sz="1250">
              <a:solidFill>
                <a:srgbClr val="1B1B1B"/>
              </a:solidFill>
              <a:highlight>
                <a:schemeClr val="lt1"/>
              </a:highlight>
              <a:latin typeface="Helvetica Neue"/>
              <a:ea typeface="Helvetica Neue"/>
              <a:cs typeface="Helvetica Neue"/>
              <a:sym typeface="Helvetica Neue"/>
            </a:endParaRPr>
          </a:p>
          <a:p>
            <a:pPr indent="-295275" lvl="0" marL="685800" rtl="0" algn="l">
              <a:lnSpc>
                <a:spcPct val="115000"/>
              </a:lnSpc>
              <a:spcBef>
                <a:spcPts val="600"/>
              </a:spcBef>
              <a:spcAft>
                <a:spcPts val="0"/>
              </a:spcAft>
              <a:buClr>
                <a:srgbClr val="202122"/>
              </a:buClr>
              <a:buSzPts val="1050"/>
              <a:buChar char="●"/>
            </a:pPr>
            <a:r>
              <a:rPr lang="en" sz="1050">
                <a:solidFill>
                  <a:srgbClr val="0B0080"/>
                </a:solidFill>
                <a:uFill>
                  <a:noFill/>
                </a:uFill>
                <a:hlinkClick r:id="rId13">
                  <a:extLst>
                    <a:ext uri="{A12FA001-AC4F-418D-AE19-62706E023703}">
                      <ahyp:hlinkClr val="tx"/>
                    </a:ext>
                  </a:extLst>
                </a:hlinkClick>
              </a:rPr>
              <a:t>Race</a:t>
            </a:r>
            <a:r>
              <a:rPr lang="en" sz="1050">
                <a:solidFill>
                  <a:srgbClr val="202122"/>
                </a:solidFill>
              </a:rPr>
              <a:t> – </a:t>
            </a:r>
            <a:r>
              <a:rPr lang="en" sz="1050">
                <a:solidFill>
                  <a:srgbClr val="0B0080"/>
                </a:solidFill>
                <a:uFill>
                  <a:noFill/>
                </a:uFill>
                <a:hlinkClick r:id="rId14">
                  <a:extLst>
                    <a:ext uri="{A12FA001-AC4F-418D-AE19-62706E023703}">
                      <ahyp:hlinkClr val="tx"/>
                    </a:ext>
                  </a:extLst>
                </a:hlinkClick>
              </a:rPr>
              <a:t>Civil Rights Act of 1964</a:t>
            </a:r>
            <a:endParaRPr sz="1050">
              <a:solidFill>
                <a:srgbClr val="0B0080"/>
              </a:solidFill>
            </a:endParaRPr>
          </a:p>
          <a:p>
            <a:pPr indent="-295275" lvl="0" marL="685800" rtl="0" algn="l">
              <a:lnSpc>
                <a:spcPct val="115000"/>
              </a:lnSpc>
              <a:spcBef>
                <a:spcPts val="0"/>
              </a:spcBef>
              <a:spcAft>
                <a:spcPts val="0"/>
              </a:spcAft>
              <a:buClr>
                <a:srgbClr val="202122"/>
              </a:buClr>
              <a:buSzPts val="1050"/>
              <a:buChar char="●"/>
            </a:pPr>
            <a:r>
              <a:rPr lang="en" sz="1050">
                <a:solidFill>
                  <a:srgbClr val="0B0080"/>
                </a:solidFill>
                <a:uFill>
                  <a:noFill/>
                </a:uFill>
                <a:hlinkClick r:id="rId15">
                  <a:extLst>
                    <a:ext uri="{A12FA001-AC4F-418D-AE19-62706E023703}">
                      <ahyp:hlinkClr val="tx"/>
                    </a:ext>
                  </a:extLst>
                </a:hlinkClick>
              </a:rPr>
              <a:t>Religion</a:t>
            </a:r>
            <a:r>
              <a:rPr lang="en" sz="1050">
                <a:solidFill>
                  <a:srgbClr val="202122"/>
                </a:solidFill>
              </a:rPr>
              <a:t> – </a:t>
            </a:r>
            <a:r>
              <a:rPr lang="en" sz="1050">
                <a:solidFill>
                  <a:srgbClr val="0B0080"/>
                </a:solidFill>
                <a:uFill>
                  <a:noFill/>
                </a:uFill>
                <a:hlinkClick r:id="rId16">
                  <a:extLst>
                    <a:ext uri="{A12FA001-AC4F-418D-AE19-62706E023703}">
                      <ahyp:hlinkClr val="tx"/>
                    </a:ext>
                  </a:extLst>
                </a:hlinkClick>
              </a:rPr>
              <a:t>Civil Rights Act of 1964</a:t>
            </a:r>
            <a:endParaRPr sz="1050">
              <a:solidFill>
                <a:srgbClr val="0B0080"/>
              </a:solidFill>
            </a:endParaRPr>
          </a:p>
          <a:p>
            <a:pPr indent="-295275" lvl="0" marL="685800" rtl="0" algn="l">
              <a:lnSpc>
                <a:spcPct val="115000"/>
              </a:lnSpc>
              <a:spcBef>
                <a:spcPts val="0"/>
              </a:spcBef>
              <a:spcAft>
                <a:spcPts val="0"/>
              </a:spcAft>
              <a:buClr>
                <a:srgbClr val="202122"/>
              </a:buClr>
              <a:buSzPts val="1050"/>
              <a:buChar char="●"/>
            </a:pPr>
            <a:r>
              <a:rPr lang="en" sz="1050">
                <a:solidFill>
                  <a:srgbClr val="0B0080"/>
                </a:solidFill>
                <a:uFill>
                  <a:noFill/>
                </a:uFill>
                <a:hlinkClick r:id="rId17">
                  <a:extLst>
                    <a:ext uri="{A12FA001-AC4F-418D-AE19-62706E023703}">
                      <ahyp:hlinkClr val="tx"/>
                    </a:ext>
                  </a:extLst>
                </a:hlinkClick>
              </a:rPr>
              <a:t>National origin</a:t>
            </a:r>
            <a:r>
              <a:rPr lang="en" sz="1050">
                <a:solidFill>
                  <a:srgbClr val="202122"/>
                </a:solidFill>
              </a:rPr>
              <a:t> – </a:t>
            </a:r>
            <a:r>
              <a:rPr lang="en" sz="1050">
                <a:solidFill>
                  <a:srgbClr val="0B0080"/>
                </a:solidFill>
                <a:uFill>
                  <a:noFill/>
                </a:uFill>
                <a:hlinkClick r:id="rId18">
                  <a:extLst>
                    <a:ext uri="{A12FA001-AC4F-418D-AE19-62706E023703}">
                      <ahyp:hlinkClr val="tx"/>
                    </a:ext>
                  </a:extLst>
                </a:hlinkClick>
              </a:rPr>
              <a:t>Civil Rights Act of 1964</a:t>
            </a:r>
            <a:endParaRPr sz="1050">
              <a:solidFill>
                <a:srgbClr val="0B0080"/>
              </a:solidFill>
            </a:endParaRPr>
          </a:p>
          <a:p>
            <a:pPr indent="-295275" lvl="0" marL="685800" rtl="0" algn="l">
              <a:lnSpc>
                <a:spcPct val="115000"/>
              </a:lnSpc>
              <a:spcBef>
                <a:spcPts val="0"/>
              </a:spcBef>
              <a:spcAft>
                <a:spcPts val="0"/>
              </a:spcAft>
              <a:buClr>
                <a:srgbClr val="202122"/>
              </a:buClr>
              <a:buSzPts val="1050"/>
              <a:buChar char="●"/>
            </a:pPr>
            <a:r>
              <a:rPr lang="en" sz="1050">
                <a:solidFill>
                  <a:srgbClr val="0B0080"/>
                </a:solidFill>
                <a:uFill>
                  <a:noFill/>
                </a:uFill>
                <a:hlinkClick r:id="rId19">
                  <a:extLst>
                    <a:ext uri="{A12FA001-AC4F-418D-AE19-62706E023703}">
                      <ahyp:hlinkClr val="tx"/>
                    </a:ext>
                  </a:extLst>
                </a:hlinkClick>
              </a:rPr>
              <a:t>Age</a:t>
            </a:r>
            <a:r>
              <a:rPr lang="en" sz="1050">
                <a:solidFill>
                  <a:srgbClr val="202122"/>
                </a:solidFill>
              </a:rPr>
              <a:t> (40 and over) – </a:t>
            </a:r>
            <a:r>
              <a:rPr lang="en" sz="1050">
                <a:solidFill>
                  <a:srgbClr val="0B0080"/>
                </a:solidFill>
                <a:uFill>
                  <a:noFill/>
                </a:uFill>
                <a:hlinkClick r:id="rId20">
                  <a:extLst>
                    <a:ext uri="{A12FA001-AC4F-418D-AE19-62706E023703}">
                      <ahyp:hlinkClr val="tx"/>
                    </a:ext>
                  </a:extLst>
                </a:hlinkClick>
              </a:rPr>
              <a:t>Age Discrimination in Employment Act of 1967</a:t>
            </a:r>
            <a:endParaRPr sz="1050">
              <a:solidFill>
                <a:srgbClr val="0B0080"/>
              </a:solidFill>
            </a:endParaRPr>
          </a:p>
          <a:p>
            <a:pPr indent="-295275" lvl="0" marL="685800" rtl="0" algn="l">
              <a:lnSpc>
                <a:spcPct val="115000"/>
              </a:lnSpc>
              <a:spcBef>
                <a:spcPts val="0"/>
              </a:spcBef>
              <a:spcAft>
                <a:spcPts val="0"/>
              </a:spcAft>
              <a:buClr>
                <a:srgbClr val="202122"/>
              </a:buClr>
              <a:buSzPts val="1050"/>
              <a:buChar char="●"/>
            </a:pPr>
            <a:r>
              <a:rPr lang="en" sz="1050">
                <a:solidFill>
                  <a:srgbClr val="0B0080"/>
                </a:solidFill>
                <a:uFill>
                  <a:noFill/>
                </a:uFill>
                <a:hlinkClick r:id="rId21">
                  <a:extLst>
                    <a:ext uri="{A12FA001-AC4F-418D-AE19-62706E023703}">
                      <ahyp:hlinkClr val="tx"/>
                    </a:ext>
                  </a:extLst>
                </a:hlinkClick>
              </a:rPr>
              <a:t>Sex</a:t>
            </a:r>
            <a:r>
              <a:rPr lang="en" sz="1050">
                <a:solidFill>
                  <a:srgbClr val="202122"/>
                </a:solidFill>
              </a:rPr>
              <a:t> – </a:t>
            </a:r>
            <a:r>
              <a:rPr lang="en" sz="1050">
                <a:solidFill>
                  <a:srgbClr val="0B0080"/>
                </a:solidFill>
                <a:uFill>
                  <a:noFill/>
                </a:uFill>
                <a:hlinkClick r:id="rId22">
                  <a:extLst>
                    <a:ext uri="{A12FA001-AC4F-418D-AE19-62706E023703}">
                      <ahyp:hlinkClr val="tx"/>
                    </a:ext>
                  </a:extLst>
                </a:hlinkClick>
              </a:rPr>
              <a:t>Equal Pay Act of 1963</a:t>
            </a:r>
            <a:r>
              <a:rPr lang="en" sz="1050">
                <a:solidFill>
                  <a:srgbClr val="202122"/>
                </a:solidFill>
              </a:rPr>
              <a:t> and </a:t>
            </a:r>
            <a:r>
              <a:rPr lang="en" sz="1050">
                <a:solidFill>
                  <a:srgbClr val="0B0080"/>
                </a:solidFill>
                <a:uFill>
                  <a:noFill/>
                </a:uFill>
                <a:hlinkClick r:id="rId23">
                  <a:extLst>
                    <a:ext uri="{A12FA001-AC4F-418D-AE19-62706E023703}">
                      <ahyp:hlinkClr val="tx"/>
                    </a:ext>
                  </a:extLst>
                </a:hlinkClick>
              </a:rPr>
              <a:t>Civil Rights Act of 1964</a:t>
            </a:r>
            <a:endParaRPr sz="1050">
              <a:solidFill>
                <a:srgbClr val="0B0080"/>
              </a:solidFill>
            </a:endParaRPr>
          </a:p>
          <a:p>
            <a:pPr indent="-295275" lvl="0" marL="685800" rtl="0" algn="l">
              <a:lnSpc>
                <a:spcPct val="115000"/>
              </a:lnSpc>
              <a:spcBef>
                <a:spcPts val="0"/>
              </a:spcBef>
              <a:spcAft>
                <a:spcPts val="0"/>
              </a:spcAft>
              <a:buClr>
                <a:srgbClr val="202122"/>
              </a:buClr>
              <a:buSzPts val="1050"/>
              <a:buChar char="●"/>
            </a:pPr>
            <a:r>
              <a:rPr lang="en" sz="1050">
                <a:solidFill>
                  <a:srgbClr val="0B0080"/>
                </a:solidFill>
                <a:uFill>
                  <a:noFill/>
                </a:uFill>
                <a:hlinkClick r:id="rId24">
                  <a:extLst>
                    <a:ext uri="{A12FA001-AC4F-418D-AE19-62706E023703}">
                      <ahyp:hlinkClr val="tx"/>
                    </a:ext>
                  </a:extLst>
                </a:hlinkClick>
              </a:rPr>
              <a:t>Sexual orientation</a:t>
            </a:r>
            <a:r>
              <a:rPr lang="en" sz="1050">
                <a:solidFill>
                  <a:srgbClr val="202122"/>
                </a:solidFill>
              </a:rPr>
              <a:t> and </a:t>
            </a:r>
            <a:r>
              <a:rPr lang="en" sz="1050">
                <a:solidFill>
                  <a:srgbClr val="0B0080"/>
                </a:solidFill>
                <a:uFill>
                  <a:noFill/>
                </a:uFill>
                <a:hlinkClick r:id="rId25">
                  <a:extLst>
                    <a:ext uri="{A12FA001-AC4F-418D-AE19-62706E023703}">
                      <ahyp:hlinkClr val="tx"/>
                    </a:ext>
                  </a:extLst>
                </a:hlinkClick>
              </a:rPr>
              <a:t>gender identity</a:t>
            </a:r>
            <a:r>
              <a:rPr lang="en" sz="1050">
                <a:solidFill>
                  <a:srgbClr val="202122"/>
                </a:solidFill>
              </a:rPr>
              <a:t> as of </a:t>
            </a:r>
            <a:r>
              <a:rPr lang="en" sz="1050">
                <a:solidFill>
                  <a:srgbClr val="0B0080"/>
                </a:solidFill>
                <a:uFill>
                  <a:noFill/>
                </a:uFill>
                <a:hlinkClick r:id="rId26">
                  <a:extLst>
                    <a:ext uri="{A12FA001-AC4F-418D-AE19-62706E023703}">
                      <ahyp:hlinkClr val="tx"/>
                    </a:ext>
                  </a:extLst>
                </a:hlinkClick>
              </a:rPr>
              <a:t>Bostock v. Clayton County</a:t>
            </a:r>
            <a:r>
              <a:rPr lang="en" sz="1050">
                <a:solidFill>
                  <a:srgbClr val="202122"/>
                </a:solidFill>
              </a:rPr>
              <a:t> – </a:t>
            </a:r>
            <a:r>
              <a:rPr lang="en" sz="1050">
                <a:solidFill>
                  <a:srgbClr val="0B0080"/>
                </a:solidFill>
                <a:uFill>
                  <a:noFill/>
                </a:uFill>
                <a:hlinkClick r:id="rId27">
                  <a:extLst>
                    <a:ext uri="{A12FA001-AC4F-418D-AE19-62706E023703}">
                      <ahyp:hlinkClr val="tx"/>
                    </a:ext>
                  </a:extLst>
                </a:hlinkClick>
              </a:rPr>
              <a:t>Civil Rights Act of 1964</a:t>
            </a:r>
            <a:r>
              <a:rPr baseline="30000" lang="en" sz="1400">
                <a:solidFill>
                  <a:srgbClr val="0B0080"/>
                </a:solidFill>
                <a:uFill>
                  <a:noFill/>
                </a:uFill>
                <a:hlinkClick r:id="rId28">
                  <a:extLst>
                    <a:ext uri="{A12FA001-AC4F-418D-AE19-62706E023703}">
                      <ahyp:hlinkClr val="tx"/>
                    </a:ext>
                  </a:extLst>
                </a:hlinkClick>
              </a:rPr>
              <a:t>[2]</a:t>
            </a:r>
            <a:endParaRPr baseline="30000" sz="1400">
              <a:solidFill>
                <a:srgbClr val="0B0080"/>
              </a:solidFill>
            </a:endParaRPr>
          </a:p>
          <a:p>
            <a:pPr indent="-295275" lvl="0" marL="685800" rtl="0" algn="l">
              <a:lnSpc>
                <a:spcPct val="115000"/>
              </a:lnSpc>
              <a:spcBef>
                <a:spcPts val="0"/>
              </a:spcBef>
              <a:spcAft>
                <a:spcPts val="0"/>
              </a:spcAft>
              <a:buClr>
                <a:srgbClr val="202122"/>
              </a:buClr>
              <a:buSzPts val="1050"/>
              <a:buChar char="●"/>
            </a:pPr>
            <a:r>
              <a:rPr lang="en" sz="1050">
                <a:solidFill>
                  <a:srgbClr val="0B0080"/>
                </a:solidFill>
                <a:uFill>
                  <a:noFill/>
                </a:uFill>
                <a:hlinkClick r:id="rId29">
                  <a:extLst>
                    <a:ext uri="{A12FA001-AC4F-418D-AE19-62706E023703}">
                      <ahyp:hlinkClr val="tx"/>
                    </a:ext>
                  </a:extLst>
                </a:hlinkClick>
              </a:rPr>
              <a:t>Pregnancy</a:t>
            </a:r>
            <a:r>
              <a:rPr lang="en" sz="1050">
                <a:solidFill>
                  <a:srgbClr val="202122"/>
                </a:solidFill>
              </a:rPr>
              <a:t> – </a:t>
            </a:r>
            <a:r>
              <a:rPr lang="en" sz="1050">
                <a:solidFill>
                  <a:srgbClr val="0B0080"/>
                </a:solidFill>
                <a:uFill>
                  <a:noFill/>
                </a:uFill>
                <a:hlinkClick r:id="rId30">
                  <a:extLst>
                    <a:ext uri="{A12FA001-AC4F-418D-AE19-62706E023703}">
                      <ahyp:hlinkClr val="tx"/>
                    </a:ext>
                  </a:extLst>
                </a:hlinkClick>
              </a:rPr>
              <a:t>Pregnancy Discrimination Act</a:t>
            </a:r>
            <a:endParaRPr sz="1050">
              <a:solidFill>
                <a:srgbClr val="0B0080"/>
              </a:solidFill>
            </a:endParaRPr>
          </a:p>
          <a:p>
            <a:pPr indent="-295275" lvl="0" marL="685800" rtl="0" algn="l">
              <a:lnSpc>
                <a:spcPct val="115000"/>
              </a:lnSpc>
              <a:spcBef>
                <a:spcPts val="0"/>
              </a:spcBef>
              <a:spcAft>
                <a:spcPts val="0"/>
              </a:spcAft>
              <a:buClr>
                <a:srgbClr val="202122"/>
              </a:buClr>
              <a:buSzPts val="1050"/>
              <a:buChar char="●"/>
            </a:pPr>
            <a:r>
              <a:rPr lang="en" sz="1050">
                <a:solidFill>
                  <a:srgbClr val="0B0080"/>
                </a:solidFill>
                <a:uFill>
                  <a:noFill/>
                </a:uFill>
                <a:hlinkClick r:id="rId31">
                  <a:extLst>
                    <a:ext uri="{A12FA001-AC4F-418D-AE19-62706E023703}">
                      <ahyp:hlinkClr val="tx"/>
                    </a:ext>
                  </a:extLst>
                </a:hlinkClick>
              </a:rPr>
              <a:t>Familial status</a:t>
            </a:r>
            <a:r>
              <a:rPr lang="en" sz="1050">
                <a:solidFill>
                  <a:srgbClr val="202122"/>
                </a:solidFill>
              </a:rPr>
              <a:t> – </a:t>
            </a:r>
            <a:r>
              <a:rPr lang="en" sz="1050">
                <a:solidFill>
                  <a:srgbClr val="0B0080"/>
                </a:solidFill>
                <a:uFill>
                  <a:noFill/>
                </a:uFill>
                <a:hlinkClick r:id="rId32">
                  <a:extLst>
                    <a:ext uri="{A12FA001-AC4F-418D-AE19-62706E023703}">
                      <ahyp:hlinkClr val="tx"/>
                    </a:ext>
                  </a:extLst>
                </a:hlinkClick>
              </a:rPr>
              <a:t>Civil Rights Act of 1968</a:t>
            </a:r>
            <a:r>
              <a:rPr lang="en" sz="1050">
                <a:solidFill>
                  <a:srgbClr val="202122"/>
                </a:solidFill>
              </a:rPr>
              <a:t> Title VIII: Prohibits discrimination for having children, with an exception for senior housing. Also prohibits making a preference for those with children.</a:t>
            </a:r>
            <a:endParaRPr sz="1050">
              <a:solidFill>
                <a:srgbClr val="202122"/>
              </a:solidFill>
            </a:endParaRPr>
          </a:p>
          <a:p>
            <a:pPr indent="-295275" lvl="0" marL="685800" rtl="0" algn="l">
              <a:lnSpc>
                <a:spcPct val="115000"/>
              </a:lnSpc>
              <a:spcBef>
                <a:spcPts val="0"/>
              </a:spcBef>
              <a:spcAft>
                <a:spcPts val="0"/>
              </a:spcAft>
              <a:buClr>
                <a:srgbClr val="202122"/>
              </a:buClr>
              <a:buSzPts val="1050"/>
              <a:buChar char="●"/>
            </a:pPr>
            <a:r>
              <a:rPr lang="en" sz="1050">
                <a:solidFill>
                  <a:srgbClr val="0B0080"/>
                </a:solidFill>
                <a:uFill>
                  <a:noFill/>
                </a:uFill>
                <a:hlinkClick r:id="rId33">
                  <a:extLst>
                    <a:ext uri="{A12FA001-AC4F-418D-AE19-62706E023703}">
                      <ahyp:hlinkClr val="tx"/>
                    </a:ext>
                  </a:extLst>
                </a:hlinkClick>
              </a:rPr>
              <a:t>Disability</a:t>
            </a:r>
            <a:r>
              <a:rPr lang="en" sz="1050">
                <a:solidFill>
                  <a:srgbClr val="202122"/>
                </a:solidFill>
              </a:rPr>
              <a:t> status – </a:t>
            </a:r>
            <a:r>
              <a:rPr lang="en" sz="1050">
                <a:solidFill>
                  <a:srgbClr val="0B0080"/>
                </a:solidFill>
                <a:uFill>
                  <a:noFill/>
                </a:uFill>
                <a:hlinkClick r:id="rId34">
                  <a:extLst>
                    <a:ext uri="{A12FA001-AC4F-418D-AE19-62706E023703}">
                      <ahyp:hlinkClr val="tx"/>
                    </a:ext>
                  </a:extLst>
                </a:hlinkClick>
              </a:rPr>
              <a:t>Rehabilitation Act of 1973</a:t>
            </a:r>
            <a:r>
              <a:rPr lang="en" sz="1050">
                <a:solidFill>
                  <a:srgbClr val="202122"/>
                </a:solidFill>
              </a:rPr>
              <a:t> and </a:t>
            </a:r>
            <a:r>
              <a:rPr lang="en" sz="1050">
                <a:solidFill>
                  <a:srgbClr val="0B0080"/>
                </a:solidFill>
                <a:uFill>
                  <a:noFill/>
                </a:uFill>
                <a:hlinkClick r:id="rId35">
                  <a:extLst>
                    <a:ext uri="{A12FA001-AC4F-418D-AE19-62706E023703}">
                      <ahyp:hlinkClr val="tx"/>
                    </a:ext>
                  </a:extLst>
                </a:hlinkClick>
              </a:rPr>
              <a:t>Americans with Disabilities Act of 1990</a:t>
            </a:r>
            <a:endParaRPr sz="1050">
              <a:solidFill>
                <a:srgbClr val="0B0080"/>
              </a:solidFill>
            </a:endParaRPr>
          </a:p>
          <a:p>
            <a:pPr indent="-295275" lvl="0" marL="685800" rtl="0" algn="l">
              <a:lnSpc>
                <a:spcPct val="115000"/>
              </a:lnSpc>
              <a:spcBef>
                <a:spcPts val="0"/>
              </a:spcBef>
              <a:spcAft>
                <a:spcPts val="0"/>
              </a:spcAft>
              <a:buClr>
                <a:srgbClr val="202122"/>
              </a:buClr>
              <a:buSzPts val="1050"/>
              <a:buChar char="●"/>
            </a:pPr>
            <a:r>
              <a:rPr lang="en" sz="1050">
                <a:solidFill>
                  <a:srgbClr val="0B0080"/>
                </a:solidFill>
                <a:uFill>
                  <a:noFill/>
                </a:uFill>
                <a:hlinkClick r:id="rId36">
                  <a:extLst>
                    <a:ext uri="{A12FA001-AC4F-418D-AE19-62706E023703}">
                      <ahyp:hlinkClr val="tx"/>
                    </a:ext>
                  </a:extLst>
                </a:hlinkClick>
              </a:rPr>
              <a:t>Veteran</a:t>
            </a:r>
            <a:r>
              <a:rPr lang="en" sz="1050">
                <a:solidFill>
                  <a:srgbClr val="202122"/>
                </a:solidFill>
              </a:rPr>
              <a:t> status – </a:t>
            </a:r>
            <a:r>
              <a:rPr lang="en" sz="1050">
                <a:solidFill>
                  <a:srgbClr val="0B0080"/>
                </a:solidFill>
                <a:uFill>
                  <a:noFill/>
                </a:uFill>
                <a:hlinkClick r:id="rId37">
                  <a:extLst>
                    <a:ext uri="{A12FA001-AC4F-418D-AE19-62706E023703}">
                      <ahyp:hlinkClr val="tx"/>
                    </a:ext>
                  </a:extLst>
                </a:hlinkClick>
              </a:rPr>
              <a:t>Vietnam Era Veterans' Readjustment Assistance Act of 1974</a:t>
            </a:r>
            <a:r>
              <a:rPr lang="en" sz="1050">
                <a:solidFill>
                  <a:srgbClr val="202122"/>
                </a:solidFill>
              </a:rPr>
              <a:t> and </a:t>
            </a:r>
            <a:r>
              <a:rPr lang="en" sz="1050">
                <a:solidFill>
                  <a:srgbClr val="0B0080"/>
                </a:solidFill>
                <a:uFill>
                  <a:noFill/>
                </a:uFill>
                <a:hlinkClick r:id="rId38">
                  <a:extLst>
                    <a:ext uri="{A12FA001-AC4F-418D-AE19-62706E023703}">
                      <ahyp:hlinkClr val="tx"/>
                    </a:ext>
                  </a:extLst>
                </a:hlinkClick>
              </a:rPr>
              <a:t>Uniformed Services Employment and Reemployment Rights Act</a:t>
            </a:r>
            <a:endParaRPr sz="1050">
              <a:solidFill>
                <a:srgbClr val="0B0080"/>
              </a:solidFill>
            </a:endParaRPr>
          </a:p>
          <a:p>
            <a:pPr indent="-295275" lvl="0" marL="685800" rtl="0" algn="l">
              <a:lnSpc>
                <a:spcPct val="115000"/>
              </a:lnSpc>
              <a:spcBef>
                <a:spcPts val="0"/>
              </a:spcBef>
              <a:spcAft>
                <a:spcPts val="0"/>
              </a:spcAft>
              <a:buClr>
                <a:srgbClr val="202122"/>
              </a:buClr>
              <a:buSzPts val="1050"/>
              <a:buChar char="●"/>
            </a:pPr>
            <a:r>
              <a:rPr lang="en" sz="1050">
                <a:solidFill>
                  <a:srgbClr val="0B0080"/>
                </a:solidFill>
                <a:uFill>
                  <a:noFill/>
                </a:uFill>
                <a:hlinkClick r:id="rId39">
                  <a:extLst>
                    <a:ext uri="{A12FA001-AC4F-418D-AE19-62706E023703}">
                      <ahyp:hlinkClr val="tx"/>
                    </a:ext>
                  </a:extLst>
                </a:hlinkClick>
              </a:rPr>
              <a:t>Genetic information</a:t>
            </a:r>
            <a:r>
              <a:rPr lang="en" sz="1050">
                <a:solidFill>
                  <a:srgbClr val="202122"/>
                </a:solidFill>
              </a:rPr>
              <a:t> – </a:t>
            </a:r>
            <a:r>
              <a:rPr lang="en" sz="1050">
                <a:solidFill>
                  <a:srgbClr val="0B0080"/>
                </a:solidFill>
                <a:uFill>
                  <a:noFill/>
                </a:uFill>
                <a:hlinkClick r:id="rId40">
                  <a:extLst>
                    <a:ext uri="{A12FA001-AC4F-418D-AE19-62706E023703}">
                      <ahyp:hlinkClr val="tx"/>
                    </a:ext>
                  </a:extLst>
                </a:hlinkClick>
              </a:rPr>
              <a:t>Genetic Information Nondiscrimination Act</a:t>
            </a:r>
            <a:endParaRPr sz="1050">
              <a:solidFill>
                <a:srgbClr val="0B0080"/>
              </a:solidFill>
            </a:endParaRPr>
          </a:p>
          <a:p>
            <a:pPr indent="0" lvl="0" marL="0" rtl="0" algn="l">
              <a:spcBef>
                <a:spcPts val="100"/>
              </a:spcBef>
              <a:spcAft>
                <a:spcPts val="0"/>
              </a:spcAft>
              <a:buClr>
                <a:schemeClr val="dk1"/>
              </a:buClr>
              <a:buSzPts val="1100"/>
              <a:buFont typeface="Arial"/>
              <a:buNone/>
            </a:pPr>
            <a:r>
              <a:t/>
            </a:r>
            <a:endParaRPr sz="1250">
              <a:solidFill>
                <a:srgbClr val="1B1B1B"/>
              </a:solidFill>
              <a:highlight>
                <a:schemeClr val="lt1"/>
              </a:highlight>
              <a:latin typeface="Helvetica Neue"/>
              <a:ea typeface="Helvetica Neue"/>
              <a:cs typeface="Helvetica Neue"/>
              <a:sym typeface="Helvetica Neue"/>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8e692b44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8e692b44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8e692b44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8e692b44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u="sng">
                <a:solidFill>
                  <a:srgbClr val="1A73E8"/>
                </a:solidFill>
                <a:highlight>
                  <a:srgbClr val="FFFFFF"/>
                </a:highlight>
                <a:latin typeface="Roboto"/>
                <a:ea typeface="Roboto"/>
                <a:cs typeface="Roboto"/>
                <a:sym typeface="Roboto"/>
                <a:hlinkClick r:id="rId2">
                  <a:extLst>
                    <a:ext uri="{A12FA001-AC4F-418D-AE19-62706E023703}">
                      <ahyp:hlinkClr val="tx"/>
                    </a:ext>
                  </a:extLst>
                </a:hlinkClick>
              </a:rPr>
              <a:t>https://thenounproject.com/search/?q=blindfold&amp;i=2884566</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8e692b44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8e692b44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2200"/>
              </a:spcBef>
              <a:spcAft>
                <a:spcPts val="0"/>
              </a:spcAft>
              <a:buClr>
                <a:srgbClr val="3C4043"/>
              </a:buClr>
              <a:buSzPts val="1100"/>
              <a:buFont typeface="Arial"/>
              <a:buNone/>
            </a:pPr>
            <a:r>
              <a:rPr lang="en" sz="1000">
                <a:solidFill>
                  <a:srgbClr val="3C4043"/>
                </a:solidFill>
                <a:latin typeface="Roboto"/>
                <a:ea typeface="Roboto"/>
                <a:cs typeface="Roboto"/>
                <a:sym typeface="Roboto"/>
              </a:rPr>
              <a:t>Counteract historical biases by adjusting confidence thresholds independently</a:t>
            </a:r>
            <a:endParaRPr sz="1000">
              <a:solidFill>
                <a:srgbClr val="3C4043"/>
              </a:solidFill>
              <a:latin typeface="Roboto"/>
              <a:ea typeface="Roboto"/>
              <a:cs typeface="Roboto"/>
              <a:sym typeface="Roboto"/>
            </a:endParaRPr>
          </a:p>
          <a:p>
            <a:pPr indent="0" lvl="0" marL="0" rtl="0" algn="l">
              <a:spcBef>
                <a:spcPts val="2200"/>
              </a:spcBef>
              <a:spcAft>
                <a:spcPts val="0"/>
              </a:spcAft>
              <a:buClr>
                <a:srgbClr val="3C4043"/>
              </a:buClr>
              <a:buSzPts val="1100"/>
              <a:buFont typeface="Arial"/>
              <a:buNone/>
            </a:pPr>
            <a:r>
              <a:rPr lang="en" sz="1000">
                <a:solidFill>
                  <a:srgbClr val="3C4043"/>
                </a:solidFill>
                <a:latin typeface="Roboto"/>
                <a:ea typeface="Roboto"/>
                <a:cs typeface="Roboto"/>
                <a:sym typeface="Roboto"/>
              </a:rPr>
              <a:t>Image classifier?</a:t>
            </a:r>
            <a:endParaRPr sz="1000">
              <a:solidFill>
                <a:srgbClr val="3C4043"/>
              </a:solidFill>
              <a:latin typeface="Roboto"/>
              <a:ea typeface="Roboto"/>
              <a:cs typeface="Roboto"/>
              <a:sym typeface="Roboto"/>
            </a:endParaRPr>
          </a:p>
          <a:p>
            <a:pPr indent="0" lvl="0" marL="0" rtl="0" algn="l">
              <a:spcBef>
                <a:spcPts val="2200"/>
              </a:spcBef>
              <a:spcAft>
                <a:spcPts val="0"/>
              </a:spcAft>
              <a:buClr>
                <a:srgbClr val="3C4043"/>
              </a:buClr>
              <a:buSzPts val="1100"/>
              <a:buFont typeface="Arial"/>
              <a:buNone/>
            </a:pPr>
            <a:r>
              <a:rPr lang="en" sz="1000">
                <a:solidFill>
                  <a:srgbClr val="3C4043"/>
                </a:solidFill>
                <a:latin typeface="Roboto"/>
                <a:ea typeface="Roboto"/>
                <a:cs typeface="Roboto"/>
                <a:sym typeface="Roboto"/>
              </a:rPr>
              <a:t>Expert #2 strongly disagrees with #1. Because of historical biases reflected in the data used to create the system's model, women can look less loan-worthy than men. For example, women's work histories are more likely to be interrupted by multi-month gaps – maternity leave, for example – and that might count against them in the machine learning system's model. So, we should be able to adjust the confidence thresholds for men and women independently. If that means we have to tell the machine that to put a man's application into the Approved pile requires a 0.6 confidence level that he will pay back a loan, but only a 0.3 confidence level that a woman will, so be it.</a:t>
            </a:r>
            <a:endParaRPr sz="1000">
              <a:solidFill>
                <a:srgbClr val="80868B"/>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157b420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157b420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157b420e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157b420e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 Crimson">
  <p:cSld name="CUSTOM">
    <p:spTree>
      <p:nvGrpSpPr>
        <p:cNvPr id="8" name="Shape 8"/>
        <p:cNvGrpSpPr/>
        <p:nvPr/>
      </p:nvGrpSpPr>
      <p:grpSpPr>
        <a:xfrm>
          <a:off x="0" y="0"/>
          <a:ext cx="0" cy="0"/>
          <a:chOff x="0" y="0"/>
          <a:chExt cx="0" cy="0"/>
        </a:xfrm>
      </p:grpSpPr>
      <p:sp>
        <p:nvSpPr>
          <p:cNvPr id="9" name="Google Shape;9;p2"/>
          <p:cNvSpPr/>
          <p:nvPr/>
        </p:nvSpPr>
        <p:spPr>
          <a:xfrm>
            <a:off x="50" y="0"/>
            <a:ext cx="9144000" cy="4524000"/>
          </a:xfrm>
          <a:prstGeom prst="rect">
            <a:avLst/>
          </a:prstGeom>
          <a:solidFill>
            <a:srgbClr val="A51C3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Light"/>
              <a:buNone/>
            </a:pPr>
            <a:r>
              <a:t/>
            </a:r>
            <a:endParaRPr b="0" i="0" sz="1200" u="none" cap="none" strike="noStrike">
              <a:solidFill>
                <a:srgbClr val="FFFFFF"/>
              </a:solidFill>
              <a:latin typeface="Helvetica Neue Light"/>
              <a:ea typeface="Helvetica Neue Light"/>
              <a:cs typeface="Helvetica Neue Light"/>
              <a:sym typeface="Helvetica Neue Light"/>
            </a:endParaRPr>
          </a:p>
        </p:txBody>
      </p:sp>
      <p:cxnSp>
        <p:nvCxnSpPr>
          <p:cNvPr id="10" name="Google Shape;10;p2"/>
          <p:cNvCxnSpPr/>
          <p:nvPr/>
        </p:nvCxnSpPr>
        <p:spPr>
          <a:xfrm rot="10800000">
            <a:off x="426304" y="1476158"/>
            <a:ext cx="0" cy="1869900"/>
          </a:xfrm>
          <a:prstGeom prst="straightConnector1">
            <a:avLst/>
          </a:prstGeom>
          <a:noFill/>
          <a:ln cap="flat" cmpd="sng" w="25400">
            <a:solidFill>
              <a:srgbClr val="FFFFFF"/>
            </a:solidFill>
            <a:prstDash val="solid"/>
            <a:miter lim="400000"/>
            <a:headEnd len="sm" w="sm" type="none"/>
            <a:tailEnd len="sm" w="sm" type="none"/>
          </a:ln>
        </p:spPr>
      </p:cxnSp>
      <p:sp>
        <p:nvSpPr>
          <p:cNvPr id="11" name="Google Shape;11;p2"/>
          <p:cNvSpPr txBox="1"/>
          <p:nvPr>
            <p:ph type="title"/>
          </p:nvPr>
        </p:nvSpPr>
        <p:spPr>
          <a:xfrm>
            <a:off x="962188" y="2048788"/>
            <a:ext cx="7877100" cy="85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3200"/>
              <a:buFont typeface="Google Sans"/>
              <a:buNone/>
              <a:defRPr b="0" i="0" sz="4400" u="none" cap="none" strike="noStrike">
                <a:solidFill>
                  <a:srgbClr val="FFFFFF"/>
                </a:solidFill>
                <a:latin typeface="Google Sans"/>
                <a:ea typeface="Google Sans"/>
                <a:cs typeface="Google Sans"/>
                <a:sym typeface="Google Sans"/>
              </a:defRPr>
            </a:lvl1pPr>
            <a:lvl2pPr lvl="1"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ox - Orange">
  <p:cSld name="TITLE_2_3_1_1">
    <p:spTree>
      <p:nvGrpSpPr>
        <p:cNvPr id="48" name="Shape 48"/>
        <p:cNvGrpSpPr/>
        <p:nvPr/>
      </p:nvGrpSpPr>
      <p:grpSpPr>
        <a:xfrm>
          <a:off x="0" y="0"/>
          <a:ext cx="0" cy="0"/>
          <a:chOff x="0" y="0"/>
          <a:chExt cx="0" cy="0"/>
        </a:xfrm>
      </p:grpSpPr>
      <p:sp>
        <p:nvSpPr>
          <p:cNvPr id="49" name="Google Shape;49;p11"/>
          <p:cNvSpPr txBox="1"/>
          <p:nvPr>
            <p:ph idx="1" type="body"/>
          </p:nvPr>
        </p:nvSpPr>
        <p:spPr>
          <a:xfrm>
            <a:off x="344500" y="1546975"/>
            <a:ext cx="3911400" cy="3361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1pPr>
            <a:lvl2pPr indent="-342900" lvl="1" marL="9144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2pPr>
            <a:lvl3pPr indent="-342900" lvl="2" marL="1371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3pPr>
            <a:lvl4pPr indent="-342900" lvl="3" marL="1828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4pPr>
            <a:lvl5pPr indent="-342900" lvl="4" marL="22860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5pPr>
            <a:lvl6pPr indent="-342900" lvl="5" marL="27432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6pPr>
            <a:lvl7pPr indent="-342900" lvl="6" marL="32004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7pPr>
            <a:lvl8pPr indent="-342900" lvl="7" marL="3657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8pPr>
            <a:lvl9pPr indent="-342900" lvl="8" marL="4114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9pPr>
          </a:lstStyle>
          <a:p/>
        </p:txBody>
      </p:sp>
      <p:sp>
        <p:nvSpPr>
          <p:cNvPr id="50" name="Google Shape;50;p11"/>
          <p:cNvSpPr/>
          <p:nvPr/>
        </p:nvSpPr>
        <p:spPr>
          <a:xfrm>
            <a:off x="426300" y="492975"/>
            <a:ext cx="7797000" cy="414300"/>
          </a:xfrm>
          <a:prstGeom prst="rect">
            <a:avLst/>
          </a:prstGeom>
          <a:noFill/>
          <a:ln>
            <a:noFill/>
          </a:ln>
        </p:spPr>
        <p:txBody>
          <a:bodyPr anchorCtr="0" anchor="t" bIns="19050" lIns="19050" spcFirstLastPara="1" rIns="19050" wrap="square" tIns="19050">
            <a:noAutofit/>
          </a:bodyPr>
          <a:lstStyle/>
          <a:p>
            <a:pPr indent="0" lvl="0" marL="0" marR="0" rtl="0" algn="l">
              <a:lnSpc>
                <a:spcPct val="90000"/>
              </a:lnSpc>
              <a:spcBef>
                <a:spcPts val="0"/>
              </a:spcBef>
              <a:spcAft>
                <a:spcPts val="0"/>
              </a:spcAft>
              <a:buClr>
                <a:schemeClr val="dk1"/>
              </a:buClr>
              <a:buSzPts val="1100"/>
              <a:buFont typeface="Arial"/>
              <a:buNone/>
            </a:pPr>
            <a:r>
              <a:t/>
            </a:r>
            <a:endParaRPr b="0" i="0" sz="2400" u="none" cap="none" strike="noStrike">
              <a:solidFill>
                <a:srgbClr val="3C4043"/>
              </a:solidFill>
              <a:latin typeface="Google Sans"/>
              <a:ea typeface="Google Sans"/>
              <a:cs typeface="Google Sans"/>
              <a:sym typeface="Google Sans"/>
            </a:endParaRPr>
          </a:p>
        </p:txBody>
      </p:sp>
      <p:sp>
        <p:nvSpPr>
          <p:cNvPr id="51" name="Google Shape;51;p11"/>
          <p:cNvSpPr/>
          <p:nvPr/>
        </p:nvSpPr>
        <p:spPr>
          <a:xfrm>
            <a:off x="-22468" y="235365"/>
            <a:ext cx="57900" cy="4672800"/>
          </a:xfrm>
          <a:prstGeom prst="rect">
            <a:avLst/>
          </a:prstGeom>
          <a:solidFill>
            <a:srgbClr val="EA860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519BF7"/>
              </a:buClr>
              <a:buSzPts val="1200"/>
              <a:buFont typeface="Helvetica Neue Light"/>
              <a:buNone/>
            </a:pPr>
            <a:r>
              <a:t/>
            </a:r>
            <a:endParaRPr b="0" i="0" sz="1200" u="none" cap="none" strike="noStrike">
              <a:solidFill>
                <a:srgbClr val="1D8E3E"/>
              </a:solidFill>
              <a:latin typeface="Helvetica Neue Light"/>
              <a:ea typeface="Helvetica Neue Light"/>
              <a:cs typeface="Helvetica Neue Light"/>
              <a:sym typeface="Helvetica Neue Light"/>
            </a:endParaRPr>
          </a:p>
        </p:txBody>
      </p:sp>
      <p:sp>
        <p:nvSpPr>
          <p:cNvPr id="52" name="Google Shape;52;p11"/>
          <p:cNvSpPr txBox="1"/>
          <p:nvPr>
            <p:ph type="title"/>
          </p:nvPr>
        </p:nvSpPr>
        <p:spPr>
          <a:xfrm>
            <a:off x="344500" y="264375"/>
            <a:ext cx="7797000" cy="5385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3000"/>
              <a:buFont typeface="Arial"/>
              <a:buNone/>
              <a:defRPr b="0" i="0" u="none" cap="none" strike="noStrike">
                <a:solidFill>
                  <a:srgbClr val="3C4043"/>
                </a:solidFill>
                <a:latin typeface="Google Sans"/>
                <a:ea typeface="Google Sans"/>
                <a:cs typeface="Google Sans"/>
                <a:sym typeface="Google Sans"/>
              </a:defRPr>
            </a:lvl1pPr>
            <a:lvl2pPr lvl="1"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9pPr>
          </a:lstStyle>
          <a:p/>
        </p:txBody>
      </p:sp>
      <p:sp>
        <p:nvSpPr>
          <p:cNvPr id="53" name="Google Shape;53;p11"/>
          <p:cNvSpPr txBox="1"/>
          <p:nvPr>
            <p:ph idx="2" type="body"/>
          </p:nvPr>
        </p:nvSpPr>
        <p:spPr>
          <a:xfrm>
            <a:off x="4802775" y="1546975"/>
            <a:ext cx="3911400" cy="3361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1pPr>
            <a:lvl2pPr indent="-342900" lvl="1" marL="9144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2pPr>
            <a:lvl3pPr indent="-342900" lvl="2" marL="1371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3pPr>
            <a:lvl4pPr indent="-342900" lvl="3" marL="1828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4pPr>
            <a:lvl5pPr indent="-342900" lvl="4" marL="22860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5pPr>
            <a:lvl6pPr indent="-342900" lvl="5" marL="27432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6pPr>
            <a:lvl7pPr indent="-342900" lvl="6" marL="32004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7pPr>
            <a:lvl8pPr indent="-342900" lvl="7" marL="3657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8pPr>
            <a:lvl9pPr indent="-342900" lvl="8" marL="4114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4" name="Shape 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Color Grey - Crimson">
  <p:cSld name="TITLE_2_2_1">
    <p:spTree>
      <p:nvGrpSpPr>
        <p:cNvPr id="55" name="Shape 55"/>
        <p:cNvGrpSpPr/>
        <p:nvPr/>
      </p:nvGrpSpPr>
      <p:grpSpPr>
        <a:xfrm>
          <a:off x="0" y="0"/>
          <a:ext cx="0" cy="0"/>
          <a:chOff x="0" y="0"/>
          <a:chExt cx="0" cy="0"/>
        </a:xfrm>
      </p:grpSpPr>
      <p:sp>
        <p:nvSpPr>
          <p:cNvPr id="56" name="Google Shape;56;p13"/>
          <p:cNvSpPr txBox="1"/>
          <p:nvPr>
            <p:ph idx="1" type="body"/>
          </p:nvPr>
        </p:nvSpPr>
        <p:spPr>
          <a:xfrm>
            <a:off x="344501" y="1718700"/>
            <a:ext cx="2976600" cy="20463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1pPr>
            <a:lvl2pPr indent="-342900" lvl="1" marL="9144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2pPr>
            <a:lvl3pPr indent="-342900" lvl="2" marL="1371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3pPr>
            <a:lvl4pPr indent="-342900" lvl="3" marL="1828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4pPr>
            <a:lvl5pPr indent="-342900" lvl="4" marL="22860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5pPr>
            <a:lvl6pPr indent="-342900" lvl="5" marL="27432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6pPr>
            <a:lvl7pPr indent="-342900" lvl="6" marL="32004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7pPr>
            <a:lvl8pPr indent="-342900" lvl="7" marL="3657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8pPr>
            <a:lvl9pPr indent="-342900" lvl="8" marL="4114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9pPr>
          </a:lstStyle>
          <a:p/>
        </p:txBody>
      </p:sp>
      <p:sp>
        <p:nvSpPr>
          <p:cNvPr id="57" name="Google Shape;57;p13"/>
          <p:cNvSpPr txBox="1"/>
          <p:nvPr>
            <p:ph type="title"/>
          </p:nvPr>
        </p:nvSpPr>
        <p:spPr>
          <a:xfrm>
            <a:off x="344500" y="603900"/>
            <a:ext cx="3864600" cy="9693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3000"/>
              <a:buFont typeface="Arial"/>
              <a:buNone/>
              <a:defRPr b="0" i="0" u="none" cap="none" strike="noStrike">
                <a:solidFill>
                  <a:srgbClr val="3C4043"/>
                </a:solidFill>
                <a:latin typeface="Google Sans"/>
                <a:ea typeface="Google Sans"/>
                <a:cs typeface="Google Sans"/>
                <a:sym typeface="Google Sans"/>
              </a:defRPr>
            </a:lvl1pPr>
            <a:lvl2pPr lvl="1"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9pPr>
          </a:lstStyle>
          <a:p/>
        </p:txBody>
      </p:sp>
      <p:sp>
        <p:nvSpPr>
          <p:cNvPr id="58" name="Google Shape;58;p13"/>
          <p:cNvSpPr/>
          <p:nvPr/>
        </p:nvSpPr>
        <p:spPr>
          <a:xfrm>
            <a:off x="4554300" y="0"/>
            <a:ext cx="4589700" cy="5143500"/>
          </a:xfrm>
          <a:prstGeom prst="rect">
            <a:avLst/>
          </a:prstGeom>
          <a:solidFill>
            <a:srgbClr val="F1F3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3"/>
          <p:cNvSpPr/>
          <p:nvPr/>
        </p:nvSpPr>
        <p:spPr>
          <a:xfrm>
            <a:off x="-22468" y="235365"/>
            <a:ext cx="57900" cy="4672800"/>
          </a:xfrm>
          <a:prstGeom prst="rect">
            <a:avLst/>
          </a:prstGeom>
          <a:solidFill>
            <a:srgbClr val="A51C3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519BF7"/>
              </a:buClr>
              <a:buSzPts val="1200"/>
              <a:buFont typeface="Helvetica Neue Light"/>
              <a:buNone/>
            </a:pPr>
            <a:r>
              <a:t/>
            </a:r>
            <a:endParaRPr b="0" i="0" sz="1200" u="none" cap="none" strike="noStrike">
              <a:solidFill>
                <a:srgbClr val="1D8E3E"/>
              </a:solidFill>
              <a:latin typeface="Helvetica Neue Light"/>
              <a:ea typeface="Helvetica Neue Light"/>
              <a:cs typeface="Helvetica Neue Light"/>
              <a:sym typeface="Helvetica Neue Light"/>
            </a:endParaRPr>
          </a:p>
        </p:txBody>
      </p:sp>
      <p:sp>
        <p:nvSpPr>
          <p:cNvPr id="60" name="Google Shape;60;p13"/>
          <p:cNvSpPr txBox="1"/>
          <p:nvPr>
            <p:ph idx="2" type="body"/>
          </p:nvPr>
        </p:nvSpPr>
        <p:spPr>
          <a:xfrm>
            <a:off x="344501" y="4743625"/>
            <a:ext cx="4345800" cy="375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1pPr>
            <a:lvl2pPr indent="-228600" lvl="1" marL="9144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2pPr>
            <a:lvl3pPr indent="-228600" lvl="2" marL="13716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3pPr>
            <a:lvl4pPr indent="-228600" lvl="3" marL="18288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4pPr>
            <a:lvl5pPr indent="-228600" lvl="4" marL="22860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5pPr>
            <a:lvl6pPr indent="-228600" lvl="5" marL="27432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6pPr>
            <a:lvl7pPr indent="-228600" lvl="6" marL="32004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7pPr>
            <a:lvl8pPr indent="-228600" lvl="7" marL="36576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8pPr>
            <a:lvl9pPr indent="-228600" lvl="8" marL="41148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Color Grey - Orange">
  <p:cSld name="TITLE_2_2_1_1">
    <p:spTree>
      <p:nvGrpSpPr>
        <p:cNvPr id="61" name="Shape 61"/>
        <p:cNvGrpSpPr/>
        <p:nvPr/>
      </p:nvGrpSpPr>
      <p:grpSpPr>
        <a:xfrm>
          <a:off x="0" y="0"/>
          <a:ext cx="0" cy="0"/>
          <a:chOff x="0" y="0"/>
          <a:chExt cx="0" cy="0"/>
        </a:xfrm>
      </p:grpSpPr>
      <p:sp>
        <p:nvSpPr>
          <p:cNvPr id="62" name="Google Shape;62;p14"/>
          <p:cNvSpPr txBox="1"/>
          <p:nvPr>
            <p:ph idx="1" type="body"/>
          </p:nvPr>
        </p:nvSpPr>
        <p:spPr>
          <a:xfrm>
            <a:off x="344501" y="1718700"/>
            <a:ext cx="2976600" cy="20463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1pPr>
            <a:lvl2pPr indent="-342900" lvl="1" marL="9144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2pPr>
            <a:lvl3pPr indent="-342900" lvl="2" marL="1371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3pPr>
            <a:lvl4pPr indent="-342900" lvl="3" marL="1828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4pPr>
            <a:lvl5pPr indent="-342900" lvl="4" marL="22860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5pPr>
            <a:lvl6pPr indent="-342900" lvl="5" marL="27432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6pPr>
            <a:lvl7pPr indent="-342900" lvl="6" marL="32004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7pPr>
            <a:lvl8pPr indent="-342900" lvl="7" marL="3657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8pPr>
            <a:lvl9pPr indent="-342900" lvl="8" marL="4114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9pPr>
          </a:lstStyle>
          <a:p/>
        </p:txBody>
      </p:sp>
      <p:sp>
        <p:nvSpPr>
          <p:cNvPr id="63" name="Google Shape;63;p14"/>
          <p:cNvSpPr txBox="1"/>
          <p:nvPr>
            <p:ph type="title"/>
          </p:nvPr>
        </p:nvSpPr>
        <p:spPr>
          <a:xfrm>
            <a:off x="344500" y="603900"/>
            <a:ext cx="3864600" cy="9627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3000"/>
              <a:buFont typeface="Arial"/>
              <a:buNone/>
              <a:defRPr b="0" i="0" u="none" cap="none" strike="noStrike">
                <a:solidFill>
                  <a:srgbClr val="3C4043"/>
                </a:solidFill>
                <a:latin typeface="Google Sans"/>
                <a:ea typeface="Google Sans"/>
                <a:cs typeface="Google Sans"/>
                <a:sym typeface="Google Sans"/>
              </a:defRPr>
            </a:lvl1pPr>
            <a:lvl2pPr lvl="1"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9pPr>
          </a:lstStyle>
          <a:p/>
        </p:txBody>
      </p:sp>
      <p:sp>
        <p:nvSpPr>
          <p:cNvPr id="64" name="Google Shape;64;p14"/>
          <p:cNvSpPr/>
          <p:nvPr/>
        </p:nvSpPr>
        <p:spPr>
          <a:xfrm>
            <a:off x="4554300" y="0"/>
            <a:ext cx="4589700" cy="5143500"/>
          </a:xfrm>
          <a:prstGeom prst="rect">
            <a:avLst/>
          </a:prstGeom>
          <a:solidFill>
            <a:srgbClr val="F1F3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4"/>
          <p:cNvSpPr/>
          <p:nvPr/>
        </p:nvSpPr>
        <p:spPr>
          <a:xfrm>
            <a:off x="-22468" y="235365"/>
            <a:ext cx="57900" cy="4672800"/>
          </a:xfrm>
          <a:prstGeom prst="rect">
            <a:avLst/>
          </a:prstGeom>
          <a:solidFill>
            <a:srgbClr val="EA860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519BF7"/>
              </a:buClr>
              <a:buSzPts val="1200"/>
              <a:buFont typeface="Helvetica Neue Light"/>
              <a:buNone/>
            </a:pPr>
            <a:r>
              <a:t/>
            </a:r>
            <a:endParaRPr b="0" i="0" sz="1200" u="none" cap="none" strike="noStrike">
              <a:solidFill>
                <a:srgbClr val="1D8E3E"/>
              </a:solidFill>
              <a:latin typeface="Helvetica Neue Light"/>
              <a:ea typeface="Helvetica Neue Light"/>
              <a:cs typeface="Helvetica Neue Light"/>
              <a:sym typeface="Helvetica Neue Light"/>
            </a:endParaRPr>
          </a:p>
        </p:txBody>
      </p:sp>
      <p:sp>
        <p:nvSpPr>
          <p:cNvPr id="66" name="Google Shape;66;p14"/>
          <p:cNvSpPr txBox="1"/>
          <p:nvPr>
            <p:ph idx="2" type="body"/>
          </p:nvPr>
        </p:nvSpPr>
        <p:spPr>
          <a:xfrm>
            <a:off x="344501" y="4743625"/>
            <a:ext cx="4345800" cy="375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1pPr>
            <a:lvl2pPr indent="-228600" lvl="1" marL="9144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2pPr>
            <a:lvl3pPr indent="-228600" lvl="2" marL="13716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3pPr>
            <a:lvl4pPr indent="-228600" lvl="3" marL="18288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4pPr>
            <a:lvl5pPr indent="-228600" lvl="4" marL="22860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5pPr>
            <a:lvl6pPr indent="-228600" lvl="5" marL="27432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6pPr>
            <a:lvl7pPr indent="-228600" lvl="6" marL="32004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7pPr>
            <a:lvl8pPr indent="-228600" lvl="7" marL="36576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8pPr>
            <a:lvl9pPr indent="-228600" lvl="8" marL="41148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Color Grey - Blank">
  <p:cSld name="Blank_3">
    <p:spTree>
      <p:nvGrpSpPr>
        <p:cNvPr id="67" name="Shape 67"/>
        <p:cNvGrpSpPr/>
        <p:nvPr/>
      </p:nvGrpSpPr>
      <p:grpSpPr>
        <a:xfrm>
          <a:off x="0" y="0"/>
          <a:ext cx="0" cy="0"/>
          <a:chOff x="0" y="0"/>
          <a:chExt cx="0" cy="0"/>
        </a:xfrm>
      </p:grpSpPr>
      <p:sp>
        <p:nvSpPr>
          <p:cNvPr id="68" name="Google Shape;68;p15"/>
          <p:cNvSpPr/>
          <p:nvPr/>
        </p:nvSpPr>
        <p:spPr>
          <a:xfrm>
            <a:off x="4554300" y="0"/>
            <a:ext cx="4589700" cy="5143500"/>
          </a:xfrm>
          <a:prstGeom prst="rect">
            <a:avLst/>
          </a:prstGeom>
          <a:solidFill>
            <a:srgbClr val="F1F3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 Crimson">
  <p:cSld name="CUSTOM_2_1_1">
    <p:bg>
      <p:bgPr>
        <a:solidFill>
          <a:srgbClr val="FFFFFF"/>
        </a:solidFill>
      </p:bgPr>
    </p:bg>
    <p:spTree>
      <p:nvGrpSpPr>
        <p:cNvPr id="69" name="Shape 69"/>
        <p:cNvGrpSpPr/>
        <p:nvPr/>
      </p:nvGrpSpPr>
      <p:grpSpPr>
        <a:xfrm>
          <a:off x="0" y="0"/>
          <a:ext cx="0" cy="0"/>
          <a:chOff x="0" y="0"/>
          <a:chExt cx="0" cy="0"/>
        </a:xfrm>
      </p:grpSpPr>
      <p:sp>
        <p:nvSpPr>
          <p:cNvPr id="70" name="Google Shape;70;p16"/>
          <p:cNvSpPr txBox="1"/>
          <p:nvPr>
            <p:ph type="title"/>
          </p:nvPr>
        </p:nvSpPr>
        <p:spPr>
          <a:xfrm>
            <a:off x="392925" y="1049175"/>
            <a:ext cx="7831200" cy="1935000"/>
          </a:xfrm>
          <a:prstGeom prst="rect">
            <a:avLst/>
          </a:prstGeom>
        </p:spPr>
        <p:txBody>
          <a:bodyPr anchorCtr="0" anchor="b" bIns="91425" lIns="91425" spcFirstLastPara="1" rIns="91425" wrap="square" tIns="91425">
            <a:noAutofit/>
          </a:bodyPr>
          <a:lstStyle>
            <a:lvl1pPr lvl="0" rtl="0">
              <a:lnSpc>
                <a:spcPct val="90000"/>
              </a:lnSpc>
              <a:spcBef>
                <a:spcPts val="0"/>
              </a:spcBef>
              <a:spcAft>
                <a:spcPts val="0"/>
              </a:spcAft>
              <a:buNone/>
              <a:defRPr sz="5500">
                <a:solidFill>
                  <a:srgbClr val="3C4043"/>
                </a:solidFill>
                <a:latin typeface="Google Sans Medium"/>
                <a:ea typeface="Google Sans Medium"/>
                <a:cs typeface="Google Sans Medium"/>
                <a:sym typeface="Google Sans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1" name="Google Shape;71;p16"/>
          <p:cNvSpPr/>
          <p:nvPr/>
        </p:nvSpPr>
        <p:spPr>
          <a:xfrm>
            <a:off x="522575" y="3458700"/>
            <a:ext cx="465900" cy="94500"/>
          </a:xfrm>
          <a:prstGeom prst="roundRect">
            <a:avLst>
              <a:gd fmla="val 50000" name="adj"/>
            </a:avLst>
          </a:prstGeom>
          <a:solidFill>
            <a:srgbClr val="A51C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6"/>
          <p:cNvSpPr txBox="1"/>
          <p:nvPr>
            <p:ph idx="1" type="subTitle"/>
          </p:nvPr>
        </p:nvSpPr>
        <p:spPr>
          <a:xfrm>
            <a:off x="422950" y="3714075"/>
            <a:ext cx="7831200" cy="3000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800">
                <a:solidFill>
                  <a:srgbClr val="9AA0A6"/>
                </a:solidFill>
                <a:latin typeface="Google Sans"/>
                <a:ea typeface="Google Sans"/>
                <a:cs typeface="Google Sans"/>
                <a:sym typeface="Google Sans"/>
              </a:defRPr>
            </a:lvl1pPr>
            <a:lvl2pPr lvl="1" rtl="0">
              <a:spcBef>
                <a:spcPts val="2200"/>
              </a:spcBef>
              <a:spcAft>
                <a:spcPts val="0"/>
              </a:spcAft>
              <a:buNone/>
              <a:defRPr sz="1800"/>
            </a:lvl2pPr>
            <a:lvl3pPr lvl="2" rtl="0">
              <a:spcBef>
                <a:spcPts val="2200"/>
              </a:spcBef>
              <a:spcAft>
                <a:spcPts val="0"/>
              </a:spcAft>
              <a:buNone/>
              <a:defRPr sz="1800"/>
            </a:lvl3pPr>
            <a:lvl4pPr lvl="3" rtl="0">
              <a:spcBef>
                <a:spcPts val="2200"/>
              </a:spcBef>
              <a:spcAft>
                <a:spcPts val="0"/>
              </a:spcAft>
              <a:buNone/>
              <a:defRPr sz="1800"/>
            </a:lvl4pPr>
            <a:lvl5pPr lvl="4" rtl="0">
              <a:spcBef>
                <a:spcPts val="2200"/>
              </a:spcBef>
              <a:spcAft>
                <a:spcPts val="0"/>
              </a:spcAft>
              <a:buNone/>
              <a:defRPr sz="1800"/>
            </a:lvl5pPr>
            <a:lvl6pPr lvl="5" rtl="0">
              <a:spcBef>
                <a:spcPts val="2200"/>
              </a:spcBef>
              <a:spcAft>
                <a:spcPts val="0"/>
              </a:spcAft>
              <a:buNone/>
              <a:defRPr sz="1800"/>
            </a:lvl6pPr>
            <a:lvl7pPr lvl="6" rtl="0">
              <a:spcBef>
                <a:spcPts val="2200"/>
              </a:spcBef>
              <a:spcAft>
                <a:spcPts val="0"/>
              </a:spcAft>
              <a:buNone/>
              <a:defRPr sz="1800"/>
            </a:lvl7pPr>
            <a:lvl8pPr lvl="7" rtl="0">
              <a:spcBef>
                <a:spcPts val="2200"/>
              </a:spcBef>
              <a:spcAft>
                <a:spcPts val="0"/>
              </a:spcAft>
              <a:buNone/>
              <a:defRPr sz="1800"/>
            </a:lvl8pPr>
            <a:lvl9pPr lvl="8" rtl="0">
              <a:spcBef>
                <a:spcPts val="2200"/>
              </a:spcBef>
              <a:spcAft>
                <a:spcPts val="0"/>
              </a:spcAft>
              <a:buNone/>
              <a:defRPr sz="1800"/>
            </a:lvl9pPr>
          </a:lstStyle>
          <a:p/>
        </p:txBody>
      </p:sp>
      <p:sp>
        <p:nvSpPr>
          <p:cNvPr id="73" name="Google Shape;73;p16"/>
          <p:cNvSpPr txBox="1"/>
          <p:nvPr>
            <p:ph idx="2" type="subTitle"/>
          </p:nvPr>
        </p:nvSpPr>
        <p:spPr>
          <a:xfrm>
            <a:off x="422950" y="2984175"/>
            <a:ext cx="7801200" cy="3642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2400">
                <a:solidFill>
                  <a:srgbClr val="3C4043"/>
                </a:solidFill>
                <a:latin typeface="Google Sans"/>
                <a:ea typeface="Google Sans"/>
                <a:cs typeface="Google Sans"/>
                <a:sym typeface="Google Sans"/>
              </a:defRPr>
            </a:lvl1pPr>
            <a:lvl2pPr lvl="1" rtl="0">
              <a:spcBef>
                <a:spcPts val="2200"/>
              </a:spcBef>
              <a:spcAft>
                <a:spcPts val="0"/>
              </a:spcAft>
              <a:buNone/>
              <a:defRPr/>
            </a:lvl2pPr>
            <a:lvl3pPr lvl="2" rtl="0">
              <a:spcBef>
                <a:spcPts val="2200"/>
              </a:spcBef>
              <a:spcAft>
                <a:spcPts val="0"/>
              </a:spcAft>
              <a:buNone/>
              <a:defRPr/>
            </a:lvl3pPr>
            <a:lvl4pPr lvl="3" rtl="0">
              <a:spcBef>
                <a:spcPts val="2200"/>
              </a:spcBef>
              <a:spcAft>
                <a:spcPts val="0"/>
              </a:spcAft>
              <a:buNone/>
              <a:defRPr/>
            </a:lvl4pPr>
            <a:lvl5pPr lvl="4" rtl="0">
              <a:spcBef>
                <a:spcPts val="2200"/>
              </a:spcBef>
              <a:spcAft>
                <a:spcPts val="0"/>
              </a:spcAft>
              <a:buNone/>
              <a:defRPr/>
            </a:lvl5pPr>
            <a:lvl6pPr lvl="5" rtl="0">
              <a:spcBef>
                <a:spcPts val="2200"/>
              </a:spcBef>
              <a:spcAft>
                <a:spcPts val="0"/>
              </a:spcAft>
              <a:buNone/>
              <a:defRPr/>
            </a:lvl6pPr>
            <a:lvl7pPr lvl="6" rtl="0">
              <a:spcBef>
                <a:spcPts val="2200"/>
              </a:spcBef>
              <a:spcAft>
                <a:spcPts val="0"/>
              </a:spcAft>
              <a:buNone/>
              <a:defRPr/>
            </a:lvl7pPr>
            <a:lvl8pPr lvl="7" rtl="0">
              <a:spcBef>
                <a:spcPts val="2200"/>
              </a:spcBef>
              <a:spcAft>
                <a:spcPts val="0"/>
              </a:spcAft>
              <a:buNone/>
              <a:defRPr/>
            </a:lvl8pPr>
            <a:lvl9pPr lvl="8" rtl="0">
              <a:spcBef>
                <a:spcPts val="2200"/>
              </a:spcBef>
              <a:spcAft>
                <a:spcPts val="0"/>
              </a:spcAft>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 Orange">
  <p:cSld name="CUSTOM_2_1_1_1">
    <p:bg>
      <p:bgPr>
        <a:solidFill>
          <a:srgbClr val="FFFFFF"/>
        </a:solidFill>
      </p:bgPr>
    </p:bg>
    <p:spTree>
      <p:nvGrpSpPr>
        <p:cNvPr id="74" name="Shape 74"/>
        <p:cNvGrpSpPr/>
        <p:nvPr/>
      </p:nvGrpSpPr>
      <p:grpSpPr>
        <a:xfrm>
          <a:off x="0" y="0"/>
          <a:ext cx="0" cy="0"/>
          <a:chOff x="0" y="0"/>
          <a:chExt cx="0" cy="0"/>
        </a:xfrm>
      </p:grpSpPr>
      <p:sp>
        <p:nvSpPr>
          <p:cNvPr id="75" name="Google Shape;75;p17"/>
          <p:cNvSpPr txBox="1"/>
          <p:nvPr>
            <p:ph idx="1" type="subTitle"/>
          </p:nvPr>
        </p:nvSpPr>
        <p:spPr>
          <a:xfrm>
            <a:off x="422950" y="2984175"/>
            <a:ext cx="7801200" cy="3642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2400">
                <a:solidFill>
                  <a:srgbClr val="3C4043"/>
                </a:solidFill>
                <a:latin typeface="Google Sans"/>
                <a:ea typeface="Google Sans"/>
                <a:cs typeface="Google Sans"/>
                <a:sym typeface="Google Sans"/>
              </a:defRPr>
            </a:lvl1pPr>
            <a:lvl2pPr lvl="1" rtl="0">
              <a:spcBef>
                <a:spcPts val="2200"/>
              </a:spcBef>
              <a:spcAft>
                <a:spcPts val="0"/>
              </a:spcAft>
              <a:buNone/>
              <a:defRPr/>
            </a:lvl2pPr>
            <a:lvl3pPr lvl="2" rtl="0">
              <a:spcBef>
                <a:spcPts val="2200"/>
              </a:spcBef>
              <a:spcAft>
                <a:spcPts val="0"/>
              </a:spcAft>
              <a:buNone/>
              <a:defRPr/>
            </a:lvl3pPr>
            <a:lvl4pPr lvl="3" rtl="0">
              <a:spcBef>
                <a:spcPts val="2200"/>
              </a:spcBef>
              <a:spcAft>
                <a:spcPts val="0"/>
              </a:spcAft>
              <a:buNone/>
              <a:defRPr/>
            </a:lvl4pPr>
            <a:lvl5pPr lvl="4" rtl="0">
              <a:spcBef>
                <a:spcPts val="2200"/>
              </a:spcBef>
              <a:spcAft>
                <a:spcPts val="0"/>
              </a:spcAft>
              <a:buNone/>
              <a:defRPr/>
            </a:lvl5pPr>
            <a:lvl6pPr lvl="5" rtl="0">
              <a:spcBef>
                <a:spcPts val="2200"/>
              </a:spcBef>
              <a:spcAft>
                <a:spcPts val="0"/>
              </a:spcAft>
              <a:buNone/>
              <a:defRPr/>
            </a:lvl6pPr>
            <a:lvl7pPr lvl="6" rtl="0">
              <a:spcBef>
                <a:spcPts val="2200"/>
              </a:spcBef>
              <a:spcAft>
                <a:spcPts val="0"/>
              </a:spcAft>
              <a:buNone/>
              <a:defRPr/>
            </a:lvl7pPr>
            <a:lvl8pPr lvl="7" rtl="0">
              <a:spcBef>
                <a:spcPts val="2200"/>
              </a:spcBef>
              <a:spcAft>
                <a:spcPts val="0"/>
              </a:spcAft>
              <a:buNone/>
              <a:defRPr/>
            </a:lvl8pPr>
            <a:lvl9pPr lvl="8" rtl="0">
              <a:spcBef>
                <a:spcPts val="2200"/>
              </a:spcBef>
              <a:spcAft>
                <a:spcPts val="0"/>
              </a:spcAft>
              <a:buNone/>
              <a:defRPr/>
            </a:lvl9pPr>
          </a:lstStyle>
          <a:p/>
        </p:txBody>
      </p:sp>
      <p:sp>
        <p:nvSpPr>
          <p:cNvPr id="76" name="Google Shape;76;p17"/>
          <p:cNvSpPr txBox="1"/>
          <p:nvPr>
            <p:ph type="title"/>
          </p:nvPr>
        </p:nvSpPr>
        <p:spPr>
          <a:xfrm>
            <a:off x="392925" y="1049175"/>
            <a:ext cx="7831200" cy="1935000"/>
          </a:xfrm>
          <a:prstGeom prst="rect">
            <a:avLst/>
          </a:prstGeom>
        </p:spPr>
        <p:txBody>
          <a:bodyPr anchorCtr="0" anchor="b" bIns="91425" lIns="91425" spcFirstLastPara="1" rIns="91425" wrap="square" tIns="91425">
            <a:noAutofit/>
          </a:bodyPr>
          <a:lstStyle>
            <a:lvl1pPr lvl="0" rtl="0">
              <a:lnSpc>
                <a:spcPct val="90000"/>
              </a:lnSpc>
              <a:spcBef>
                <a:spcPts val="0"/>
              </a:spcBef>
              <a:spcAft>
                <a:spcPts val="0"/>
              </a:spcAft>
              <a:buNone/>
              <a:defRPr sz="5500">
                <a:solidFill>
                  <a:srgbClr val="3C4043"/>
                </a:solidFill>
                <a:latin typeface="Google Sans Medium"/>
                <a:ea typeface="Google Sans Medium"/>
                <a:cs typeface="Google Sans Medium"/>
                <a:sym typeface="Google Sans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7" name="Google Shape;77;p17"/>
          <p:cNvSpPr/>
          <p:nvPr/>
        </p:nvSpPr>
        <p:spPr>
          <a:xfrm>
            <a:off x="522575" y="3458700"/>
            <a:ext cx="465900" cy="94500"/>
          </a:xfrm>
          <a:prstGeom prst="roundRect">
            <a:avLst>
              <a:gd fmla="val 50000" name="adj"/>
            </a:avLst>
          </a:prstGeom>
          <a:solidFill>
            <a:srgbClr val="EA8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7"/>
          <p:cNvSpPr txBox="1"/>
          <p:nvPr>
            <p:ph idx="2" type="subTitle"/>
          </p:nvPr>
        </p:nvSpPr>
        <p:spPr>
          <a:xfrm>
            <a:off x="422950" y="3714075"/>
            <a:ext cx="7831200" cy="3000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800">
                <a:solidFill>
                  <a:srgbClr val="9AA0A6"/>
                </a:solidFill>
                <a:latin typeface="Google Sans"/>
                <a:ea typeface="Google Sans"/>
                <a:cs typeface="Google Sans"/>
                <a:sym typeface="Google Sans"/>
              </a:defRPr>
            </a:lvl1pPr>
            <a:lvl2pPr lvl="1" rtl="0">
              <a:spcBef>
                <a:spcPts val="2200"/>
              </a:spcBef>
              <a:spcAft>
                <a:spcPts val="0"/>
              </a:spcAft>
              <a:buNone/>
              <a:defRPr sz="1800"/>
            </a:lvl2pPr>
            <a:lvl3pPr lvl="2" rtl="0">
              <a:spcBef>
                <a:spcPts val="2200"/>
              </a:spcBef>
              <a:spcAft>
                <a:spcPts val="0"/>
              </a:spcAft>
              <a:buNone/>
              <a:defRPr sz="1800"/>
            </a:lvl3pPr>
            <a:lvl4pPr lvl="3" rtl="0">
              <a:spcBef>
                <a:spcPts val="2200"/>
              </a:spcBef>
              <a:spcAft>
                <a:spcPts val="0"/>
              </a:spcAft>
              <a:buNone/>
              <a:defRPr sz="1800"/>
            </a:lvl4pPr>
            <a:lvl5pPr lvl="4" rtl="0">
              <a:spcBef>
                <a:spcPts val="2200"/>
              </a:spcBef>
              <a:spcAft>
                <a:spcPts val="0"/>
              </a:spcAft>
              <a:buNone/>
              <a:defRPr sz="1800"/>
            </a:lvl5pPr>
            <a:lvl6pPr lvl="5" rtl="0">
              <a:spcBef>
                <a:spcPts val="2200"/>
              </a:spcBef>
              <a:spcAft>
                <a:spcPts val="0"/>
              </a:spcAft>
              <a:buNone/>
              <a:defRPr sz="1800"/>
            </a:lvl6pPr>
            <a:lvl7pPr lvl="6" rtl="0">
              <a:spcBef>
                <a:spcPts val="2200"/>
              </a:spcBef>
              <a:spcAft>
                <a:spcPts val="0"/>
              </a:spcAft>
              <a:buNone/>
              <a:defRPr sz="1800"/>
            </a:lvl7pPr>
            <a:lvl8pPr lvl="7" rtl="0">
              <a:spcBef>
                <a:spcPts val="2200"/>
              </a:spcBef>
              <a:spcAft>
                <a:spcPts val="0"/>
              </a:spcAft>
              <a:buNone/>
              <a:defRPr sz="1800"/>
            </a:lvl8pPr>
            <a:lvl9pPr lvl="8" rtl="0">
              <a:spcBef>
                <a:spcPts val="2200"/>
              </a:spcBef>
              <a:spcAft>
                <a:spcPts val="0"/>
              </a:spcAft>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9" name="Shape 79"/>
        <p:cNvGrpSpPr/>
        <p:nvPr/>
      </p:nvGrpSpPr>
      <p:grpSpPr>
        <a:xfrm>
          <a:off x="0" y="0"/>
          <a:ext cx="0" cy="0"/>
          <a:chOff x="0" y="0"/>
          <a:chExt cx="0" cy="0"/>
        </a:xfrm>
      </p:grpSpPr>
      <p:sp>
        <p:nvSpPr>
          <p:cNvPr id="80" name="Google Shape;8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p:txBody>
      </p:sp>
      <p:sp>
        <p:nvSpPr>
          <p:cNvPr id="81" name="Google Shape;8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2200"/>
              </a:spcBef>
              <a:spcAft>
                <a:spcPts val="0"/>
              </a:spcAft>
              <a:buSzPts val="1800"/>
              <a:buChar char="•"/>
              <a:defRPr/>
            </a:lvl1pPr>
            <a:lvl2pPr indent="-342900" lvl="1" marL="914400" rtl="0">
              <a:spcBef>
                <a:spcPts val="2200"/>
              </a:spcBef>
              <a:spcAft>
                <a:spcPts val="0"/>
              </a:spcAft>
              <a:buSzPts val="1800"/>
              <a:buChar char="•"/>
              <a:defRPr/>
            </a:lvl2pPr>
            <a:lvl3pPr indent="-342900" lvl="2" marL="1371600" rtl="0">
              <a:spcBef>
                <a:spcPts val="2200"/>
              </a:spcBef>
              <a:spcAft>
                <a:spcPts val="0"/>
              </a:spcAft>
              <a:buSzPts val="1800"/>
              <a:buChar char="•"/>
              <a:defRPr/>
            </a:lvl3pPr>
            <a:lvl4pPr indent="-342900" lvl="3" marL="1828800" rtl="0">
              <a:spcBef>
                <a:spcPts val="2200"/>
              </a:spcBef>
              <a:spcAft>
                <a:spcPts val="0"/>
              </a:spcAft>
              <a:buSzPts val="1800"/>
              <a:buChar char="•"/>
              <a:defRPr/>
            </a:lvl4pPr>
            <a:lvl5pPr indent="-342900" lvl="4" marL="2286000" rtl="0">
              <a:spcBef>
                <a:spcPts val="2200"/>
              </a:spcBef>
              <a:spcAft>
                <a:spcPts val="0"/>
              </a:spcAft>
              <a:buSzPts val="1800"/>
              <a:buChar char="•"/>
              <a:defRPr/>
            </a:lvl5pPr>
            <a:lvl6pPr indent="-342900" lvl="5" marL="2743200" rtl="0">
              <a:spcBef>
                <a:spcPts val="2200"/>
              </a:spcBef>
              <a:spcAft>
                <a:spcPts val="0"/>
              </a:spcAft>
              <a:buSzPts val="1800"/>
              <a:buChar char="•"/>
              <a:defRPr/>
            </a:lvl6pPr>
            <a:lvl7pPr indent="-342900" lvl="6" marL="3200400" rtl="0">
              <a:spcBef>
                <a:spcPts val="2200"/>
              </a:spcBef>
              <a:spcAft>
                <a:spcPts val="0"/>
              </a:spcAft>
              <a:buSzPts val="1800"/>
              <a:buChar char="•"/>
              <a:defRPr/>
            </a:lvl7pPr>
            <a:lvl8pPr indent="-342900" lvl="7" marL="3657600" rtl="0">
              <a:spcBef>
                <a:spcPts val="2200"/>
              </a:spcBef>
              <a:spcAft>
                <a:spcPts val="0"/>
              </a:spcAft>
              <a:buSzPts val="1800"/>
              <a:buChar char="•"/>
              <a:defRPr/>
            </a:lvl8pPr>
            <a:lvl9pPr indent="-342900" lvl="8" marL="4114800" rtl="0">
              <a:spcBef>
                <a:spcPts val="2200"/>
              </a:spcBef>
              <a:spcAft>
                <a:spcPts val="0"/>
              </a:spcAft>
              <a:buSzPts val="1800"/>
              <a:buChar char="•"/>
              <a:defRPr/>
            </a:lvl9pPr>
          </a:lstStyle>
          <a:p/>
        </p:txBody>
      </p:sp>
      <p:sp>
        <p:nvSpPr>
          <p:cNvPr id="82" name="Google Shape;8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 Orange">
  <p:cSld name="CUSTOM_1">
    <p:spTree>
      <p:nvGrpSpPr>
        <p:cNvPr id="12" name="Shape 12"/>
        <p:cNvGrpSpPr/>
        <p:nvPr/>
      </p:nvGrpSpPr>
      <p:grpSpPr>
        <a:xfrm>
          <a:off x="0" y="0"/>
          <a:ext cx="0" cy="0"/>
          <a:chOff x="0" y="0"/>
          <a:chExt cx="0" cy="0"/>
        </a:xfrm>
      </p:grpSpPr>
      <p:sp>
        <p:nvSpPr>
          <p:cNvPr id="13" name="Google Shape;13;p3"/>
          <p:cNvSpPr/>
          <p:nvPr/>
        </p:nvSpPr>
        <p:spPr>
          <a:xfrm>
            <a:off x="50" y="0"/>
            <a:ext cx="9144000" cy="4524000"/>
          </a:xfrm>
          <a:prstGeom prst="rect">
            <a:avLst/>
          </a:prstGeom>
          <a:solidFill>
            <a:srgbClr val="EA860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Light"/>
              <a:buNone/>
            </a:pPr>
            <a:r>
              <a:t/>
            </a:r>
            <a:endParaRPr b="0" i="0" sz="1200" u="none" cap="none" strike="noStrike">
              <a:solidFill>
                <a:srgbClr val="FFFFFF"/>
              </a:solidFill>
              <a:latin typeface="Helvetica Neue Light"/>
              <a:ea typeface="Helvetica Neue Light"/>
              <a:cs typeface="Helvetica Neue Light"/>
              <a:sym typeface="Helvetica Neue Light"/>
            </a:endParaRPr>
          </a:p>
        </p:txBody>
      </p:sp>
      <p:cxnSp>
        <p:nvCxnSpPr>
          <p:cNvPr id="14" name="Google Shape;14;p3"/>
          <p:cNvCxnSpPr/>
          <p:nvPr/>
        </p:nvCxnSpPr>
        <p:spPr>
          <a:xfrm rot="10800000">
            <a:off x="426304" y="1476158"/>
            <a:ext cx="0" cy="1869900"/>
          </a:xfrm>
          <a:prstGeom prst="straightConnector1">
            <a:avLst/>
          </a:prstGeom>
          <a:noFill/>
          <a:ln cap="flat" cmpd="sng" w="25400">
            <a:solidFill>
              <a:srgbClr val="FFFFFF"/>
            </a:solidFill>
            <a:prstDash val="solid"/>
            <a:miter lim="400000"/>
            <a:headEnd len="sm" w="sm" type="none"/>
            <a:tailEnd len="sm" w="sm" type="none"/>
          </a:ln>
        </p:spPr>
      </p:cxnSp>
      <p:sp>
        <p:nvSpPr>
          <p:cNvPr id="15" name="Google Shape;15;p3"/>
          <p:cNvSpPr txBox="1"/>
          <p:nvPr>
            <p:ph type="title"/>
          </p:nvPr>
        </p:nvSpPr>
        <p:spPr>
          <a:xfrm>
            <a:off x="962188" y="2048788"/>
            <a:ext cx="7877100" cy="85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3200"/>
              <a:buFont typeface="Google Sans"/>
              <a:buNone/>
              <a:defRPr b="0" i="0" sz="4400" u="none" cap="none" strike="noStrike">
                <a:solidFill>
                  <a:srgbClr val="FFFFFF"/>
                </a:solidFill>
                <a:latin typeface="Google Sans"/>
                <a:ea typeface="Google Sans"/>
                <a:cs typeface="Google Sans"/>
                <a:sym typeface="Google Sans"/>
              </a:defRPr>
            </a:lvl1pPr>
            <a:lvl2pPr lvl="1"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Crimson">
  <p:cSld name="TITLE_2">
    <p:spTree>
      <p:nvGrpSpPr>
        <p:cNvPr id="16" name="Shape 16"/>
        <p:cNvGrpSpPr/>
        <p:nvPr/>
      </p:nvGrpSpPr>
      <p:grpSpPr>
        <a:xfrm>
          <a:off x="0" y="0"/>
          <a:ext cx="0" cy="0"/>
          <a:chOff x="0" y="0"/>
          <a:chExt cx="0" cy="0"/>
        </a:xfrm>
      </p:grpSpPr>
      <p:sp>
        <p:nvSpPr>
          <p:cNvPr id="17" name="Google Shape;17;p4"/>
          <p:cNvSpPr/>
          <p:nvPr/>
        </p:nvSpPr>
        <p:spPr>
          <a:xfrm>
            <a:off x="426300" y="492975"/>
            <a:ext cx="7797000" cy="414300"/>
          </a:xfrm>
          <a:prstGeom prst="rect">
            <a:avLst/>
          </a:prstGeom>
          <a:noFill/>
          <a:ln>
            <a:noFill/>
          </a:ln>
        </p:spPr>
        <p:txBody>
          <a:bodyPr anchorCtr="0" anchor="t" bIns="19050" lIns="19050" spcFirstLastPara="1" rIns="19050" wrap="square" tIns="19050">
            <a:noAutofit/>
          </a:bodyPr>
          <a:lstStyle/>
          <a:p>
            <a:pPr indent="0" lvl="0" marL="0" marR="0" rtl="0" algn="l">
              <a:lnSpc>
                <a:spcPct val="90000"/>
              </a:lnSpc>
              <a:spcBef>
                <a:spcPts val="0"/>
              </a:spcBef>
              <a:spcAft>
                <a:spcPts val="0"/>
              </a:spcAft>
              <a:buClr>
                <a:schemeClr val="dk1"/>
              </a:buClr>
              <a:buSzPts val="1100"/>
              <a:buFont typeface="Arial"/>
              <a:buNone/>
            </a:pPr>
            <a:r>
              <a:t/>
            </a:r>
            <a:endParaRPr b="0" i="0" sz="2400" u="none" cap="none" strike="noStrike">
              <a:solidFill>
                <a:srgbClr val="3C4043"/>
              </a:solidFill>
              <a:latin typeface="Google Sans"/>
              <a:ea typeface="Google Sans"/>
              <a:cs typeface="Google Sans"/>
              <a:sym typeface="Google Sans"/>
            </a:endParaRPr>
          </a:p>
        </p:txBody>
      </p:sp>
      <p:sp>
        <p:nvSpPr>
          <p:cNvPr id="18" name="Google Shape;18;p4"/>
          <p:cNvSpPr/>
          <p:nvPr/>
        </p:nvSpPr>
        <p:spPr>
          <a:xfrm>
            <a:off x="-22468" y="235365"/>
            <a:ext cx="57900" cy="4672800"/>
          </a:xfrm>
          <a:prstGeom prst="rect">
            <a:avLst/>
          </a:prstGeom>
          <a:solidFill>
            <a:srgbClr val="A51C3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519BF7"/>
              </a:buClr>
              <a:buSzPts val="1200"/>
              <a:buFont typeface="Helvetica Neue Light"/>
              <a:buNone/>
            </a:pPr>
            <a:r>
              <a:t/>
            </a:r>
            <a:endParaRPr b="0" i="0" sz="1200" u="none" cap="none" strike="noStrike">
              <a:solidFill>
                <a:srgbClr val="1D8E3E"/>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Orange">
  <p:cSld name="TITLE_2_4">
    <p:spTree>
      <p:nvGrpSpPr>
        <p:cNvPr id="19" name="Shape 19"/>
        <p:cNvGrpSpPr/>
        <p:nvPr/>
      </p:nvGrpSpPr>
      <p:grpSpPr>
        <a:xfrm>
          <a:off x="0" y="0"/>
          <a:ext cx="0" cy="0"/>
          <a:chOff x="0" y="0"/>
          <a:chExt cx="0" cy="0"/>
        </a:xfrm>
      </p:grpSpPr>
      <p:sp>
        <p:nvSpPr>
          <p:cNvPr id="20" name="Google Shape;20;p5"/>
          <p:cNvSpPr/>
          <p:nvPr/>
        </p:nvSpPr>
        <p:spPr>
          <a:xfrm>
            <a:off x="426300" y="492975"/>
            <a:ext cx="7797000" cy="414300"/>
          </a:xfrm>
          <a:prstGeom prst="rect">
            <a:avLst/>
          </a:prstGeom>
          <a:noFill/>
          <a:ln>
            <a:noFill/>
          </a:ln>
        </p:spPr>
        <p:txBody>
          <a:bodyPr anchorCtr="0" anchor="t" bIns="19050" lIns="19050" spcFirstLastPara="1" rIns="19050" wrap="square" tIns="19050">
            <a:noAutofit/>
          </a:bodyPr>
          <a:lstStyle/>
          <a:p>
            <a:pPr indent="0" lvl="0" marL="0" marR="0" rtl="0" algn="l">
              <a:lnSpc>
                <a:spcPct val="90000"/>
              </a:lnSpc>
              <a:spcBef>
                <a:spcPts val="0"/>
              </a:spcBef>
              <a:spcAft>
                <a:spcPts val="0"/>
              </a:spcAft>
              <a:buClr>
                <a:schemeClr val="dk1"/>
              </a:buClr>
              <a:buSzPts val="1100"/>
              <a:buFont typeface="Arial"/>
              <a:buNone/>
            </a:pPr>
            <a:r>
              <a:t/>
            </a:r>
            <a:endParaRPr b="0" i="0" sz="2400" u="none" cap="none" strike="noStrike">
              <a:solidFill>
                <a:srgbClr val="3C4043"/>
              </a:solidFill>
              <a:latin typeface="Google Sans"/>
              <a:ea typeface="Google Sans"/>
              <a:cs typeface="Google Sans"/>
              <a:sym typeface="Google Sans"/>
            </a:endParaRPr>
          </a:p>
        </p:txBody>
      </p:sp>
      <p:sp>
        <p:nvSpPr>
          <p:cNvPr id="21" name="Google Shape;21;p5"/>
          <p:cNvSpPr/>
          <p:nvPr/>
        </p:nvSpPr>
        <p:spPr>
          <a:xfrm>
            <a:off x="-22468" y="235365"/>
            <a:ext cx="57900" cy="4672800"/>
          </a:xfrm>
          <a:prstGeom prst="rect">
            <a:avLst/>
          </a:prstGeom>
          <a:solidFill>
            <a:srgbClr val="EA860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519BF7"/>
              </a:buClr>
              <a:buSzPts val="1200"/>
              <a:buFont typeface="Helvetica Neue Light"/>
              <a:buNone/>
            </a:pPr>
            <a:r>
              <a:t/>
            </a:r>
            <a:endParaRPr b="0" i="0" sz="1200" u="none" cap="none" strike="noStrike">
              <a:solidFill>
                <a:srgbClr val="1D8E3E"/>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Box - Crimson">
  <p:cSld name="TITLE_2_3">
    <p:spTree>
      <p:nvGrpSpPr>
        <p:cNvPr id="22" name="Shape 22"/>
        <p:cNvGrpSpPr/>
        <p:nvPr/>
      </p:nvGrpSpPr>
      <p:grpSpPr>
        <a:xfrm>
          <a:off x="0" y="0"/>
          <a:ext cx="0" cy="0"/>
          <a:chOff x="0" y="0"/>
          <a:chExt cx="0" cy="0"/>
        </a:xfrm>
      </p:grpSpPr>
      <p:sp>
        <p:nvSpPr>
          <p:cNvPr id="23" name="Google Shape;23;p6"/>
          <p:cNvSpPr txBox="1"/>
          <p:nvPr>
            <p:ph idx="1" type="body"/>
          </p:nvPr>
        </p:nvSpPr>
        <p:spPr>
          <a:xfrm>
            <a:off x="426300" y="1742775"/>
            <a:ext cx="3966600" cy="27609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1pPr>
            <a:lvl2pPr indent="-342900" lvl="1" marL="9144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2pPr>
            <a:lvl3pPr indent="-342900" lvl="2" marL="1371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3pPr>
            <a:lvl4pPr indent="-342900" lvl="3" marL="1828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4pPr>
            <a:lvl5pPr indent="-342900" lvl="4" marL="22860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5pPr>
            <a:lvl6pPr indent="-342900" lvl="5" marL="27432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6pPr>
            <a:lvl7pPr indent="-342900" lvl="6" marL="32004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7pPr>
            <a:lvl8pPr indent="-342900" lvl="7" marL="3657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8pPr>
            <a:lvl9pPr indent="-342900" lvl="8" marL="4114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9pPr>
          </a:lstStyle>
          <a:p/>
        </p:txBody>
      </p:sp>
      <p:sp>
        <p:nvSpPr>
          <p:cNvPr id="24" name="Google Shape;24;p6"/>
          <p:cNvSpPr/>
          <p:nvPr/>
        </p:nvSpPr>
        <p:spPr>
          <a:xfrm>
            <a:off x="426300" y="264375"/>
            <a:ext cx="7797000" cy="642900"/>
          </a:xfrm>
          <a:prstGeom prst="rect">
            <a:avLst/>
          </a:prstGeom>
          <a:noFill/>
          <a:ln>
            <a:noFill/>
          </a:ln>
        </p:spPr>
        <p:txBody>
          <a:bodyPr anchorCtr="0" anchor="t" bIns="19050" lIns="19050" spcFirstLastPara="1" rIns="19050" wrap="square" tIns="19050">
            <a:noAutofit/>
          </a:bodyPr>
          <a:lstStyle/>
          <a:p>
            <a:pPr indent="0" lvl="0" marL="0" marR="0" rtl="0" algn="l">
              <a:lnSpc>
                <a:spcPct val="90000"/>
              </a:lnSpc>
              <a:spcBef>
                <a:spcPts val="0"/>
              </a:spcBef>
              <a:spcAft>
                <a:spcPts val="0"/>
              </a:spcAft>
              <a:buClr>
                <a:schemeClr val="dk1"/>
              </a:buClr>
              <a:buSzPts val="1100"/>
              <a:buFont typeface="Arial"/>
              <a:buNone/>
            </a:pPr>
            <a:r>
              <a:t/>
            </a:r>
            <a:endParaRPr b="0" i="0" sz="2400" u="none" cap="none" strike="noStrike">
              <a:solidFill>
                <a:srgbClr val="3C4043"/>
              </a:solidFill>
              <a:latin typeface="Google Sans"/>
              <a:ea typeface="Google Sans"/>
              <a:cs typeface="Google Sans"/>
              <a:sym typeface="Google Sans"/>
            </a:endParaRPr>
          </a:p>
        </p:txBody>
      </p:sp>
      <p:sp>
        <p:nvSpPr>
          <p:cNvPr id="25" name="Google Shape;25;p6"/>
          <p:cNvSpPr/>
          <p:nvPr/>
        </p:nvSpPr>
        <p:spPr>
          <a:xfrm>
            <a:off x="-22468" y="235365"/>
            <a:ext cx="57900" cy="4672800"/>
          </a:xfrm>
          <a:prstGeom prst="rect">
            <a:avLst/>
          </a:prstGeom>
          <a:solidFill>
            <a:srgbClr val="A51C3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519BF7"/>
              </a:buClr>
              <a:buSzPts val="1200"/>
              <a:buFont typeface="Helvetica Neue Light"/>
              <a:buNone/>
            </a:pPr>
            <a:r>
              <a:t/>
            </a:r>
            <a:endParaRPr b="0" i="0" sz="1200" u="none" cap="none" strike="noStrike">
              <a:solidFill>
                <a:srgbClr val="1D8E3E"/>
              </a:solidFill>
              <a:latin typeface="Helvetica Neue Light"/>
              <a:ea typeface="Helvetica Neue Light"/>
              <a:cs typeface="Helvetica Neue Light"/>
              <a:sym typeface="Helvetica Neue Light"/>
            </a:endParaRPr>
          </a:p>
        </p:txBody>
      </p:sp>
      <p:sp>
        <p:nvSpPr>
          <p:cNvPr id="26" name="Google Shape;26;p6"/>
          <p:cNvSpPr txBox="1"/>
          <p:nvPr>
            <p:ph type="title"/>
          </p:nvPr>
        </p:nvSpPr>
        <p:spPr>
          <a:xfrm>
            <a:off x="344500" y="264375"/>
            <a:ext cx="7797000" cy="5712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3000"/>
              <a:buFont typeface="Arial"/>
              <a:buNone/>
              <a:defRPr b="0" i="0" u="none" cap="none" strike="noStrike">
                <a:solidFill>
                  <a:srgbClr val="3C4043"/>
                </a:solidFill>
                <a:latin typeface="Google Sans"/>
                <a:ea typeface="Google Sans"/>
                <a:cs typeface="Google Sans"/>
                <a:sym typeface="Google Sans"/>
              </a:defRPr>
            </a:lvl1pPr>
            <a:lvl2pPr lvl="1"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Box - Orange">
  <p:cSld name="TITLE_2_3_4">
    <p:spTree>
      <p:nvGrpSpPr>
        <p:cNvPr id="27" name="Shape 27"/>
        <p:cNvGrpSpPr/>
        <p:nvPr/>
      </p:nvGrpSpPr>
      <p:grpSpPr>
        <a:xfrm>
          <a:off x="0" y="0"/>
          <a:ext cx="0" cy="0"/>
          <a:chOff x="0" y="0"/>
          <a:chExt cx="0" cy="0"/>
        </a:xfrm>
      </p:grpSpPr>
      <p:sp>
        <p:nvSpPr>
          <p:cNvPr id="28" name="Google Shape;28;p7"/>
          <p:cNvSpPr txBox="1"/>
          <p:nvPr>
            <p:ph idx="1" type="body"/>
          </p:nvPr>
        </p:nvSpPr>
        <p:spPr>
          <a:xfrm>
            <a:off x="426300" y="1742775"/>
            <a:ext cx="3966600" cy="27609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1pPr>
            <a:lvl2pPr indent="-342900" lvl="1" marL="9144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2pPr>
            <a:lvl3pPr indent="-342900" lvl="2" marL="1371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3pPr>
            <a:lvl4pPr indent="-342900" lvl="3" marL="1828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4pPr>
            <a:lvl5pPr indent="-342900" lvl="4" marL="22860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5pPr>
            <a:lvl6pPr indent="-342900" lvl="5" marL="27432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6pPr>
            <a:lvl7pPr indent="-342900" lvl="6" marL="32004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7pPr>
            <a:lvl8pPr indent="-342900" lvl="7" marL="3657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8pPr>
            <a:lvl9pPr indent="-342900" lvl="8" marL="4114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9pPr>
          </a:lstStyle>
          <a:p/>
        </p:txBody>
      </p:sp>
      <p:sp>
        <p:nvSpPr>
          <p:cNvPr id="29" name="Google Shape;29;p7"/>
          <p:cNvSpPr/>
          <p:nvPr/>
        </p:nvSpPr>
        <p:spPr>
          <a:xfrm>
            <a:off x="426300" y="492975"/>
            <a:ext cx="7797000" cy="414300"/>
          </a:xfrm>
          <a:prstGeom prst="rect">
            <a:avLst/>
          </a:prstGeom>
          <a:noFill/>
          <a:ln>
            <a:noFill/>
          </a:ln>
        </p:spPr>
        <p:txBody>
          <a:bodyPr anchorCtr="0" anchor="t" bIns="19050" lIns="19050" spcFirstLastPara="1" rIns="19050" wrap="square" tIns="19050">
            <a:noAutofit/>
          </a:bodyPr>
          <a:lstStyle/>
          <a:p>
            <a:pPr indent="0" lvl="0" marL="0" marR="0" rtl="0" algn="l">
              <a:lnSpc>
                <a:spcPct val="90000"/>
              </a:lnSpc>
              <a:spcBef>
                <a:spcPts val="0"/>
              </a:spcBef>
              <a:spcAft>
                <a:spcPts val="0"/>
              </a:spcAft>
              <a:buClr>
                <a:schemeClr val="dk1"/>
              </a:buClr>
              <a:buSzPts val="1100"/>
              <a:buFont typeface="Arial"/>
              <a:buNone/>
            </a:pPr>
            <a:r>
              <a:t/>
            </a:r>
            <a:endParaRPr b="0" i="0" sz="2400" u="none" cap="none" strike="noStrike">
              <a:solidFill>
                <a:srgbClr val="3C4043"/>
              </a:solidFill>
              <a:latin typeface="Google Sans"/>
              <a:ea typeface="Google Sans"/>
              <a:cs typeface="Google Sans"/>
              <a:sym typeface="Google Sans"/>
            </a:endParaRPr>
          </a:p>
        </p:txBody>
      </p:sp>
      <p:sp>
        <p:nvSpPr>
          <p:cNvPr id="30" name="Google Shape;30;p7"/>
          <p:cNvSpPr/>
          <p:nvPr/>
        </p:nvSpPr>
        <p:spPr>
          <a:xfrm>
            <a:off x="-22468" y="235365"/>
            <a:ext cx="57900" cy="4672800"/>
          </a:xfrm>
          <a:prstGeom prst="rect">
            <a:avLst/>
          </a:prstGeom>
          <a:solidFill>
            <a:srgbClr val="EA860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519BF7"/>
              </a:buClr>
              <a:buSzPts val="1200"/>
              <a:buFont typeface="Helvetica Neue Light"/>
              <a:buNone/>
            </a:pPr>
            <a:r>
              <a:t/>
            </a:r>
            <a:endParaRPr b="0" i="0" sz="1200" u="none" cap="none" strike="noStrike">
              <a:solidFill>
                <a:srgbClr val="1D8E3E"/>
              </a:solidFill>
              <a:latin typeface="Helvetica Neue Light"/>
              <a:ea typeface="Helvetica Neue Light"/>
              <a:cs typeface="Helvetica Neue Light"/>
              <a:sym typeface="Helvetica Neue Light"/>
            </a:endParaRPr>
          </a:p>
        </p:txBody>
      </p:sp>
      <p:sp>
        <p:nvSpPr>
          <p:cNvPr id="31" name="Google Shape;31;p7"/>
          <p:cNvSpPr txBox="1"/>
          <p:nvPr>
            <p:ph type="title"/>
          </p:nvPr>
        </p:nvSpPr>
        <p:spPr>
          <a:xfrm>
            <a:off x="344500" y="264375"/>
            <a:ext cx="7797000" cy="5451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3000"/>
              <a:buFont typeface="Arial"/>
              <a:buNone/>
              <a:defRPr b="0" i="0" u="none" cap="none" strike="noStrike">
                <a:solidFill>
                  <a:srgbClr val="3C4043"/>
                </a:solidFill>
                <a:latin typeface="Google Sans"/>
                <a:ea typeface="Google Sans"/>
                <a:cs typeface="Google Sans"/>
                <a:sym typeface="Google Sans"/>
              </a:defRPr>
            </a:lvl1pPr>
            <a:lvl2pPr lvl="1"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Box - Crimson 1">
  <p:cSld name="TITLE_2_3_3">
    <p:spTree>
      <p:nvGrpSpPr>
        <p:cNvPr id="32" name="Shape 32"/>
        <p:cNvGrpSpPr/>
        <p:nvPr/>
      </p:nvGrpSpPr>
      <p:grpSpPr>
        <a:xfrm>
          <a:off x="0" y="0"/>
          <a:ext cx="0" cy="0"/>
          <a:chOff x="0" y="0"/>
          <a:chExt cx="0" cy="0"/>
        </a:xfrm>
      </p:grpSpPr>
      <p:sp>
        <p:nvSpPr>
          <p:cNvPr id="33" name="Google Shape;33;p8"/>
          <p:cNvSpPr txBox="1"/>
          <p:nvPr>
            <p:ph idx="1" type="body"/>
          </p:nvPr>
        </p:nvSpPr>
        <p:spPr>
          <a:xfrm>
            <a:off x="344500" y="1546975"/>
            <a:ext cx="8447700" cy="3361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1pPr>
            <a:lvl2pPr indent="-342900" lvl="1" marL="9144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2pPr>
            <a:lvl3pPr indent="-342900" lvl="2" marL="1371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3pPr>
            <a:lvl4pPr indent="-342900" lvl="3" marL="1828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4pPr>
            <a:lvl5pPr indent="-342900" lvl="4" marL="22860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5pPr>
            <a:lvl6pPr indent="-342900" lvl="5" marL="27432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6pPr>
            <a:lvl7pPr indent="-342900" lvl="6" marL="32004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7pPr>
            <a:lvl8pPr indent="-342900" lvl="7" marL="3657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8pPr>
            <a:lvl9pPr indent="-342900" lvl="8" marL="4114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9pPr>
          </a:lstStyle>
          <a:p/>
        </p:txBody>
      </p:sp>
      <p:sp>
        <p:nvSpPr>
          <p:cNvPr id="34" name="Google Shape;34;p8"/>
          <p:cNvSpPr/>
          <p:nvPr/>
        </p:nvSpPr>
        <p:spPr>
          <a:xfrm>
            <a:off x="426300" y="492975"/>
            <a:ext cx="7797000" cy="414300"/>
          </a:xfrm>
          <a:prstGeom prst="rect">
            <a:avLst/>
          </a:prstGeom>
          <a:noFill/>
          <a:ln>
            <a:noFill/>
          </a:ln>
        </p:spPr>
        <p:txBody>
          <a:bodyPr anchorCtr="0" anchor="t" bIns="19050" lIns="19050" spcFirstLastPara="1" rIns="19050" wrap="square" tIns="19050">
            <a:noAutofit/>
          </a:bodyPr>
          <a:lstStyle/>
          <a:p>
            <a:pPr indent="0" lvl="0" marL="0" marR="0" rtl="0" algn="l">
              <a:lnSpc>
                <a:spcPct val="90000"/>
              </a:lnSpc>
              <a:spcBef>
                <a:spcPts val="0"/>
              </a:spcBef>
              <a:spcAft>
                <a:spcPts val="0"/>
              </a:spcAft>
              <a:buClr>
                <a:schemeClr val="dk1"/>
              </a:buClr>
              <a:buSzPts val="1100"/>
              <a:buFont typeface="Arial"/>
              <a:buNone/>
            </a:pPr>
            <a:r>
              <a:t/>
            </a:r>
            <a:endParaRPr b="0" i="0" sz="2400" u="none" cap="none" strike="noStrike">
              <a:solidFill>
                <a:srgbClr val="3C4043"/>
              </a:solidFill>
              <a:latin typeface="Google Sans"/>
              <a:ea typeface="Google Sans"/>
              <a:cs typeface="Google Sans"/>
              <a:sym typeface="Google Sans"/>
            </a:endParaRPr>
          </a:p>
        </p:txBody>
      </p:sp>
      <p:sp>
        <p:nvSpPr>
          <p:cNvPr id="35" name="Google Shape;35;p8"/>
          <p:cNvSpPr/>
          <p:nvPr/>
        </p:nvSpPr>
        <p:spPr>
          <a:xfrm>
            <a:off x="-22468" y="235365"/>
            <a:ext cx="57900" cy="4672800"/>
          </a:xfrm>
          <a:prstGeom prst="rect">
            <a:avLst/>
          </a:prstGeom>
          <a:solidFill>
            <a:srgbClr val="A51C3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519BF7"/>
              </a:buClr>
              <a:buSzPts val="1200"/>
              <a:buFont typeface="Helvetica Neue Light"/>
              <a:buNone/>
            </a:pPr>
            <a:r>
              <a:t/>
            </a:r>
            <a:endParaRPr b="0" i="0" sz="1200" u="none" cap="none" strike="noStrike">
              <a:solidFill>
                <a:srgbClr val="1D8E3E"/>
              </a:solidFill>
              <a:latin typeface="Helvetica Neue Light"/>
              <a:ea typeface="Helvetica Neue Light"/>
              <a:cs typeface="Helvetica Neue Light"/>
              <a:sym typeface="Helvetica Neue Light"/>
            </a:endParaRPr>
          </a:p>
        </p:txBody>
      </p:sp>
      <p:sp>
        <p:nvSpPr>
          <p:cNvPr id="36" name="Google Shape;36;p8"/>
          <p:cNvSpPr txBox="1"/>
          <p:nvPr>
            <p:ph type="title"/>
          </p:nvPr>
        </p:nvSpPr>
        <p:spPr>
          <a:xfrm>
            <a:off x="344500" y="264375"/>
            <a:ext cx="7797000" cy="5385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3000"/>
              <a:buFont typeface="Arial"/>
              <a:buNone/>
              <a:defRPr b="0" i="0" u="none" cap="none" strike="noStrike">
                <a:solidFill>
                  <a:srgbClr val="3C4043"/>
                </a:solidFill>
                <a:latin typeface="Google Sans"/>
                <a:ea typeface="Google Sans"/>
                <a:cs typeface="Google Sans"/>
                <a:sym typeface="Google Sans"/>
              </a:defRPr>
            </a:lvl1pPr>
            <a:lvl2pPr lvl="1"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Box - Orange">
  <p:cSld name="TITLE_2_3_2">
    <p:spTree>
      <p:nvGrpSpPr>
        <p:cNvPr id="37" name="Shape 37"/>
        <p:cNvGrpSpPr/>
        <p:nvPr/>
      </p:nvGrpSpPr>
      <p:grpSpPr>
        <a:xfrm>
          <a:off x="0" y="0"/>
          <a:ext cx="0" cy="0"/>
          <a:chOff x="0" y="0"/>
          <a:chExt cx="0" cy="0"/>
        </a:xfrm>
      </p:grpSpPr>
      <p:sp>
        <p:nvSpPr>
          <p:cNvPr id="38" name="Google Shape;38;p9"/>
          <p:cNvSpPr txBox="1"/>
          <p:nvPr>
            <p:ph idx="1" type="body"/>
          </p:nvPr>
        </p:nvSpPr>
        <p:spPr>
          <a:xfrm>
            <a:off x="344500" y="1546975"/>
            <a:ext cx="8447700" cy="3361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1pPr>
            <a:lvl2pPr indent="-342900" lvl="1" marL="9144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2pPr>
            <a:lvl3pPr indent="-342900" lvl="2" marL="1371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3pPr>
            <a:lvl4pPr indent="-342900" lvl="3" marL="1828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4pPr>
            <a:lvl5pPr indent="-342900" lvl="4" marL="22860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5pPr>
            <a:lvl6pPr indent="-342900" lvl="5" marL="27432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6pPr>
            <a:lvl7pPr indent="-342900" lvl="6" marL="32004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7pPr>
            <a:lvl8pPr indent="-342900" lvl="7" marL="3657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8pPr>
            <a:lvl9pPr indent="-342900" lvl="8" marL="4114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9pPr>
          </a:lstStyle>
          <a:p/>
        </p:txBody>
      </p:sp>
      <p:sp>
        <p:nvSpPr>
          <p:cNvPr id="39" name="Google Shape;39;p9"/>
          <p:cNvSpPr/>
          <p:nvPr/>
        </p:nvSpPr>
        <p:spPr>
          <a:xfrm>
            <a:off x="426300" y="492975"/>
            <a:ext cx="7797000" cy="414300"/>
          </a:xfrm>
          <a:prstGeom prst="rect">
            <a:avLst/>
          </a:prstGeom>
          <a:noFill/>
          <a:ln>
            <a:noFill/>
          </a:ln>
        </p:spPr>
        <p:txBody>
          <a:bodyPr anchorCtr="0" anchor="t" bIns="19050" lIns="19050" spcFirstLastPara="1" rIns="19050" wrap="square" tIns="19050">
            <a:noAutofit/>
          </a:bodyPr>
          <a:lstStyle/>
          <a:p>
            <a:pPr indent="0" lvl="0" marL="0" marR="0" rtl="0" algn="l">
              <a:lnSpc>
                <a:spcPct val="90000"/>
              </a:lnSpc>
              <a:spcBef>
                <a:spcPts val="0"/>
              </a:spcBef>
              <a:spcAft>
                <a:spcPts val="0"/>
              </a:spcAft>
              <a:buClr>
                <a:schemeClr val="dk1"/>
              </a:buClr>
              <a:buSzPts val="1100"/>
              <a:buFont typeface="Arial"/>
              <a:buNone/>
            </a:pPr>
            <a:r>
              <a:t/>
            </a:r>
            <a:endParaRPr b="0" i="0" sz="2400" u="none" cap="none" strike="noStrike">
              <a:solidFill>
                <a:srgbClr val="3C4043"/>
              </a:solidFill>
              <a:latin typeface="Google Sans"/>
              <a:ea typeface="Google Sans"/>
              <a:cs typeface="Google Sans"/>
              <a:sym typeface="Google Sans"/>
            </a:endParaRPr>
          </a:p>
        </p:txBody>
      </p:sp>
      <p:sp>
        <p:nvSpPr>
          <p:cNvPr id="40" name="Google Shape;40;p9"/>
          <p:cNvSpPr/>
          <p:nvPr/>
        </p:nvSpPr>
        <p:spPr>
          <a:xfrm>
            <a:off x="-22468" y="235365"/>
            <a:ext cx="57900" cy="4672800"/>
          </a:xfrm>
          <a:prstGeom prst="rect">
            <a:avLst/>
          </a:prstGeom>
          <a:solidFill>
            <a:srgbClr val="EA860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519BF7"/>
              </a:buClr>
              <a:buSzPts val="1200"/>
              <a:buFont typeface="Helvetica Neue Light"/>
              <a:buNone/>
            </a:pPr>
            <a:r>
              <a:t/>
            </a:r>
            <a:endParaRPr b="0" i="0" sz="1200" u="none" cap="none" strike="noStrike">
              <a:solidFill>
                <a:srgbClr val="1D8E3E"/>
              </a:solidFill>
              <a:latin typeface="Helvetica Neue Light"/>
              <a:ea typeface="Helvetica Neue Light"/>
              <a:cs typeface="Helvetica Neue Light"/>
              <a:sym typeface="Helvetica Neue Light"/>
            </a:endParaRPr>
          </a:p>
        </p:txBody>
      </p:sp>
      <p:sp>
        <p:nvSpPr>
          <p:cNvPr id="41" name="Google Shape;41;p9"/>
          <p:cNvSpPr txBox="1"/>
          <p:nvPr>
            <p:ph type="title"/>
          </p:nvPr>
        </p:nvSpPr>
        <p:spPr>
          <a:xfrm>
            <a:off x="344500" y="264375"/>
            <a:ext cx="7797000" cy="5514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3000"/>
              <a:buFont typeface="Arial"/>
              <a:buNone/>
              <a:defRPr b="0" i="0" u="none" cap="none" strike="noStrike">
                <a:solidFill>
                  <a:srgbClr val="3C4043"/>
                </a:solidFill>
                <a:latin typeface="Google Sans"/>
                <a:ea typeface="Google Sans"/>
                <a:cs typeface="Google Sans"/>
                <a:sym typeface="Google Sans"/>
              </a:defRPr>
            </a:lvl1pPr>
            <a:lvl2pPr lvl="1"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ox - Crimson">
  <p:cSld name="TITLE_2_3_1">
    <p:spTree>
      <p:nvGrpSpPr>
        <p:cNvPr id="42" name="Shape 42"/>
        <p:cNvGrpSpPr/>
        <p:nvPr/>
      </p:nvGrpSpPr>
      <p:grpSpPr>
        <a:xfrm>
          <a:off x="0" y="0"/>
          <a:ext cx="0" cy="0"/>
          <a:chOff x="0" y="0"/>
          <a:chExt cx="0" cy="0"/>
        </a:xfrm>
      </p:grpSpPr>
      <p:sp>
        <p:nvSpPr>
          <p:cNvPr id="43" name="Google Shape;43;p10"/>
          <p:cNvSpPr txBox="1"/>
          <p:nvPr>
            <p:ph idx="1" type="body"/>
          </p:nvPr>
        </p:nvSpPr>
        <p:spPr>
          <a:xfrm>
            <a:off x="344500" y="1546975"/>
            <a:ext cx="3911400" cy="3361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1pPr>
            <a:lvl2pPr indent="-342900" lvl="1" marL="9144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2pPr>
            <a:lvl3pPr indent="-342900" lvl="2" marL="1371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3pPr>
            <a:lvl4pPr indent="-342900" lvl="3" marL="1828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4pPr>
            <a:lvl5pPr indent="-342900" lvl="4" marL="22860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5pPr>
            <a:lvl6pPr indent="-342900" lvl="5" marL="27432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6pPr>
            <a:lvl7pPr indent="-342900" lvl="6" marL="32004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7pPr>
            <a:lvl8pPr indent="-342900" lvl="7" marL="3657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8pPr>
            <a:lvl9pPr indent="-342900" lvl="8" marL="4114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9pPr>
          </a:lstStyle>
          <a:p/>
        </p:txBody>
      </p:sp>
      <p:sp>
        <p:nvSpPr>
          <p:cNvPr id="44" name="Google Shape;44;p10"/>
          <p:cNvSpPr/>
          <p:nvPr/>
        </p:nvSpPr>
        <p:spPr>
          <a:xfrm>
            <a:off x="426300" y="492975"/>
            <a:ext cx="7797000" cy="414300"/>
          </a:xfrm>
          <a:prstGeom prst="rect">
            <a:avLst/>
          </a:prstGeom>
          <a:noFill/>
          <a:ln>
            <a:noFill/>
          </a:ln>
        </p:spPr>
        <p:txBody>
          <a:bodyPr anchorCtr="0" anchor="t" bIns="19050" lIns="19050" spcFirstLastPara="1" rIns="19050" wrap="square" tIns="19050">
            <a:noAutofit/>
          </a:bodyPr>
          <a:lstStyle/>
          <a:p>
            <a:pPr indent="0" lvl="0" marL="0" marR="0" rtl="0" algn="l">
              <a:lnSpc>
                <a:spcPct val="90000"/>
              </a:lnSpc>
              <a:spcBef>
                <a:spcPts val="0"/>
              </a:spcBef>
              <a:spcAft>
                <a:spcPts val="0"/>
              </a:spcAft>
              <a:buClr>
                <a:schemeClr val="dk1"/>
              </a:buClr>
              <a:buSzPts val="1100"/>
              <a:buFont typeface="Arial"/>
              <a:buNone/>
            </a:pPr>
            <a:r>
              <a:t/>
            </a:r>
            <a:endParaRPr b="0" i="0" sz="2400" u="none" cap="none" strike="noStrike">
              <a:solidFill>
                <a:srgbClr val="3C4043"/>
              </a:solidFill>
              <a:latin typeface="Google Sans"/>
              <a:ea typeface="Google Sans"/>
              <a:cs typeface="Google Sans"/>
              <a:sym typeface="Google Sans"/>
            </a:endParaRPr>
          </a:p>
        </p:txBody>
      </p:sp>
      <p:sp>
        <p:nvSpPr>
          <p:cNvPr id="45" name="Google Shape;45;p10"/>
          <p:cNvSpPr/>
          <p:nvPr/>
        </p:nvSpPr>
        <p:spPr>
          <a:xfrm>
            <a:off x="-22468" y="235365"/>
            <a:ext cx="57900" cy="4672800"/>
          </a:xfrm>
          <a:prstGeom prst="rect">
            <a:avLst/>
          </a:prstGeom>
          <a:solidFill>
            <a:srgbClr val="A51C3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519BF7"/>
              </a:buClr>
              <a:buSzPts val="1200"/>
              <a:buFont typeface="Helvetica Neue Light"/>
              <a:buNone/>
            </a:pPr>
            <a:r>
              <a:t/>
            </a:r>
            <a:endParaRPr b="0" i="0" sz="1200" u="none" cap="none" strike="noStrike">
              <a:solidFill>
                <a:srgbClr val="1D8E3E"/>
              </a:solidFill>
              <a:latin typeface="Helvetica Neue Light"/>
              <a:ea typeface="Helvetica Neue Light"/>
              <a:cs typeface="Helvetica Neue Light"/>
              <a:sym typeface="Helvetica Neue Light"/>
            </a:endParaRPr>
          </a:p>
        </p:txBody>
      </p:sp>
      <p:sp>
        <p:nvSpPr>
          <p:cNvPr id="46" name="Google Shape;46;p10"/>
          <p:cNvSpPr txBox="1"/>
          <p:nvPr>
            <p:ph type="title"/>
          </p:nvPr>
        </p:nvSpPr>
        <p:spPr>
          <a:xfrm>
            <a:off x="344500" y="264375"/>
            <a:ext cx="7797000" cy="5514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3000"/>
              <a:buFont typeface="Arial"/>
              <a:buNone/>
              <a:defRPr b="0" i="0" u="none" cap="none" strike="noStrike">
                <a:solidFill>
                  <a:srgbClr val="3C4043"/>
                </a:solidFill>
                <a:latin typeface="Google Sans"/>
                <a:ea typeface="Google Sans"/>
                <a:cs typeface="Google Sans"/>
                <a:sym typeface="Google Sans"/>
              </a:defRPr>
            </a:lvl1pPr>
            <a:lvl2pPr lvl="1"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9pPr>
          </a:lstStyle>
          <a:p/>
        </p:txBody>
      </p:sp>
      <p:sp>
        <p:nvSpPr>
          <p:cNvPr id="47" name="Google Shape;47;p10"/>
          <p:cNvSpPr txBox="1"/>
          <p:nvPr>
            <p:ph idx="2" type="body"/>
          </p:nvPr>
        </p:nvSpPr>
        <p:spPr>
          <a:xfrm>
            <a:off x="4802775" y="1546975"/>
            <a:ext cx="3911400" cy="3361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1pPr>
            <a:lvl2pPr indent="-342900" lvl="1" marL="9144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2pPr>
            <a:lvl3pPr indent="-342900" lvl="2" marL="1371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3pPr>
            <a:lvl4pPr indent="-342900" lvl="3" marL="1828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4pPr>
            <a:lvl5pPr indent="-342900" lvl="4" marL="22860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5pPr>
            <a:lvl6pPr indent="-342900" lvl="5" marL="27432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6pPr>
            <a:lvl7pPr indent="-342900" lvl="6" marL="32004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7pPr>
            <a:lvl8pPr indent="-342900" lvl="7" marL="3657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8pPr>
            <a:lvl9pPr indent="-342900" lvl="8" marL="4114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340663" y="1128663"/>
            <a:ext cx="7877100" cy="3452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2200"/>
              </a:spcBef>
              <a:spcAft>
                <a:spcPts val="0"/>
              </a:spcAft>
              <a:buClr>
                <a:srgbClr val="80868B"/>
              </a:buClr>
              <a:buSzPts val="1800"/>
              <a:buFont typeface="Roboto"/>
              <a:buChar char="•"/>
              <a:defRPr b="0" i="0" sz="1800" u="none" cap="none" strike="noStrike">
                <a:solidFill>
                  <a:srgbClr val="80868B"/>
                </a:solidFill>
                <a:latin typeface="Roboto"/>
                <a:ea typeface="Roboto"/>
                <a:cs typeface="Roboto"/>
                <a:sym typeface="Roboto"/>
              </a:defRPr>
            </a:lvl1pPr>
            <a:lvl2pPr indent="-342900" lvl="1" marL="914400" marR="0" rtl="0" algn="l">
              <a:lnSpc>
                <a:spcPct val="100000"/>
              </a:lnSpc>
              <a:spcBef>
                <a:spcPts val="2200"/>
              </a:spcBef>
              <a:spcAft>
                <a:spcPts val="0"/>
              </a:spcAft>
              <a:buClr>
                <a:srgbClr val="80868B"/>
              </a:buClr>
              <a:buSzPts val="1800"/>
              <a:buFont typeface="Roboto"/>
              <a:buChar char="•"/>
              <a:defRPr b="0" i="0" sz="1800" u="none" cap="none" strike="noStrike">
                <a:solidFill>
                  <a:srgbClr val="80868B"/>
                </a:solidFill>
                <a:latin typeface="Roboto"/>
                <a:ea typeface="Roboto"/>
                <a:cs typeface="Roboto"/>
                <a:sym typeface="Roboto"/>
              </a:defRPr>
            </a:lvl2pPr>
            <a:lvl3pPr indent="-342900" lvl="2" marL="1371600" marR="0" rtl="0" algn="l">
              <a:lnSpc>
                <a:spcPct val="100000"/>
              </a:lnSpc>
              <a:spcBef>
                <a:spcPts val="2200"/>
              </a:spcBef>
              <a:spcAft>
                <a:spcPts val="0"/>
              </a:spcAft>
              <a:buClr>
                <a:srgbClr val="80868B"/>
              </a:buClr>
              <a:buSzPts val="1800"/>
              <a:buFont typeface="Roboto"/>
              <a:buChar char="•"/>
              <a:defRPr b="0" i="0" sz="1800" u="none" cap="none" strike="noStrike">
                <a:solidFill>
                  <a:srgbClr val="80868B"/>
                </a:solidFill>
                <a:latin typeface="Roboto"/>
                <a:ea typeface="Roboto"/>
                <a:cs typeface="Roboto"/>
                <a:sym typeface="Roboto"/>
              </a:defRPr>
            </a:lvl3pPr>
            <a:lvl4pPr indent="-342900" lvl="3" marL="1828800" marR="0" rtl="0" algn="l">
              <a:lnSpc>
                <a:spcPct val="100000"/>
              </a:lnSpc>
              <a:spcBef>
                <a:spcPts val="2200"/>
              </a:spcBef>
              <a:spcAft>
                <a:spcPts val="0"/>
              </a:spcAft>
              <a:buClr>
                <a:srgbClr val="80868B"/>
              </a:buClr>
              <a:buSzPts val="1800"/>
              <a:buFont typeface="Roboto"/>
              <a:buChar char="•"/>
              <a:defRPr b="0" i="0" sz="1800" u="none" cap="none" strike="noStrike">
                <a:solidFill>
                  <a:srgbClr val="80868B"/>
                </a:solidFill>
                <a:latin typeface="Roboto"/>
                <a:ea typeface="Roboto"/>
                <a:cs typeface="Roboto"/>
                <a:sym typeface="Roboto"/>
              </a:defRPr>
            </a:lvl4pPr>
            <a:lvl5pPr indent="-342900" lvl="4" marL="2286000" marR="0" rtl="0" algn="l">
              <a:lnSpc>
                <a:spcPct val="100000"/>
              </a:lnSpc>
              <a:spcBef>
                <a:spcPts val="2200"/>
              </a:spcBef>
              <a:spcAft>
                <a:spcPts val="0"/>
              </a:spcAft>
              <a:buClr>
                <a:srgbClr val="80868B"/>
              </a:buClr>
              <a:buSzPts val="1800"/>
              <a:buFont typeface="Roboto"/>
              <a:buChar char="•"/>
              <a:defRPr b="0" i="0" sz="1800" u="none" cap="none" strike="noStrike">
                <a:solidFill>
                  <a:srgbClr val="80868B"/>
                </a:solidFill>
                <a:latin typeface="Roboto"/>
                <a:ea typeface="Roboto"/>
                <a:cs typeface="Roboto"/>
                <a:sym typeface="Roboto"/>
              </a:defRPr>
            </a:lvl5pPr>
            <a:lvl6pPr indent="-342900" lvl="5" marL="2743200" marR="0" rtl="0" algn="l">
              <a:lnSpc>
                <a:spcPct val="100000"/>
              </a:lnSpc>
              <a:spcBef>
                <a:spcPts val="2200"/>
              </a:spcBef>
              <a:spcAft>
                <a:spcPts val="0"/>
              </a:spcAft>
              <a:buClr>
                <a:srgbClr val="80868B"/>
              </a:buClr>
              <a:buSzPts val="1800"/>
              <a:buFont typeface="Roboto"/>
              <a:buChar char="•"/>
              <a:defRPr b="0" i="0" sz="1800" u="none" cap="none" strike="noStrike">
                <a:solidFill>
                  <a:srgbClr val="80868B"/>
                </a:solidFill>
                <a:latin typeface="Roboto"/>
                <a:ea typeface="Roboto"/>
                <a:cs typeface="Roboto"/>
                <a:sym typeface="Roboto"/>
              </a:defRPr>
            </a:lvl6pPr>
            <a:lvl7pPr indent="-342900" lvl="6" marL="3200400" marR="0" rtl="0" algn="l">
              <a:lnSpc>
                <a:spcPct val="100000"/>
              </a:lnSpc>
              <a:spcBef>
                <a:spcPts val="2200"/>
              </a:spcBef>
              <a:spcAft>
                <a:spcPts val="0"/>
              </a:spcAft>
              <a:buClr>
                <a:srgbClr val="80868B"/>
              </a:buClr>
              <a:buSzPts val="1800"/>
              <a:buFont typeface="Roboto"/>
              <a:buChar char="•"/>
              <a:defRPr b="0" i="0" sz="1800" u="none" cap="none" strike="noStrike">
                <a:solidFill>
                  <a:srgbClr val="80868B"/>
                </a:solidFill>
                <a:latin typeface="Roboto"/>
                <a:ea typeface="Roboto"/>
                <a:cs typeface="Roboto"/>
                <a:sym typeface="Roboto"/>
              </a:defRPr>
            </a:lvl7pPr>
            <a:lvl8pPr indent="-342900" lvl="7" marL="3657600" marR="0" rtl="0" algn="l">
              <a:lnSpc>
                <a:spcPct val="100000"/>
              </a:lnSpc>
              <a:spcBef>
                <a:spcPts val="2200"/>
              </a:spcBef>
              <a:spcAft>
                <a:spcPts val="0"/>
              </a:spcAft>
              <a:buClr>
                <a:srgbClr val="80868B"/>
              </a:buClr>
              <a:buSzPts val="1800"/>
              <a:buFont typeface="Roboto"/>
              <a:buChar char="•"/>
              <a:defRPr b="0" i="0" sz="1800" u="none" cap="none" strike="noStrike">
                <a:solidFill>
                  <a:srgbClr val="80868B"/>
                </a:solidFill>
                <a:latin typeface="Roboto"/>
                <a:ea typeface="Roboto"/>
                <a:cs typeface="Roboto"/>
                <a:sym typeface="Roboto"/>
              </a:defRPr>
            </a:lvl8pPr>
            <a:lvl9pPr indent="-342900" lvl="8" marL="4114800" marR="0" rtl="0" algn="l">
              <a:lnSpc>
                <a:spcPct val="100000"/>
              </a:lnSpc>
              <a:spcBef>
                <a:spcPts val="2200"/>
              </a:spcBef>
              <a:spcAft>
                <a:spcPts val="0"/>
              </a:spcAft>
              <a:buClr>
                <a:srgbClr val="80868B"/>
              </a:buClr>
              <a:buSzPts val="1800"/>
              <a:buFont typeface="Roboto"/>
              <a:buChar char="•"/>
              <a:defRPr b="0" i="0" sz="1800" u="none" cap="none" strike="noStrike">
                <a:solidFill>
                  <a:srgbClr val="80868B"/>
                </a:solidFill>
                <a:latin typeface="Roboto"/>
                <a:ea typeface="Roboto"/>
                <a:cs typeface="Roboto"/>
                <a:sym typeface="Roboto"/>
              </a:defRPr>
            </a:lvl9pPr>
          </a:lstStyle>
          <a:p/>
        </p:txBody>
      </p:sp>
      <p:sp>
        <p:nvSpPr>
          <p:cNvPr id="7" name="Google Shape;7;p1"/>
          <p:cNvSpPr txBox="1"/>
          <p:nvPr>
            <p:ph type="title"/>
          </p:nvPr>
        </p:nvSpPr>
        <p:spPr>
          <a:xfrm>
            <a:off x="395688" y="493663"/>
            <a:ext cx="7877100" cy="85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3C4043"/>
              </a:buClr>
              <a:buSzPts val="3000"/>
              <a:buFont typeface="Google Sans"/>
              <a:buNone/>
              <a:defRPr b="0" i="0" sz="3000" u="none" cap="none" strike="noStrike">
                <a:solidFill>
                  <a:srgbClr val="3C4043"/>
                </a:solidFill>
                <a:latin typeface="Google Sans"/>
                <a:ea typeface="Google Sans"/>
                <a:cs typeface="Google Sans"/>
                <a:sym typeface="Google Sans"/>
              </a:defRPr>
            </a:lvl1pPr>
            <a:lvl2pPr lvl="1" marR="0" rtl="0" algn="ctr">
              <a:lnSpc>
                <a:spcPct val="100000"/>
              </a:lnSpc>
              <a:spcBef>
                <a:spcPts val="0"/>
              </a:spcBef>
              <a:spcAft>
                <a:spcPts val="0"/>
              </a:spcAft>
              <a:buClr>
                <a:srgbClr val="000000"/>
              </a:buClr>
              <a:buSzPts val="4300"/>
              <a:buFont typeface="Helvetica Neue Light"/>
              <a:buNone/>
              <a:defRPr b="0" i="0" sz="4300" u="none" cap="none" strike="noStrike">
                <a:solidFill>
                  <a:srgbClr val="000000"/>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4300"/>
              <a:buFont typeface="Helvetica Neue Light"/>
              <a:buNone/>
              <a:defRPr b="0" i="0" sz="4300" u="none" cap="none" strike="noStrike">
                <a:solidFill>
                  <a:srgbClr val="000000"/>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4300"/>
              <a:buFont typeface="Helvetica Neue Light"/>
              <a:buNone/>
              <a:defRPr b="0" i="0" sz="4300" u="none" cap="none" strike="noStrike">
                <a:solidFill>
                  <a:srgbClr val="000000"/>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4300"/>
              <a:buFont typeface="Helvetica Neue Light"/>
              <a:buNone/>
              <a:defRPr b="0" i="0" sz="4300" u="none" cap="none" strike="noStrike">
                <a:solidFill>
                  <a:srgbClr val="000000"/>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4300"/>
              <a:buFont typeface="Helvetica Neue Light"/>
              <a:buNone/>
              <a:defRPr b="0" i="0" sz="4300" u="none" cap="none" strike="noStrike">
                <a:solidFill>
                  <a:srgbClr val="000000"/>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4300"/>
              <a:buFont typeface="Helvetica Neue Light"/>
              <a:buNone/>
              <a:defRPr b="0" i="0" sz="4300" u="none" cap="none" strike="noStrike">
                <a:solidFill>
                  <a:srgbClr val="000000"/>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4300"/>
              <a:buFont typeface="Helvetica Neue Light"/>
              <a:buNone/>
              <a:defRPr b="0" i="0" sz="4300" u="none" cap="none" strike="noStrike">
                <a:solidFill>
                  <a:srgbClr val="000000"/>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4300"/>
              <a:buFont typeface="Helvetica Neue Light"/>
              <a:buNone/>
              <a:defRPr b="0" i="0" sz="4300" u="none" cap="none" strike="noStrike">
                <a:solidFill>
                  <a:srgbClr val="000000"/>
                </a:solidFill>
                <a:latin typeface="Helvetica Neue Light"/>
                <a:ea typeface="Helvetica Neue Light"/>
                <a:cs typeface="Helvetica Neue Light"/>
                <a:sym typeface="Helvetica Neue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comments" Target="../comments/commen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comments" Target="../comments/commen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idx="1" type="subTitle"/>
          </p:nvPr>
        </p:nvSpPr>
        <p:spPr>
          <a:xfrm>
            <a:off x="422950" y="3714075"/>
            <a:ext cx="7831200" cy="30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9"/>
          <p:cNvSpPr txBox="1"/>
          <p:nvPr>
            <p:ph idx="2" type="subTitle"/>
          </p:nvPr>
        </p:nvSpPr>
        <p:spPr>
          <a:xfrm>
            <a:off x="422950" y="2984175"/>
            <a:ext cx="7801200" cy="36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9"/>
          <p:cNvSpPr txBox="1"/>
          <p:nvPr>
            <p:ph type="title"/>
          </p:nvPr>
        </p:nvSpPr>
        <p:spPr>
          <a:xfrm>
            <a:off x="392925" y="1049175"/>
            <a:ext cx="7831200" cy="193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rPr>
              <a:t>How can we ensure the model is fair?</a:t>
            </a:r>
            <a:endParaRPr>
              <a:solidFill>
                <a:srgbClr val="43434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8"/>
          <p:cNvSpPr txBox="1"/>
          <p:nvPr>
            <p:ph idx="4294967295" type="body"/>
          </p:nvPr>
        </p:nvSpPr>
        <p:spPr>
          <a:xfrm>
            <a:off x="344500" y="4109825"/>
            <a:ext cx="7015800" cy="762900"/>
          </a:xfrm>
          <a:prstGeom prst="rect">
            <a:avLst/>
          </a:prstGeom>
        </p:spPr>
        <p:txBody>
          <a:bodyPr anchorCtr="0" anchor="ctr" bIns="91425" lIns="91425" spcFirstLastPara="1" rIns="91425" wrap="square" tIns="91425">
            <a:noAutofit/>
          </a:bodyPr>
          <a:lstStyle/>
          <a:p>
            <a:pPr indent="0" lvl="0" marL="457200" rtl="0" algn="l">
              <a:spcBef>
                <a:spcPts val="2200"/>
              </a:spcBef>
              <a:spcAft>
                <a:spcPts val="0"/>
              </a:spcAft>
              <a:buNone/>
            </a:pPr>
            <a:r>
              <a:rPr b="1" lang="en" sz="1700">
                <a:solidFill>
                  <a:schemeClr val="lt1"/>
                </a:solidFill>
                <a:latin typeface="Google Sans"/>
                <a:ea typeface="Google Sans"/>
                <a:cs typeface="Google Sans"/>
                <a:sym typeface="Google Sans"/>
              </a:rPr>
              <a:t>Qualified individuals should have an equal chance of being correctly classified for a desirable outcome.</a:t>
            </a:r>
            <a:endParaRPr b="1" sz="1700">
              <a:solidFill>
                <a:schemeClr val="lt1"/>
              </a:solidFill>
              <a:latin typeface="Google Sans"/>
              <a:ea typeface="Google Sans"/>
              <a:cs typeface="Google Sans"/>
              <a:sym typeface="Google Sans"/>
            </a:endParaRPr>
          </a:p>
          <a:p>
            <a:pPr indent="0" lvl="0" marL="0" rtl="0" algn="l">
              <a:spcBef>
                <a:spcPts val="2200"/>
              </a:spcBef>
              <a:spcAft>
                <a:spcPts val="0"/>
              </a:spcAft>
              <a:buNone/>
            </a:pPr>
            <a:r>
              <a:t/>
            </a:r>
            <a:endParaRPr b="1" sz="1600">
              <a:solidFill>
                <a:srgbClr val="3C4043"/>
              </a:solidFill>
              <a:latin typeface="Google Sans"/>
              <a:ea typeface="Google Sans"/>
              <a:cs typeface="Google Sans"/>
              <a:sym typeface="Google Sans"/>
            </a:endParaRPr>
          </a:p>
        </p:txBody>
      </p:sp>
      <p:graphicFrame>
        <p:nvGraphicFramePr>
          <p:cNvPr id="216" name="Google Shape;216;p28"/>
          <p:cNvGraphicFramePr/>
          <p:nvPr/>
        </p:nvGraphicFramePr>
        <p:xfrm>
          <a:off x="906838" y="1514625"/>
          <a:ext cx="3000000" cy="3000000"/>
        </p:xfrm>
        <a:graphic>
          <a:graphicData uri="http://schemas.openxmlformats.org/drawingml/2006/table">
            <a:tbl>
              <a:tblPr>
                <a:noFill/>
                <a:tableStyleId>{1FFE8BBE-A9BC-443F-A2C8-8EA43B752862}</a:tableStyleId>
              </a:tblPr>
              <a:tblGrid>
                <a:gridCol w="2490650"/>
                <a:gridCol w="2465825"/>
                <a:gridCol w="2373850"/>
              </a:tblGrid>
              <a:tr h="560975">
                <a:tc>
                  <a:txBody>
                    <a:bodyPr/>
                    <a:lstStyle/>
                    <a:p>
                      <a:pPr indent="0" lvl="0" marL="0" rtl="0" algn="l">
                        <a:spcBef>
                          <a:spcPts val="0"/>
                        </a:spcBef>
                        <a:spcAft>
                          <a:spcPts val="0"/>
                        </a:spcAft>
                        <a:buNone/>
                      </a:pPr>
                      <a:r>
                        <a:t/>
                      </a:r>
                      <a:endParaRPr>
                        <a:latin typeface="Google Sans"/>
                        <a:ea typeface="Google Sans"/>
                        <a:cs typeface="Google Sans"/>
                        <a:sym typeface="Google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C4043"/>
                          </a:solidFill>
                          <a:latin typeface="Google Sans"/>
                          <a:ea typeface="Google Sans"/>
                          <a:cs typeface="Google Sans"/>
                          <a:sym typeface="Google Sans"/>
                        </a:rPr>
                        <a:t>Actually Healthy = Yes</a:t>
                      </a:r>
                      <a:endParaRPr>
                        <a:solidFill>
                          <a:srgbClr val="3C4043"/>
                        </a:solidFill>
                        <a:latin typeface="Google Sans"/>
                        <a:ea typeface="Google Sans"/>
                        <a:cs typeface="Google Sans"/>
                        <a:sym typeface="Googl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solidFill>
                            <a:srgbClr val="3C4043"/>
                          </a:solidFill>
                          <a:latin typeface="Google Sans"/>
                          <a:ea typeface="Google Sans"/>
                          <a:cs typeface="Google Sans"/>
                          <a:sym typeface="Google Sans"/>
                        </a:rPr>
                        <a:t>Actually Healthy = No</a:t>
                      </a:r>
                      <a:endParaRPr>
                        <a:solidFill>
                          <a:srgbClr val="3C4043"/>
                        </a:solidFill>
                        <a:latin typeface="Google Sans"/>
                        <a:ea typeface="Google Sans"/>
                        <a:cs typeface="Google Sans"/>
                        <a:sym typeface="Googl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r>
              <a:tr h="865300">
                <a:tc>
                  <a:txBody>
                    <a:bodyPr/>
                    <a:lstStyle/>
                    <a:p>
                      <a:pPr indent="0" lvl="0" marL="0" rtl="0" algn="ctr">
                        <a:spcBef>
                          <a:spcPts val="0"/>
                        </a:spcBef>
                        <a:spcAft>
                          <a:spcPts val="0"/>
                        </a:spcAft>
                        <a:buNone/>
                      </a:pPr>
                      <a:r>
                        <a:rPr lang="en">
                          <a:solidFill>
                            <a:srgbClr val="3C4043"/>
                          </a:solidFill>
                          <a:latin typeface="Google Sans"/>
                          <a:ea typeface="Google Sans"/>
                          <a:cs typeface="Google Sans"/>
                          <a:sym typeface="Google Sans"/>
                        </a:rPr>
                        <a:t>Predicted Healthy = Yes</a:t>
                      </a:r>
                      <a:endParaRPr>
                        <a:solidFill>
                          <a:srgbClr val="3C4043"/>
                        </a:solidFill>
                        <a:latin typeface="Google Sans"/>
                        <a:ea typeface="Google Sans"/>
                        <a:cs typeface="Google Sans"/>
                        <a:sym typeface="Googl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i="1" lang="en" sz="1700">
                          <a:solidFill>
                            <a:srgbClr val="F8F9FA"/>
                          </a:solidFill>
                          <a:latin typeface="Google Sans"/>
                          <a:ea typeface="Google Sans"/>
                          <a:cs typeface="Google Sans"/>
                          <a:sym typeface="Google Sans"/>
                        </a:rPr>
                        <a:t>True Positive</a:t>
                      </a:r>
                      <a:endParaRPr b="1" i="1" sz="1700">
                        <a:solidFill>
                          <a:srgbClr val="F8F9FA"/>
                        </a:solidFill>
                        <a:latin typeface="Google Sans"/>
                        <a:ea typeface="Google Sans"/>
                        <a:cs typeface="Google Sans"/>
                        <a:sym typeface="Googl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34A853"/>
                    </a:solidFill>
                  </a:tcPr>
                </a:tc>
                <a:tc>
                  <a:txBody>
                    <a:bodyPr/>
                    <a:lstStyle/>
                    <a:p>
                      <a:pPr indent="0" lvl="0" marL="0" rtl="0" algn="ctr">
                        <a:spcBef>
                          <a:spcPts val="0"/>
                        </a:spcBef>
                        <a:spcAft>
                          <a:spcPts val="0"/>
                        </a:spcAft>
                        <a:buNone/>
                      </a:pPr>
                      <a:r>
                        <a:rPr lang="en">
                          <a:latin typeface="Google Sans"/>
                          <a:ea typeface="Google Sans"/>
                          <a:cs typeface="Google Sans"/>
                          <a:sym typeface="Google Sans"/>
                        </a:rPr>
                        <a:t>False Positive</a:t>
                      </a:r>
                      <a:endParaRPr>
                        <a:latin typeface="Google Sans"/>
                        <a:ea typeface="Google Sans"/>
                        <a:cs typeface="Google Sans"/>
                        <a:sym typeface="Googl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r>
              <a:tr h="865300">
                <a:tc>
                  <a:txBody>
                    <a:bodyPr/>
                    <a:lstStyle/>
                    <a:p>
                      <a:pPr indent="0" lvl="0" marL="0" rtl="0" algn="ctr">
                        <a:spcBef>
                          <a:spcPts val="0"/>
                        </a:spcBef>
                        <a:spcAft>
                          <a:spcPts val="0"/>
                        </a:spcAft>
                        <a:buNone/>
                      </a:pPr>
                      <a:r>
                        <a:rPr lang="en">
                          <a:solidFill>
                            <a:srgbClr val="3C4043"/>
                          </a:solidFill>
                          <a:latin typeface="Google Sans"/>
                          <a:ea typeface="Google Sans"/>
                          <a:cs typeface="Google Sans"/>
                          <a:sym typeface="Google Sans"/>
                        </a:rPr>
                        <a:t>Predicted Healthy = No</a:t>
                      </a:r>
                      <a:endParaRPr>
                        <a:solidFill>
                          <a:srgbClr val="3C4043"/>
                        </a:solidFill>
                        <a:latin typeface="Google Sans"/>
                        <a:ea typeface="Google Sans"/>
                        <a:cs typeface="Google Sans"/>
                        <a:sym typeface="Googl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i="1" lang="en" sz="1700">
                          <a:solidFill>
                            <a:schemeClr val="lt2"/>
                          </a:solidFill>
                          <a:latin typeface="Google Sans"/>
                          <a:ea typeface="Google Sans"/>
                          <a:cs typeface="Google Sans"/>
                          <a:sym typeface="Google Sans"/>
                        </a:rPr>
                        <a:t>False Negative</a:t>
                      </a:r>
                      <a:endParaRPr b="1" i="1" sz="1700">
                        <a:solidFill>
                          <a:schemeClr val="lt2"/>
                        </a:solidFill>
                        <a:latin typeface="Google Sans"/>
                        <a:ea typeface="Google Sans"/>
                        <a:cs typeface="Google Sans"/>
                        <a:sym typeface="Googl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a:latin typeface="Google Sans"/>
                          <a:ea typeface="Google Sans"/>
                          <a:cs typeface="Google Sans"/>
                          <a:sym typeface="Google Sans"/>
                        </a:rPr>
                        <a:t>True Negative</a:t>
                      </a:r>
                      <a:endParaRPr>
                        <a:latin typeface="Google Sans"/>
                        <a:ea typeface="Google Sans"/>
                        <a:cs typeface="Google Sans"/>
                        <a:sym typeface="Googl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r>
            </a:tbl>
          </a:graphicData>
        </a:graphic>
      </p:graphicFrame>
      <p:sp>
        <p:nvSpPr>
          <p:cNvPr id="217" name="Google Shape;217;p28"/>
          <p:cNvSpPr txBox="1"/>
          <p:nvPr>
            <p:ph idx="4294967295" type="title"/>
          </p:nvPr>
        </p:nvSpPr>
        <p:spPr>
          <a:xfrm>
            <a:off x="344500" y="264375"/>
            <a:ext cx="7797000" cy="5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4</a:t>
            </a:r>
            <a:r>
              <a:rPr b="1" lang="en"/>
              <a:t>.  Equal Opportunity</a:t>
            </a:r>
            <a:br>
              <a:rPr b="1" lang="en"/>
            </a:b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txBox="1"/>
          <p:nvPr>
            <p:ph idx="4294967295" type="title"/>
          </p:nvPr>
        </p:nvSpPr>
        <p:spPr>
          <a:xfrm>
            <a:off x="344500" y="264375"/>
            <a:ext cx="7797000" cy="5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Problem</a:t>
            </a:r>
            <a:r>
              <a:rPr lang="en"/>
              <a:t> with Equality of Opportunity</a:t>
            </a:r>
            <a:endParaRPr/>
          </a:p>
        </p:txBody>
      </p:sp>
      <p:sp>
        <p:nvSpPr>
          <p:cNvPr id="223" name="Google Shape;223;p29"/>
          <p:cNvSpPr/>
          <p:nvPr/>
        </p:nvSpPr>
        <p:spPr>
          <a:xfrm>
            <a:off x="6079299" y="2190987"/>
            <a:ext cx="172500" cy="187500"/>
          </a:xfrm>
          <a:prstGeom prst="flowChartConnector">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9"/>
          <p:cNvSpPr/>
          <p:nvPr/>
        </p:nvSpPr>
        <p:spPr>
          <a:xfrm>
            <a:off x="3061085" y="2293599"/>
            <a:ext cx="172500" cy="187500"/>
          </a:xfrm>
          <a:prstGeom prst="flowChartConnector">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9"/>
          <p:cNvSpPr/>
          <p:nvPr/>
        </p:nvSpPr>
        <p:spPr>
          <a:xfrm>
            <a:off x="3516921" y="2190970"/>
            <a:ext cx="172500" cy="187500"/>
          </a:xfrm>
          <a:prstGeom prst="flowChartConnector">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9"/>
          <p:cNvSpPr/>
          <p:nvPr/>
        </p:nvSpPr>
        <p:spPr>
          <a:xfrm>
            <a:off x="2888429" y="1662848"/>
            <a:ext cx="172500" cy="187500"/>
          </a:xfrm>
          <a:prstGeom prst="flowChartConnector">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9"/>
          <p:cNvSpPr/>
          <p:nvPr/>
        </p:nvSpPr>
        <p:spPr>
          <a:xfrm>
            <a:off x="3451778" y="1673686"/>
            <a:ext cx="172500" cy="187500"/>
          </a:xfrm>
          <a:prstGeom prst="flowChartConnector">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9"/>
          <p:cNvSpPr/>
          <p:nvPr/>
        </p:nvSpPr>
        <p:spPr>
          <a:xfrm>
            <a:off x="3204799" y="1926452"/>
            <a:ext cx="172500" cy="187500"/>
          </a:xfrm>
          <a:prstGeom prst="flowChartConnector">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9"/>
          <p:cNvSpPr/>
          <p:nvPr/>
        </p:nvSpPr>
        <p:spPr>
          <a:xfrm>
            <a:off x="5348981" y="2899619"/>
            <a:ext cx="172500" cy="109200"/>
          </a:xfrm>
          <a:prstGeom prst="mathMinus">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9"/>
          <p:cNvSpPr/>
          <p:nvPr/>
        </p:nvSpPr>
        <p:spPr>
          <a:xfrm>
            <a:off x="5551995" y="2899619"/>
            <a:ext cx="172500" cy="109200"/>
          </a:xfrm>
          <a:prstGeom prst="mathMinus">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9"/>
          <p:cNvSpPr/>
          <p:nvPr/>
        </p:nvSpPr>
        <p:spPr>
          <a:xfrm>
            <a:off x="5739824" y="2899619"/>
            <a:ext cx="172500" cy="109200"/>
          </a:xfrm>
          <a:prstGeom prst="mathMinus">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9"/>
          <p:cNvSpPr/>
          <p:nvPr/>
        </p:nvSpPr>
        <p:spPr>
          <a:xfrm>
            <a:off x="5927680" y="2899619"/>
            <a:ext cx="172500" cy="109200"/>
          </a:xfrm>
          <a:prstGeom prst="mathMinus">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9"/>
          <p:cNvSpPr/>
          <p:nvPr/>
        </p:nvSpPr>
        <p:spPr>
          <a:xfrm>
            <a:off x="6115523" y="2899619"/>
            <a:ext cx="172500" cy="109200"/>
          </a:xfrm>
          <a:prstGeom prst="mathMinus">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9"/>
          <p:cNvSpPr/>
          <p:nvPr/>
        </p:nvSpPr>
        <p:spPr>
          <a:xfrm>
            <a:off x="6303365" y="2899619"/>
            <a:ext cx="172500" cy="109200"/>
          </a:xfrm>
          <a:prstGeom prst="mathMinus">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9"/>
          <p:cNvSpPr/>
          <p:nvPr/>
        </p:nvSpPr>
        <p:spPr>
          <a:xfrm>
            <a:off x="2888443" y="2533555"/>
            <a:ext cx="172500" cy="109200"/>
          </a:xfrm>
          <a:prstGeom prst="mathMinus">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9"/>
          <p:cNvSpPr/>
          <p:nvPr/>
        </p:nvSpPr>
        <p:spPr>
          <a:xfrm>
            <a:off x="3091457" y="2533555"/>
            <a:ext cx="172500" cy="109200"/>
          </a:xfrm>
          <a:prstGeom prst="mathMinus">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9"/>
          <p:cNvSpPr/>
          <p:nvPr/>
        </p:nvSpPr>
        <p:spPr>
          <a:xfrm>
            <a:off x="3279286" y="2533555"/>
            <a:ext cx="172500" cy="109200"/>
          </a:xfrm>
          <a:prstGeom prst="mathMinus">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9"/>
          <p:cNvSpPr/>
          <p:nvPr/>
        </p:nvSpPr>
        <p:spPr>
          <a:xfrm>
            <a:off x="3467142" y="2533555"/>
            <a:ext cx="172500" cy="109200"/>
          </a:xfrm>
          <a:prstGeom prst="mathMinus">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9"/>
          <p:cNvSpPr/>
          <p:nvPr/>
        </p:nvSpPr>
        <p:spPr>
          <a:xfrm>
            <a:off x="3654985" y="2533555"/>
            <a:ext cx="172500" cy="109200"/>
          </a:xfrm>
          <a:prstGeom prst="mathMinus">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9"/>
          <p:cNvSpPr/>
          <p:nvPr/>
        </p:nvSpPr>
        <p:spPr>
          <a:xfrm>
            <a:off x="3842827" y="2533555"/>
            <a:ext cx="172500" cy="109200"/>
          </a:xfrm>
          <a:prstGeom prst="mathMinus">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9"/>
          <p:cNvSpPr/>
          <p:nvPr/>
        </p:nvSpPr>
        <p:spPr>
          <a:xfrm>
            <a:off x="5739834" y="2708805"/>
            <a:ext cx="172500" cy="187500"/>
          </a:xfrm>
          <a:prstGeom prst="flowChartConnector">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9"/>
          <p:cNvSpPr/>
          <p:nvPr/>
        </p:nvSpPr>
        <p:spPr>
          <a:xfrm>
            <a:off x="6013106" y="2589622"/>
            <a:ext cx="172500" cy="187500"/>
          </a:xfrm>
          <a:prstGeom prst="flowChartConnector">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9"/>
          <p:cNvSpPr/>
          <p:nvPr/>
        </p:nvSpPr>
        <p:spPr>
          <a:xfrm>
            <a:off x="5551992" y="2327685"/>
            <a:ext cx="172500" cy="187500"/>
          </a:xfrm>
          <a:prstGeom prst="flowChartConnector">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9"/>
          <p:cNvSpPr/>
          <p:nvPr/>
        </p:nvSpPr>
        <p:spPr>
          <a:xfrm>
            <a:off x="5732243" y="2004618"/>
            <a:ext cx="172500" cy="187500"/>
          </a:xfrm>
          <a:prstGeom prst="flowChartConnector">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9"/>
          <p:cNvSpPr/>
          <p:nvPr/>
        </p:nvSpPr>
        <p:spPr>
          <a:xfrm>
            <a:off x="3233727" y="1319350"/>
            <a:ext cx="172500" cy="187500"/>
          </a:xfrm>
          <a:prstGeom prst="flowChartConnector">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9"/>
          <p:cNvSpPr/>
          <p:nvPr/>
        </p:nvSpPr>
        <p:spPr>
          <a:xfrm>
            <a:off x="2771525" y="1930424"/>
            <a:ext cx="172500" cy="187500"/>
          </a:xfrm>
          <a:prstGeom prst="flowChartConnector">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9"/>
          <p:cNvSpPr/>
          <p:nvPr/>
        </p:nvSpPr>
        <p:spPr>
          <a:xfrm>
            <a:off x="3765713" y="1865222"/>
            <a:ext cx="172500" cy="187500"/>
          </a:xfrm>
          <a:prstGeom prst="flowChartConnector">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9"/>
          <p:cNvSpPr/>
          <p:nvPr/>
        </p:nvSpPr>
        <p:spPr>
          <a:xfrm>
            <a:off x="3765733" y="1475499"/>
            <a:ext cx="172500" cy="187500"/>
          </a:xfrm>
          <a:prstGeom prst="flowChartConnector">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9"/>
          <p:cNvSpPr/>
          <p:nvPr/>
        </p:nvSpPr>
        <p:spPr>
          <a:xfrm>
            <a:off x="5348968" y="1833868"/>
            <a:ext cx="172500" cy="187500"/>
          </a:xfrm>
          <a:prstGeom prst="flowChartConnector">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9"/>
          <p:cNvSpPr/>
          <p:nvPr/>
        </p:nvSpPr>
        <p:spPr>
          <a:xfrm>
            <a:off x="5348976" y="2650600"/>
            <a:ext cx="172500" cy="187500"/>
          </a:xfrm>
          <a:prstGeom prst="flowChartConnector">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9"/>
          <p:cNvSpPr/>
          <p:nvPr/>
        </p:nvSpPr>
        <p:spPr>
          <a:xfrm>
            <a:off x="6115537" y="1899259"/>
            <a:ext cx="172500" cy="187500"/>
          </a:xfrm>
          <a:prstGeom prst="flowChartConnector">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9"/>
          <p:cNvSpPr/>
          <p:nvPr/>
        </p:nvSpPr>
        <p:spPr>
          <a:xfrm>
            <a:off x="6332153" y="2560613"/>
            <a:ext cx="172500" cy="187500"/>
          </a:xfrm>
          <a:prstGeom prst="flowChartConnector">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9"/>
          <p:cNvSpPr txBox="1"/>
          <p:nvPr/>
        </p:nvSpPr>
        <p:spPr>
          <a:xfrm>
            <a:off x="5153300" y="4027083"/>
            <a:ext cx="1547100" cy="60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oogle Sans"/>
                <a:ea typeface="Google Sans"/>
                <a:cs typeface="Google Sans"/>
                <a:sym typeface="Google Sans"/>
              </a:rPr>
              <a:t>Group B</a:t>
            </a:r>
            <a:endParaRPr b="1">
              <a:latin typeface="Google Sans"/>
              <a:ea typeface="Google Sans"/>
              <a:cs typeface="Google Sans"/>
              <a:sym typeface="Google Sans"/>
            </a:endParaRPr>
          </a:p>
          <a:p>
            <a:pPr indent="0" lvl="0" marL="0" rtl="0" algn="ctr">
              <a:spcBef>
                <a:spcPts val="0"/>
              </a:spcBef>
              <a:spcAft>
                <a:spcPts val="0"/>
              </a:spcAft>
              <a:buNone/>
            </a:pPr>
            <a:r>
              <a:rPr b="1" lang="en">
                <a:latin typeface="Google Sans"/>
                <a:ea typeface="Google Sans"/>
                <a:cs typeface="Google Sans"/>
                <a:sym typeface="Google Sans"/>
              </a:rPr>
              <a:t>TPR is 3/4</a:t>
            </a:r>
            <a:endParaRPr b="1">
              <a:latin typeface="Google Sans"/>
              <a:ea typeface="Google Sans"/>
              <a:cs typeface="Google Sans"/>
              <a:sym typeface="Google Sans"/>
            </a:endParaRPr>
          </a:p>
          <a:p>
            <a:pPr indent="0" lvl="0" marL="0" rtl="0" algn="ctr">
              <a:spcBef>
                <a:spcPts val="0"/>
              </a:spcBef>
              <a:spcAft>
                <a:spcPts val="0"/>
              </a:spcAft>
              <a:buNone/>
            </a:pPr>
            <a:r>
              <a:rPr b="1" lang="en">
                <a:latin typeface="Google Sans"/>
                <a:ea typeface="Google Sans"/>
                <a:cs typeface="Google Sans"/>
                <a:sym typeface="Google Sans"/>
              </a:rPr>
              <a:t>75%</a:t>
            </a:r>
            <a:endParaRPr b="1">
              <a:latin typeface="Google Sans"/>
              <a:ea typeface="Google Sans"/>
              <a:cs typeface="Google Sans"/>
              <a:sym typeface="Google Sans"/>
            </a:endParaRPr>
          </a:p>
        </p:txBody>
      </p:sp>
      <p:sp>
        <p:nvSpPr>
          <p:cNvPr id="254" name="Google Shape;254;p29"/>
          <p:cNvSpPr txBox="1"/>
          <p:nvPr/>
        </p:nvSpPr>
        <p:spPr>
          <a:xfrm>
            <a:off x="2684575" y="3997860"/>
            <a:ext cx="1547100" cy="60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oogle Sans"/>
                <a:ea typeface="Google Sans"/>
                <a:cs typeface="Google Sans"/>
                <a:sym typeface="Google Sans"/>
              </a:rPr>
              <a:t>Group A</a:t>
            </a:r>
            <a:endParaRPr b="1">
              <a:latin typeface="Google Sans"/>
              <a:ea typeface="Google Sans"/>
              <a:cs typeface="Google Sans"/>
              <a:sym typeface="Google Sans"/>
            </a:endParaRPr>
          </a:p>
          <a:p>
            <a:pPr indent="0" lvl="0" marL="0" rtl="0" algn="ctr">
              <a:spcBef>
                <a:spcPts val="0"/>
              </a:spcBef>
              <a:spcAft>
                <a:spcPts val="0"/>
              </a:spcAft>
              <a:buNone/>
            </a:pPr>
            <a:r>
              <a:rPr b="1" lang="en">
                <a:latin typeface="Google Sans"/>
                <a:ea typeface="Google Sans"/>
                <a:cs typeface="Google Sans"/>
                <a:sym typeface="Google Sans"/>
              </a:rPr>
              <a:t>TPR is 9/12</a:t>
            </a:r>
            <a:endParaRPr b="1">
              <a:latin typeface="Google Sans"/>
              <a:ea typeface="Google Sans"/>
              <a:cs typeface="Google Sans"/>
              <a:sym typeface="Google Sans"/>
            </a:endParaRPr>
          </a:p>
          <a:p>
            <a:pPr indent="0" lvl="0" marL="0" rtl="0" algn="ctr">
              <a:spcBef>
                <a:spcPts val="0"/>
              </a:spcBef>
              <a:spcAft>
                <a:spcPts val="0"/>
              </a:spcAft>
              <a:buNone/>
            </a:pPr>
            <a:r>
              <a:rPr b="1" lang="en">
                <a:latin typeface="Google Sans"/>
                <a:ea typeface="Google Sans"/>
                <a:cs typeface="Google Sans"/>
                <a:sym typeface="Google Sans"/>
              </a:rPr>
              <a:t>75%</a:t>
            </a:r>
            <a:endParaRPr b="1">
              <a:latin typeface="Google Sans"/>
              <a:ea typeface="Google Sans"/>
              <a:cs typeface="Google Sans"/>
              <a:sym typeface="Google Sans"/>
            </a:endParaRPr>
          </a:p>
        </p:txBody>
      </p:sp>
      <p:sp>
        <p:nvSpPr>
          <p:cNvPr id="255" name="Google Shape;255;p29"/>
          <p:cNvSpPr txBox="1"/>
          <p:nvPr/>
        </p:nvSpPr>
        <p:spPr>
          <a:xfrm>
            <a:off x="6853300" y="1112650"/>
            <a:ext cx="1680000" cy="60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oogle Sans"/>
                <a:ea typeface="Google Sans"/>
                <a:cs typeface="Google Sans"/>
                <a:sym typeface="Google Sans"/>
              </a:rPr>
              <a:t>Introduced False Positives!</a:t>
            </a:r>
            <a:endParaRPr b="1">
              <a:latin typeface="Google Sans"/>
              <a:ea typeface="Google Sans"/>
              <a:cs typeface="Google Sans"/>
              <a:sym typeface="Google Sans"/>
            </a:endParaRPr>
          </a:p>
        </p:txBody>
      </p:sp>
      <p:cxnSp>
        <p:nvCxnSpPr>
          <p:cNvPr id="256" name="Google Shape;256;p29"/>
          <p:cNvCxnSpPr>
            <a:stCxn id="255" idx="2"/>
          </p:cNvCxnSpPr>
          <p:nvPr/>
        </p:nvCxnSpPr>
        <p:spPr>
          <a:xfrm flipH="1">
            <a:off x="6772000" y="1713550"/>
            <a:ext cx="921300" cy="772200"/>
          </a:xfrm>
          <a:prstGeom prst="straightConnector1">
            <a:avLst/>
          </a:prstGeom>
          <a:noFill/>
          <a:ln cap="flat" cmpd="sng" w="28575">
            <a:solidFill>
              <a:schemeClr val="dk1"/>
            </a:solidFill>
            <a:prstDash val="solid"/>
            <a:round/>
            <a:headEnd len="med" w="med" type="none"/>
            <a:tailEnd len="med" w="med" type="stealth"/>
          </a:ln>
        </p:spPr>
      </p:cxnSp>
      <p:sp>
        <p:nvSpPr>
          <p:cNvPr id="257" name="Google Shape;257;p29"/>
          <p:cNvSpPr/>
          <p:nvPr/>
        </p:nvSpPr>
        <p:spPr>
          <a:xfrm>
            <a:off x="3972784" y="2190980"/>
            <a:ext cx="172500" cy="187500"/>
          </a:xfrm>
          <a:prstGeom prst="flowChartConnector">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9"/>
          <p:cNvSpPr/>
          <p:nvPr/>
        </p:nvSpPr>
        <p:spPr>
          <a:xfrm>
            <a:off x="455175" y="3578250"/>
            <a:ext cx="1781100" cy="1245600"/>
          </a:xfrm>
          <a:prstGeom prst="roundRect">
            <a:avLst>
              <a:gd fmla="val 0" name="adj"/>
            </a:avLst>
          </a:prstGeom>
          <a:solidFill>
            <a:srgbClr val="F8F9FA"/>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9"/>
          <p:cNvSpPr/>
          <p:nvPr/>
        </p:nvSpPr>
        <p:spPr>
          <a:xfrm>
            <a:off x="624775" y="3705813"/>
            <a:ext cx="153900" cy="153900"/>
          </a:xfrm>
          <a:prstGeom prst="flowChartConnector">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9"/>
          <p:cNvSpPr/>
          <p:nvPr/>
        </p:nvSpPr>
        <p:spPr>
          <a:xfrm>
            <a:off x="624775" y="3978738"/>
            <a:ext cx="153900" cy="153900"/>
          </a:xfrm>
          <a:prstGeom prst="flowChartConnector">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9"/>
          <p:cNvSpPr/>
          <p:nvPr/>
        </p:nvSpPr>
        <p:spPr>
          <a:xfrm>
            <a:off x="599125" y="4507713"/>
            <a:ext cx="205200" cy="243600"/>
          </a:xfrm>
          <a:prstGeom prst="mathMultiply">
            <a:avLst>
              <a:gd fmla="val 23520" name="adj1"/>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9"/>
          <p:cNvSpPr/>
          <p:nvPr/>
        </p:nvSpPr>
        <p:spPr>
          <a:xfrm>
            <a:off x="604675" y="4207263"/>
            <a:ext cx="205200" cy="243600"/>
          </a:xfrm>
          <a:prstGeom prst="mathMultiply">
            <a:avLst>
              <a:gd fmla="val 23520"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9"/>
          <p:cNvSpPr txBox="1"/>
          <p:nvPr/>
        </p:nvSpPr>
        <p:spPr>
          <a:xfrm>
            <a:off x="901250" y="3627325"/>
            <a:ext cx="1284600" cy="11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Google Sans"/>
                <a:ea typeface="Google Sans"/>
                <a:cs typeface="Google Sans"/>
                <a:sym typeface="Google Sans"/>
              </a:rPr>
              <a:t>True positive</a:t>
            </a:r>
            <a:endParaRPr b="1" sz="800">
              <a:latin typeface="Google Sans"/>
              <a:ea typeface="Google Sans"/>
              <a:cs typeface="Google Sans"/>
              <a:sym typeface="Google Sans"/>
            </a:endParaRPr>
          </a:p>
          <a:p>
            <a:pPr indent="0" lvl="0" marL="0" rtl="0" algn="l">
              <a:spcBef>
                <a:spcPts val="0"/>
              </a:spcBef>
              <a:spcAft>
                <a:spcPts val="0"/>
              </a:spcAft>
              <a:buNone/>
            </a:pPr>
            <a:r>
              <a:t/>
            </a:r>
            <a:endParaRPr b="1" sz="1000">
              <a:latin typeface="Google Sans"/>
              <a:ea typeface="Google Sans"/>
              <a:cs typeface="Google Sans"/>
              <a:sym typeface="Google Sans"/>
            </a:endParaRPr>
          </a:p>
          <a:p>
            <a:pPr indent="0" lvl="0" marL="0" rtl="0" algn="l">
              <a:spcBef>
                <a:spcPts val="0"/>
              </a:spcBef>
              <a:spcAft>
                <a:spcPts val="0"/>
              </a:spcAft>
              <a:buNone/>
            </a:pPr>
            <a:r>
              <a:rPr b="1" lang="en" sz="800">
                <a:latin typeface="Google Sans"/>
                <a:ea typeface="Google Sans"/>
                <a:cs typeface="Google Sans"/>
                <a:sym typeface="Google Sans"/>
              </a:rPr>
              <a:t>False positive</a:t>
            </a:r>
            <a:endParaRPr b="1" sz="800">
              <a:latin typeface="Google Sans"/>
              <a:ea typeface="Google Sans"/>
              <a:cs typeface="Google Sans"/>
              <a:sym typeface="Google Sans"/>
            </a:endParaRPr>
          </a:p>
          <a:p>
            <a:pPr indent="0" lvl="0" marL="0" rtl="0" algn="l">
              <a:spcBef>
                <a:spcPts val="0"/>
              </a:spcBef>
              <a:spcAft>
                <a:spcPts val="0"/>
              </a:spcAft>
              <a:buNone/>
            </a:pPr>
            <a:r>
              <a:t/>
            </a:r>
            <a:endParaRPr b="1" sz="1000">
              <a:latin typeface="Google Sans"/>
              <a:ea typeface="Google Sans"/>
              <a:cs typeface="Google Sans"/>
              <a:sym typeface="Google Sans"/>
            </a:endParaRPr>
          </a:p>
          <a:p>
            <a:pPr indent="0" lvl="0" marL="0" rtl="0" algn="l">
              <a:spcBef>
                <a:spcPts val="0"/>
              </a:spcBef>
              <a:spcAft>
                <a:spcPts val="0"/>
              </a:spcAft>
              <a:buNone/>
            </a:pPr>
            <a:r>
              <a:rPr b="1" lang="en" sz="800">
                <a:latin typeface="Google Sans"/>
                <a:ea typeface="Google Sans"/>
                <a:cs typeface="Google Sans"/>
                <a:sym typeface="Google Sans"/>
              </a:rPr>
              <a:t>True negative</a:t>
            </a:r>
            <a:endParaRPr b="1" sz="800">
              <a:latin typeface="Google Sans"/>
              <a:ea typeface="Google Sans"/>
              <a:cs typeface="Google Sans"/>
              <a:sym typeface="Google Sans"/>
            </a:endParaRPr>
          </a:p>
          <a:p>
            <a:pPr indent="0" lvl="0" marL="0" rtl="0" algn="l">
              <a:spcBef>
                <a:spcPts val="0"/>
              </a:spcBef>
              <a:spcAft>
                <a:spcPts val="0"/>
              </a:spcAft>
              <a:buNone/>
            </a:pPr>
            <a:r>
              <a:t/>
            </a:r>
            <a:endParaRPr b="1" sz="1100">
              <a:latin typeface="Google Sans"/>
              <a:ea typeface="Google Sans"/>
              <a:cs typeface="Google Sans"/>
              <a:sym typeface="Google Sans"/>
            </a:endParaRPr>
          </a:p>
          <a:p>
            <a:pPr indent="0" lvl="0" marL="0" rtl="0" algn="l">
              <a:spcBef>
                <a:spcPts val="0"/>
              </a:spcBef>
              <a:spcAft>
                <a:spcPts val="0"/>
              </a:spcAft>
              <a:buNone/>
            </a:pPr>
            <a:r>
              <a:rPr b="1" lang="en" sz="800">
                <a:latin typeface="Google Sans"/>
                <a:ea typeface="Google Sans"/>
                <a:cs typeface="Google Sans"/>
                <a:sym typeface="Google Sans"/>
              </a:rPr>
              <a:t>False negative</a:t>
            </a:r>
            <a:endParaRPr b="1" sz="800">
              <a:latin typeface="Google Sans"/>
              <a:ea typeface="Google Sans"/>
              <a:cs typeface="Google Sans"/>
              <a:sym typeface="Google Sans"/>
            </a:endParaRPr>
          </a:p>
          <a:p>
            <a:pPr indent="0" lvl="0" marL="0" rtl="0" algn="l">
              <a:spcBef>
                <a:spcPts val="0"/>
              </a:spcBef>
              <a:spcAft>
                <a:spcPts val="0"/>
              </a:spcAft>
              <a:buNone/>
            </a:pPr>
            <a:r>
              <a:t/>
            </a:r>
            <a:endParaRPr b="1" sz="800">
              <a:latin typeface="Google Sans"/>
              <a:ea typeface="Google Sans"/>
              <a:cs typeface="Google Sans"/>
              <a:sym typeface="Google Sans"/>
            </a:endParaRPr>
          </a:p>
          <a:p>
            <a:pPr indent="0" lvl="0" marL="0" rtl="0" algn="l">
              <a:spcBef>
                <a:spcPts val="0"/>
              </a:spcBef>
              <a:spcAft>
                <a:spcPts val="0"/>
              </a:spcAft>
              <a:buNone/>
            </a:pPr>
            <a:r>
              <a:t/>
            </a:r>
            <a:endParaRPr b="1" sz="800">
              <a:latin typeface="Google Sans"/>
              <a:ea typeface="Google Sans"/>
              <a:cs typeface="Google Sans"/>
              <a:sym typeface="Google Sans"/>
            </a:endParaRPr>
          </a:p>
        </p:txBody>
      </p:sp>
      <p:sp>
        <p:nvSpPr>
          <p:cNvPr id="264" name="Google Shape;264;p29"/>
          <p:cNvSpPr/>
          <p:nvPr/>
        </p:nvSpPr>
        <p:spPr>
          <a:xfrm>
            <a:off x="5526575" y="3576340"/>
            <a:ext cx="248100" cy="293700"/>
          </a:xfrm>
          <a:prstGeom prst="mathMultiply">
            <a:avLst>
              <a:gd fmla="val 23520"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9"/>
          <p:cNvSpPr/>
          <p:nvPr/>
        </p:nvSpPr>
        <p:spPr>
          <a:xfrm>
            <a:off x="5526568" y="3125595"/>
            <a:ext cx="248100" cy="293700"/>
          </a:xfrm>
          <a:prstGeom prst="mathMultiply">
            <a:avLst>
              <a:gd fmla="val 23520" name="adj1"/>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9"/>
          <p:cNvSpPr/>
          <p:nvPr/>
        </p:nvSpPr>
        <p:spPr>
          <a:xfrm>
            <a:off x="5963837" y="3175452"/>
            <a:ext cx="248100" cy="293700"/>
          </a:xfrm>
          <a:prstGeom prst="mathMultiply">
            <a:avLst>
              <a:gd fmla="val 23520"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9"/>
          <p:cNvSpPr/>
          <p:nvPr/>
        </p:nvSpPr>
        <p:spPr>
          <a:xfrm>
            <a:off x="2925675" y="2720827"/>
            <a:ext cx="248100" cy="293700"/>
          </a:xfrm>
          <a:prstGeom prst="mathMultiply">
            <a:avLst>
              <a:gd fmla="val 23520"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9"/>
          <p:cNvSpPr/>
          <p:nvPr/>
        </p:nvSpPr>
        <p:spPr>
          <a:xfrm>
            <a:off x="2944018" y="3092620"/>
            <a:ext cx="248100" cy="293700"/>
          </a:xfrm>
          <a:prstGeom prst="mathMultiply">
            <a:avLst>
              <a:gd fmla="val 23520" name="adj1"/>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9"/>
          <p:cNvSpPr/>
          <p:nvPr/>
        </p:nvSpPr>
        <p:spPr>
          <a:xfrm>
            <a:off x="3699993" y="2695182"/>
            <a:ext cx="248100" cy="293700"/>
          </a:xfrm>
          <a:prstGeom prst="mathMultiply">
            <a:avLst>
              <a:gd fmla="val 23520" name="adj1"/>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9"/>
          <p:cNvSpPr/>
          <p:nvPr/>
        </p:nvSpPr>
        <p:spPr>
          <a:xfrm>
            <a:off x="6294362" y="3371102"/>
            <a:ext cx="248100" cy="293700"/>
          </a:xfrm>
          <a:prstGeom prst="mathMultiply">
            <a:avLst>
              <a:gd fmla="val 23520"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9"/>
          <p:cNvSpPr/>
          <p:nvPr/>
        </p:nvSpPr>
        <p:spPr>
          <a:xfrm>
            <a:off x="5889887" y="3601265"/>
            <a:ext cx="248100" cy="293700"/>
          </a:xfrm>
          <a:prstGeom prst="mathMultiply">
            <a:avLst>
              <a:gd fmla="val 23520"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9"/>
          <p:cNvSpPr/>
          <p:nvPr/>
        </p:nvSpPr>
        <p:spPr>
          <a:xfrm>
            <a:off x="3167000" y="3545227"/>
            <a:ext cx="248100" cy="293700"/>
          </a:xfrm>
          <a:prstGeom prst="mathMultiply">
            <a:avLst>
              <a:gd fmla="val 23520"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9"/>
          <p:cNvSpPr/>
          <p:nvPr/>
        </p:nvSpPr>
        <p:spPr>
          <a:xfrm>
            <a:off x="3306293" y="2867707"/>
            <a:ext cx="248100" cy="293700"/>
          </a:xfrm>
          <a:prstGeom prst="mathMultiply">
            <a:avLst>
              <a:gd fmla="val 23520" name="adj1"/>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9"/>
          <p:cNvSpPr/>
          <p:nvPr/>
        </p:nvSpPr>
        <p:spPr>
          <a:xfrm>
            <a:off x="3668587" y="2985477"/>
            <a:ext cx="248100" cy="293700"/>
          </a:xfrm>
          <a:prstGeom prst="mathMultiply">
            <a:avLst>
              <a:gd fmla="val 23520"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9"/>
          <p:cNvSpPr/>
          <p:nvPr/>
        </p:nvSpPr>
        <p:spPr>
          <a:xfrm>
            <a:off x="3732175" y="3491665"/>
            <a:ext cx="248100" cy="293700"/>
          </a:xfrm>
          <a:prstGeom prst="mathMultiply">
            <a:avLst>
              <a:gd fmla="val 23520"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9"/>
          <p:cNvSpPr/>
          <p:nvPr/>
        </p:nvSpPr>
        <p:spPr>
          <a:xfrm>
            <a:off x="3473537" y="3173440"/>
            <a:ext cx="248100" cy="293700"/>
          </a:xfrm>
          <a:prstGeom prst="mathMultiply">
            <a:avLst>
              <a:gd fmla="val 23520"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0"/>
          <p:cNvSpPr txBox="1"/>
          <p:nvPr>
            <p:ph idx="4294967295" type="body"/>
          </p:nvPr>
        </p:nvSpPr>
        <p:spPr>
          <a:xfrm>
            <a:off x="344500" y="3947925"/>
            <a:ext cx="7065600" cy="1061700"/>
          </a:xfrm>
          <a:prstGeom prst="rect">
            <a:avLst/>
          </a:prstGeom>
        </p:spPr>
        <p:txBody>
          <a:bodyPr anchorCtr="0" anchor="ctr" bIns="91425" lIns="91425" spcFirstLastPara="1" rIns="91425" wrap="square" tIns="91425">
            <a:noAutofit/>
          </a:bodyPr>
          <a:lstStyle/>
          <a:p>
            <a:pPr indent="0" lvl="0" marL="457200" rtl="0" algn="l">
              <a:spcBef>
                <a:spcPts val="2200"/>
              </a:spcBef>
              <a:spcAft>
                <a:spcPts val="0"/>
              </a:spcAft>
              <a:buNone/>
            </a:pPr>
            <a:r>
              <a:rPr b="1" lang="en" sz="1700">
                <a:solidFill>
                  <a:schemeClr val="lt1"/>
                </a:solidFill>
                <a:latin typeface="Google Sans"/>
                <a:ea typeface="Google Sans"/>
                <a:cs typeface="Google Sans"/>
                <a:sym typeface="Google Sans"/>
              </a:rPr>
              <a:t>The percentage of correct classifications should be the same for all individuals</a:t>
            </a:r>
            <a:endParaRPr b="1" sz="1700">
              <a:solidFill>
                <a:schemeClr val="lt1"/>
              </a:solidFill>
              <a:latin typeface="Google Sans"/>
              <a:ea typeface="Google Sans"/>
              <a:cs typeface="Google Sans"/>
              <a:sym typeface="Google Sans"/>
            </a:endParaRPr>
          </a:p>
          <a:p>
            <a:pPr indent="0" lvl="0" marL="0" rtl="0" algn="l">
              <a:spcBef>
                <a:spcPts val="2200"/>
              </a:spcBef>
              <a:spcAft>
                <a:spcPts val="0"/>
              </a:spcAft>
              <a:buNone/>
            </a:pPr>
            <a:r>
              <a:t/>
            </a:r>
            <a:endParaRPr b="1" sz="1600">
              <a:solidFill>
                <a:srgbClr val="3C4043"/>
              </a:solidFill>
              <a:latin typeface="Google Sans"/>
              <a:ea typeface="Google Sans"/>
              <a:cs typeface="Google Sans"/>
              <a:sym typeface="Google Sans"/>
            </a:endParaRPr>
          </a:p>
        </p:txBody>
      </p:sp>
      <p:graphicFrame>
        <p:nvGraphicFramePr>
          <p:cNvPr id="282" name="Google Shape;282;p30"/>
          <p:cNvGraphicFramePr/>
          <p:nvPr/>
        </p:nvGraphicFramePr>
        <p:xfrm>
          <a:off x="906838" y="1514625"/>
          <a:ext cx="3000000" cy="3000000"/>
        </p:xfrm>
        <a:graphic>
          <a:graphicData uri="http://schemas.openxmlformats.org/drawingml/2006/table">
            <a:tbl>
              <a:tblPr>
                <a:noFill/>
                <a:tableStyleId>{1FFE8BBE-A9BC-443F-A2C8-8EA43B752862}</a:tableStyleId>
              </a:tblPr>
              <a:tblGrid>
                <a:gridCol w="2490650"/>
                <a:gridCol w="2465825"/>
                <a:gridCol w="2373850"/>
              </a:tblGrid>
              <a:tr h="560975">
                <a:tc>
                  <a:txBody>
                    <a:bodyPr/>
                    <a:lstStyle/>
                    <a:p>
                      <a:pPr indent="0" lvl="0" marL="0" rtl="0" algn="l">
                        <a:spcBef>
                          <a:spcPts val="0"/>
                        </a:spcBef>
                        <a:spcAft>
                          <a:spcPts val="0"/>
                        </a:spcAft>
                        <a:buNone/>
                      </a:pPr>
                      <a:r>
                        <a:t/>
                      </a:r>
                      <a:endParaRPr>
                        <a:latin typeface="Google Sans"/>
                        <a:ea typeface="Google Sans"/>
                        <a:cs typeface="Google Sans"/>
                        <a:sym typeface="Google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C4043"/>
                          </a:solidFill>
                          <a:latin typeface="Google Sans"/>
                          <a:ea typeface="Google Sans"/>
                          <a:cs typeface="Google Sans"/>
                          <a:sym typeface="Google Sans"/>
                        </a:rPr>
                        <a:t>Actually Disease = Yes</a:t>
                      </a:r>
                      <a:endParaRPr>
                        <a:solidFill>
                          <a:srgbClr val="3C4043"/>
                        </a:solidFill>
                        <a:latin typeface="Google Sans"/>
                        <a:ea typeface="Google Sans"/>
                        <a:cs typeface="Google Sans"/>
                        <a:sym typeface="Googl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solidFill>
                            <a:srgbClr val="3C4043"/>
                          </a:solidFill>
                          <a:latin typeface="Google Sans"/>
                          <a:ea typeface="Google Sans"/>
                          <a:cs typeface="Google Sans"/>
                          <a:sym typeface="Google Sans"/>
                        </a:rPr>
                        <a:t>Actually Disease = No</a:t>
                      </a:r>
                      <a:endParaRPr>
                        <a:solidFill>
                          <a:srgbClr val="3C4043"/>
                        </a:solidFill>
                        <a:latin typeface="Google Sans"/>
                        <a:ea typeface="Google Sans"/>
                        <a:cs typeface="Google Sans"/>
                        <a:sym typeface="Googl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r>
              <a:tr h="865300">
                <a:tc>
                  <a:txBody>
                    <a:bodyPr/>
                    <a:lstStyle/>
                    <a:p>
                      <a:pPr indent="0" lvl="0" marL="0" rtl="0" algn="ctr">
                        <a:spcBef>
                          <a:spcPts val="0"/>
                        </a:spcBef>
                        <a:spcAft>
                          <a:spcPts val="0"/>
                        </a:spcAft>
                        <a:buNone/>
                      </a:pPr>
                      <a:r>
                        <a:rPr lang="en">
                          <a:solidFill>
                            <a:srgbClr val="3C4043"/>
                          </a:solidFill>
                          <a:latin typeface="Google Sans"/>
                          <a:ea typeface="Google Sans"/>
                          <a:cs typeface="Google Sans"/>
                          <a:sym typeface="Google Sans"/>
                        </a:rPr>
                        <a:t>Predicted Disease = Yes</a:t>
                      </a:r>
                      <a:endParaRPr>
                        <a:solidFill>
                          <a:srgbClr val="3C4043"/>
                        </a:solidFill>
                        <a:latin typeface="Google Sans"/>
                        <a:ea typeface="Google Sans"/>
                        <a:cs typeface="Google Sans"/>
                        <a:sym typeface="Googl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i="1" lang="en" sz="1700">
                          <a:solidFill>
                            <a:srgbClr val="F8F9FA"/>
                          </a:solidFill>
                          <a:latin typeface="Google Sans"/>
                          <a:ea typeface="Google Sans"/>
                          <a:cs typeface="Google Sans"/>
                          <a:sym typeface="Google Sans"/>
                        </a:rPr>
                        <a:t>True Positive</a:t>
                      </a:r>
                      <a:endParaRPr b="1" i="1" sz="1700">
                        <a:solidFill>
                          <a:srgbClr val="F8F9FA"/>
                        </a:solidFill>
                        <a:latin typeface="Google Sans"/>
                        <a:ea typeface="Google Sans"/>
                        <a:cs typeface="Google Sans"/>
                        <a:sym typeface="Googl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34A853"/>
                    </a:solidFill>
                  </a:tcPr>
                </a:tc>
                <a:tc>
                  <a:txBody>
                    <a:bodyPr/>
                    <a:lstStyle/>
                    <a:p>
                      <a:pPr indent="0" lvl="0" marL="0" rtl="0" algn="ctr">
                        <a:spcBef>
                          <a:spcPts val="0"/>
                        </a:spcBef>
                        <a:spcAft>
                          <a:spcPts val="0"/>
                        </a:spcAft>
                        <a:buNone/>
                      </a:pPr>
                      <a:r>
                        <a:rPr lang="en">
                          <a:latin typeface="Google Sans"/>
                          <a:ea typeface="Google Sans"/>
                          <a:cs typeface="Google Sans"/>
                          <a:sym typeface="Google Sans"/>
                        </a:rPr>
                        <a:t>False Positive</a:t>
                      </a:r>
                      <a:endParaRPr>
                        <a:latin typeface="Google Sans"/>
                        <a:ea typeface="Google Sans"/>
                        <a:cs typeface="Google Sans"/>
                        <a:sym typeface="Googl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r>
              <a:tr h="865300">
                <a:tc>
                  <a:txBody>
                    <a:bodyPr/>
                    <a:lstStyle/>
                    <a:p>
                      <a:pPr indent="0" lvl="0" marL="0" rtl="0" algn="ctr">
                        <a:spcBef>
                          <a:spcPts val="0"/>
                        </a:spcBef>
                        <a:spcAft>
                          <a:spcPts val="0"/>
                        </a:spcAft>
                        <a:buNone/>
                      </a:pPr>
                      <a:r>
                        <a:rPr lang="en">
                          <a:solidFill>
                            <a:srgbClr val="3C4043"/>
                          </a:solidFill>
                          <a:latin typeface="Google Sans"/>
                          <a:ea typeface="Google Sans"/>
                          <a:cs typeface="Google Sans"/>
                          <a:sym typeface="Google Sans"/>
                        </a:rPr>
                        <a:t>Predicted Disease = No</a:t>
                      </a:r>
                      <a:endParaRPr>
                        <a:solidFill>
                          <a:srgbClr val="3C4043"/>
                        </a:solidFill>
                        <a:latin typeface="Google Sans"/>
                        <a:ea typeface="Google Sans"/>
                        <a:cs typeface="Google Sans"/>
                        <a:sym typeface="Googl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Google Sans"/>
                          <a:ea typeface="Google Sans"/>
                          <a:cs typeface="Google Sans"/>
                          <a:sym typeface="Google Sans"/>
                        </a:rPr>
                        <a:t>False Negative</a:t>
                      </a:r>
                      <a:endParaRPr>
                        <a:latin typeface="Google Sans"/>
                        <a:ea typeface="Google Sans"/>
                        <a:cs typeface="Google Sans"/>
                        <a:sym typeface="Googl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i="1" lang="en" sz="1700">
                          <a:solidFill>
                            <a:schemeClr val="lt2"/>
                          </a:solidFill>
                          <a:latin typeface="Google Sans"/>
                          <a:ea typeface="Google Sans"/>
                          <a:cs typeface="Google Sans"/>
                          <a:sym typeface="Google Sans"/>
                        </a:rPr>
                        <a:t>True Negative</a:t>
                      </a:r>
                      <a:endParaRPr b="1" i="1" sz="1700">
                        <a:solidFill>
                          <a:schemeClr val="lt2"/>
                        </a:solidFill>
                        <a:latin typeface="Google Sans"/>
                        <a:ea typeface="Google Sans"/>
                        <a:cs typeface="Google Sans"/>
                        <a:sym typeface="Googl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4"/>
                    </a:solidFill>
                  </a:tcPr>
                </a:tc>
              </a:tr>
            </a:tbl>
          </a:graphicData>
        </a:graphic>
      </p:graphicFrame>
      <p:sp>
        <p:nvSpPr>
          <p:cNvPr id="283" name="Google Shape;283;p30"/>
          <p:cNvSpPr txBox="1"/>
          <p:nvPr>
            <p:ph idx="4294967295" type="title"/>
          </p:nvPr>
        </p:nvSpPr>
        <p:spPr>
          <a:xfrm>
            <a:off x="344500" y="264375"/>
            <a:ext cx="7797000" cy="5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4.  Equal Accuracy</a:t>
            </a:r>
            <a:br>
              <a:rPr b="1" lang="en"/>
            </a:b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1"/>
          <p:cNvSpPr txBox="1"/>
          <p:nvPr>
            <p:ph idx="4294967295" type="title"/>
          </p:nvPr>
        </p:nvSpPr>
        <p:spPr>
          <a:xfrm>
            <a:off x="344500" y="264375"/>
            <a:ext cx="7797000" cy="5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Problem</a:t>
            </a:r>
            <a:r>
              <a:rPr lang="en"/>
              <a:t> with Equal Accuracy</a:t>
            </a:r>
            <a:endParaRPr/>
          </a:p>
        </p:txBody>
      </p:sp>
      <p:sp>
        <p:nvSpPr>
          <p:cNvPr id="289" name="Google Shape;289;p31"/>
          <p:cNvSpPr/>
          <p:nvPr/>
        </p:nvSpPr>
        <p:spPr>
          <a:xfrm>
            <a:off x="2968830" y="2796257"/>
            <a:ext cx="248100" cy="293700"/>
          </a:xfrm>
          <a:prstGeom prst="mathMultiply">
            <a:avLst>
              <a:gd fmla="val 23520" name="adj1"/>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1"/>
          <p:cNvSpPr/>
          <p:nvPr/>
        </p:nvSpPr>
        <p:spPr>
          <a:xfrm>
            <a:off x="3094905" y="2295610"/>
            <a:ext cx="186300" cy="185400"/>
          </a:xfrm>
          <a:prstGeom prst="flowChartConnector">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1"/>
          <p:cNvSpPr/>
          <p:nvPr/>
        </p:nvSpPr>
        <p:spPr>
          <a:xfrm>
            <a:off x="3704622" y="1581745"/>
            <a:ext cx="186300" cy="185400"/>
          </a:xfrm>
          <a:prstGeom prst="flowChartConnector">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1"/>
          <p:cNvSpPr/>
          <p:nvPr/>
        </p:nvSpPr>
        <p:spPr>
          <a:xfrm>
            <a:off x="3063866" y="3278376"/>
            <a:ext cx="248100" cy="293700"/>
          </a:xfrm>
          <a:prstGeom prst="mathMultiply">
            <a:avLst>
              <a:gd fmla="val 23520"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1"/>
          <p:cNvSpPr/>
          <p:nvPr/>
        </p:nvSpPr>
        <p:spPr>
          <a:xfrm>
            <a:off x="2758959" y="3001943"/>
            <a:ext cx="248100" cy="293700"/>
          </a:xfrm>
          <a:prstGeom prst="mathMultiply">
            <a:avLst>
              <a:gd fmla="val 23520"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1"/>
          <p:cNvSpPr/>
          <p:nvPr/>
        </p:nvSpPr>
        <p:spPr>
          <a:xfrm>
            <a:off x="5270130" y="3402729"/>
            <a:ext cx="248100" cy="293700"/>
          </a:xfrm>
          <a:prstGeom prst="mathMultiply">
            <a:avLst>
              <a:gd fmla="val 23520"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1"/>
          <p:cNvSpPr/>
          <p:nvPr/>
        </p:nvSpPr>
        <p:spPr>
          <a:xfrm>
            <a:off x="5892762" y="2798777"/>
            <a:ext cx="248100" cy="293700"/>
          </a:xfrm>
          <a:prstGeom prst="mathMultiply">
            <a:avLst>
              <a:gd fmla="val 23520"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1"/>
          <p:cNvSpPr/>
          <p:nvPr/>
        </p:nvSpPr>
        <p:spPr>
          <a:xfrm>
            <a:off x="3673714" y="3249145"/>
            <a:ext cx="248100" cy="293700"/>
          </a:xfrm>
          <a:prstGeom prst="mathMultiply">
            <a:avLst>
              <a:gd fmla="val 23520" name="adj1"/>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1"/>
          <p:cNvSpPr/>
          <p:nvPr/>
        </p:nvSpPr>
        <p:spPr>
          <a:xfrm>
            <a:off x="3368795" y="3001939"/>
            <a:ext cx="248100" cy="293700"/>
          </a:xfrm>
          <a:prstGeom prst="mathMultiply">
            <a:avLst>
              <a:gd fmla="val 23520"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1"/>
          <p:cNvSpPr/>
          <p:nvPr/>
        </p:nvSpPr>
        <p:spPr>
          <a:xfrm>
            <a:off x="5397146" y="2138121"/>
            <a:ext cx="186300" cy="185400"/>
          </a:xfrm>
          <a:prstGeom prst="flowChartConnector">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1"/>
          <p:cNvSpPr/>
          <p:nvPr/>
        </p:nvSpPr>
        <p:spPr>
          <a:xfrm>
            <a:off x="2877725" y="1454475"/>
            <a:ext cx="186300" cy="185400"/>
          </a:xfrm>
          <a:prstGeom prst="flowChartConnector">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1"/>
          <p:cNvSpPr/>
          <p:nvPr/>
        </p:nvSpPr>
        <p:spPr>
          <a:xfrm>
            <a:off x="3127637" y="1896885"/>
            <a:ext cx="186300" cy="185400"/>
          </a:xfrm>
          <a:prstGeom prst="flowChartConnector">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1"/>
          <p:cNvSpPr/>
          <p:nvPr/>
        </p:nvSpPr>
        <p:spPr>
          <a:xfrm>
            <a:off x="2908764" y="2533137"/>
            <a:ext cx="186300" cy="108300"/>
          </a:xfrm>
          <a:prstGeom prst="mathMinus">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1"/>
          <p:cNvSpPr/>
          <p:nvPr/>
        </p:nvSpPr>
        <p:spPr>
          <a:xfrm>
            <a:off x="3127652" y="2533137"/>
            <a:ext cx="186300" cy="108300"/>
          </a:xfrm>
          <a:prstGeom prst="mathMinus">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1"/>
          <p:cNvSpPr/>
          <p:nvPr/>
        </p:nvSpPr>
        <p:spPr>
          <a:xfrm>
            <a:off x="3330167" y="2533137"/>
            <a:ext cx="186300" cy="108300"/>
          </a:xfrm>
          <a:prstGeom prst="mathMinus">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1"/>
          <p:cNvSpPr/>
          <p:nvPr/>
        </p:nvSpPr>
        <p:spPr>
          <a:xfrm>
            <a:off x="3532712" y="2533137"/>
            <a:ext cx="186300" cy="108300"/>
          </a:xfrm>
          <a:prstGeom prst="mathMinus">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1"/>
          <p:cNvSpPr/>
          <p:nvPr/>
        </p:nvSpPr>
        <p:spPr>
          <a:xfrm>
            <a:off x="3735242" y="2533137"/>
            <a:ext cx="186300" cy="108300"/>
          </a:xfrm>
          <a:prstGeom prst="mathMinus">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1"/>
          <p:cNvSpPr/>
          <p:nvPr/>
        </p:nvSpPr>
        <p:spPr>
          <a:xfrm>
            <a:off x="3937772" y="2533137"/>
            <a:ext cx="186300" cy="108300"/>
          </a:xfrm>
          <a:prstGeom prst="mathMinus">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1"/>
          <p:cNvSpPr txBox="1"/>
          <p:nvPr/>
        </p:nvSpPr>
        <p:spPr>
          <a:xfrm>
            <a:off x="5087375" y="4028633"/>
            <a:ext cx="1547100" cy="60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oogle Sans"/>
                <a:ea typeface="Google Sans"/>
                <a:cs typeface="Google Sans"/>
                <a:sym typeface="Google Sans"/>
              </a:rPr>
              <a:t>Group B</a:t>
            </a:r>
            <a:endParaRPr b="1">
              <a:latin typeface="Google Sans"/>
              <a:ea typeface="Google Sans"/>
              <a:cs typeface="Google Sans"/>
              <a:sym typeface="Google Sans"/>
            </a:endParaRPr>
          </a:p>
          <a:p>
            <a:pPr indent="0" lvl="0" marL="0" rtl="0" algn="ctr">
              <a:spcBef>
                <a:spcPts val="0"/>
              </a:spcBef>
              <a:spcAft>
                <a:spcPts val="0"/>
              </a:spcAft>
              <a:buNone/>
            </a:pPr>
            <a:r>
              <a:rPr b="1" lang="en">
                <a:latin typeface="Google Sans"/>
                <a:ea typeface="Google Sans"/>
                <a:cs typeface="Google Sans"/>
                <a:sym typeface="Google Sans"/>
              </a:rPr>
              <a:t>Accuracy is 75%</a:t>
            </a:r>
            <a:endParaRPr b="1">
              <a:latin typeface="Google Sans"/>
              <a:ea typeface="Google Sans"/>
              <a:cs typeface="Google Sans"/>
              <a:sym typeface="Google Sans"/>
            </a:endParaRPr>
          </a:p>
        </p:txBody>
      </p:sp>
      <p:sp>
        <p:nvSpPr>
          <p:cNvPr id="308" name="Google Shape;308;p31"/>
          <p:cNvSpPr txBox="1"/>
          <p:nvPr/>
        </p:nvSpPr>
        <p:spPr>
          <a:xfrm>
            <a:off x="2719300" y="4028635"/>
            <a:ext cx="1547100" cy="60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oogle Sans"/>
                <a:ea typeface="Google Sans"/>
                <a:cs typeface="Google Sans"/>
                <a:sym typeface="Google Sans"/>
              </a:rPr>
              <a:t>Group A</a:t>
            </a:r>
            <a:endParaRPr b="1">
              <a:latin typeface="Google Sans"/>
              <a:ea typeface="Google Sans"/>
              <a:cs typeface="Google Sans"/>
              <a:sym typeface="Google Sans"/>
            </a:endParaRPr>
          </a:p>
          <a:p>
            <a:pPr indent="0" lvl="0" marL="0" rtl="0" algn="ctr">
              <a:spcBef>
                <a:spcPts val="0"/>
              </a:spcBef>
              <a:spcAft>
                <a:spcPts val="0"/>
              </a:spcAft>
              <a:buNone/>
            </a:pPr>
            <a:r>
              <a:rPr b="1" lang="en">
                <a:latin typeface="Google Sans"/>
                <a:ea typeface="Google Sans"/>
                <a:cs typeface="Google Sans"/>
                <a:sym typeface="Google Sans"/>
              </a:rPr>
              <a:t>Accuracy is 75%</a:t>
            </a:r>
            <a:endParaRPr b="1">
              <a:latin typeface="Google Sans"/>
              <a:ea typeface="Google Sans"/>
              <a:cs typeface="Google Sans"/>
              <a:sym typeface="Google Sans"/>
            </a:endParaRPr>
          </a:p>
          <a:p>
            <a:pPr indent="0" lvl="0" marL="0" rtl="0" algn="ctr">
              <a:spcBef>
                <a:spcPts val="0"/>
              </a:spcBef>
              <a:spcAft>
                <a:spcPts val="0"/>
              </a:spcAft>
              <a:buNone/>
            </a:pPr>
            <a:r>
              <a:t/>
            </a:r>
            <a:endParaRPr b="1">
              <a:latin typeface="Google Sans"/>
              <a:ea typeface="Google Sans"/>
              <a:cs typeface="Google Sans"/>
              <a:sym typeface="Google Sans"/>
            </a:endParaRPr>
          </a:p>
        </p:txBody>
      </p:sp>
      <p:sp>
        <p:nvSpPr>
          <p:cNvPr id="309" name="Google Shape;309;p31"/>
          <p:cNvSpPr/>
          <p:nvPr/>
        </p:nvSpPr>
        <p:spPr>
          <a:xfrm>
            <a:off x="3501805" y="2679182"/>
            <a:ext cx="248100" cy="293700"/>
          </a:xfrm>
          <a:prstGeom prst="mathMultiply">
            <a:avLst>
              <a:gd fmla="val 23520" name="adj1"/>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1"/>
          <p:cNvSpPr/>
          <p:nvPr/>
        </p:nvSpPr>
        <p:spPr>
          <a:xfrm>
            <a:off x="5613117" y="1738723"/>
            <a:ext cx="186300" cy="185400"/>
          </a:xfrm>
          <a:prstGeom prst="flowChartConnector">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1"/>
          <p:cNvSpPr/>
          <p:nvPr/>
        </p:nvSpPr>
        <p:spPr>
          <a:xfrm>
            <a:off x="6006704" y="3286113"/>
            <a:ext cx="248100" cy="293700"/>
          </a:xfrm>
          <a:prstGeom prst="mathMultiply">
            <a:avLst>
              <a:gd fmla="val 23520"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1"/>
          <p:cNvSpPr/>
          <p:nvPr/>
        </p:nvSpPr>
        <p:spPr>
          <a:xfrm>
            <a:off x="5306934" y="2716281"/>
            <a:ext cx="248100" cy="293700"/>
          </a:xfrm>
          <a:prstGeom prst="mathMultiply">
            <a:avLst>
              <a:gd fmla="val 23520"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1"/>
          <p:cNvSpPr/>
          <p:nvPr/>
        </p:nvSpPr>
        <p:spPr>
          <a:xfrm>
            <a:off x="5582220" y="3014589"/>
            <a:ext cx="248100" cy="293700"/>
          </a:xfrm>
          <a:prstGeom prst="mathMultiply">
            <a:avLst>
              <a:gd fmla="val 23520"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1"/>
          <p:cNvSpPr/>
          <p:nvPr/>
        </p:nvSpPr>
        <p:spPr>
          <a:xfrm>
            <a:off x="5767771" y="2117783"/>
            <a:ext cx="186300" cy="185400"/>
          </a:xfrm>
          <a:prstGeom prst="flowChartConnector">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1"/>
          <p:cNvSpPr/>
          <p:nvPr/>
        </p:nvSpPr>
        <p:spPr>
          <a:xfrm>
            <a:off x="3377012" y="1344913"/>
            <a:ext cx="186300" cy="185400"/>
          </a:xfrm>
          <a:prstGeom prst="flowChartConnector">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1"/>
          <p:cNvSpPr/>
          <p:nvPr/>
        </p:nvSpPr>
        <p:spPr>
          <a:xfrm>
            <a:off x="5702060" y="1269931"/>
            <a:ext cx="186300" cy="185400"/>
          </a:xfrm>
          <a:prstGeom prst="flowChartConnector">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
          <p:cNvSpPr/>
          <p:nvPr/>
        </p:nvSpPr>
        <p:spPr>
          <a:xfrm>
            <a:off x="5211149" y="1657660"/>
            <a:ext cx="186300" cy="185400"/>
          </a:xfrm>
          <a:prstGeom prst="flowChartConnector">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1"/>
          <p:cNvSpPr/>
          <p:nvPr/>
        </p:nvSpPr>
        <p:spPr>
          <a:xfrm>
            <a:off x="5211126" y="2496824"/>
            <a:ext cx="186300" cy="108300"/>
          </a:xfrm>
          <a:prstGeom prst="mathMinus">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1"/>
          <p:cNvSpPr/>
          <p:nvPr/>
        </p:nvSpPr>
        <p:spPr>
          <a:xfrm>
            <a:off x="5430015" y="2496824"/>
            <a:ext cx="186300" cy="108300"/>
          </a:xfrm>
          <a:prstGeom prst="mathMinus">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1"/>
          <p:cNvSpPr/>
          <p:nvPr/>
        </p:nvSpPr>
        <p:spPr>
          <a:xfrm>
            <a:off x="5632530" y="2496824"/>
            <a:ext cx="186300" cy="108300"/>
          </a:xfrm>
          <a:prstGeom prst="mathMinus">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1"/>
          <p:cNvSpPr/>
          <p:nvPr/>
        </p:nvSpPr>
        <p:spPr>
          <a:xfrm>
            <a:off x="5835075" y="2496824"/>
            <a:ext cx="186300" cy="108300"/>
          </a:xfrm>
          <a:prstGeom prst="mathMinus">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1"/>
          <p:cNvSpPr/>
          <p:nvPr/>
        </p:nvSpPr>
        <p:spPr>
          <a:xfrm>
            <a:off x="6037605" y="2496824"/>
            <a:ext cx="186300" cy="108300"/>
          </a:xfrm>
          <a:prstGeom prst="mathMinus">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1"/>
          <p:cNvSpPr/>
          <p:nvPr/>
        </p:nvSpPr>
        <p:spPr>
          <a:xfrm>
            <a:off x="6240135" y="2496824"/>
            <a:ext cx="186300" cy="108300"/>
          </a:xfrm>
          <a:prstGeom prst="mathMinus">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1"/>
          <p:cNvSpPr/>
          <p:nvPr/>
        </p:nvSpPr>
        <p:spPr>
          <a:xfrm>
            <a:off x="6140946" y="1821883"/>
            <a:ext cx="186300" cy="185400"/>
          </a:xfrm>
          <a:prstGeom prst="flowChartConnector">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1"/>
          <p:cNvSpPr/>
          <p:nvPr/>
        </p:nvSpPr>
        <p:spPr>
          <a:xfrm>
            <a:off x="455175" y="3578250"/>
            <a:ext cx="1781100" cy="1245600"/>
          </a:xfrm>
          <a:prstGeom prst="roundRect">
            <a:avLst>
              <a:gd fmla="val 0" name="adj"/>
            </a:avLst>
          </a:prstGeom>
          <a:solidFill>
            <a:srgbClr val="F8F9FA"/>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1"/>
          <p:cNvSpPr/>
          <p:nvPr/>
        </p:nvSpPr>
        <p:spPr>
          <a:xfrm>
            <a:off x="624775" y="3705813"/>
            <a:ext cx="153900" cy="153900"/>
          </a:xfrm>
          <a:prstGeom prst="flowChartConnector">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1"/>
          <p:cNvSpPr/>
          <p:nvPr/>
        </p:nvSpPr>
        <p:spPr>
          <a:xfrm>
            <a:off x="624775" y="3978738"/>
            <a:ext cx="153900" cy="153900"/>
          </a:xfrm>
          <a:prstGeom prst="flowChartConnector">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1"/>
          <p:cNvSpPr/>
          <p:nvPr/>
        </p:nvSpPr>
        <p:spPr>
          <a:xfrm>
            <a:off x="604675" y="4207263"/>
            <a:ext cx="205200" cy="243600"/>
          </a:xfrm>
          <a:prstGeom prst="mathMultiply">
            <a:avLst>
              <a:gd fmla="val 23520"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1"/>
          <p:cNvSpPr txBox="1"/>
          <p:nvPr/>
        </p:nvSpPr>
        <p:spPr>
          <a:xfrm>
            <a:off x="901250" y="3627325"/>
            <a:ext cx="1284600" cy="11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Google Sans"/>
                <a:ea typeface="Google Sans"/>
                <a:cs typeface="Google Sans"/>
                <a:sym typeface="Google Sans"/>
              </a:rPr>
              <a:t>True positive</a:t>
            </a:r>
            <a:endParaRPr b="1" sz="800">
              <a:latin typeface="Google Sans"/>
              <a:ea typeface="Google Sans"/>
              <a:cs typeface="Google Sans"/>
              <a:sym typeface="Google Sans"/>
            </a:endParaRPr>
          </a:p>
          <a:p>
            <a:pPr indent="0" lvl="0" marL="0" rtl="0" algn="l">
              <a:spcBef>
                <a:spcPts val="0"/>
              </a:spcBef>
              <a:spcAft>
                <a:spcPts val="0"/>
              </a:spcAft>
              <a:buNone/>
            </a:pPr>
            <a:r>
              <a:t/>
            </a:r>
            <a:endParaRPr b="1" sz="1000">
              <a:latin typeface="Google Sans"/>
              <a:ea typeface="Google Sans"/>
              <a:cs typeface="Google Sans"/>
              <a:sym typeface="Google Sans"/>
            </a:endParaRPr>
          </a:p>
          <a:p>
            <a:pPr indent="0" lvl="0" marL="0" rtl="0" algn="l">
              <a:spcBef>
                <a:spcPts val="0"/>
              </a:spcBef>
              <a:spcAft>
                <a:spcPts val="0"/>
              </a:spcAft>
              <a:buNone/>
            </a:pPr>
            <a:r>
              <a:rPr b="1" lang="en" sz="800">
                <a:latin typeface="Google Sans"/>
                <a:ea typeface="Google Sans"/>
                <a:cs typeface="Google Sans"/>
                <a:sym typeface="Google Sans"/>
              </a:rPr>
              <a:t>False positive</a:t>
            </a:r>
            <a:endParaRPr b="1" sz="800">
              <a:latin typeface="Google Sans"/>
              <a:ea typeface="Google Sans"/>
              <a:cs typeface="Google Sans"/>
              <a:sym typeface="Google Sans"/>
            </a:endParaRPr>
          </a:p>
          <a:p>
            <a:pPr indent="0" lvl="0" marL="0" rtl="0" algn="l">
              <a:spcBef>
                <a:spcPts val="0"/>
              </a:spcBef>
              <a:spcAft>
                <a:spcPts val="0"/>
              </a:spcAft>
              <a:buNone/>
            </a:pPr>
            <a:r>
              <a:t/>
            </a:r>
            <a:endParaRPr b="1" sz="1000">
              <a:latin typeface="Google Sans"/>
              <a:ea typeface="Google Sans"/>
              <a:cs typeface="Google Sans"/>
              <a:sym typeface="Google Sans"/>
            </a:endParaRPr>
          </a:p>
          <a:p>
            <a:pPr indent="0" lvl="0" marL="0" rtl="0" algn="l">
              <a:spcBef>
                <a:spcPts val="0"/>
              </a:spcBef>
              <a:spcAft>
                <a:spcPts val="0"/>
              </a:spcAft>
              <a:buNone/>
            </a:pPr>
            <a:r>
              <a:rPr b="1" lang="en" sz="800">
                <a:latin typeface="Google Sans"/>
                <a:ea typeface="Google Sans"/>
                <a:cs typeface="Google Sans"/>
                <a:sym typeface="Google Sans"/>
              </a:rPr>
              <a:t>True negative</a:t>
            </a:r>
            <a:endParaRPr b="1" sz="800">
              <a:latin typeface="Google Sans"/>
              <a:ea typeface="Google Sans"/>
              <a:cs typeface="Google Sans"/>
              <a:sym typeface="Google Sans"/>
            </a:endParaRPr>
          </a:p>
          <a:p>
            <a:pPr indent="0" lvl="0" marL="0" rtl="0" algn="l">
              <a:spcBef>
                <a:spcPts val="0"/>
              </a:spcBef>
              <a:spcAft>
                <a:spcPts val="0"/>
              </a:spcAft>
              <a:buNone/>
            </a:pPr>
            <a:r>
              <a:t/>
            </a:r>
            <a:endParaRPr b="1" sz="1100">
              <a:latin typeface="Google Sans"/>
              <a:ea typeface="Google Sans"/>
              <a:cs typeface="Google Sans"/>
              <a:sym typeface="Google Sans"/>
            </a:endParaRPr>
          </a:p>
          <a:p>
            <a:pPr indent="0" lvl="0" marL="0" rtl="0" algn="l">
              <a:spcBef>
                <a:spcPts val="0"/>
              </a:spcBef>
              <a:spcAft>
                <a:spcPts val="0"/>
              </a:spcAft>
              <a:buNone/>
            </a:pPr>
            <a:r>
              <a:rPr b="1" lang="en" sz="800">
                <a:latin typeface="Google Sans"/>
                <a:ea typeface="Google Sans"/>
                <a:cs typeface="Google Sans"/>
                <a:sym typeface="Google Sans"/>
              </a:rPr>
              <a:t>False negative</a:t>
            </a:r>
            <a:endParaRPr b="1" sz="800">
              <a:latin typeface="Google Sans"/>
              <a:ea typeface="Google Sans"/>
              <a:cs typeface="Google Sans"/>
              <a:sym typeface="Google Sans"/>
            </a:endParaRPr>
          </a:p>
          <a:p>
            <a:pPr indent="0" lvl="0" marL="0" rtl="0" algn="l">
              <a:spcBef>
                <a:spcPts val="0"/>
              </a:spcBef>
              <a:spcAft>
                <a:spcPts val="0"/>
              </a:spcAft>
              <a:buNone/>
            </a:pPr>
            <a:r>
              <a:t/>
            </a:r>
            <a:endParaRPr b="1" sz="800">
              <a:latin typeface="Google Sans"/>
              <a:ea typeface="Google Sans"/>
              <a:cs typeface="Google Sans"/>
              <a:sym typeface="Google Sans"/>
            </a:endParaRPr>
          </a:p>
          <a:p>
            <a:pPr indent="0" lvl="0" marL="0" rtl="0" algn="l">
              <a:spcBef>
                <a:spcPts val="0"/>
              </a:spcBef>
              <a:spcAft>
                <a:spcPts val="0"/>
              </a:spcAft>
              <a:buNone/>
            </a:pPr>
            <a:r>
              <a:t/>
            </a:r>
            <a:endParaRPr b="1" sz="800">
              <a:latin typeface="Google Sans"/>
              <a:ea typeface="Google Sans"/>
              <a:cs typeface="Google Sans"/>
              <a:sym typeface="Google Sans"/>
            </a:endParaRPr>
          </a:p>
        </p:txBody>
      </p:sp>
      <p:cxnSp>
        <p:nvCxnSpPr>
          <p:cNvPr id="330" name="Google Shape;330;p31"/>
          <p:cNvCxnSpPr/>
          <p:nvPr/>
        </p:nvCxnSpPr>
        <p:spPr>
          <a:xfrm>
            <a:off x="1947375" y="2497463"/>
            <a:ext cx="726300" cy="384000"/>
          </a:xfrm>
          <a:prstGeom prst="straightConnector1">
            <a:avLst/>
          </a:prstGeom>
          <a:noFill/>
          <a:ln cap="flat" cmpd="sng" w="28575">
            <a:solidFill>
              <a:schemeClr val="dk1"/>
            </a:solidFill>
            <a:prstDash val="solid"/>
            <a:round/>
            <a:headEnd len="med" w="med" type="none"/>
            <a:tailEnd len="med" w="med" type="stealth"/>
          </a:ln>
        </p:spPr>
      </p:cxnSp>
      <p:sp>
        <p:nvSpPr>
          <p:cNvPr id="331" name="Google Shape;331;p31"/>
          <p:cNvSpPr txBox="1"/>
          <p:nvPr/>
        </p:nvSpPr>
        <p:spPr>
          <a:xfrm>
            <a:off x="298750" y="1896563"/>
            <a:ext cx="1680000" cy="60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oogle Sans"/>
                <a:ea typeface="Google Sans"/>
                <a:cs typeface="Google Sans"/>
                <a:sym typeface="Google Sans"/>
              </a:rPr>
              <a:t>Higher rate of false negatives</a:t>
            </a:r>
            <a:endParaRPr b="1">
              <a:latin typeface="Google Sans"/>
              <a:ea typeface="Google Sans"/>
              <a:cs typeface="Google Sans"/>
              <a:sym typeface="Google Sans"/>
            </a:endParaRPr>
          </a:p>
        </p:txBody>
      </p:sp>
      <p:sp>
        <p:nvSpPr>
          <p:cNvPr id="332" name="Google Shape;332;p31"/>
          <p:cNvSpPr txBox="1"/>
          <p:nvPr/>
        </p:nvSpPr>
        <p:spPr>
          <a:xfrm>
            <a:off x="7112075" y="2525575"/>
            <a:ext cx="1680000" cy="60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oogle Sans"/>
                <a:ea typeface="Google Sans"/>
                <a:cs typeface="Google Sans"/>
                <a:sym typeface="Google Sans"/>
              </a:rPr>
              <a:t>Higher rate of false positives</a:t>
            </a:r>
            <a:endParaRPr b="1">
              <a:latin typeface="Google Sans"/>
              <a:ea typeface="Google Sans"/>
              <a:cs typeface="Google Sans"/>
              <a:sym typeface="Google Sans"/>
            </a:endParaRPr>
          </a:p>
        </p:txBody>
      </p:sp>
      <p:cxnSp>
        <p:nvCxnSpPr>
          <p:cNvPr id="333" name="Google Shape;333;p31"/>
          <p:cNvCxnSpPr/>
          <p:nvPr/>
        </p:nvCxnSpPr>
        <p:spPr>
          <a:xfrm rot="10800000">
            <a:off x="6625800" y="1930013"/>
            <a:ext cx="726300" cy="384000"/>
          </a:xfrm>
          <a:prstGeom prst="straightConnector1">
            <a:avLst/>
          </a:prstGeom>
          <a:noFill/>
          <a:ln cap="flat" cmpd="sng" w="28575">
            <a:solidFill>
              <a:schemeClr val="dk1"/>
            </a:solidFill>
            <a:prstDash val="solid"/>
            <a:round/>
            <a:headEnd len="med" w="med" type="none"/>
            <a:tailEnd len="med" w="med" type="stealth"/>
          </a:ln>
        </p:spPr>
      </p:cxnSp>
      <p:sp>
        <p:nvSpPr>
          <p:cNvPr id="334" name="Google Shape;334;p31"/>
          <p:cNvSpPr/>
          <p:nvPr/>
        </p:nvSpPr>
        <p:spPr>
          <a:xfrm>
            <a:off x="3594796" y="2138121"/>
            <a:ext cx="186300" cy="185400"/>
          </a:xfrm>
          <a:prstGeom prst="flowChartConnector">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1"/>
          <p:cNvSpPr/>
          <p:nvPr/>
        </p:nvSpPr>
        <p:spPr>
          <a:xfrm>
            <a:off x="5671139" y="3393258"/>
            <a:ext cx="248100" cy="293700"/>
          </a:xfrm>
          <a:prstGeom prst="mathMultiply">
            <a:avLst>
              <a:gd fmla="val 23520" name="adj1"/>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2"/>
          <p:cNvSpPr txBox="1"/>
          <p:nvPr>
            <p:ph idx="4294967295" type="body"/>
          </p:nvPr>
        </p:nvSpPr>
        <p:spPr>
          <a:xfrm>
            <a:off x="344500" y="1223171"/>
            <a:ext cx="6016500" cy="3361200"/>
          </a:xfrm>
          <a:prstGeom prst="rect">
            <a:avLst/>
          </a:prstGeom>
        </p:spPr>
        <p:txBody>
          <a:bodyPr anchorCtr="0" anchor="t" bIns="91425" lIns="91425" spcFirstLastPara="1" rIns="91425" wrap="square" tIns="91425">
            <a:noAutofit/>
          </a:bodyPr>
          <a:lstStyle/>
          <a:p>
            <a:pPr indent="0" lvl="0" marL="0" rtl="0" algn="ctr">
              <a:spcBef>
                <a:spcPts val="2200"/>
              </a:spcBef>
              <a:spcAft>
                <a:spcPts val="0"/>
              </a:spcAft>
              <a:buNone/>
            </a:pPr>
            <a:r>
              <a:rPr b="1" lang="en" sz="2000">
                <a:solidFill>
                  <a:schemeClr val="dk1"/>
                </a:solidFill>
                <a:latin typeface="Google Sans"/>
                <a:ea typeface="Google Sans"/>
                <a:cs typeface="Google Sans"/>
                <a:sym typeface="Google Sans"/>
              </a:rPr>
              <a:t>We cannot satisfy all fairness metrics </a:t>
            </a:r>
            <a:endParaRPr b="1" sz="2000">
              <a:solidFill>
                <a:schemeClr val="dk1"/>
              </a:solidFill>
              <a:latin typeface="Google Sans"/>
              <a:ea typeface="Google Sans"/>
              <a:cs typeface="Google Sans"/>
              <a:sym typeface="Google Sans"/>
            </a:endParaRPr>
          </a:p>
          <a:p>
            <a:pPr indent="0" lvl="0" marL="0" rtl="0" algn="ctr">
              <a:spcBef>
                <a:spcPts val="2200"/>
              </a:spcBef>
              <a:spcAft>
                <a:spcPts val="0"/>
              </a:spcAft>
              <a:buNone/>
            </a:pPr>
            <a:r>
              <a:rPr b="1" lang="en" sz="2000">
                <a:solidFill>
                  <a:schemeClr val="dk1"/>
                </a:solidFill>
                <a:latin typeface="Google Sans"/>
                <a:ea typeface="Google Sans"/>
                <a:cs typeface="Google Sans"/>
                <a:sym typeface="Google Sans"/>
              </a:rPr>
              <a:t>at the same time!</a:t>
            </a:r>
            <a:endParaRPr b="1" sz="2000">
              <a:solidFill>
                <a:schemeClr val="dk1"/>
              </a:solidFill>
              <a:latin typeface="Google Sans"/>
              <a:ea typeface="Google Sans"/>
              <a:cs typeface="Google Sans"/>
              <a:sym typeface="Google Sans"/>
            </a:endParaRPr>
          </a:p>
          <a:p>
            <a:pPr indent="0" lvl="0" marL="0" rtl="0" algn="l">
              <a:spcBef>
                <a:spcPts val="2200"/>
              </a:spcBef>
              <a:spcAft>
                <a:spcPts val="0"/>
              </a:spcAft>
              <a:buNone/>
            </a:pPr>
            <a:r>
              <a:t/>
            </a:r>
            <a:endParaRPr i="1" sz="700">
              <a:latin typeface="Google Sans"/>
              <a:ea typeface="Google Sans"/>
              <a:cs typeface="Google Sans"/>
              <a:sym typeface="Google Sans"/>
            </a:endParaRPr>
          </a:p>
          <a:p>
            <a:pPr indent="0" lvl="0" marL="0" rtl="0" algn="l">
              <a:spcBef>
                <a:spcPts val="2200"/>
              </a:spcBef>
              <a:spcAft>
                <a:spcPts val="0"/>
              </a:spcAft>
              <a:buNone/>
            </a:pPr>
            <a:r>
              <a:rPr i="1" lang="en">
                <a:latin typeface="Google Sans"/>
                <a:ea typeface="Google Sans"/>
                <a:cs typeface="Google Sans"/>
                <a:sym typeface="Google Sans"/>
              </a:rPr>
              <a:t>For example:</a:t>
            </a:r>
            <a:endParaRPr i="1">
              <a:latin typeface="Google Sans"/>
              <a:ea typeface="Google Sans"/>
              <a:cs typeface="Google Sans"/>
              <a:sym typeface="Google Sans"/>
            </a:endParaRPr>
          </a:p>
          <a:p>
            <a:pPr indent="-342900" lvl="0" marL="457200" rtl="0" algn="l">
              <a:spcBef>
                <a:spcPts val="1000"/>
              </a:spcBef>
              <a:spcAft>
                <a:spcPts val="0"/>
              </a:spcAft>
              <a:buSzPts val="1800"/>
              <a:buFont typeface="Google Sans"/>
              <a:buChar char="•"/>
            </a:pPr>
            <a:r>
              <a:rPr b="1" lang="en">
                <a:solidFill>
                  <a:schemeClr val="accent2"/>
                </a:solidFill>
                <a:latin typeface="Google Sans"/>
                <a:ea typeface="Google Sans"/>
                <a:cs typeface="Google Sans"/>
                <a:sym typeface="Google Sans"/>
              </a:rPr>
              <a:t>Group Unawareness</a:t>
            </a:r>
            <a:r>
              <a:rPr b="1" lang="en">
                <a:latin typeface="Google Sans"/>
                <a:ea typeface="Google Sans"/>
                <a:cs typeface="Google Sans"/>
                <a:sym typeface="Google Sans"/>
              </a:rPr>
              <a:t> </a:t>
            </a:r>
            <a:r>
              <a:rPr lang="en">
                <a:latin typeface="Google Sans"/>
                <a:ea typeface="Google Sans"/>
                <a:cs typeface="Google Sans"/>
                <a:sym typeface="Google Sans"/>
              </a:rPr>
              <a:t>is incompatible </a:t>
            </a:r>
            <a:br>
              <a:rPr lang="en">
                <a:latin typeface="Google Sans"/>
                <a:ea typeface="Google Sans"/>
                <a:cs typeface="Google Sans"/>
                <a:sym typeface="Google Sans"/>
              </a:rPr>
            </a:br>
            <a:r>
              <a:rPr lang="en">
                <a:latin typeface="Google Sans"/>
                <a:ea typeface="Google Sans"/>
                <a:cs typeface="Google Sans"/>
                <a:sym typeface="Google Sans"/>
              </a:rPr>
              <a:t>with </a:t>
            </a:r>
            <a:r>
              <a:rPr b="1" lang="en">
                <a:solidFill>
                  <a:schemeClr val="accent1"/>
                </a:solidFill>
                <a:latin typeface="Google Sans"/>
                <a:ea typeface="Google Sans"/>
                <a:cs typeface="Google Sans"/>
                <a:sym typeface="Google Sans"/>
              </a:rPr>
              <a:t>Group Threshold</a:t>
            </a:r>
            <a:endParaRPr b="1">
              <a:solidFill>
                <a:schemeClr val="accent1"/>
              </a:solidFill>
              <a:latin typeface="Google Sans"/>
              <a:ea typeface="Google Sans"/>
              <a:cs typeface="Google Sans"/>
              <a:sym typeface="Google Sans"/>
            </a:endParaRPr>
          </a:p>
          <a:p>
            <a:pPr indent="-342900" lvl="0" marL="457200" rtl="0" algn="l">
              <a:spcBef>
                <a:spcPts val="1000"/>
              </a:spcBef>
              <a:spcAft>
                <a:spcPts val="0"/>
              </a:spcAft>
              <a:buSzPts val="1800"/>
              <a:buFont typeface="Google Sans"/>
              <a:buChar char="•"/>
            </a:pPr>
            <a:r>
              <a:rPr b="1" lang="en">
                <a:solidFill>
                  <a:schemeClr val="accent4"/>
                </a:solidFill>
                <a:latin typeface="Google Sans"/>
                <a:ea typeface="Google Sans"/>
                <a:cs typeface="Google Sans"/>
                <a:sym typeface="Google Sans"/>
              </a:rPr>
              <a:t>Equal Opportunity</a:t>
            </a:r>
            <a:r>
              <a:rPr lang="en">
                <a:latin typeface="Google Sans"/>
                <a:ea typeface="Google Sans"/>
                <a:cs typeface="Google Sans"/>
                <a:sym typeface="Google Sans"/>
              </a:rPr>
              <a:t> is incompatible </a:t>
            </a:r>
            <a:br>
              <a:rPr lang="en">
                <a:latin typeface="Google Sans"/>
                <a:ea typeface="Google Sans"/>
                <a:cs typeface="Google Sans"/>
                <a:sym typeface="Google Sans"/>
              </a:rPr>
            </a:br>
            <a:r>
              <a:rPr lang="en">
                <a:latin typeface="Google Sans"/>
                <a:ea typeface="Google Sans"/>
                <a:cs typeface="Google Sans"/>
                <a:sym typeface="Google Sans"/>
              </a:rPr>
              <a:t>with </a:t>
            </a:r>
            <a:r>
              <a:rPr b="1" lang="en">
                <a:solidFill>
                  <a:schemeClr val="accent3"/>
                </a:solidFill>
                <a:latin typeface="Google Sans"/>
                <a:ea typeface="Google Sans"/>
                <a:cs typeface="Google Sans"/>
                <a:sym typeface="Google Sans"/>
              </a:rPr>
              <a:t>Equal Accuracy</a:t>
            </a:r>
            <a:endParaRPr b="1">
              <a:solidFill>
                <a:schemeClr val="accent3"/>
              </a:solidFill>
              <a:latin typeface="Google Sans"/>
              <a:ea typeface="Google Sans"/>
              <a:cs typeface="Google Sans"/>
              <a:sym typeface="Google Sans"/>
            </a:endParaRPr>
          </a:p>
          <a:p>
            <a:pPr indent="0" lvl="0" marL="0" rtl="0" algn="l">
              <a:spcBef>
                <a:spcPts val="2200"/>
              </a:spcBef>
              <a:spcAft>
                <a:spcPts val="0"/>
              </a:spcAft>
              <a:buNone/>
            </a:pPr>
            <a:r>
              <a:t/>
            </a:r>
            <a:endParaRPr>
              <a:latin typeface="Google Sans"/>
              <a:ea typeface="Google Sans"/>
              <a:cs typeface="Google Sans"/>
              <a:sym typeface="Google Sans"/>
            </a:endParaRPr>
          </a:p>
          <a:p>
            <a:pPr indent="0" lvl="0" marL="0" rtl="0" algn="l">
              <a:spcBef>
                <a:spcPts val="2200"/>
              </a:spcBef>
              <a:spcAft>
                <a:spcPts val="0"/>
              </a:spcAft>
              <a:buNone/>
            </a:pPr>
            <a:r>
              <a:t/>
            </a:r>
            <a:endParaRPr>
              <a:latin typeface="Google Sans"/>
              <a:ea typeface="Google Sans"/>
              <a:cs typeface="Google Sans"/>
              <a:sym typeface="Google Sans"/>
            </a:endParaRPr>
          </a:p>
          <a:p>
            <a:pPr indent="0" lvl="0" marL="0" rtl="0" algn="l">
              <a:spcBef>
                <a:spcPts val="2200"/>
              </a:spcBef>
              <a:spcAft>
                <a:spcPts val="0"/>
              </a:spcAft>
              <a:buNone/>
            </a:pPr>
            <a:r>
              <a:t/>
            </a:r>
            <a:endParaRPr>
              <a:latin typeface="Google Sans"/>
              <a:ea typeface="Google Sans"/>
              <a:cs typeface="Google Sans"/>
              <a:sym typeface="Google Sans"/>
            </a:endParaRPr>
          </a:p>
        </p:txBody>
      </p:sp>
      <p:sp>
        <p:nvSpPr>
          <p:cNvPr id="341" name="Google Shape;341;p32"/>
          <p:cNvSpPr txBox="1"/>
          <p:nvPr>
            <p:ph idx="4294967295" type="title"/>
          </p:nvPr>
        </p:nvSpPr>
        <p:spPr>
          <a:xfrm>
            <a:off x="344500" y="264375"/>
            <a:ext cx="7797000" cy="5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Impossibility Theorem</a:t>
            </a:r>
            <a:endParaRPr b="1"/>
          </a:p>
        </p:txBody>
      </p:sp>
      <p:pic>
        <p:nvPicPr>
          <p:cNvPr id="342" name="Google Shape;342;p32"/>
          <p:cNvPicPr preferRelativeResize="0"/>
          <p:nvPr/>
        </p:nvPicPr>
        <p:blipFill>
          <a:blip r:embed="rId3">
            <a:alphaModFix/>
          </a:blip>
          <a:stretch>
            <a:fillRect/>
          </a:stretch>
        </p:blipFill>
        <p:spPr>
          <a:xfrm>
            <a:off x="6538250" y="989392"/>
            <a:ext cx="1603250" cy="1477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3"/>
          <p:cNvSpPr txBox="1"/>
          <p:nvPr>
            <p:ph type="title"/>
          </p:nvPr>
        </p:nvSpPr>
        <p:spPr>
          <a:xfrm>
            <a:off x="962200" y="1718650"/>
            <a:ext cx="7877100" cy="118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How</a:t>
            </a:r>
            <a:r>
              <a:rPr lang="en"/>
              <a:t> can we mitigate </a:t>
            </a:r>
            <a:r>
              <a:rPr b="1" i="1" lang="en"/>
              <a:t>unfairness</a:t>
            </a:r>
            <a:r>
              <a:rPr lang="en"/>
              <a:t> in ML?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1" name="Shape 351"/>
        <p:cNvGrpSpPr/>
        <p:nvPr/>
      </p:nvGrpSpPr>
      <p:grpSpPr>
        <a:xfrm>
          <a:off x="0" y="0"/>
          <a:ext cx="0" cy="0"/>
          <a:chOff x="0" y="0"/>
          <a:chExt cx="0" cy="0"/>
        </a:xfrm>
      </p:grpSpPr>
      <p:sp>
        <p:nvSpPr>
          <p:cNvPr id="352" name="Google Shape;352;p34"/>
          <p:cNvSpPr txBox="1"/>
          <p:nvPr>
            <p:ph type="title"/>
          </p:nvPr>
        </p:nvSpPr>
        <p:spPr>
          <a:xfrm>
            <a:off x="344500" y="264375"/>
            <a:ext cx="7797000" cy="5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Framing Trap</a:t>
            </a:r>
            <a:endParaRPr/>
          </a:p>
        </p:txBody>
      </p:sp>
      <p:grpSp>
        <p:nvGrpSpPr>
          <p:cNvPr id="353" name="Google Shape;353;p34"/>
          <p:cNvGrpSpPr/>
          <p:nvPr/>
        </p:nvGrpSpPr>
        <p:grpSpPr>
          <a:xfrm>
            <a:off x="109501" y="2164175"/>
            <a:ext cx="3053262" cy="1289700"/>
            <a:chOff x="222376" y="1986800"/>
            <a:chExt cx="3053262" cy="1289700"/>
          </a:xfrm>
        </p:grpSpPr>
        <p:sp>
          <p:nvSpPr>
            <p:cNvPr id="354" name="Google Shape;354;p34"/>
            <p:cNvSpPr txBox="1"/>
            <p:nvPr/>
          </p:nvSpPr>
          <p:spPr>
            <a:xfrm>
              <a:off x="222376" y="1986800"/>
              <a:ext cx="2225100" cy="1289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latin typeface="Roboto"/>
                  <a:ea typeface="Roboto"/>
                  <a:cs typeface="Roboto"/>
                  <a:sym typeface="Roboto"/>
                </a:rPr>
                <a:t>The Algorithmic Frame</a:t>
              </a:r>
              <a:endParaRPr b="1">
                <a:latin typeface="Roboto"/>
                <a:ea typeface="Roboto"/>
                <a:cs typeface="Roboto"/>
                <a:sym typeface="Roboto"/>
              </a:endParaRPr>
            </a:p>
            <a:p>
              <a:pPr indent="0" lvl="0" marL="0" rtl="0" algn="r">
                <a:spcBef>
                  <a:spcPts val="0"/>
                </a:spcBef>
                <a:spcAft>
                  <a:spcPts val="0"/>
                </a:spcAft>
                <a:buNone/>
              </a:pPr>
              <a:r>
                <a:t/>
              </a:r>
              <a:endParaRPr b="1" sz="800">
                <a:latin typeface="Roboto"/>
                <a:ea typeface="Roboto"/>
                <a:cs typeface="Roboto"/>
                <a:sym typeface="Roboto"/>
              </a:endParaRPr>
            </a:p>
            <a:p>
              <a:pPr indent="0" lvl="0" marL="0" rtl="0" algn="r">
                <a:spcBef>
                  <a:spcPts val="0"/>
                </a:spcBef>
                <a:spcAft>
                  <a:spcPts val="1600"/>
                </a:spcAft>
                <a:buNone/>
              </a:pPr>
              <a:r>
                <a:rPr lang="en" sz="1200">
                  <a:latin typeface="Roboto"/>
                  <a:ea typeface="Roboto"/>
                  <a:cs typeface="Roboto"/>
                  <a:sym typeface="Roboto"/>
                </a:rPr>
                <a:t>Do properties of the output match the input? Does the algorithm provide good accuracy on unseen data?</a:t>
              </a:r>
              <a:r>
                <a:rPr lang="en" sz="800">
                  <a:latin typeface="Roboto"/>
                  <a:ea typeface="Roboto"/>
                  <a:cs typeface="Roboto"/>
                  <a:sym typeface="Roboto"/>
                </a:rPr>
                <a:t> </a:t>
              </a:r>
              <a:endParaRPr b="1" sz="800">
                <a:latin typeface="Roboto"/>
                <a:ea typeface="Roboto"/>
                <a:cs typeface="Roboto"/>
                <a:sym typeface="Roboto"/>
              </a:endParaRPr>
            </a:p>
          </p:txBody>
        </p:sp>
        <p:cxnSp>
          <p:nvCxnSpPr>
            <p:cNvPr id="355" name="Google Shape;355;p34"/>
            <p:cNvCxnSpPr/>
            <p:nvPr/>
          </p:nvCxnSpPr>
          <p:spPr>
            <a:xfrm rot="10800000">
              <a:off x="2642038" y="2647950"/>
              <a:ext cx="633600" cy="0"/>
            </a:xfrm>
            <a:prstGeom prst="straightConnector1">
              <a:avLst/>
            </a:prstGeom>
            <a:noFill/>
            <a:ln cap="flat" cmpd="sng" w="9525">
              <a:solidFill>
                <a:schemeClr val="lt1"/>
              </a:solidFill>
              <a:prstDash val="solid"/>
              <a:round/>
              <a:headEnd len="sm" w="sm" type="none"/>
              <a:tailEnd len="med" w="med" type="oval"/>
            </a:ln>
          </p:spPr>
        </p:cxnSp>
      </p:grpSp>
      <p:grpSp>
        <p:nvGrpSpPr>
          <p:cNvPr id="356" name="Google Shape;356;p34"/>
          <p:cNvGrpSpPr/>
          <p:nvPr/>
        </p:nvGrpSpPr>
        <p:grpSpPr>
          <a:xfrm>
            <a:off x="2549338" y="905838"/>
            <a:ext cx="3814835" cy="3790597"/>
            <a:chOff x="2662213" y="676344"/>
            <a:chExt cx="3814835" cy="3790597"/>
          </a:xfrm>
        </p:grpSpPr>
        <p:sp>
          <p:nvSpPr>
            <p:cNvPr id="357" name="Google Shape;357;p34"/>
            <p:cNvSpPr/>
            <p:nvPr/>
          </p:nvSpPr>
          <p:spPr>
            <a:xfrm rot="3600185">
              <a:off x="3169983" y="1184511"/>
              <a:ext cx="2774659" cy="2774659"/>
            </a:xfrm>
            <a:prstGeom prst="blockArc">
              <a:avLst>
                <a:gd fmla="val 12622480" name="adj1"/>
                <a:gd fmla="val 19781569" name="adj2"/>
                <a:gd fmla="val 20773" name="adj3"/>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4"/>
            <p:cNvSpPr/>
            <p:nvPr/>
          </p:nvSpPr>
          <p:spPr>
            <a:xfrm rot="10800000">
              <a:off x="3183490" y="1163229"/>
              <a:ext cx="2774700" cy="2774700"/>
            </a:xfrm>
            <a:prstGeom prst="blockArc">
              <a:avLst>
                <a:gd fmla="val 12622480" name="adj1"/>
                <a:gd fmla="val 19662822" name="adj2"/>
                <a:gd fmla="val 20729"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4"/>
            <p:cNvSpPr/>
            <p:nvPr/>
          </p:nvSpPr>
          <p:spPr>
            <a:xfrm rot="-3600185">
              <a:off x="3194618" y="1184114"/>
              <a:ext cx="2774659" cy="2774659"/>
            </a:xfrm>
            <a:prstGeom prst="blockArc">
              <a:avLst>
                <a:gd fmla="val 12622480" name="adj1"/>
                <a:gd fmla="val 19703271" name="adj2"/>
                <a:gd fmla="val 20851"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0" name="Google Shape;360;p34"/>
            <p:cNvGrpSpPr/>
            <p:nvPr/>
          </p:nvGrpSpPr>
          <p:grpSpPr>
            <a:xfrm rot="-7200165">
              <a:off x="3337679" y="2826785"/>
              <a:ext cx="585011" cy="585536"/>
              <a:chOff x="1967628" y="812211"/>
              <a:chExt cx="588000" cy="588000"/>
            </a:xfrm>
          </p:grpSpPr>
          <p:sp>
            <p:nvSpPr>
              <p:cNvPr id="361" name="Google Shape;361;p34"/>
              <p:cNvSpPr/>
              <p:nvPr/>
            </p:nvSpPr>
            <p:spPr>
              <a:xfrm rot="39023">
                <a:off x="1970909" y="815492"/>
                <a:ext cx="581437" cy="581437"/>
              </a:xfrm>
              <a:prstGeom prst="pie">
                <a:avLst>
                  <a:gd fmla="val 6190354" name="adj1"/>
                  <a:gd fmla="val 14996165" name="adj2"/>
                </a:avLst>
              </a:prstGeom>
              <a:solidFill>
                <a:schemeClr val="accent1"/>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4"/>
              <p:cNvSpPr/>
              <p:nvPr/>
            </p:nvSpPr>
            <p:spPr>
              <a:xfrm rot="10800000">
                <a:off x="1970875" y="815525"/>
                <a:ext cx="581400" cy="581400"/>
              </a:xfrm>
              <a:prstGeom prst="pie">
                <a:avLst>
                  <a:gd fmla="val 4028252" name="adj1"/>
                  <a:gd fmla="val 17183677"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3" name="Google Shape;363;p34"/>
            <p:cNvGrpSpPr/>
            <p:nvPr/>
          </p:nvGrpSpPr>
          <p:grpSpPr>
            <a:xfrm>
              <a:off x="4264097" y="1180331"/>
              <a:ext cx="585001" cy="585530"/>
              <a:chOff x="1970048" y="811613"/>
              <a:chExt cx="588000" cy="588000"/>
            </a:xfrm>
          </p:grpSpPr>
          <p:sp>
            <p:nvSpPr>
              <p:cNvPr id="364" name="Google Shape;364;p34"/>
              <p:cNvSpPr/>
              <p:nvPr/>
            </p:nvSpPr>
            <p:spPr>
              <a:xfrm rot="39023">
                <a:off x="1973329" y="814894"/>
                <a:ext cx="581437" cy="581437"/>
              </a:xfrm>
              <a:prstGeom prst="pie">
                <a:avLst>
                  <a:gd fmla="val 6190354" name="adj1"/>
                  <a:gd fmla="val 14996165" name="adj2"/>
                </a:avLst>
              </a:prstGeom>
              <a:solidFill>
                <a:schemeClr val="accent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4"/>
              <p:cNvSpPr/>
              <p:nvPr/>
            </p:nvSpPr>
            <p:spPr>
              <a:xfrm rot="10800000">
                <a:off x="1973295" y="814927"/>
                <a:ext cx="581400" cy="581400"/>
              </a:xfrm>
              <a:prstGeom prst="pie">
                <a:avLst>
                  <a:gd fmla="val 4028252" name="adj1"/>
                  <a:gd fmla="val 17183677"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 name="Google Shape;366;p34"/>
            <p:cNvGrpSpPr/>
            <p:nvPr/>
          </p:nvGrpSpPr>
          <p:grpSpPr>
            <a:xfrm rot="7200165">
              <a:off x="5229930" y="2804716"/>
              <a:ext cx="585011" cy="585536"/>
              <a:chOff x="1977085" y="811649"/>
              <a:chExt cx="588000" cy="588000"/>
            </a:xfrm>
          </p:grpSpPr>
          <p:sp>
            <p:nvSpPr>
              <p:cNvPr id="367" name="Google Shape;367;p34"/>
              <p:cNvSpPr/>
              <p:nvPr/>
            </p:nvSpPr>
            <p:spPr>
              <a:xfrm rot="39023">
                <a:off x="1980366" y="814930"/>
                <a:ext cx="581437" cy="581437"/>
              </a:xfrm>
              <a:prstGeom prst="pie">
                <a:avLst>
                  <a:gd fmla="val 6190354" name="adj1"/>
                  <a:gd fmla="val 14996165" name="adj2"/>
                </a:avLst>
              </a:prstGeom>
              <a:solidFill>
                <a:schemeClr val="accent3"/>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4"/>
              <p:cNvSpPr/>
              <p:nvPr/>
            </p:nvSpPr>
            <p:spPr>
              <a:xfrm rot="10800000">
                <a:off x="1980332" y="814963"/>
                <a:ext cx="581400" cy="581400"/>
              </a:xfrm>
              <a:prstGeom prst="pie">
                <a:avLst>
                  <a:gd fmla="val 4028252" name="adj1"/>
                  <a:gd fmla="val 17183677"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9" name="Google Shape;369;p34"/>
            <p:cNvSpPr txBox="1"/>
            <p:nvPr/>
          </p:nvSpPr>
          <p:spPr>
            <a:xfrm>
              <a:off x="4334550" y="1255312"/>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03 </a:t>
              </a:r>
              <a:endParaRPr b="1" sz="1600">
                <a:solidFill>
                  <a:srgbClr val="FFFFFF"/>
                </a:solidFill>
                <a:latin typeface="Roboto"/>
                <a:ea typeface="Roboto"/>
                <a:cs typeface="Roboto"/>
                <a:sym typeface="Roboto"/>
              </a:endParaRPr>
            </a:p>
          </p:txBody>
        </p:sp>
        <p:sp>
          <p:nvSpPr>
            <p:cNvPr id="370" name="Google Shape;370;p34"/>
            <p:cNvSpPr txBox="1"/>
            <p:nvPr/>
          </p:nvSpPr>
          <p:spPr>
            <a:xfrm>
              <a:off x="3375648" y="2887440"/>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01 </a:t>
              </a:r>
              <a:endParaRPr b="1" sz="1600">
                <a:solidFill>
                  <a:srgbClr val="FFFFFF"/>
                </a:solidFill>
                <a:latin typeface="Roboto"/>
                <a:ea typeface="Roboto"/>
                <a:cs typeface="Roboto"/>
                <a:sym typeface="Roboto"/>
              </a:endParaRPr>
            </a:p>
          </p:txBody>
        </p:sp>
        <p:sp>
          <p:nvSpPr>
            <p:cNvPr id="371" name="Google Shape;371;p34"/>
            <p:cNvSpPr txBox="1"/>
            <p:nvPr/>
          </p:nvSpPr>
          <p:spPr>
            <a:xfrm>
              <a:off x="5267889" y="2887440"/>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02 </a:t>
              </a:r>
              <a:endParaRPr b="1" sz="1600">
                <a:solidFill>
                  <a:srgbClr val="FFFFFF"/>
                </a:solidFill>
                <a:latin typeface="Roboto"/>
                <a:ea typeface="Roboto"/>
                <a:cs typeface="Roboto"/>
                <a:sym typeface="Roboto"/>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5" name="Shape 375"/>
        <p:cNvGrpSpPr/>
        <p:nvPr/>
      </p:nvGrpSpPr>
      <p:grpSpPr>
        <a:xfrm>
          <a:off x="0" y="0"/>
          <a:ext cx="0" cy="0"/>
          <a:chOff x="0" y="0"/>
          <a:chExt cx="0" cy="0"/>
        </a:xfrm>
      </p:grpSpPr>
      <p:sp>
        <p:nvSpPr>
          <p:cNvPr id="376" name="Google Shape;376;p35"/>
          <p:cNvSpPr txBox="1"/>
          <p:nvPr>
            <p:ph type="title"/>
          </p:nvPr>
        </p:nvSpPr>
        <p:spPr>
          <a:xfrm>
            <a:off x="344500" y="264375"/>
            <a:ext cx="7797000" cy="5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Framing Trap</a:t>
            </a:r>
            <a:endParaRPr/>
          </a:p>
        </p:txBody>
      </p:sp>
      <p:grpSp>
        <p:nvGrpSpPr>
          <p:cNvPr id="377" name="Google Shape;377;p35"/>
          <p:cNvGrpSpPr/>
          <p:nvPr/>
        </p:nvGrpSpPr>
        <p:grpSpPr>
          <a:xfrm>
            <a:off x="109501" y="2164175"/>
            <a:ext cx="3053262" cy="1289700"/>
            <a:chOff x="222376" y="1986800"/>
            <a:chExt cx="3053262" cy="1289700"/>
          </a:xfrm>
        </p:grpSpPr>
        <p:sp>
          <p:nvSpPr>
            <p:cNvPr id="378" name="Google Shape;378;p35"/>
            <p:cNvSpPr txBox="1"/>
            <p:nvPr/>
          </p:nvSpPr>
          <p:spPr>
            <a:xfrm>
              <a:off x="222376" y="1986800"/>
              <a:ext cx="2225100" cy="1289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latin typeface="Roboto"/>
                  <a:ea typeface="Roboto"/>
                  <a:cs typeface="Roboto"/>
                  <a:sym typeface="Roboto"/>
                </a:rPr>
                <a:t>The Algorithmic Frame</a:t>
              </a:r>
              <a:endParaRPr b="1">
                <a:latin typeface="Roboto"/>
                <a:ea typeface="Roboto"/>
                <a:cs typeface="Roboto"/>
                <a:sym typeface="Roboto"/>
              </a:endParaRPr>
            </a:p>
            <a:p>
              <a:pPr indent="0" lvl="0" marL="0" rtl="0" algn="r">
                <a:spcBef>
                  <a:spcPts val="0"/>
                </a:spcBef>
                <a:spcAft>
                  <a:spcPts val="0"/>
                </a:spcAft>
                <a:buNone/>
              </a:pPr>
              <a:r>
                <a:t/>
              </a:r>
              <a:endParaRPr b="1" sz="800">
                <a:latin typeface="Roboto"/>
                <a:ea typeface="Roboto"/>
                <a:cs typeface="Roboto"/>
                <a:sym typeface="Roboto"/>
              </a:endParaRPr>
            </a:p>
            <a:p>
              <a:pPr indent="0" lvl="0" marL="0" rtl="0" algn="r">
                <a:spcBef>
                  <a:spcPts val="0"/>
                </a:spcBef>
                <a:spcAft>
                  <a:spcPts val="1600"/>
                </a:spcAft>
                <a:buNone/>
              </a:pPr>
              <a:r>
                <a:rPr lang="en" sz="1200">
                  <a:latin typeface="Roboto"/>
                  <a:ea typeface="Roboto"/>
                  <a:cs typeface="Roboto"/>
                  <a:sym typeface="Roboto"/>
                </a:rPr>
                <a:t>Do properties of the output match the input? Does the algorithm provide good accuracy on unseen data?</a:t>
              </a:r>
              <a:r>
                <a:rPr lang="en" sz="800">
                  <a:latin typeface="Roboto"/>
                  <a:ea typeface="Roboto"/>
                  <a:cs typeface="Roboto"/>
                  <a:sym typeface="Roboto"/>
                </a:rPr>
                <a:t> </a:t>
              </a:r>
              <a:endParaRPr b="1" sz="800">
                <a:latin typeface="Roboto"/>
                <a:ea typeface="Roboto"/>
                <a:cs typeface="Roboto"/>
                <a:sym typeface="Roboto"/>
              </a:endParaRPr>
            </a:p>
          </p:txBody>
        </p:sp>
        <p:cxnSp>
          <p:nvCxnSpPr>
            <p:cNvPr id="379" name="Google Shape;379;p35"/>
            <p:cNvCxnSpPr/>
            <p:nvPr/>
          </p:nvCxnSpPr>
          <p:spPr>
            <a:xfrm rot="10800000">
              <a:off x="2642038" y="2647950"/>
              <a:ext cx="633600" cy="0"/>
            </a:xfrm>
            <a:prstGeom prst="straightConnector1">
              <a:avLst/>
            </a:prstGeom>
            <a:noFill/>
            <a:ln cap="flat" cmpd="sng" w="9525">
              <a:solidFill>
                <a:schemeClr val="lt1"/>
              </a:solidFill>
              <a:prstDash val="solid"/>
              <a:round/>
              <a:headEnd len="sm" w="sm" type="none"/>
              <a:tailEnd len="med" w="med" type="oval"/>
            </a:ln>
          </p:spPr>
        </p:cxnSp>
      </p:grpSp>
      <p:grpSp>
        <p:nvGrpSpPr>
          <p:cNvPr id="380" name="Google Shape;380;p35"/>
          <p:cNvGrpSpPr/>
          <p:nvPr/>
        </p:nvGrpSpPr>
        <p:grpSpPr>
          <a:xfrm>
            <a:off x="5096963" y="3197825"/>
            <a:ext cx="3437113" cy="1289700"/>
            <a:chOff x="5209838" y="3020450"/>
            <a:chExt cx="3437113" cy="1289700"/>
          </a:xfrm>
        </p:grpSpPr>
        <p:sp>
          <p:nvSpPr>
            <p:cNvPr id="381" name="Google Shape;381;p35"/>
            <p:cNvSpPr txBox="1"/>
            <p:nvPr/>
          </p:nvSpPr>
          <p:spPr>
            <a:xfrm>
              <a:off x="6477050" y="3020450"/>
              <a:ext cx="2169900" cy="128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The Data Frame</a:t>
              </a:r>
              <a:endParaRPr b="1">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1200">
                  <a:latin typeface="Roboto"/>
                  <a:ea typeface="Roboto"/>
                  <a:cs typeface="Roboto"/>
                  <a:sym typeface="Roboto"/>
                </a:rPr>
                <a:t>Has bias been removed from the training data? Does the demographic information of the data require optimization of the model?</a:t>
              </a:r>
              <a:endParaRPr b="1" sz="1200">
                <a:latin typeface="Roboto"/>
                <a:ea typeface="Roboto"/>
                <a:cs typeface="Roboto"/>
                <a:sym typeface="Roboto"/>
              </a:endParaRPr>
            </a:p>
          </p:txBody>
        </p:sp>
        <p:cxnSp>
          <p:nvCxnSpPr>
            <p:cNvPr id="382" name="Google Shape;382;p35"/>
            <p:cNvCxnSpPr/>
            <p:nvPr/>
          </p:nvCxnSpPr>
          <p:spPr>
            <a:xfrm>
              <a:off x="5209838" y="3648300"/>
              <a:ext cx="1286700" cy="0"/>
            </a:xfrm>
            <a:prstGeom prst="straightConnector1">
              <a:avLst/>
            </a:prstGeom>
            <a:noFill/>
            <a:ln cap="flat" cmpd="sng" w="9525">
              <a:solidFill>
                <a:schemeClr val="lt1"/>
              </a:solidFill>
              <a:prstDash val="solid"/>
              <a:round/>
              <a:headEnd len="sm" w="sm" type="none"/>
              <a:tailEnd len="med" w="med" type="oval"/>
            </a:ln>
          </p:spPr>
        </p:cxnSp>
      </p:grpSp>
      <p:grpSp>
        <p:nvGrpSpPr>
          <p:cNvPr id="383" name="Google Shape;383;p35"/>
          <p:cNvGrpSpPr/>
          <p:nvPr/>
        </p:nvGrpSpPr>
        <p:grpSpPr>
          <a:xfrm>
            <a:off x="2549338" y="905838"/>
            <a:ext cx="3814835" cy="3790597"/>
            <a:chOff x="2662213" y="676344"/>
            <a:chExt cx="3814835" cy="3790597"/>
          </a:xfrm>
        </p:grpSpPr>
        <p:sp>
          <p:nvSpPr>
            <p:cNvPr id="384" name="Google Shape;384;p35"/>
            <p:cNvSpPr/>
            <p:nvPr/>
          </p:nvSpPr>
          <p:spPr>
            <a:xfrm rot="3600185">
              <a:off x="3169983" y="1184511"/>
              <a:ext cx="2774659" cy="2774659"/>
            </a:xfrm>
            <a:prstGeom prst="blockArc">
              <a:avLst>
                <a:gd fmla="val 12622480" name="adj1"/>
                <a:gd fmla="val 19781569" name="adj2"/>
                <a:gd fmla="val 20773" name="adj3"/>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5"/>
            <p:cNvSpPr/>
            <p:nvPr/>
          </p:nvSpPr>
          <p:spPr>
            <a:xfrm rot="10800000">
              <a:off x="3183490" y="1163229"/>
              <a:ext cx="2774700" cy="2774700"/>
            </a:xfrm>
            <a:prstGeom prst="blockArc">
              <a:avLst>
                <a:gd fmla="val 12622480" name="adj1"/>
                <a:gd fmla="val 19662822" name="adj2"/>
                <a:gd fmla="val 20729"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5"/>
            <p:cNvSpPr/>
            <p:nvPr/>
          </p:nvSpPr>
          <p:spPr>
            <a:xfrm rot="-3600185">
              <a:off x="3194618" y="1184114"/>
              <a:ext cx="2774659" cy="2774659"/>
            </a:xfrm>
            <a:prstGeom prst="blockArc">
              <a:avLst>
                <a:gd fmla="val 12622480" name="adj1"/>
                <a:gd fmla="val 19703271" name="adj2"/>
                <a:gd fmla="val 20851"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7" name="Google Shape;387;p35"/>
            <p:cNvGrpSpPr/>
            <p:nvPr/>
          </p:nvGrpSpPr>
          <p:grpSpPr>
            <a:xfrm rot="-7200165">
              <a:off x="3337679" y="2826785"/>
              <a:ext cx="585011" cy="585536"/>
              <a:chOff x="1967628" y="812211"/>
              <a:chExt cx="588000" cy="588000"/>
            </a:xfrm>
          </p:grpSpPr>
          <p:sp>
            <p:nvSpPr>
              <p:cNvPr id="388" name="Google Shape;388;p35"/>
              <p:cNvSpPr/>
              <p:nvPr/>
            </p:nvSpPr>
            <p:spPr>
              <a:xfrm rot="39023">
                <a:off x="1970909" y="815492"/>
                <a:ext cx="581437" cy="581437"/>
              </a:xfrm>
              <a:prstGeom prst="pie">
                <a:avLst>
                  <a:gd fmla="val 6190354" name="adj1"/>
                  <a:gd fmla="val 14996165" name="adj2"/>
                </a:avLst>
              </a:prstGeom>
              <a:solidFill>
                <a:schemeClr val="accent1"/>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5"/>
              <p:cNvSpPr/>
              <p:nvPr/>
            </p:nvSpPr>
            <p:spPr>
              <a:xfrm rot="10800000">
                <a:off x="1970875" y="815525"/>
                <a:ext cx="581400" cy="581400"/>
              </a:xfrm>
              <a:prstGeom prst="pie">
                <a:avLst>
                  <a:gd fmla="val 4028252" name="adj1"/>
                  <a:gd fmla="val 17183677"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 name="Google Shape;390;p35"/>
            <p:cNvGrpSpPr/>
            <p:nvPr/>
          </p:nvGrpSpPr>
          <p:grpSpPr>
            <a:xfrm>
              <a:off x="4264097" y="1180331"/>
              <a:ext cx="585001" cy="585530"/>
              <a:chOff x="1970048" y="811613"/>
              <a:chExt cx="588000" cy="588000"/>
            </a:xfrm>
          </p:grpSpPr>
          <p:sp>
            <p:nvSpPr>
              <p:cNvPr id="391" name="Google Shape;391;p35"/>
              <p:cNvSpPr/>
              <p:nvPr/>
            </p:nvSpPr>
            <p:spPr>
              <a:xfrm rot="39023">
                <a:off x="1973329" y="814894"/>
                <a:ext cx="581437" cy="581437"/>
              </a:xfrm>
              <a:prstGeom prst="pie">
                <a:avLst>
                  <a:gd fmla="val 6190354" name="adj1"/>
                  <a:gd fmla="val 14996165" name="adj2"/>
                </a:avLst>
              </a:prstGeom>
              <a:solidFill>
                <a:schemeClr val="accent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5"/>
              <p:cNvSpPr/>
              <p:nvPr/>
            </p:nvSpPr>
            <p:spPr>
              <a:xfrm rot="10800000">
                <a:off x="1973295" y="814927"/>
                <a:ext cx="581400" cy="581400"/>
              </a:xfrm>
              <a:prstGeom prst="pie">
                <a:avLst>
                  <a:gd fmla="val 4028252" name="adj1"/>
                  <a:gd fmla="val 17183677"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35"/>
            <p:cNvGrpSpPr/>
            <p:nvPr/>
          </p:nvGrpSpPr>
          <p:grpSpPr>
            <a:xfrm rot="7200165">
              <a:off x="5229930" y="2804716"/>
              <a:ext cx="585011" cy="585536"/>
              <a:chOff x="1977085" y="811649"/>
              <a:chExt cx="588000" cy="588000"/>
            </a:xfrm>
          </p:grpSpPr>
          <p:sp>
            <p:nvSpPr>
              <p:cNvPr id="394" name="Google Shape;394;p35"/>
              <p:cNvSpPr/>
              <p:nvPr/>
            </p:nvSpPr>
            <p:spPr>
              <a:xfrm rot="39023">
                <a:off x="1980366" y="814930"/>
                <a:ext cx="581437" cy="581437"/>
              </a:xfrm>
              <a:prstGeom prst="pie">
                <a:avLst>
                  <a:gd fmla="val 6190354" name="adj1"/>
                  <a:gd fmla="val 14996165" name="adj2"/>
                </a:avLst>
              </a:prstGeom>
              <a:solidFill>
                <a:schemeClr val="accent3"/>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5"/>
              <p:cNvSpPr/>
              <p:nvPr/>
            </p:nvSpPr>
            <p:spPr>
              <a:xfrm rot="10800000">
                <a:off x="1980332" y="814963"/>
                <a:ext cx="581400" cy="581400"/>
              </a:xfrm>
              <a:prstGeom prst="pie">
                <a:avLst>
                  <a:gd fmla="val 4028252" name="adj1"/>
                  <a:gd fmla="val 17183677"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6" name="Google Shape;396;p35"/>
            <p:cNvSpPr txBox="1"/>
            <p:nvPr/>
          </p:nvSpPr>
          <p:spPr>
            <a:xfrm>
              <a:off x="4334550" y="1255312"/>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3 </a:t>
              </a:r>
              <a:endParaRPr b="1" sz="1600">
                <a:solidFill>
                  <a:srgbClr val="FFFFFF"/>
                </a:solidFill>
                <a:latin typeface="Roboto"/>
                <a:ea typeface="Roboto"/>
                <a:cs typeface="Roboto"/>
                <a:sym typeface="Roboto"/>
              </a:endParaRPr>
            </a:p>
          </p:txBody>
        </p:sp>
        <p:sp>
          <p:nvSpPr>
            <p:cNvPr id="397" name="Google Shape;397;p35"/>
            <p:cNvSpPr txBox="1"/>
            <p:nvPr/>
          </p:nvSpPr>
          <p:spPr>
            <a:xfrm>
              <a:off x="3375648" y="2887440"/>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1 </a:t>
              </a:r>
              <a:endParaRPr b="1" sz="1600">
                <a:solidFill>
                  <a:srgbClr val="FFFFFF"/>
                </a:solidFill>
                <a:latin typeface="Roboto"/>
                <a:ea typeface="Roboto"/>
                <a:cs typeface="Roboto"/>
                <a:sym typeface="Roboto"/>
              </a:endParaRPr>
            </a:p>
          </p:txBody>
        </p:sp>
        <p:sp>
          <p:nvSpPr>
            <p:cNvPr id="398" name="Google Shape;398;p35"/>
            <p:cNvSpPr txBox="1"/>
            <p:nvPr/>
          </p:nvSpPr>
          <p:spPr>
            <a:xfrm>
              <a:off x="5267889" y="2887440"/>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2 </a:t>
              </a:r>
              <a:endParaRPr b="1" sz="1600">
                <a:solidFill>
                  <a:srgbClr val="FFFFFF"/>
                </a:solidFill>
                <a:latin typeface="Roboto"/>
                <a:ea typeface="Roboto"/>
                <a:cs typeface="Roboto"/>
                <a:sym typeface="Roboto"/>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2" name="Shape 402"/>
        <p:cNvGrpSpPr/>
        <p:nvPr/>
      </p:nvGrpSpPr>
      <p:grpSpPr>
        <a:xfrm>
          <a:off x="0" y="0"/>
          <a:ext cx="0" cy="0"/>
          <a:chOff x="0" y="0"/>
          <a:chExt cx="0" cy="0"/>
        </a:xfrm>
      </p:grpSpPr>
      <p:sp>
        <p:nvSpPr>
          <p:cNvPr id="403" name="Google Shape;403;p36"/>
          <p:cNvSpPr txBox="1"/>
          <p:nvPr>
            <p:ph type="title"/>
          </p:nvPr>
        </p:nvSpPr>
        <p:spPr>
          <a:xfrm>
            <a:off x="344500" y="264375"/>
            <a:ext cx="7797000" cy="5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Framing Trap</a:t>
            </a:r>
            <a:endParaRPr/>
          </a:p>
        </p:txBody>
      </p:sp>
      <p:grpSp>
        <p:nvGrpSpPr>
          <p:cNvPr id="404" name="Google Shape;404;p36"/>
          <p:cNvGrpSpPr/>
          <p:nvPr/>
        </p:nvGrpSpPr>
        <p:grpSpPr>
          <a:xfrm>
            <a:off x="109501" y="2164175"/>
            <a:ext cx="3053262" cy="1289700"/>
            <a:chOff x="222376" y="1986800"/>
            <a:chExt cx="3053262" cy="1289700"/>
          </a:xfrm>
        </p:grpSpPr>
        <p:sp>
          <p:nvSpPr>
            <p:cNvPr id="405" name="Google Shape;405;p36"/>
            <p:cNvSpPr txBox="1"/>
            <p:nvPr/>
          </p:nvSpPr>
          <p:spPr>
            <a:xfrm>
              <a:off x="222376" y="1986800"/>
              <a:ext cx="2225100" cy="1289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latin typeface="Roboto"/>
                  <a:ea typeface="Roboto"/>
                  <a:cs typeface="Roboto"/>
                  <a:sym typeface="Roboto"/>
                </a:rPr>
                <a:t>The Algorithmic Frame</a:t>
              </a:r>
              <a:endParaRPr b="1">
                <a:latin typeface="Roboto"/>
                <a:ea typeface="Roboto"/>
                <a:cs typeface="Roboto"/>
                <a:sym typeface="Roboto"/>
              </a:endParaRPr>
            </a:p>
            <a:p>
              <a:pPr indent="0" lvl="0" marL="0" rtl="0" algn="r">
                <a:spcBef>
                  <a:spcPts val="0"/>
                </a:spcBef>
                <a:spcAft>
                  <a:spcPts val="0"/>
                </a:spcAft>
                <a:buNone/>
              </a:pPr>
              <a:r>
                <a:t/>
              </a:r>
              <a:endParaRPr b="1" sz="800">
                <a:latin typeface="Roboto"/>
                <a:ea typeface="Roboto"/>
                <a:cs typeface="Roboto"/>
                <a:sym typeface="Roboto"/>
              </a:endParaRPr>
            </a:p>
            <a:p>
              <a:pPr indent="0" lvl="0" marL="0" rtl="0" algn="r">
                <a:spcBef>
                  <a:spcPts val="0"/>
                </a:spcBef>
                <a:spcAft>
                  <a:spcPts val="1600"/>
                </a:spcAft>
                <a:buNone/>
              </a:pPr>
              <a:r>
                <a:rPr lang="en" sz="1200">
                  <a:latin typeface="Roboto"/>
                  <a:ea typeface="Roboto"/>
                  <a:cs typeface="Roboto"/>
                  <a:sym typeface="Roboto"/>
                </a:rPr>
                <a:t>Do properties of the output match the input? Does the algorithm provide good accuracy on unseen data?</a:t>
              </a:r>
              <a:r>
                <a:rPr lang="en" sz="800">
                  <a:latin typeface="Roboto"/>
                  <a:ea typeface="Roboto"/>
                  <a:cs typeface="Roboto"/>
                  <a:sym typeface="Roboto"/>
                </a:rPr>
                <a:t> </a:t>
              </a:r>
              <a:endParaRPr b="1" sz="800">
                <a:latin typeface="Roboto"/>
                <a:ea typeface="Roboto"/>
                <a:cs typeface="Roboto"/>
                <a:sym typeface="Roboto"/>
              </a:endParaRPr>
            </a:p>
          </p:txBody>
        </p:sp>
        <p:cxnSp>
          <p:nvCxnSpPr>
            <p:cNvPr id="406" name="Google Shape;406;p36"/>
            <p:cNvCxnSpPr/>
            <p:nvPr/>
          </p:nvCxnSpPr>
          <p:spPr>
            <a:xfrm rot="10800000">
              <a:off x="2642038" y="2647950"/>
              <a:ext cx="633600" cy="0"/>
            </a:xfrm>
            <a:prstGeom prst="straightConnector1">
              <a:avLst/>
            </a:prstGeom>
            <a:noFill/>
            <a:ln cap="flat" cmpd="sng" w="9525">
              <a:solidFill>
                <a:schemeClr val="lt1"/>
              </a:solidFill>
              <a:prstDash val="solid"/>
              <a:round/>
              <a:headEnd len="sm" w="sm" type="none"/>
              <a:tailEnd len="med" w="med" type="oval"/>
            </a:ln>
          </p:spPr>
        </p:cxnSp>
      </p:grpSp>
      <p:grpSp>
        <p:nvGrpSpPr>
          <p:cNvPr id="407" name="Google Shape;407;p36"/>
          <p:cNvGrpSpPr/>
          <p:nvPr/>
        </p:nvGrpSpPr>
        <p:grpSpPr>
          <a:xfrm>
            <a:off x="5096963" y="1237725"/>
            <a:ext cx="3685688" cy="1289700"/>
            <a:chOff x="5209838" y="1060350"/>
            <a:chExt cx="3685688" cy="1289700"/>
          </a:xfrm>
        </p:grpSpPr>
        <p:sp>
          <p:nvSpPr>
            <p:cNvPr id="408" name="Google Shape;408;p36"/>
            <p:cNvSpPr txBox="1"/>
            <p:nvPr/>
          </p:nvSpPr>
          <p:spPr>
            <a:xfrm>
              <a:off x="6566925" y="1060350"/>
              <a:ext cx="2328600" cy="128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The Sociotechnical Frame</a:t>
              </a:r>
              <a:endParaRPr b="1">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1200">
                  <a:latin typeface="Roboto"/>
                  <a:ea typeface="Roboto"/>
                  <a:cs typeface="Roboto"/>
                  <a:sym typeface="Roboto"/>
                </a:rPr>
                <a:t>How does the model operate when considered as part of a system of humans and social institutions?</a:t>
              </a:r>
              <a:endParaRPr sz="1200">
                <a:latin typeface="Roboto"/>
                <a:ea typeface="Roboto"/>
                <a:cs typeface="Roboto"/>
                <a:sym typeface="Roboto"/>
              </a:endParaRPr>
            </a:p>
          </p:txBody>
        </p:sp>
        <p:cxnSp>
          <p:nvCxnSpPr>
            <p:cNvPr id="409" name="Google Shape;409;p36"/>
            <p:cNvCxnSpPr/>
            <p:nvPr/>
          </p:nvCxnSpPr>
          <p:spPr>
            <a:xfrm>
              <a:off x="5209838" y="1705200"/>
              <a:ext cx="1286700" cy="0"/>
            </a:xfrm>
            <a:prstGeom prst="straightConnector1">
              <a:avLst/>
            </a:prstGeom>
            <a:noFill/>
            <a:ln cap="flat" cmpd="sng" w="9525">
              <a:solidFill>
                <a:schemeClr val="lt1"/>
              </a:solidFill>
              <a:prstDash val="solid"/>
              <a:round/>
              <a:headEnd len="sm" w="sm" type="none"/>
              <a:tailEnd len="med" w="med" type="oval"/>
            </a:ln>
          </p:spPr>
        </p:cxnSp>
      </p:grpSp>
      <p:grpSp>
        <p:nvGrpSpPr>
          <p:cNvPr id="410" name="Google Shape;410;p36"/>
          <p:cNvGrpSpPr/>
          <p:nvPr/>
        </p:nvGrpSpPr>
        <p:grpSpPr>
          <a:xfrm>
            <a:off x="5096963" y="3197825"/>
            <a:ext cx="3437113" cy="1289700"/>
            <a:chOff x="5209838" y="3020450"/>
            <a:chExt cx="3437113" cy="1289700"/>
          </a:xfrm>
        </p:grpSpPr>
        <p:sp>
          <p:nvSpPr>
            <p:cNvPr id="411" name="Google Shape;411;p36"/>
            <p:cNvSpPr txBox="1"/>
            <p:nvPr/>
          </p:nvSpPr>
          <p:spPr>
            <a:xfrm>
              <a:off x="6477050" y="3020450"/>
              <a:ext cx="2169900" cy="128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The Data Frame</a:t>
              </a:r>
              <a:endParaRPr b="1">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1200">
                  <a:latin typeface="Roboto"/>
                  <a:ea typeface="Roboto"/>
                  <a:cs typeface="Roboto"/>
                  <a:sym typeface="Roboto"/>
                </a:rPr>
                <a:t>Has bias been removed from the training data? Does the demographic information of the data require optimization of the model?</a:t>
              </a:r>
              <a:endParaRPr b="1" sz="1200">
                <a:latin typeface="Roboto"/>
                <a:ea typeface="Roboto"/>
                <a:cs typeface="Roboto"/>
                <a:sym typeface="Roboto"/>
              </a:endParaRPr>
            </a:p>
          </p:txBody>
        </p:sp>
        <p:cxnSp>
          <p:nvCxnSpPr>
            <p:cNvPr id="412" name="Google Shape;412;p36"/>
            <p:cNvCxnSpPr/>
            <p:nvPr/>
          </p:nvCxnSpPr>
          <p:spPr>
            <a:xfrm>
              <a:off x="5209838" y="3648300"/>
              <a:ext cx="1286700" cy="0"/>
            </a:xfrm>
            <a:prstGeom prst="straightConnector1">
              <a:avLst/>
            </a:prstGeom>
            <a:noFill/>
            <a:ln cap="flat" cmpd="sng" w="9525">
              <a:solidFill>
                <a:schemeClr val="lt1"/>
              </a:solidFill>
              <a:prstDash val="solid"/>
              <a:round/>
              <a:headEnd len="sm" w="sm" type="none"/>
              <a:tailEnd len="med" w="med" type="oval"/>
            </a:ln>
          </p:spPr>
        </p:cxnSp>
      </p:grpSp>
      <p:grpSp>
        <p:nvGrpSpPr>
          <p:cNvPr id="413" name="Google Shape;413;p36"/>
          <p:cNvGrpSpPr/>
          <p:nvPr/>
        </p:nvGrpSpPr>
        <p:grpSpPr>
          <a:xfrm>
            <a:off x="2549338" y="905838"/>
            <a:ext cx="3814835" cy="3790597"/>
            <a:chOff x="2662213" y="676344"/>
            <a:chExt cx="3814835" cy="3790597"/>
          </a:xfrm>
        </p:grpSpPr>
        <p:sp>
          <p:nvSpPr>
            <p:cNvPr id="414" name="Google Shape;414;p36"/>
            <p:cNvSpPr/>
            <p:nvPr/>
          </p:nvSpPr>
          <p:spPr>
            <a:xfrm rot="3600185">
              <a:off x="3169983" y="1184511"/>
              <a:ext cx="2774659" cy="2774659"/>
            </a:xfrm>
            <a:prstGeom prst="blockArc">
              <a:avLst>
                <a:gd fmla="val 12622480" name="adj1"/>
                <a:gd fmla="val 19781569" name="adj2"/>
                <a:gd fmla="val 20773" name="adj3"/>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6"/>
            <p:cNvSpPr/>
            <p:nvPr/>
          </p:nvSpPr>
          <p:spPr>
            <a:xfrm rot="10800000">
              <a:off x="3183490" y="1163229"/>
              <a:ext cx="2774700" cy="2774700"/>
            </a:xfrm>
            <a:prstGeom prst="blockArc">
              <a:avLst>
                <a:gd fmla="val 12622480" name="adj1"/>
                <a:gd fmla="val 19662822" name="adj2"/>
                <a:gd fmla="val 20729"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6"/>
            <p:cNvSpPr/>
            <p:nvPr/>
          </p:nvSpPr>
          <p:spPr>
            <a:xfrm rot="-3600185">
              <a:off x="3194618" y="1184114"/>
              <a:ext cx="2774659" cy="2774659"/>
            </a:xfrm>
            <a:prstGeom prst="blockArc">
              <a:avLst>
                <a:gd fmla="val 12622480" name="adj1"/>
                <a:gd fmla="val 19703271" name="adj2"/>
                <a:gd fmla="val 20851"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7" name="Google Shape;417;p36"/>
            <p:cNvGrpSpPr/>
            <p:nvPr/>
          </p:nvGrpSpPr>
          <p:grpSpPr>
            <a:xfrm rot="-7200165">
              <a:off x="3337679" y="2826785"/>
              <a:ext cx="585011" cy="585536"/>
              <a:chOff x="1967628" y="812211"/>
              <a:chExt cx="588000" cy="588000"/>
            </a:xfrm>
          </p:grpSpPr>
          <p:sp>
            <p:nvSpPr>
              <p:cNvPr id="418" name="Google Shape;418;p36"/>
              <p:cNvSpPr/>
              <p:nvPr/>
            </p:nvSpPr>
            <p:spPr>
              <a:xfrm rot="39023">
                <a:off x="1970909" y="815492"/>
                <a:ext cx="581437" cy="581437"/>
              </a:xfrm>
              <a:prstGeom prst="pie">
                <a:avLst>
                  <a:gd fmla="val 6190354" name="adj1"/>
                  <a:gd fmla="val 14996165" name="adj2"/>
                </a:avLst>
              </a:prstGeom>
              <a:solidFill>
                <a:schemeClr val="accent1"/>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6"/>
              <p:cNvSpPr/>
              <p:nvPr/>
            </p:nvSpPr>
            <p:spPr>
              <a:xfrm rot="10800000">
                <a:off x="1970875" y="815525"/>
                <a:ext cx="581400" cy="581400"/>
              </a:xfrm>
              <a:prstGeom prst="pie">
                <a:avLst>
                  <a:gd fmla="val 4028252" name="adj1"/>
                  <a:gd fmla="val 17183677"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 name="Google Shape;420;p36"/>
            <p:cNvGrpSpPr/>
            <p:nvPr/>
          </p:nvGrpSpPr>
          <p:grpSpPr>
            <a:xfrm>
              <a:off x="4264097" y="1180331"/>
              <a:ext cx="585001" cy="585530"/>
              <a:chOff x="1970048" y="811613"/>
              <a:chExt cx="588000" cy="588000"/>
            </a:xfrm>
          </p:grpSpPr>
          <p:sp>
            <p:nvSpPr>
              <p:cNvPr id="421" name="Google Shape;421;p36"/>
              <p:cNvSpPr/>
              <p:nvPr/>
            </p:nvSpPr>
            <p:spPr>
              <a:xfrm rot="39023">
                <a:off x="1973329" y="814894"/>
                <a:ext cx="581437" cy="581437"/>
              </a:xfrm>
              <a:prstGeom prst="pie">
                <a:avLst>
                  <a:gd fmla="val 6190354" name="adj1"/>
                  <a:gd fmla="val 14996165" name="adj2"/>
                </a:avLst>
              </a:prstGeom>
              <a:solidFill>
                <a:schemeClr val="accent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6"/>
              <p:cNvSpPr/>
              <p:nvPr/>
            </p:nvSpPr>
            <p:spPr>
              <a:xfrm rot="10800000">
                <a:off x="1973295" y="814927"/>
                <a:ext cx="581400" cy="581400"/>
              </a:xfrm>
              <a:prstGeom prst="pie">
                <a:avLst>
                  <a:gd fmla="val 4028252" name="adj1"/>
                  <a:gd fmla="val 17183677"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3" name="Google Shape;423;p36"/>
            <p:cNvGrpSpPr/>
            <p:nvPr/>
          </p:nvGrpSpPr>
          <p:grpSpPr>
            <a:xfrm rot="7200165">
              <a:off x="5229930" y="2804716"/>
              <a:ext cx="585011" cy="585536"/>
              <a:chOff x="1977085" y="811649"/>
              <a:chExt cx="588000" cy="588000"/>
            </a:xfrm>
          </p:grpSpPr>
          <p:sp>
            <p:nvSpPr>
              <p:cNvPr id="424" name="Google Shape;424;p36"/>
              <p:cNvSpPr/>
              <p:nvPr/>
            </p:nvSpPr>
            <p:spPr>
              <a:xfrm rot="39023">
                <a:off x="1980366" y="814930"/>
                <a:ext cx="581437" cy="581437"/>
              </a:xfrm>
              <a:prstGeom prst="pie">
                <a:avLst>
                  <a:gd fmla="val 6190354" name="adj1"/>
                  <a:gd fmla="val 14996165" name="adj2"/>
                </a:avLst>
              </a:prstGeom>
              <a:solidFill>
                <a:schemeClr val="accent3"/>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6"/>
              <p:cNvSpPr/>
              <p:nvPr/>
            </p:nvSpPr>
            <p:spPr>
              <a:xfrm rot="10800000">
                <a:off x="1980332" y="814963"/>
                <a:ext cx="581400" cy="581400"/>
              </a:xfrm>
              <a:prstGeom prst="pie">
                <a:avLst>
                  <a:gd fmla="val 4028252" name="adj1"/>
                  <a:gd fmla="val 17183677"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6" name="Google Shape;426;p36"/>
            <p:cNvSpPr txBox="1"/>
            <p:nvPr/>
          </p:nvSpPr>
          <p:spPr>
            <a:xfrm>
              <a:off x="4334550" y="1255312"/>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03 </a:t>
              </a:r>
              <a:endParaRPr b="1" sz="1600">
                <a:solidFill>
                  <a:srgbClr val="FFFFFF"/>
                </a:solidFill>
                <a:latin typeface="Roboto"/>
                <a:ea typeface="Roboto"/>
                <a:cs typeface="Roboto"/>
                <a:sym typeface="Roboto"/>
              </a:endParaRPr>
            </a:p>
          </p:txBody>
        </p:sp>
        <p:sp>
          <p:nvSpPr>
            <p:cNvPr id="427" name="Google Shape;427;p36"/>
            <p:cNvSpPr txBox="1"/>
            <p:nvPr/>
          </p:nvSpPr>
          <p:spPr>
            <a:xfrm>
              <a:off x="3375648" y="2887440"/>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01 </a:t>
              </a:r>
              <a:endParaRPr b="1" sz="1600">
                <a:solidFill>
                  <a:srgbClr val="FFFFFF"/>
                </a:solidFill>
                <a:latin typeface="Roboto"/>
                <a:ea typeface="Roboto"/>
                <a:cs typeface="Roboto"/>
                <a:sym typeface="Roboto"/>
              </a:endParaRPr>
            </a:p>
          </p:txBody>
        </p:sp>
        <p:sp>
          <p:nvSpPr>
            <p:cNvPr id="428" name="Google Shape;428;p36"/>
            <p:cNvSpPr txBox="1"/>
            <p:nvPr/>
          </p:nvSpPr>
          <p:spPr>
            <a:xfrm>
              <a:off x="5267889" y="2887440"/>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02 </a:t>
              </a:r>
              <a:endParaRPr b="1" sz="1600">
                <a:solidFill>
                  <a:srgbClr val="FFFFFF"/>
                </a:solidFill>
                <a:latin typeface="Roboto"/>
                <a:ea typeface="Roboto"/>
                <a:cs typeface="Roboto"/>
                <a:sym typeface="Roboto"/>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7"/>
          <p:cNvSpPr/>
          <p:nvPr/>
        </p:nvSpPr>
        <p:spPr>
          <a:xfrm>
            <a:off x="520150" y="1755438"/>
            <a:ext cx="2152800" cy="1806000"/>
          </a:xfrm>
          <a:prstGeom prst="rect">
            <a:avLst/>
          </a:prstGeom>
          <a:solidFill>
            <a:srgbClr val="EFEFE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7"/>
          <p:cNvSpPr/>
          <p:nvPr/>
        </p:nvSpPr>
        <p:spPr>
          <a:xfrm>
            <a:off x="520150" y="1755438"/>
            <a:ext cx="2152800" cy="41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2"/>
                </a:solidFill>
                <a:latin typeface="Google Sans"/>
                <a:ea typeface="Google Sans"/>
                <a:cs typeface="Google Sans"/>
                <a:sym typeface="Google Sans"/>
              </a:rPr>
              <a:t>Algorithmic Frame</a:t>
            </a:r>
            <a:endParaRPr b="1" sz="1500">
              <a:solidFill>
                <a:schemeClr val="lt2"/>
              </a:solidFill>
              <a:latin typeface="Google Sans"/>
              <a:ea typeface="Google Sans"/>
              <a:cs typeface="Google Sans"/>
              <a:sym typeface="Google Sans"/>
            </a:endParaRPr>
          </a:p>
        </p:txBody>
      </p:sp>
      <p:sp>
        <p:nvSpPr>
          <p:cNvPr id="435" name="Google Shape;435;p37"/>
          <p:cNvSpPr/>
          <p:nvPr/>
        </p:nvSpPr>
        <p:spPr>
          <a:xfrm>
            <a:off x="520150" y="2174538"/>
            <a:ext cx="2152800" cy="13869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latin typeface="Roboto"/>
              <a:ea typeface="Roboto"/>
              <a:cs typeface="Roboto"/>
              <a:sym typeface="Roboto"/>
            </a:endParaRPr>
          </a:p>
          <a:p>
            <a:pPr indent="0" lvl="0" marL="0" rtl="0" algn="ctr">
              <a:spcBef>
                <a:spcPts val="0"/>
              </a:spcBef>
              <a:spcAft>
                <a:spcPts val="0"/>
              </a:spcAft>
              <a:buNone/>
            </a:pPr>
            <a:r>
              <a:t/>
            </a:r>
            <a:endParaRPr sz="100">
              <a:latin typeface="Roboto"/>
              <a:ea typeface="Roboto"/>
              <a:cs typeface="Roboto"/>
              <a:sym typeface="Roboto"/>
            </a:endParaRPr>
          </a:p>
          <a:p>
            <a:pPr indent="0" lvl="0" marL="0" rtl="0" algn="l">
              <a:spcBef>
                <a:spcPts val="0"/>
              </a:spcBef>
              <a:spcAft>
                <a:spcPts val="0"/>
              </a:spcAft>
              <a:buNone/>
            </a:pPr>
            <a:r>
              <a:t/>
            </a:r>
            <a:endParaRPr sz="100">
              <a:latin typeface="Roboto"/>
              <a:ea typeface="Roboto"/>
              <a:cs typeface="Roboto"/>
              <a:sym typeface="Roboto"/>
            </a:endParaRPr>
          </a:p>
          <a:p>
            <a:pPr indent="0" lvl="0" marL="0" rtl="0" algn="ctr">
              <a:spcBef>
                <a:spcPts val="0"/>
              </a:spcBef>
              <a:spcAft>
                <a:spcPts val="1600"/>
              </a:spcAft>
              <a:buNone/>
            </a:pPr>
            <a:r>
              <a:rPr lang="en" sz="1200">
                <a:latin typeface="Roboto"/>
                <a:ea typeface="Roboto"/>
                <a:cs typeface="Roboto"/>
                <a:sym typeface="Roboto"/>
              </a:rPr>
              <a:t>D</a:t>
            </a:r>
            <a:r>
              <a:rPr lang="en" sz="1200">
                <a:latin typeface="Roboto"/>
                <a:ea typeface="Roboto"/>
                <a:cs typeface="Roboto"/>
                <a:sym typeface="Roboto"/>
              </a:rPr>
              <a:t>o properties of the output match the input? Does the algorithm provide good accuracy on unseen data?</a:t>
            </a:r>
            <a:endParaRPr/>
          </a:p>
        </p:txBody>
      </p:sp>
      <p:sp>
        <p:nvSpPr>
          <p:cNvPr id="436" name="Google Shape;436;p37"/>
          <p:cNvSpPr/>
          <p:nvPr/>
        </p:nvSpPr>
        <p:spPr>
          <a:xfrm>
            <a:off x="3495600" y="1755438"/>
            <a:ext cx="2152800" cy="1806000"/>
          </a:xfrm>
          <a:prstGeom prst="rect">
            <a:avLst/>
          </a:prstGeom>
          <a:solidFill>
            <a:srgbClr val="EFEFE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7"/>
          <p:cNvSpPr/>
          <p:nvPr/>
        </p:nvSpPr>
        <p:spPr>
          <a:xfrm>
            <a:off x="3495600" y="1755438"/>
            <a:ext cx="2152800" cy="419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2"/>
                </a:solidFill>
                <a:latin typeface="Google Sans"/>
                <a:ea typeface="Google Sans"/>
                <a:cs typeface="Google Sans"/>
                <a:sym typeface="Google Sans"/>
              </a:rPr>
              <a:t>Data </a:t>
            </a:r>
            <a:r>
              <a:rPr b="1" lang="en" sz="1500">
                <a:solidFill>
                  <a:schemeClr val="lt2"/>
                </a:solidFill>
                <a:latin typeface="Google Sans"/>
                <a:ea typeface="Google Sans"/>
                <a:cs typeface="Google Sans"/>
                <a:sym typeface="Google Sans"/>
              </a:rPr>
              <a:t>Frame</a:t>
            </a:r>
            <a:endParaRPr b="1" sz="1500">
              <a:solidFill>
                <a:schemeClr val="lt2"/>
              </a:solidFill>
              <a:latin typeface="Google Sans"/>
              <a:ea typeface="Google Sans"/>
              <a:cs typeface="Google Sans"/>
              <a:sym typeface="Google Sans"/>
            </a:endParaRPr>
          </a:p>
        </p:txBody>
      </p:sp>
      <p:sp>
        <p:nvSpPr>
          <p:cNvPr id="438" name="Google Shape;438;p37"/>
          <p:cNvSpPr/>
          <p:nvPr/>
        </p:nvSpPr>
        <p:spPr>
          <a:xfrm>
            <a:off x="3495600" y="2174538"/>
            <a:ext cx="2152800" cy="13869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sz="300">
              <a:latin typeface="Roboto"/>
              <a:ea typeface="Roboto"/>
              <a:cs typeface="Roboto"/>
              <a:sym typeface="Roboto"/>
            </a:endParaRPr>
          </a:p>
          <a:p>
            <a:pPr indent="0" lvl="0" marL="0" rtl="0" algn="ctr">
              <a:lnSpc>
                <a:spcPct val="100000"/>
              </a:lnSpc>
              <a:spcBef>
                <a:spcPts val="0"/>
              </a:spcBef>
              <a:spcAft>
                <a:spcPts val="0"/>
              </a:spcAft>
              <a:buNone/>
            </a:pPr>
            <a:r>
              <a:t/>
            </a:r>
            <a:endParaRPr sz="300">
              <a:latin typeface="Roboto"/>
              <a:ea typeface="Roboto"/>
              <a:cs typeface="Roboto"/>
              <a:sym typeface="Roboto"/>
            </a:endParaRPr>
          </a:p>
          <a:p>
            <a:pPr indent="0" lvl="0" marL="0" rtl="0" algn="l">
              <a:lnSpc>
                <a:spcPct val="100000"/>
              </a:lnSpc>
              <a:spcBef>
                <a:spcPts val="0"/>
              </a:spcBef>
              <a:spcAft>
                <a:spcPts val="0"/>
              </a:spcAft>
              <a:buNone/>
            </a:pPr>
            <a:r>
              <a:t/>
            </a:r>
            <a:endParaRPr sz="300">
              <a:latin typeface="Roboto"/>
              <a:ea typeface="Roboto"/>
              <a:cs typeface="Roboto"/>
              <a:sym typeface="Roboto"/>
            </a:endParaRPr>
          </a:p>
          <a:p>
            <a:pPr indent="0" lvl="0" marL="0" rtl="0" algn="ctr">
              <a:lnSpc>
                <a:spcPct val="100000"/>
              </a:lnSpc>
              <a:spcBef>
                <a:spcPts val="0"/>
              </a:spcBef>
              <a:spcAft>
                <a:spcPts val="1600"/>
              </a:spcAft>
              <a:buNone/>
            </a:pPr>
            <a:r>
              <a:rPr lang="en" sz="1200">
                <a:latin typeface="Roboto"/>
                <a:ea typeface="Roboto"/>
                <a:cs typeface="Roboto"/>
                <a:sym typeface="Roboto"/>
              </a:rPr>
              <a:t>Has bias been removed from the training data? Does the demographic information of the data require optimization of the model?</a:t>
            </a:r>
            <a:endParaRPr/>
          </a:p>
        </p:txBody>
      </p:sp>
      <p:sp>
        <p:nvSpPr>
          <p:cNvPr id="439" name="Google Shape;439;p37"/>
          <p:cNvSpPr/>
          <p:nvPr/>
        </p:nvSpPr>
        <p:spPr>
          <a:xfrm>
            <a:off x="6471050" y="1755438"/>
            <a:ext cx="2152800" cy="1806000"/>
          </a:xfrm>
          <a:prstGeom prst="rect">
            <a:avLst/>
          </a:prstGeom>
          <a:solidFill>
            <a:srgbClr val="EFEFE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7"/>
          <p:cNvSpPr/>
          <p:nvPr/>
        </p:nvSpPr>
        <p:spPr>
          <a:xfrm>
            <a:off x="6471050" y="1755438"/>
            <a:ext cx="2152800" cy="419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2"/>
                </a:solidFill>
                <a:latin typeface="Google Sans"/>
                <a:ea typeface="Google Sans"/>
                <a:cs typeface="Google Sans"/>
                <a:sym typeface="Google Sans"/>
              </a:rPr>
              <a:t>Sociotechnical Frame</a:t>
            </a:r>
            <a:endParaRPr b="1" sz="1500">
              <a:solidFill>
                <a:schemeClr val="lt2"/>
              </a:solidFill>
              <a:latin typeface="Google Sans"/>
              <a:ea typeface="Google Sans"/>
              <a:cs typeface="Google Sans"/>
              <a:sym typeface="Google Sans"/>
            </a:endParaRPr>
          </a:p>
        </p:txBody>
      </p:sp>
      <p:sp>
        <p:nvSpPr>
          <p:cNvPr id="441" name="Google Shape;441;p37"/>
          <p:cNvSpPr/>
          <p:nvPr/>
        </p:nvSpPr>
        <p:spPr>
          <a:xfrm>
            <a:off x="6471050" y="2174538"/>
            <a:ext cx="2152800" cy="13869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latin typeface="Roboto"/>
              <a:ea typeface="Roboto"/>
              <a:cs typeface="Roboto"/>
              <a:sym typeface="Roboto"/>
            </a:endParaRPr>
          </a:p>
          <a:p>
            <a:pPr indent="0" lvl="0" marL="0" rtl="0" algn="l">
              <a:spcBef>
                <a:spcPts val="0"/>
              </a:spcBef>
              <a:spcAft>
                <a:spcPts val="0"/>
              </a:spcAft>
              <a:buNone/>
            </a:pPr>
            <a:r>
              <a:t/>
            </a:r>
            <a:endParaRPr sz="700">
              <a:latin typeface="Roboto"/>
              <a:ea typeface="Roboto"/>
              <a:cs typeface="Roboto"/>
              <a:sym typeface="Roboto"/>
            </a:endParaRPr>
          </a:p>
          <a:p>
            <a:pPr indent="0" lvl="0" marL="0" rtl="0" algn="ctr">
              <a:spcBef>
                <a:spcPts val="0"/>
              </a:spcBef>
              <a:spcAft>
                <a:spcPts val="1600"/>
              </a:spcAft>
              <a:buNone/>
            </a:pPr>
            <a:r>
              <a:rPr lang="en" sz="1200">
                <a:latin typeface="Roboto"/>
                <a:ea typeface="Roboto"/>
                <a:cs typeface="Roboto"/>
                <a:sym typeface="Roboto"/>
              </a:rPr>
              <a:t>How does the model operate when considered as part of a system of humans and social institutions?</a:t>
            </a:r>
            <a:endParaRPr/>
          </a:p>
        </p:txBody>
      </p:sp>
      <p:sp>
        <p:nvSpPr>
          <p:cNvPr id="442" name="Google Shape;442;p37"/>
          <p:cNvSpPr txBox="1"/>
          <p:nvPr>
            <p:ph idx="4294967295" type="title"/>
          </p:nvPr>
        </p:nvSpPr>
        <p:spPr>
          <a:xfrm>
            <a:off x="344500" y="264375"/>
            <a:ext cx="7797000" cy="5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The Framing Trap</a:t>
            </a:r>
            <a:endParaRPr b="1"/>
          </a:p>
        </p:txBody>
      </p:sp>
      <p:sp>
        <p:nvSpPr>
          <p:cNvPr id="443" name="Google Shape;443;p37"/>
          <p:cNvSpPr/>
          <p:nvPr/>
        </p:nvSpPr>
        <p:spPr>
          <a:xfrm>
            <a:off x="3077425" y="1141400"/>
            <a:ext cx="6066600" cy="3192900"/>
          </a:xfrm>
          <a:prstGeom prst="rect">
            <a:avLst/>
          </a:prstGeom>
          <a:solidFill>
            <a:srgbClr val="FFFFFF">
              <a:alpha val="7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20"/>
          <p:cNvPicPr preferRelativeResize="0"/>
          <p:nvPr/>
        </p:nvPicPr>
        <p:blipFill>
          <a:blip r:embed="rId3">
            <a:alphaModFix amt="15000"/>
          </a:blip>
          <a:stretch>
            <a:fillRect/>
          </a:stretch>
        </p:blipFill>
        <p:spPr>
          <a:xfrm>
            <a:off x="0" y="0"/>
            <a:ext cx="9144000" cy="5143489"/>
          </a:xfrm>
          <a:prstGeom prst="rect">
            <a:avLst/>
          </a:prstGeom>
          <a:noFill/>
          <a:ln>
            <a:noFill/>
          </a:ln>
        </p:spPr>
      </p:pic>
      <p:sp>
        <p:nvSpPr>
          <p:cNvPr id="95" name="Google Shape;95;p20"/>
          <p:cNvSpPr txBox="1"/>
          <p:nvPr/>
        </p:nvSpPr>
        <p:spPr>
          <a:xfrm>
            <a:off x="344500" y="264375"/>
            <a:ext cx="7797000" cy="538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3000">
                <a:solidFill>
                  <a:srgbClr val="3C4043"/>
                </a:solidFill>
                <a:latin typeface="Google Sans"/>
                <a:ea typeface="Google Sans"/>
                <a:cs typeface="Google Sans"/>
                <a:sym typeface="Google Sans"/>
              </a:rPr>
              <a:t>Responsible AI: </a:t>
            </a:r>
            <a:r>
              <a:rPr lang="en" sz="3000">
                <a:solidFill>
                  <a:srgbClr val="3C4043"/>
                </a:solidFill>
                <a:latin typeface="Google Sans"/>
                <a:ea typeface="Google Sans"/>
                <a:cs typeface="Google Sans"/>
                <a:sym typeface="Google Sans"/>
              </a:rPr>
              <a:t>Human-Centered Design</a:t>
            </a:r>
            <a:endParaRPr sz="3000">
              <a:solidFill>
                <a:srgbClr val="3C4043"/>
              </a:solidFill>
              <a:latin typeface="Google Sans"/>
              <a:ea typeface="Google Sans"/>
              <a:cs typeface="Google Sans"/>
              <a:sym typeface="Google Sans"/>
            </a:endParaRPr>
          </a:p>
        </p:txBody>
      </p:sp>
      <p:sp>
        <p:nvSpPr>
          <p:cNvPr id="96" name="Google Shape;96;p20"/>
          <p:cNvSpPr txBox="1"/>
          <p:nvPr/>
        </p:nvSpPr>
        <p:spPr>
          <a:xfrm>
            <a:off x="1036225" y="2457225"/>
            <a:ext cx="2117400" cy="330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EFEFEF"/>
                </a:solidFill>
                <a:latin typeface="Google Sans"/>
                <a:ea typeface="Google Sans"/>
                <a:cs typeface="Google Sans"/>
                <a:sym typeface="Google Sans"/>
              </a:rPr>
              <a:t>Course 1</a:t>
            </a:r>
            <a:endParaRPr b="1">
              <a:solidFill>
                <a:srgbClr val="EFEFEF"/>
              </a:solidFill>
              <a:latin typeface="Google Sans"/>
              <a:ea typeface="Google Sans"/>
              <a:cs typeface="Google Sans"/>
              <a:sym typeface="Google Sans"/>
            </a:endParaRPr>
          </a:p>
          <a:p>
            <a:pPr indent="0" lvl="0" marL="0" rtl="0" algn="ctr">
              <a:lnSpc>
                <a:spcPct val="115000"/>
              </a:lnSpc>
              <a:spcBef>
                <a:spcPts val="0"/>
              </a:spcBef>
              <a:spcAft>
                <a:spcPts val="0"/>
              </a:spcAft>
              <a:buClr>
                <a:srgbClr val="EA4335"/>
              </a:buClr>
              <a:buSzPts val="1100"/>
              <a:buFont typeface="Arial"/>
              <a:buNone/>
            </a:pPr>
            <a:r>
              <a:rPr i="1" lang="en" sz="1100">
                <a:solidFill>
                  <a:srgbClr val="EFEFEF"/>
                </a:solidFill>
                <a:latin typeface="Google Sans"/>
                <a:ea typeface="Google Sans"/>
                <a:cs typeface="Google Sans"/>
                <a:sym typeface="Google Sans"/>
              </a:rPr>
              <a:t>Fundamentals of TinyML</a:t>
            </a:r>
            <a:endParaRPr b="1" i="1" sz="1100">
              <a:solidFill>
                <a:srgbClr val="EFEFEF"/>
              </a:solidFill>
              <a:latin typeface="Google Sans"/>
              <a:ea typeface="Google Sans"/>
              <a:cs typeface="Google Sans"/>
              <a:sym typeface="Google Sans"/>
            </a:endParaRPr>
          </a:p>
          <a:p>
            <a:pPr indent="0" lvl="0" marL="0" rtl="0" algn="ctr">
              <a:lnSpc>
                <a:spcPct val="115000"/>
              </a:lnSpc>
              <a:spcBef>
                <a:spcPts val="0"/>
              </a:spcBef>
              <a:spcAft>
                <a:spcPts val="0"/>
              </a:spcAft>
              <a:buNone/>
            </a:pPr>
            <a:r>
              <a:t/>
            </a:r>
            <a:endParaRPr b="1">
              <a:solidFill>
                <a:srgbClr val="EFEFEF"/>
              </a:solidFill>
              <a:latin typeface="Google Sans"/>
              <a:ea typeface="Google Sans"/>
              <a:cs typeface="Google Sans"/>
              <a:sym typeface="Google Sans"/>
            </a:endParaRPr>
          </a:p>
        </p:txBody>
      </p:sp>
      <p:sp>
        <p:nvSpPr>
          <p:cNvPr id="97" name="Google Shape;97;p20"/>
          <p:cNvSpPr txBox="1"/>
          <p:nvPr/>
        </p:nvSpPr>
        <p:spPr>
          <a:xfrm>
            <a:off x="804625" y="3201550"/>
            <a:ext cx="2349000" cy="1520400"/>
          </a:xfrm>
          <a:prstGeom prst="rect">
            <a:avLst/>
          </a:prstGeom>
          <a:solidFill>
            <a:srgbClr val="FFFFFF"/>
          </a:solid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EFEFEF"/>
              </a:buClr>
              <a:buSzPts val="1400"/>
              <a:buFont typeface="Google Sans"/>
              <a:buChar char="●"/>
            </a:pPr>
            <a:r>
              <a:rPr b="1" lang="en">
                <a:solidFill>
                  <a:srgbClr val="EFEFEF"/>
                </a:solidFill>
                <a:latin typeface="Google Sans"/>
                <a:ea typeface="Google Sans"/>
                <a:cs typeface="Google Sans"/>
                <a:sym typeface="Google Sans"/>
              </a:rPr>
              <a:t>What</a:t>
            </a:r>
            <a:r>
              <a:rPr lang="en">
                <a:solidFill>
                  <a:srgbClr val="EFEFEF"/>
                </a:solidFill>
                <a:latin typeface="Google Sans"/>
                <a:ea typeface="Google Sans"/>
                <a:cs typeface="Google Sans"/>
                <a:sym typeface="Google Sans"/>
              </a:rPr>
              <a:t> am I building?</a:t>
            </a:r>
            <a:endParaRPr>
              <a:solidFill>
                <a:srgbClr val="EFEFEF"/>
              </a:solidFill>
              <a:latin typeface="Google Sans"/>
              <a:ea typeface="Google Sans"/>
              <a:cs typeface="Google Sans"/>
              <a:sym typeface="Google Sans"/>
            </a:endParaRPr>
          </a:p>
          <a:p>
            <a:pPr indent="0" lvl="0" marL="457200" rtl="0" algn="l">
              <a:spcBef>
                <a:spcPts val="0"/>
              </a:spcBef>
              <a:spcAft>
                <a:spcPts val="0"/>
              </a:spcAft>
              <a:buNone/>
            </a:pPr>
            <a:r>
              <a:t/>
            </a:r>
            <a:endParaRPr sz="800">
              <a:solidFill>
                <a:srgbClr val="EFEFEF"/>
              </a:solidFill>
              <a:latin typeface="Google Sans"/>
              <a:ea typeface="Google Sans"/>
              <a:cs typeface="Google Sans"/>
              <a:sym typeface="Google Sans"/>
            </a:endParaRPr>
          </a:p>
          <a:p>
            <a:pPr indent="-317500" lvl="0" marL="457200" rtl="0" algn="l">
              <a:spcBef>
                <a:spcPts val="0"/>
              </a:spcBef>
              <a:spcAft>
                <a:spcPts val="0"/>
              </a:spcAft>
              <a:buClr>
                <a:srgbClr val="EFEFEF"/>
              </a:buClr>
              <a:buSzPts val="1400"/>
              <a:buFont typeface="Google Sans"/>
              <a:buChar char="●"/>
            </a:pPr>
            <a:r>
              <a:rPr b="1" lang="en">
                <a:solidFill>
                  <a:srgbClr val="EFEFEF"/>
                </a:solidFill>
                <a:latin typeface="Google Sans"/>
                <a:ea typeface="Google Sans"/>
                <a:cs typeface="Google Sans"/>
                <a:sym typeface="Google Sans"/>
              </a:rPr>
              <a:t>Who</a:t>
            </a:r>
            <a:r>
              <a:rPr lang="en">
                <a:solidFill>
                  <a:srgbClr val="EFEFEF"/>
                </a:solidFill>
                <a:latin typeface="Google Sans"/>
                <a:ea typeface="Google Sans"/>
                <a:cs typeface="Google Sans"/>
                <a:sym typeface="Google Sans"/>
              </a:rPr>
              <a:t> am I building this for?</a:t>
            </a:r>
            <a:endParaRPr>
              <a:solidFill>
                <a:srgbClr val="EFEFEF"/>
              </a:solidFill>
              <a:latin typeface="Google Sans"/>
              <a:ea typeface="Google Sans"/>
              <a:cs typeface="Google Sans"/>
              <a:sym typeface="Google Sans"/>
            </a:endParaRPr>
          </a:p>
          <a:p>
            <a:pPr indent="0" lvl="0" marL="0" rtl="0" algn="l">
              <a:spcBef>
                <a:spcPts val="0"/>
              </a:spcBef>
              <a:spcAft>
                <a:spcPts val="0"/>
              </a:spcAft>
              <a:buNone/>
            </a:pPr>
            <a:r>
              <a:t/>
            </a:r>
            <a:endParaRPr sz="700">
              <a:solidFill>
                <a:srgbClr val="EFEFEF"/>
              </a:solidFill>
              <a:latin typeface="Google Sans"/>
              <a:ea typeface="Google Sans"/>
              <a:cs typeface="Google Sans"/>
              <a:sym typeface="Google Sans"/>
            </a:endParaRPr>
          </a:p>
          <a:p>
            <a:pPr indent="-317500" lvl="0" marL="457200" rtl="0" algn="l">
              <a:spcBef>
                <a:spcPts val="0"/>
              </a:spcBef>
              <a:spcAft>
                <a:spcPts val="0"/>
              </a:spcAft>
              <a:buClr>
                <a:srgbClr val="EFEFEF"/>
              </a:buClr>
              <a:buSzPts val="1400"/>
              <a:buFont typeface="Google Sans"/>
              <a:buChar char="●"/>
            </a:pPr>
            <a:r>
              <a:rPr lang="en">
                <a:solidFill>
                  <a:srgbClr val="EFEFEF"/>
                </a:solidFill>
                <a:latin typeface="Google Sans"/>
                <a:ea typeface="Google Sans"/>
                <a:cs typeface="Google Sans"/>
                <a:sym typeface="Google Sans"/>
              </a:rPr>
              <a:t>What are the </a:t>
            </a:r>
            <a:r>
              <a:rPr b="1" lang="en">
                <a:solidFill>
                  <a:srgbClr val="EFEFEF"/>
                </a:solidFill>
                <a:latin typeface="Google Sans"/>
                <a:ea typeface="Google Sans"/>
                <a:cs typeface="Google Sans"/>
                <a:sym typeface="Google Sans"/>
              </a:rPr>
              <a:t>consequences</a:t>
            </a:r>
            <a:r>
              <a:rPr lang="en">
                <a:solidFill>
                  <a:srgbClr val="EFEFEF"/>
                </a:solidFill>
                <a:latin typeface="Google Sans"/>
                <a:ea typeface="Google Sans"/>
                <a:cs typeface="Google Sans"/>
                <a:sym typeface="Google Sans"/>
              </a:rPr>
              <a:t> for the user if it </a:t>
            </a:r>
            <a:r>
              <a:rPr b="1" i="1" lang="en">
                <a:solidFill>
                  <a:srgbClr val="EFEFEF"/>
                </a:solidFill>
                <a:latin typeface="Google Sans"/>
                <a:ea typeface="Google Sans"/>
                <a:cs typeface="Google Sans"/>
                <a:sym typeface="Google Sans"/>
              </a:rPr>
              <a:t>fails</a:t>
            </a:r>
            <a:r>
              <a:rPr lang="en">
                <a:solidFill>
                  <a:srgbClr val="EFEFEF"/>
                </a:solidFill>
                <a:latin typeface="Google Sans"/>
                <a:ea typeface="Google Sans"/>
                <a:cs typeface="Google Sans"/>
                <a:sym typeface="Google Sans"/>
              </a:rPr>
              <a:t>?</a:t>
            </a:r>
            <a:endParaRPr>
              <a:solidFill>
                <a:srgbClr val="EFEFEF"/>
              </a:solidFill>
              <a:latin typeface="Google Sans"/>
              <a:ea typeface="Google Sans"/>
              <a:cs typeface="Google Sans"/>
              <a:sym typeface="Google Sans"/>
            </a:endParaRPr>
          </a:p>
        </p:txBody>
      </p:sp>
      <p:sp>
        <p:nvSpPr>
          <p:cNvPr id="98" name="Google Shape;98;p20"/>
          <p:cNvSpPr txBox="1"/>
          <p:nvPr/>
        </p:nvSpPr>
        <p:spPr>
          <a:xfrm>
            <a:off x="3440566" y="2464525"/>
            <a:ext cx="2061000" cy="330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A51C30"/>
                </a:solidFill>
                <a:latin typeface="Google Sans"/>
                <a:ea typeface="Google Sans"/>
                <a:cs typeface="Google Sans"/>
                <a:sym typeface="Google Sans"/>
              </a:rPr>
              <a:t>Course 2</a:t>
            </a:r>
            <a:endParaRPr b="1">
              <a:solidFill>
                <a:srgbClr val="A51C30"/>
              </a:solidFill>
              <a:latin typeface="Google Sans"/>
              <a:ea typeface="Google Sans"/>
              <a:cs typeface="Google Sans"/>
              <a:sym typeface="Google Sans"/>
            </a:endParaRPr>
          </a:p>
          <a:p>
            <a:pPr indent="0" lvl="0" marL="0" rtl="0" algn="ctr">
              <a:lnSpc>
                <a:spcPct val="115000"/>
              </a:lnSpc>
              <a:spcBef>
                <a:spcPts val="0"/>
              </a:spcBef>
              <a:spcAft>
                <a:spcPts val="0"/>
              </a:spcAft>
              <a:buNone/>
            </a:pPr>
            <a:r>
              <a:rPr i="1" lang="en" sz="1100">
                <a:solidFill>
                  <a:srgbClr val="5F6368"/>
                </a:solidFill>
                <a:latin typeface="Google Sans"/>
                <a:ea typeface="Google Sans"/>
                <a:cs typeface="Google Sans"/>
                <a:sym typeface="Google Sans"/>
              </a:rPr>
              <a:t>Applications of TinyML</a:t>
            </a:r>
            <a:endParaRPr b="1" i="1" sz="1100">
              <a:solidFill>
                <a:srgbClr val="5F6368"/>
              </a:solidFill>
              <a:latin typeface="Google Sans"/>
              <a:ea typeface="Google Sans"/>
              <a:cs typeface="Google Sans"/>
              <a:sym typeface="Google Sans"/>
            </a:endParaRPr>
          </a:p>
          <a:p>
            <a:pPr indent="0" lvl="0" marL="0" rtl="0" algn="ctr">
              <a:lnSpc>
                <a:spcPct val="115000"/>
              </a:lnSpc>
              <a:spcBef>
                <a:spcPts val="0"/>
              </a:spcBef>
              <a:spcAft>
                <a:spcPts val="0"/>
              </a:spcAft>
              <a:buNone/>
            </a:pPr>
            <a:r>
              <a:t/>
            </a:r>
            <a:endParaRPr b="1">
              <a:solidFill>
                <a:srgbClr val="5F6368"/>
              </a:solidFill>
              <a:latin typeface="Google Sans"/>
              <a:ea typeface="Google Sans"/>
              <a:cs typeface="Google Sans"/>
              <a:sym typeface="Google Sans"/>
            </a:endParaRPr>
          </a:p>
        </p:txBody>
      </p:sp>
      <p:sp>
        <p:nvSpPr>
          <p:cNvPr id="99" name="Google Shape;99;p20"/>
          <p:cNvSpPr/>
          <p:nvPr/>
        </p:nvSpPr>
        <p:spPr>
          <a:xfrm>
            <a:off x="3397499" y="1308450"/>
            <a:ext cx="2349000" cy="838200"/>
          </a:xfrm>
          <a:prstGeom prst="chevron">
            <a:avLst>
              <a:gd fmla="val 50000" name="adj"/>
            </a:avLst>
          </a:prstGeom>
          <a:solidFill>
            <a:srgbClr val="FBBC04"/>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b="1">
              <a:solidFill>
                <a:srgbClr val="FFFFFF"/>
              </a:solidFill>
              <a:latin typeface="Google Sans"/>
              <a:ea typeface="Google Sans"/>
              <a:cs typeface="Google Sans"/>
              <a:sym typeface="Google Sans"/>
            </a:endParaRPr>
          </a:p>
        </p:txBody>
      </p:sp>
      <p:sp>
        <p:nvSpPr>
          <p:cNvPr id="100" name="Google Shape;100;p20"/>
          <p:cNvSpPr txBox="1"/>
          <p:nvPr/>
        </p:nvSpPr>
        <p:spPr>
          <a:xfrm>
            <a:off x="3851850" y="1533303"/>
            <a:ext cx="1628400" cy="35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Google Sans"/>
                <a:ea typeface="Google Sans"/>
                <a:cs typeface="Google Sans"/>
                <a:sym typeface="Google Sans"/>
              </a:rPr>
              <a:t>DEVELOPMENT</a:t>
            </a:r>
            <a:endParaRPr>
              <a:latin typeface="Roboto"/>
              <a:ea typeface="Roboto"/>
              <a:cs typeface="Roboto"/>
              <a:sym typeface="Roboto"/>
            </a:endParaRPr>
          </a:p>
        </p:txBody>
      </p:sp>
      <p:sp>
        <p:nvSpPr>
          <p:cNvPr id="101" name="Google Shape;101;p20"/>
          <p:cNvSpPr txBox="1"/>
          <p:nvPr/>
        </p:nvSpPr>
        <p:spPr>
          <a:xfrm>
            <a:off x="3185975" y="3201550"/>
            <a:ext cx="2560500" cy="1520400"/>
          </a:xfrm>
          <a:prstGeom prst="rect">
            <a:avLst/>
          </a:prstGeom>
          <a:solidFill>
            <a:srgbClr val="FFFFFF"/>
          </a:solid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3C4043"/>
              </a:buClr>
              <a:buSzPts val="1400"/>
              <a:buFont typeface="Google Sans"/>
              <a:buChar char="●"/>
            </a:pPr>
            <a:r>
              <a:rPr lang="en">
                <a:latin typeface="Google Sans"/>
                <a:ea typeface="Google Sans"/>
                <a:cs typeface="Google Sans"/>
                <a:sym typeface="Google Sans"/>
              </a:rPr>
              <a:t>What data will be collected to train the model?</a:t>
            </a:r>
            <a:br>
              <a:rPr b="1" lang="en">
                <a:solidFill>
                  <a:srgbClr val="3C4043"/>
                </a:solidFill>
                <a:latin typeface="Google Sans"/>
                <a:ea typeface="Google Sans"/>
                <a:cs typeface="Google Sans"/>
                <a:sym typeface="Google Sans"/>
              </a:rPr>
            </a:br>
            <a:endParaRPr b="1" sz="800">
              <a:solidFill>
                <a:srgbClr val="3C4043"/>
              </a:solidFill>
              <a:latin typeface="Google Sans"/>
              <a:ea typeface="Google Sans"/>
              <a:cs typeface="Google Sans"/>
              <a:sym typeface="Google Sans"/>
            </a:endParaRPr>
          </a:p>
          <a:p>
            <a:pPr indent="-317500" lvl="0" marL="457200" rtl="0" algn="l">
              <a:spcBef>
                <a:spcPts val="0"/>
              </a:spcBef>
              <a:spcAft>
                <a:spcPts val="0"/>
              </a:spcAft>
              <a:buSzPts val="1400"/>
              <a:buFont typeface="Google Sans"/>
              <a:buChar char="●"/>
            </a:pPr>
            <a:r>
              <a:rPr lang="en">
                <a:latin typeface="Google Sans"/>
                <a:ea typeface="Google Sans"/>
                <a:cs typeface="Google Sans"/>
                <a:sym typeface="Google Sans"/>
              </a:rPr>
              <a:t>Is the dataset biased?</a:t>
            </a:r>
            <a:endParaRPr>
              <a:latin typeface="Google Sans"/>
              <a:ea typeface="Google Sans"/>
              <a:cs typeface="Google Sans"/>
              <a:sym typeface="Google Sans"/>
            </a:endParaRPr>
          </a:p>
          <a:p>
            <a:pPr indent="0" lvl="0" marL="457200" rtl="0" algn="l">
              <a:spcBef>
                <a:spcPts val="0"/>
              </a:spcBef>
              <a:spcAft>
                <a:spcPts val="0"/>
              </a:spcAft>
              <a:buNone/>
            </a:pPr>
            <a:r>
              <a:t/>
            </a:r>
            <a:endParaRPr sz="800">
              <a:latin typeface="Google Sans"/>
              <a:ea typeface="Google Sans"/>
              <a:cs typeface="Google Sans"/>
              <a:sym typeface="Google Sans"/>
            </a:endParaRPr>
          </a:p>
          <a:p>
            <a:pPr indent="-317500" lvl="0" marL="457200" rtl="0" algn="l">
              <a:spcBef>
                <a:spcPts val="0"/>
              </a:spcBef>
              <a:spcAft>
                <a:spcPts val="0"/>
              </a:spcAft>
              <a:buClr>
                <a:srgbClr val="A51C30"/>
              </a:buClr>
              <a:buSzPts val="1400"/>
              <a:buFont typeface="Google Sans"/>
              <a:buChar char="●"/>
            </a:pPr>
            <a:r>
              <a:rPr b="1" lang="en">
                <a:solidFill>
                  <a:srgbClr val="A51C30"/>
                </a:solidFill>
                <a:latin typeface="Google Sans"/>
                <a:ea typeface="Google Sans"/>
                <a:cs typeface="Google Sans"/>
                <a:sym typeface="Google Sans"/>
              </a:rPr>
              <a:t>How can we ensure the model is fair?</a:t>
            </a:r>
            <a:endParaRPr b="1">
              <a:solidFill>
                <a:srgbClr val="A51C30"/>
              </a:solidFill>
              <a:latin typeface="Google Sans"/>
              <a:ea typeface="Google Sans"/>
              <a:cs typeface="Google Sans"/>
              <a:sym typeface="Google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8"/>
          <p:cNvSpPr/>
          <p:nvPr/>
        </p:nvSpPr>
        <p:spPr>
          <a:xfrm>
            <a:off x="520150" y="1755438"/>
            <a:ext cx="2152800" cy="1806000"/>
          </a:xfrm>
          <a:prstGeom prst="rect">
            <a:avLst/>
          </a:prstGeom>
          <a:solidFill>
            <a:srgbClr val="EFEFE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8"/>
          <p:cNvSpPr/>
          <p:nvPr/>
        </p:nvSpPr>
        <p:spPr>
          <a:xfrm>
            <a:off x="520150" y="1755438"/>
            <a:ext cx="2152800" cy="41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2"/>
                </a:solidFill>
                <a:latin typeface="Google Sans"/>
                <a:ea typeface="Google Sans"/>
                <a:cs typeface="Google Sans"/>
                <a:sym typeface="Google Sans"/>
              </a:rPr>
              <a:t>Algorithmic Frame</a:t>
            </a:r>
            <a:endParaRPr b="1" sz="1500">
              <a:solidFill>
                <a:schemeClr val="lt2"/>
              </a:solidFill>
              <a:latin typeface="Google Sans"/>
              <a:ea typeface="Google Sans"/>
              <a:cs typeface="Google Sans"/>
              <a:sym typeface="Google Sans"/>
            </a:endParaRPr>
          </a:p>
        </p:txBody>
      </p:sp>
      <p:sp>
        <p:nvSpPr>
          <p:cNvPr id="450" name="Google Shape;450;p38"/>
          <p:cNvSpPr/>
          <p:nvPr/>
        </p:nvSpPr>
        <p:spPr>
          <a:xfrm>
            <a:off x="520150" y="2174538"/>
            <a:ext cx="2152800" cy="13869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latin typeface="Roboto"/>
              <a:ea typeface="Roboto"/>
              <a:cs typeface="Roboto"/>
              <a:sym typeface="Roboto"/>
            </a:endParaRPr>
          </a:p>
          <a:p>
            <a:pPr indent="0" lvl="0" marL="0" rtl="0" algn="ctr">
              <a:spcBef>
                <a:spcPts val="0"/>
              </a:spcBef>
              <a:spcAft>
                <a:spcPts val="0"/>
              </a:spcAft>
              <a:buNone/>
            </a:pPr>
            <a:r>
              <a:t/>
            </a:r>
            <a:endParaRPr sz="100">
              <a:latin typeface="Roboto"/>
              <a:ea typeface="Roboto"/>
              <a:cs typeface="Roboto"/>
              <a:sym typeface="Roboto"/>
            </a:endParaRPr>
          </a:p>
          <a:p>
            <a:pPr indent="0" lvl="0" marL="0" rtl="0" algn="l">
              <a:spcBef>
                <a:spcPts val="0"/>
              </a:spcBef>
              <a:spcAft>
                <a:spcPts val="0"/>
              </a:spcAft>
              <a:buNone/>
            </a:pPr>
            <a:r>
              <a:t/>
            </a:r>
            <a:endParaRPr sz="100">
              <a:latin typeface="Roboto"/>
              <a:ea typeface="Roboto"/>
              <a:cs typeface="Roboto"/>
              <a:sym typeface="Roboto"/>
            </a:endParaRPr>
          </a:p>
          <a:p>
            <a:pPr indent="0" lvl="0" marL="0" rtl="0" algn="ctr">
              <a:spcBef>
                <a:spcPts val="0"/>
              </a:spcBef>
              <a:spcAft>
                <a:spcPts val="1600"/>
              </a:spcAft>
              <a:buNone/>
            </a:pPr>
            <a:r>
              <a:rPr lang="en" sz="1200">
                <a:latin typeface="Roboto"/>
                <a:ea typeface="Roboto"/>
                <a:cs typeface="Roboto"/>
                <a:sym typeface="Roboto"/>
              </a:rPr>
              <a:t>Do properties of the output match the input? Does the algorithm provide good accuracy on unseen data?</a:t>
            </a:r>
            <a:endParaRPr/>
          </a:p>
        </p:txBody>
      </p:sp>
      <p:sp>
        <p:nvSpPr>
          <p:cNvPr id="451" name="Google Shape;451;p38"/>
          <p:cNvSpPr/>
          <p:nvPr/>
        </p:nvSpPr>
        <p:spPr>
          <a:xfrm>
            <a:off x="3495600" y="1755438"/>
            <a:ext cx="2152800" cy="1806000"/>
          </a:xfrm>
          <a:prstGeom prst="rect">
            <a:avLst/>
          </a:prstGeom>
          <a:solidFill>
            <a:srgbClr val="EFEFE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8"/>
          <p:cNvSpPr/>
          <p:nvPr/>
        </p:nvSpPr>
        <p:spPr>
          <a:xfrm>
            <a:off x="3495600" y="1755438"/>
            <a:ext cx="2152800" cy="419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2"/>
                </a:solidFill>
                <a:latin typeface="Google Sans"/>
                <a:ea typeface="Google Sans"/>
                <a:cs typeface="Google Sans"/>
                <a:sym typeface="Google Sans"/>
              </a:rPr>
              <a:t>Data Frame</a:t>
            </a:r>
            <a:endParaRPr b="1" sz="1500">
              <a:solidFill>
                <a:schemeClr val="lt2"/>
              </a:solidFill>
              <a:latin typeface="Google Sans"/>
              <a:ea typeface="Google Sans"/>
              <a:cs typeface="Google Sans"/>
              <a:sym typeface="Google Sans"/>
            </a:endParaRPr>
          </a:p>
        </p:txBody>
      </p:sp>
      <p:sp>
        <p:nvSpPr>
          <p:cNvPr id="453" name="Google Shape;453;p38"/>
          <p:cNvSpPr/>
          <p:nvPr/>
        </p:nvSpPr>
        <p:spPr>
          <a:xfrm>
            <a:off x="3495600" y="2174538"/>
            <a:ext cx="2152800" cy="13869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sz="300">
              <a:latin typeface="Roboto"/>
              <a:ea typeface="Roboto"/>
              <a:cs typeface="Roboto"/>
              <a:sym typeface="Roboto"/>
            </a:endParaRPr>
          </a:p>
          <a:p>
            <a:pPr indent="0" lvl="0" marL="0" rtl="0" algn="ctr">
              <a:lnSpc>
                <a:spcPct val="100000"/>
              </a:lnSpc>
              <a:spcBef>
                <a:spcPts val="0"/>
              </a:spcBef>
              <a:spcAft>
                <a:spcPts val="0"/>
              </a:spcAft>
              <a:buNone/>
            </a:pPr>
            <a:r>
              <a:t/>
            </a:r>
            <a:endParaRPr sz="300">
              <a:latin typeface="Roboto"/>
              <a:ea typeface="Roboto"/>
              <a:cs typeface="Roboto"/>
              <a:sym typeface="Roboto"/>
            </a:endParaRPr>
          </a:p>
          <a:p>
            <a:pPr indent="0" lvl="0" marL="0" rtl="0" algn="l">
              <a:lnSpc>
                <a:spcPct val="100000"/>
              </a:lnSpc>
              <a:spcBef>
                <a:spcPts val="0"/>
              </a:spcBef>
              <a:spcAft>
                <a:spcPts val="0"/>
              </a:spcAft>
              <a:buNone/>
            </a:pPr>
            <a:r>
              <a:t/>
            </a:r>
            <a:endParaRPr sz="300">
              <a:latin typeface="Roboto"/>
              <a:ea typeface="Roboto"/>
              <a:cs typeface="Roboto"/>
              <a:sym typeface="Roboto"/>
            </a:endParaRPr>
          </a:p>
          <a:p>
            <a:pPr indent="0" lvl="0" marL="0" rtl="0" algn="ctr">
              <a:lnSpc>
                <a:spcPct val="100000"/>
              </a:lnSpc>
              <a:spcBef>
                <a:spcPts val="0"/>
              </a:spcBef>
              <a:spcAft>
                <a:spcPts val="1600"/>
              </a:spcAft>
              <a:buNone/>
            </a:pPr>
            <a:r>
              <a:rPr lang="en" sz="1200">
                <a:latin typeface="Roboto"/>
                <a:ea typeface="Roboto"/>
                <a:cs typeface="Roboto"/>
                <a:sym typeface="Roboto"/>
              </a:rPr>
              <a:t>Has bias been removed from the training data? Does the demographic information of the data require optimization of the model?</a:t>
            </a:r>
            <a:endParaRPr/>
          </a:p>
        </p:txBody>
      </p:sp>
      <p:sp>
        <p:nvSpPr>
          <p:cNvPr id="454" name="Google Shape;454;p38"/>
          <p:cNvSpPr/>
          <p:nvPr/>
        </p:nvSpPr>
        <p:spPr>
          <a:xfrm>
            <a:off x="6471050" y="1755438"/>
            <a:ext cx="2152800" cy="1806000"/>
          </a:xfrm>
          <a:prstGeom prst="rect">
            <a:avLst/>
          </a:prstGeom>
          <a:solidFill>
            <a:srgbClr val="EFEFE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8"/>
          <p:cNvSpPr/>
          <p:nvPr/>
        </p:nvSpPr>
        <p:spPr>
          <a:xfrm>
            <a:off x="6471050" y="1755438"/>
            <a:ext cx="2152800" cy="419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2"/>
                </a:solidFill>
                <a:latin typeface="Google Sans"/>
                <a:ea typeface="Google Sans"/>
                <a:cs typeface="Google Sans"/>
                <a:sym typeface="Google Sans"/>
              </a:rPr>
              <a:t>Sociotechnical Frame</a:t>
            </a:r>
            <a:endParaRPr b="1" sz="1500">
              <a:solidFill>
                <a:schemeClr val="lt2"/>
              </a:solidFill>
              <a:latin typeface="Google Sans"/>
              <a:ea typeface="Google Sans"/>
              <a:cs typeface="Google Sans"/>
              <a:sym typeface="Google Sans"/>
            </a:endParaRPr>
          </a:p>
        </p:txBody>
      </p:sp>
      <p:sp>
        <p:nvSpPr>
          <p:cNvPr id="456" name="Google Shape;456;p38"/>
          <p:cNvSpPr/>
          <p:nvPr/>
        </p:nvSpPr>
        <p:spPr>
          <a:xfrm>
            <a:off x="6471050" y="2174538"/>
            <a:ext cx="2152800" cy="13869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latin typeface="Roboto"/>
              <a:ea typeface="Roboto"/>
              <a:cs typeface="Roboto"/>
              <a:sym typeface="Roboto"/>
            </a:endParaRPr>
          </a:p>
          <a:p>
            <a:pPr indent="0" lvl="0" marL="0" rtl="0" algn="l">
              <a:spcBef>
                <a:spcPts val="0"/>
              </a:spcBef>
              <a:spcAft>
                <a:spcPts val="0"/>
              </a:spcAft>
              <a:buNone/>
            </a:pPr>
            <a:r>
              <a:t/>
            </a:r>
            <a:endParaRPr sz="700">
              <a:latin typeface="Roboto"/>
              <a:ea typeface="Roboto"/>
              <a:cs typeface="Roboto"/>
              <a:sym typeface="Roboto"/>
            </a:endParaRPr>
          </a:p>
          <a:p>
            <a:pPr indent="0" lvl="0" marL="0" rtl="0" algn="ctr">
              <a:spcBef>
                <a:spcPts val="0"/>
              </a:spcBef>
              <a:spcAft>
                <a:spcPts val="1600"/>
              </a:spcAft>
              <a:buNone/>
            </a:pPr>
            <a:r>
              <a:rPr lang="en" sz="1200">
                <a:latin typeface="Roboto"/>
                <a:ea typeface="Roboto"/>
                <a:cs typeface="Roboto"/>
                <a:sym typeface="Roboto"/>
              </a:rPr>
              <a:t>How does the model operate when considered as part of a system of humans and social institutions?</a:t>
            </a:r>
            <a:endParaRPr/>
          </a:p>
        </p:txBody>
      </p:sp>
      <p:sp>
        <p:nvSpPr>
          <p:cNvPr id="457" name="Google Shape;457;p38"/>
          <p:cNvSpPr txBox="1"/>
          <p:nvPr>
            <p:ph idx="4294967295" type="title"/>
          </p:nvPr>
        </p:nvSpPr>
        <p:spPr>
          <a:xfrm>
            <a:off x="344500" y="264375"/>
            <a:ext cx="7797000" cy="5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The Framing Trap</a:t>
            </a:r>
            <a:endParaRPr b="1"/>
          </a:p>
        </p:txBody>
      </p:sp>
      <p:sp>
        <p:nvSpPr>
          <p:cNvPr id="458" name="Google Shape;458;p38"/>
          <p:cNvSpPr/>
          <p:nvPr/>
        </p:nvSpPr>
        <p:spPr>
          <a:xfrm>
            <a:off x="252400" y="1271550"/>
            <a:ext cx="2688300" cy="3192900"/>
          </a:xfrm>
          <a:prstGeom prst="rect">
            <a:avLst/>
          </a:prstGeom>
          <a:solidFill>
            <a:srgbClr val="FFFFFF">
              <a:alpha val="7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8"/>
          <p:cNvSpPr/>
          <p:nvPr/>
        </p:nvSpPr>
        <p:spPr>
          <a:xfrm>
            <a:off x="6068150" y="1062000"/>
            <a:ext cx="6066600" cy="3192900"/>
          </a:xfrm>
          <a:prstGeom prst="rect">
            <a:avLst/>
          </a:prstGeom>
          <a:solidFill>
            <a:srgbClr val="FFFFFF">
              <a:alpha val="7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9"/>
          <p:cNvSpPr/>
          <p:nvPr/>
        </p:nvSpPr>
        <p:spPr>
          <a:xfrm>
            <a:off x="520150" y="1755438"/>
            <a:ext cx="2152800" cy="1806000"/>
          </a:xfrm>
          <a:prstGeom prst="rect">
            <a:avLst/>
          </a:prstGeom>
          <a:solidFill>
            <a:srgbClr val="EFEFE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9"/>
          <p:cNvSpPr/>
          <p:nvPr/>
        </p:nvSpPr>
        <p:spPr>
          <a:xfrm>
            <a:off x="520150" y="1755438"/>
            <a:ext cx="2152800" cy="41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2"/>
                </a:solidFill>
                <a:latin typeface="Google Sans"/>
                <a:ea typeface="Google Sans"/>
                <a:cs typeface="Google Sans"/>
                <a:sym typeface="Google Sans"/>
              </a:rPr>
              <a:t>Algorithmic Frame</a:t>
            </a:r>
            <a:endParaRPr b="1" sz="1500">
              <a:solidFill>
                <a:schemeClr val="lt2"/>
              </a:solidFill>
              <a:latin typeface="Google Sans"/>
              <a:ea typeface="Google Sans"/>
              <a:cs typeface="Google Sans"/>
              <a:sym typeface="Google Sans"/>
            </a:endParaRPr>
          </a:p>
        </p:txBody>
      </p:sp>
      <p:sp>
        <p:nvSpPr>
          <p:cNvPr id="466" name="Google Shape;466;p39"/>
          <p:cNvSpPr/>
          <p:nvPr/>
        </p:nvSpPr>
        <p:spPr>
          <a:xfrm>
            <a:off x="520150" y="2174538"/>
            <a:ext cx="2152800" cy="13869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
              <a:latin typeface="Roboto"/>
              <a:ea typeface="Roboto"/>
              <a:cs typeface="Roboto"/>
              <a:sym typeface="Roboto"/>
            </a:endParaRPr>
          </a:p>
          <a:p>
            <a:pPr indent="0" lvl="0" marL="0" rtl="0" algn="ctr">
              <a:spcBef>
                <a:spcPts val="0"/>
              </a:spcBef>
              <a:spcAft>
                <a:spcPts val="0"/>
              </a:spcAft>
              <a:buNone/>
            </a:pPr>
            <a:r>
              <a:t/>
            </a:r>
            <a:endParaRPr sz="100">
              <a:latin typeface="Roboto"/>
              <a:ea typeface="Roboto"/>
              <a:cs typeface="Roboto"/>
              <a:sym typeface="Roboto"/>
            </a:endParaRPr>
          </a:p>
          <a:p>
            <a:pPr indent="0" lvl="0" marL="0" rtl="0" algn="l">
              <a:spcBef>
                <a:spcPts val="0"/>
              </a:spcBef>
              <a:spcAft>
                <a:spcPts val="0"/>
              </a:spcAft>
              <a:buNone/>
            </a:pPr>
            <a:r>
              <a:t/>
            </a:r>
            <a:endParaRPr sz="100">
              <a:latin typeface="Roboto"/>
              <a:ea typeface="Roboto"/>
              <a:cs typeface="Roboto"/>
              <a:sym typeface="Roboto"/>
            </a:endParaRPr>
          </a:p>
          <a:p>
            <a:pPr indent="0" lvl="0" marL="0" rtl="0" algn="ctr">
              <a:spcBef>
                <a:spcPts val="0"/>
              </a:spcBef>
              <a:spcAft>
                <a:spcPts val="1600"/>
              </a:spcAft>
              <a:buNone/>
            </a:pPr>
            <a:r>
              <a:rPr lang="en" sz="1200">
                <a:latin typeface="Roboto"/>
                <a:ea typeface="Roboto"/>
                <a:cs typeface="Roboto"/>
                <a:sym typeface="Roboto"/>
              </a:rPr>
              <a:t>Do properties of the output match the input? Does the algorithm provide good accuracy on unseen data?</a:t>
            </a:r>
            <a:endParaRPr/>
          </a:p>
        </p:txBody>
      </p:sp>
      <p:sp>
        <p:nvSpPr>
          <p:cNvPr id="467" name="Google Shape;467;p39"/>
          <p:cNvSpPr/>
          <p:nvPr/>
        </p:nvSpPr>
        <p:spPr>
          <a:xfrm>
            <a:off x="3495600" y="1755438"/>
            <a:ext cx="2152800" cy="1806000"/>
          </a:xfrm>
          <a:prstGeom prst="rect">
            <a:avLst/>
          </a:prstGeom>
          <a:solidFill>
            <a:srgbClr val="EFEFE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9"/>
          <p:cNvSpPr/>
          <p:nvPr/>
        </p:nvSpPr>
        <p:spPr>
          <a:xfrm>
            <a:off x="3495600" y="1755438"/>
            <a:ext cx="2152800" cy="419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2"/>
                </a:solidFill>
                <a:latin typeface="Google Sans"/>
                <a:ea typeface="Google Sans"/>
                <a:cs typeface="Google Sans"/>
                <a:sym typeface="Google Sans"/>
              </a:rPr>
              <a:t>Data Frame</a:t>
            </a:r>
            <a:endParaRPr b="1" sz="1500">
              <a:solidFill>
                <a:schemeClr val="lt2"/>
              </a:solidFill>
              <a:latin typeface="Google Sans"/>
              <a:ea typeface="Google Sans"/>
              <a:cs typeface="Google Sans"/>
              <a:sym typeface="Google Sans"/>
            </a:endParaRPr>
          </a:p>
        </p:txBody>
      </p:sp>
      <p:sp>
        <p:nvSpPr>
          <p:cNvPr id="469" name="Google Shape;469;p39"/>
          <p:cNvSpPr/>
          <p:nvPr/>
        </p:nvSpPr>
        <p:spPr>
          <a:xfrm>
            <a:off x="3495600" y="2174538"/>
            <a:ext cx="2152800" cy="13869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sz="300">
              <a:latin typeface="Roboto"/>
              <a:ea typeface="Roboto"/>
              <a:cs typeface="Roboto"/>
              <a:sym typeface="Roboto"/>
            </a:endParaRPr>
          </a:p>
          <a:p>
            <a:pPr indent="0" lvl="0" marL="0" rtl="0" algn="ctr">
              <a:lnSpc>
                <a:spcPct val="100000"/>
              </a:lnSpc>
              <a:spcBef>
                <a:spcPts val="0"/>
              </a:spcBef>
              <a:spcAft>
                <a:spcPts val="0"/>
              </a:spcAft>
              <a:buNone/>
            </a:pPr>
            <a:r>
              <a:t/>
            </a:r>
            <a:endParaRPr sz="300">
              <a:latin typeface="Roboto"/>
              <a:ea typeface="Roboto"/>
              <a:cs typeface="Roboto"/>
              <a:sym typeface="Roboto"/>
            </a:endParaRPr>
          </a:p>
          <a:p>
            <a:pPr indent="0" lvl="0" marL="0" rtl="0" algn="l">
              <a:lnSpc>
                <a:spcPct val="100000"/>
              </a:lnSpc>
              <a:spcBef>
                <a:spcPts val="0"/>
              </a:spcBef>
              <a:spcAft>
                <a:spcPts val="0"/>
              </a:spcAft>
              <a:buNone/>
            </a:pPr>
            <a:r>
              <a:t/>
            </a:r>
            <a:endParaRPr sz="300">
              <a:latin typeface="Roboto"/>
              <a:ea typeface="Roboto"/>
              <a:cs typeface="Roboto"/>
              <a:sym typeface="Roboto"/>
            </a:endParaRPr>
          </a:p>
          <a:p>
            <a:pPr indent="0" lvl="0" marL="0" rtl="0" algn="ctr">
              <a:lnSpc>
                <a:spcPct val="100000"/>
              </a:lnSpc>
              <a:spcBef>
                <a:spcPts val="0"/>
              </a:spcBef>
              <a:spcAft>
                <a:spcPts val="1600"/>
              </a:spcAft>
              <a:buNone/>
            </a:pPr>
            <a:r>
              <a:rPr lang="en" sz="1200">
                <a:latin typeface="Roboto"/>
                <a:ea typeface="Roboto"/>
                <a:cs typeface="Roboto"/>
                <a:sym typeface="Roboto"/>
              </a:rPr>
              <a:t>Has bias been removed from the training data? Does the demographic information of the data require optimization of the model?</a:t>
            </a:r>
            <a:endParaRPr/>
          </a:p>
        </p:txBody>
      </p:sp>
      <p:sp>
        <p:nvSpPr>
          <p:cNvPr id="470" name="Google Shape;470;p39"/>
          <p:cNvSpPr/>
          <p:nvPr/>
        </p:nvSpPr>
        <p:spPr>
          <a:xfrm>
            <a:off x="6471050" y="1755438"/>
            <a:ext cx="2152800" cy="1806000"/>
          </a:xfrm>
          <a:prstGeom prst="rect">
            <a:avLst/>
          </a:prstGeom>
          <a:solidFill>
            <a:srgbClr val="EFEFE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9"/>
          <p:cNvSpPr/>
          <p:nvPr/>
        </p:nvSpPr>
        <p:spPr>
          <a:xfrm>
            <a:off x="6471050" y="1755438"/>
            <a:ext cx="2152800" cy="419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2"/>
                </a:solidFill>
                <a:latin typeface="Google Sans"/>
                <a:ea typeface="Google Sans"/>
                <a:cs typeface="Google Sans"/>
                <a:sym typeface="Google Sans"/>
              </a:rPr>
              <a:t>Sociotechnical Frame</a:t>
            </a:r>
            <a:endParaRPr b="1" sz="1500">
              <a:solidFill>
                <a:schemeClr val="lt2"/>
              </a:solidFill>
              <a:latin typeface="Google Sans"/>
              <a:ea typeface="Google Sans"/>
              <a:cs typeface="Google Sans"/>
              <a:sym typeface="Google Sans"/>
            </a:endParaRPr>
          </a:p>
        </p:txBody>
      </p:sp>
      <p:sp>
        <p:nvSpPr>
          <p:cNvPr id="472" name="Google Shape;472;p39"/>
          <p:cNvSpPr/>
          <p:nvPr/>
        </p:nvSpPr>
        <p:spPr>
          <a:xfrm>
            <a:off x="6471050" y="2174538"/>
            <a:ext cx="2152800" cy="13869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latin typeface="Roboto"/>
              <a:ea typeface="Roboto"/>
              <a:cs typeface="Roboto"/>
              <a:sym typeface="Roboto"/>
            </a:endParaRPr>
          </a:p>
          <a:p>
            <a:pPr indent="0" lvl="0" marL="0" rtl="0" algn="l">
              <a:spcBef>
                <a:spcPts val="0"/>
              </a:spcBef>
              <a:spcAft>
                <a:spcPts val="0"/>
              </a:spcAft>
              <a:buNone/>
            </a:pPr>
            <a:r>
              <a:t/>
            </a:r>
            <a:endParaRPr sz="700">
              <a:latin typeface="Roboto"/>
              <a:ea typeface="Roboto"/>
              <a:cs typeface="Roboto"/>
              <a:sym typeface="Roboto"/>
            </a:endParaRPr>
          </a:p>
          <a:p>
            <a:pPr indent="0" lvl="0" marL="0" rtl="0" algn="ctr">
              <a:spcBef>
                <a:spcPts val="0"/>
              </a:spcBef>
              <a:spcAft>
                <a:spcPts val="1600"/>
              </a:spcAft>
              <a:buNone/>
            </a:pPr>
            <a:r>
              <a:rPr lang="en" sz="1200">
                <a:latin typeface="Roboto"/>
                <a:ea typeface="Roboto"/>
                <a:cs typeface="Roboto"/>
                <a:sym typeface="Roboto"/>
              </a:rPr>
              <a:t>How does the model operate when considered as part of a system of humans and social institutions?</a:t>
            </a:r>
            <a:endParaRPr/>
          </a:p>
        </p:txBody>
      </p:sp>
      <p:sp>
        <p:nvSpPr>
          <p:cNvPr id="473" name="Google Shape;473;p39"/>
          <p:cNvSpPr txBox="1"/>
          <p:nvPr>
            <p:ph idx="4294967295" type="title"/>
          </p:nvPr>
        </p:nvSpPr>
        <p:spPr>
          <a:xfrm>
            <a:off x="344500" y="264375"/>
            <a:ext cx="7797000" cy="5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The Framing Trap</a:t>
            </a:r>
            <a:endParaRPr b="1"/>
          </a:p>
        </p:txBody>
      </p:sp>
      <p:sp>
        <p:nvSpPr>
          <p:cNvPr id="474" name="Google Shape;474;p39"/>
          <p:cNvSpPr/>
          <p:nvPr/>
        </p:nvSpPr>
        <p:spPr>
          <a:xfrm>
            <a:off x="344500" y="1134225"/>
            <a:ext cx="5621100" cy="3192900"/>
          </a:xfrm>
          <a:prstGeom prst="rect">
            <a:avLst/>
          </a:prstGeom>
          <a:solidFill>
            <a:srgbClr val="FFFFFF">
              <a:alpha val="7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0"/>
          <p:cNvSpPr txBox="1"/>
          <p:nvPr>
            <p:ph idx="4294967295" type="title"/>
          </p:nvPr>
        </p:nvSpPr>
        <p:spPr>
          <a:xfrm>
            <a:off x="344500" y="264375"/>
            <a:ext cx="7797000" cy="5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The Portability Trap</a:t>
            </a:r>
            <a:endParaRPr b="1"/>
          </a:p>
        </p:txBody>
      </p:sp>
      <p:pic>
        <p:nvPicPr>
          <p:cNvPr id="480" name="Google Shape;480;p40"/>
          <p:cNvPicPr preferRelativeResize="0"/>
          <p:nvPr/>
        </p:nvPicPr>
        <p:blipFill>
          <a:blip r:embed="rId3">
            <a:alphaModFix amt="30000"/>
          </a:blip>
          <a:stretch>
            <a:fillRect/>
          </a:stretch>
        </p:blipFill>
        <p:spPr>
          <a:xfrm>
            <a:off x="344502" y="1367323"/>
            <a:ext cx="6469350" cy="3187724"/>
          </a:xfrm>
          <a:prstGeom prst="rect">
            <a:avLst/>
          </a:prstGeom>
          <a:noFill/>
          <a:ln>
            <a:noFill/>
          </a:ln>
        </p:spPr>
      </p:pic>
      <p:sp>
        <p:nvSpPr>
          <p:cNvPr id="481" name="Google Shape;481;p40"/>
          <p:cNvSpPr/>
          <p:nvPr/>
        </p:nvSpPr>
        <p:spPr>
          <a:xfrm>
            <a:off x="1004725" y="2021700"/>
            <a:ext cx="1498800" cy="315600"/>
          </a:xfrm>
          <a:prstGeom prst="roundRect">
            <a:avLst>
              <a:gd fmla="val 5061" name="adj"/>
            </a:avLst>
          </a:prstGeom>
          <a:solidFill>
            <a:srgbClr val="448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2"/>
                </a:solidFill>
                <a:latin typeface="Google Sans"/>
                <a:ea typeface="Google Sans"/>
                <a:cs typeface="Google Sans"/>
                <a:sym typeface="Google Sans"/>
              </a:rPr>
              <a:t>California, US</a:t>
            </a:r>
            <a:endParaRPr b="1">
              <a:solidFill>
                <a:schemeClr val="lt2"/>
              </a:solidFill>
            </a:endParaRPr>
          </a:p>
        </p:txBody>
      </p:sp>
      <p:sp>
        <p:nvSpPr>
          <p:cNvPr id="482" name="Google Shape;482;p40"/>
          <p:cNvSpPr/>
          <p:nvPr/>
        </p:nvSpPr>
        <p:spPr>
          <a:xfrm rot="10800000">
            <a:off x="1125125" y="2283867"/>
            <a:ext cx="233700" cy="207900"/>
          </a:xfrm>
          <a:prstGeom prst="triangle">
            <a:avLst>
              <a:gd fmla="val 50000" name="adj"/>
            </a:avLst>
          </a:prstGeom>
          <a:solidFill>
            <a:srgbClr val="448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0"/>
          <p:cNvSpPr/>
          <p:nvPr/>
        </p:nvSpPr>
        <p:spPr>
          <a:xfrm>
            <a:off x="3327200" y="2656800"/>
            <a:ext cx="1343100" cy="315600"/>
          </a:xfrm>
          <a:prstGeom prst="roundRect">
            <a:avLst>
              <a:gd fmla="val 5061" name="adj"/>
            </a:avLst>
          </a:prstGeom>
          <a:solidFill>
            <a:srgbClr val="FBBC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2"/>
                </a:solidFill>
                <a:latin typeface="Google Sans"/>
                <a:ea typeface="Google Sans"/>
                <a:cs typeface="Google Sans"/>
                <a:sym typeface="Google Sans"/>
              </a:rPr>
              <a:t>Nigeria, Africa</a:t>
            </a:r>
            <a:endParaRPr b="1">
              <a:solidFill>
                <a:schemeClr val="lt2"/>
              </a:solidFill>
            </a:endParaRPr>
          </a:p>
        </p:txBody>
      </p:sp>
      <p:sp>
        <p:nvSpPr>
          <p:cNvPr id="484" name="Google Shape;484;p40"/>
          <p:cNvSpPr/>
          <p:nvPr/>
        </p:nvSpPr>
        <p:spPr>
          <a:xfrm rot="10800000">
            <a:off x="3476075" y="2959925"/>
            <a:ext cx="160500" cy="142800"/>
          </a:xfrm>
          <a:prstGeom prst="triangle">
            <a:avLst>
              <a:gd fmla="val 52642" name="adj"/>
            </a:avLst>
          </a:prstGeom>
          <a:solidFill>
            <a:srgbClr val="FBBC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0"/>
          <p:cNvSpPr/>
          <p:nvPr/>
        </p:nvSpPr>
        <p:spPr>
          <a:xfrm rot="839240">
            <a:off x="2228779" y="2675217"/>
            <a:ext cx="767043" cy="253862"/>
          </a:xfrm>
          <a:prstGeom prst="notchedRightArrow">
            <a:avLst>
              <a:gd fmla="val 5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pic>
        <p:nvPicPr>
          <p:cNvPr id="490" name="Google Shape;490;p41"/>
          <p:cNvPicPr preferRelativeResize="0"/>
          <p:nvPr/>
        </p:nvPicPr>
        <p:blipFill>
          <a:blip r:embed="rId3">
            <a:alphaModFix amt="30000"/>
          </a:blip>
          <a:stretch>
            <a:fillRect/>
          </a:stretch>
        </p:blipFill>
        <p:spPr>
          <a:xfrm>
            <a:off x="344502" y="1367323"/>
            <a:ext cx="6469350" cy="3187724"/>
          </a:xfrm>
          <a:prstGeom prst="rect">
            <a:avLst/>
          </a:prstGeom>
          <a:noFill/>
          <a:ln>
            <a:noFill/>
          </a:ln>
        </p:spPr>
      </p:pic>
      <p:sp>
        <p:nvSpPr>
          <p:cNvPr id="491" name="Google Shape;491;p41"/>
          <p:cNvSpPr txBox="1"/>
          <p:nvPr>
            <p:ph idx="4294967295" type="title"/>
          </p:nvPr>
        </p:nvSpPr>
        <p:spPr>
          <a:xfrm>
            <a:off x="344500" y="264375"/>
            <a:ext cx="7797000" cy="5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The Portability Trap</a:t>
            </a:r>
            <a:endParaRPr b="1"/>
          </a:p>
        </p:txBody>
      </p:sp>
      <p:sp>
        <p:nvSpPr>
          <p:cNvPr id="492" name="Google Shape;492;p41"/>
          <p:cNvSpPr/>
          <p:nvPr/>
        </p:nvSpPr>
        <p:spPr>
          <a:xfrm>
            <a:off x="2277817" y="2380650"/>
            <a:ext cx="837000" cy="843000"/>
          </a:xfrm>
          <a:prstGeom prst="mathMultiply">
            <a:avLst>
              <a:gd fmla="val 17622"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1"/>
          <p:cNvSpPr txBox="1"/>
          <p:nvPr>
            <p:ph idx="4294967295" type="body"/>
          </p:nvPr>
        </p:nvSpPr>
        <p:spPr>
          <a:xfrm>
            <a:off x="6716850" y="1071050"/>
            <a:ext cx="2204400" cy="3411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dk1"/>
                </a:solidFill>
                <a:latin typeface="Google Sans"/>
                <a:ea typeface="Google Sans"/>
                <a:cs typeface="Google Sans"/>
                <a:sym typeface="Google Sans"/>
              </a:rPr>
              <a:t>Context Matters!</a:t>
            </a:r>
            <a:endParaRPr b="1">
              <a:solidFill>
                <a:schemeClr val="dk1"/>
              </a:solidFill>
              <a:latin typeface="Google Sans"/>
              <a:ea typeface="Google Sans"/>
              <a:cs typeface="Google Sans"/>
              <a:sym typeface="Google Sans"/>
            </a:endParaRPr>
          </a:p>
          <a:p>
            <a:pPr indent="0" lvl="0" marL="0" rtl="0" algn="l">
              <a:lnSpc>
                <a:spcPct val="100000"/>
              </a:lnSpc>
              <a:spcBef>
                <a:spcPts val="0"/>
              </a:spcBef>
              <a:spcAft>
                <a:spcPts val="0"/>
              </a:spcAft>
              <a:buNone/>
            </a:pPr>
            <a:r>
              <a:t/>
            </a:r>
            <a:endParaRPr>
              <a:solidFill>
                <a:schemeClr val="dk1"/>
              </a:solidFill>
              <a:latin typeface="Google Sans"/>
              <a:ea typeface="Google Sans"/>
              <a:cs typeface="Google Sans"/>
              <a:sym typeface="Google Sans"/>
            </a:endParaRPr>
          </a:p>
          <a:p>
            <a:pPr indent="0" lvl="0" marL="0" rtl="0" algn="ctr">
              <a:lnSpc>
                <a:spcPct val="100000"/>
              </a:lnSpc>
              <a:spcBef>
                <a:spcPts val="0"/>
              </a:spcBef>
              <a:spcAft>
                <a:spcPts val="0"/>
              </a:spcAft>
              <a:buNone/>
            </a:pPr>
            <a:r>
              <a:rPr lang="en">
                <a:solidFill>
                  <a:schemeClr val="dk1"/>
                </a:solidFill>
                <a:latin typeface="Google Sans"/>
                <a:ea typeface="Google Sans"/>
                <a:cs typeface="Google Sans"/>
                <a:sym typeface="Google Sans"/>
              </a:rPr>
              <a:t>Repurposing algorithmic solutions may not preserve fair outcomes.</a:t>
            </a:r>
            <a:endParaRPr>
              <a:solidFill>
                <a:schemeClr val="dk1"/>
              </a:solidFill>
              <a:latin typeface="Google Sans"/>
              <a:ea typeface="Google Sans"/>
              <a:cs typeface="Google Sans"/>
              <a:sym typeface="Google Sans"/>
            </a:endParaRPr>
          </a:p>
          <a:p>
            <a:pPr indent="0" lvl="0" marL="0" rtl="0" algn="l">
              <a:lnSpc>
                <a:spcPct val="100000"/>
              </a:lnSpc>
              <a:spcBef>
                <a:spcPts val="0"/>
              </a:spcBef>
              <a:spcAft>
                <a:spcPts val="0"/>
              </a:spcAft>
              <a:buNone/>
            </a:pPr>
            <a:r>
              <a:t/>
            </a:r>
            <a:endParaRPr>
              <a:solidFill>
                <a:schemeClr val="dk1"/>
              </a:solidFill>
              <a:latin typeface="Google Sans"/>
              <a:ea typeface="Google Sans"/>
              <a:cs typeface="Google Sans"/>
              <a:sym typeface="Google Sans"/>
            </a:endParaRPr>
          </a:p>
          <a:p>
            <a:pPr indent="0" lvl="0" marL="0" rtl="0" algn="l">
              <a:lnSpc>
                <a:spcPct val="100000"/>
              </a:lnSpc>
              <a:spcBef>
                <a:spcPts val="2200"/>
              </a:spcBef>
              <a:spcAft>
                <a:spcPts val="0"/>
              </a:spcAft>
              <a:buNone/>
            </a:pPr>
            <a:r>
              <a:t/>
            </a:r>
            <a:endParaRPr>
              <a:solidFill>
                <a:schemeClr val="dk1"/>
              </a:solidFill>
              <a:latin typeface="Google Sans"/>
              <a:ea typeface="Google Sans"/>
              <a:cs typeface="Google Sans"/>
              <a:sym typeface="Google Sans"/>
            </a:endParaRPr>
          </a:p>
        </p:txBody>
      </p:sp>
      <p:sp>
        <p:nvSpPr>
          <p:cNvPr id="494" name="Google Shape;494;p41"/>
          <p:cNvSpPr/>
          <p:nvPr/>
        </p:nvSpPr>
        <p:spPr>
          <a:xfrm>
            <a:off x="1004725" y="2021700"/>
            <a:ext cx="1498800" cy="315600"/>
          </a:xfrm>
          <a:prstGeom prst="roundRect">
            <a:avLst>
              <a:gd fmla="val 5061" name="adj"/>
            </a:avLst>
          </a:prstGeom>
          <a:solidFill>
            <a:srgbClr val="448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2"/>
                </a:solidFill>
                <a:latin typeface="Google Sans"/>
                <a:ea typeface="Google Sans"/>
                <a:cs typeface="Google Sans"/>
                <a:sym typeface="Google Sans"/>
              </a:rPr>
              <a:t>California, US</a:t>
            </a:r>
            <a:endParaRPr b="1">
              <a:solidFill>
                <a:schemeClr val="lt2"/>
              </a:solidFill>
            </a:endParaRPr>
          </a:p>
        </p:txBody>
      </p:sp>
      <p:sp>
        <p:nvSpPr>
          <p:cNvPr id="495" name="Google Shape;495;p41"/>
          <p:cNvSpPr/>
          <p:nvPr/>
        </p:nvSpPr>
        <p:spPr>
          <a:xfrm rot="10800000">
            <a:off x="1125125" y="2283867"/>
            <a:ext cx="233700" cy="207900"/>
          </a:xfrm>
          <a:prstGeom prst="triangle">
            <a:avLst>
              <a:gd fmla="val 50000" name="adj"/>
            </a:avLst>
          </a:prstGeom>
          <a:solidFill>
            <a:srgbClr val="448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1"/>
          <p:cNvSpPr/>
          <p:nvPr/>
        </p:nvSpPr>
        <p:spPr>
          <a:xfrm>
            <a:off x="3327200" y="2656800"/>
            <a:ext cx="1343100" cy="315600"/>
          </a:xfrm>
          <a:prstGeom prst="roundRect">
            <a:avLst>
              <a:gd fmla="val 5061" name="adj"/>
            </a:avLst>
          </a:prstGeom>
          <a:solidFill>
            <a:srgbClr val="FBBC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2"/>
                </a:solidFill>
                <a:latin typeface="Google Sans"/>
                <a:ea typeface="Google Sans"/>
                <a:cs typeface="Google Sans"/>
                <a:sym typeface="Google Sans"/>
              </a:rPr>
              <a:t>Nigeria, Africa</a:t>
            </a:r>
            <a:endParaRPr b="1">
              <a:solidFill>
                <a:schemeClr val="lt2"/>
              </a:solidFill>
            </a:endParaRPr>
          </a:p>
        </p:txBody>
      </p:sp>
      <p:sp>
        <p:nvSpPr>
          <p:cNvPr id="497" name="Google Shape;497;p41"/>
          <p:cNvSpPr/>
          <p:nvPr/>
        </p:nvSpPr>
        <p:spPr>
          <a:xfrm rot="10800000">
            <a:off x="3476075" y="2959925"/>
            <a:ext cx="160500" cy="142800"/>
          </a:xfrm>
          <a:prstGeom prst="triangle">
            <a:avLst>
              <a:gd fmla="val 52642" name="adj"/>
            </a:avLst>
          </a:prstGeom>
          <a:solidFill>
            <a:srgbClr val="FBBC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2"/>
          <p:cNvSpPr txBox="1"/>
          <p:nvPr>
            <p:ph idx="4294967295" type="title"/>
          </p:nvPr>
        </p:nvSpPr>
        <p:spPr>
          <a:xfrm>
            <a:off x="344500" y="264375"/>
            <a:ext cx="7797000" cy="5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b="1" lang="en"/>
              <a:t>Formalism</a:t>
            </a:r>
            <a:r>
              <a:rPr lang="en"/>
              <a:t> Trap</a:t>
            </a:r>
            <a:endParaRPr/>
          </a:p>
        </p:txBody>
      </p:sp>
      <p:pic>
        <p:nvPicPr>
          <p:cNvPr id="503" name="Google Shape;503;p42"/>
          <p:cNvPicPr preferRelativeResize="0"/>
          <p:nvPr/>
        </p:nvPicPr>
        <p:blipFill>
          <a:blip r:embed="rId3">
            <a:alphaModFix/>
          </a:blip>
          <a:stretch>
            <a:fillRect/>
          </a:stretch>
        </p:blipFill>
        <p:spPr>
          <a:xfrm>
            <a:off x="3960506" y="3345825"/>
            <a:ext cx="1222976" cy="1222976"/>
          </a:xfrm>
          <a:prstGeom prst="rect">
            <a:avLst/>
          </a:prstGeom>
          <a:noFill/>
          <a:ln>
            <a:noFill/>
          </a:ln>
        </p:spPr>
      </p:pic>
      <p:pic>
        <p:nvPicPr>
          <p:cNvPr id="504" name="Google Shape;504;p42"/>
          <p:cNvPicPr preferRelativeResize="0"/>
          <p:nvPr/>
        </p:nvPicPr>
        <p:blipFill>
          <a:blip r:embed="rId4">
            <a:alphaModFix/>
          </a:blip>
          <a:stretch>
            <a:fillRect/>
          </a:stretch>
        </p:blipFill>
        <p:spPr>
          <a:xfrm>
            <a:off x="857262" y="1142068"/>
            <a:ext cx="2488174" cy="2538826"/>
          </a:xfrm>
          <a:prstGeom prst="rect">
            <a:avLst/>
          </a:prstGeom>
          <a:noFill/>
          <a:ln>
            <a:noFill/>
          </a:ln>
        </p:spPr>
      </p:pic>
      <p:sp>
        <p:nvSpPr>
          <p:cNvPr id="505" name="Google Shape;505;p42"/>
          <p:cNvSpPr txBox="1"/>
          <p:nvPr>
            <p:ph idx="4294967295" type="body"/>
          </p:nvPr>
        </p:nvSpPr>
        <p:spPr>
          <a:xfrm>
            <a:off x="964413" y="1523150"/>
            <a:ext cx="2031300" cy="882000"/>
          </a:xfrm>
          <a:prstGeom prst="rect">
            <a:avLst/>
          </a:prstGeom>
        </p:spPr>
        <p:txBody>
          <a:bodyPr anchorCtr="0" anchor="ctr" bIns="91425" lIns="91425" spcFirstLastPara="1" rIns="91425" wrap="square" tIns="91425">
            <a:noAutofit/>
          </a:bodyPr>
          <a:lstStyle/>
          <a:p>
            <a:pPr indent="0" lvl="0" marL="0" rtl="0" algn="ctr">
              <a:spcBef>
                <a:spcPts val="2200"/>
              </a:spcBef>
              <a:spcAft>
                <a:spcPts val="0"/>
              </a:spcAft>
              <a:buNone/>
            </a:pPr>
            <a:r>
              <a:rPr lang="en" sz="1500">
                <a:solidFill>
                  <a:srgbClr val="FFFFFF"/>
                </a:solidFill>
                <a:latin typeface="Google Sans"/>
                <a:ea typeface="Google Sans"/>
                <a:cs typeface="Google Sans"/>
                <a:sym typeface="Google Sans"/>
              </a:rPr>
              <a:t>Which </a:t>
            </a:r>
            <a:r>
              <a:rPr b="1" lang="en" sz="1500">
                <a:solidFill>
                  <a:srgbClr val="FFFFFF"/>
                </a:solidFill>
                <a:latin typeface="Google Sans"/>
                <a:ea typeface="Google Sans"/>
                <a:cs typeface="Google Sans"/>
                <a:sym typeface="Google Sans"/>
              </a:rPr>
              <a:t>mathematical definition</a:t>
            </a:r>
            <a:r>
              <a:rPr lang="en" sz="1500">
                <a:solidFill>
                  <a:srgbClr val="FFFFFF"/>
                </a:solidFill>
                <a:latin typeface="Google Sans"/>
                <a:ea typeface="Google Sans"/>
                <a:cs typeface="Google Sans"/>
                <a:sym typeface="Google Sans"/>
              </a:rPr>
              <a:t> of fairness should I choose?</a:t>
            </a:r>
            <a:endParaRPr sz="1500">
              <a:solidFill>
                <a:srgbClr val="FFFFFF"/>
              </a:solidFill>
              <a:latin typeface="Google Sans"/>
              <a:ea typeface="Google Sans"/>
              <a:cs typeface="Google Sans"/>
              <a:sym typeface="Google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43"/>
          <p:cNvSpPr txBox="1"/>
          <p:nvPr>
            <p:ph idx="4294967295" type="title"/>
          </p:nvPr>
        </p:nvSpPr>
        <p:spPr>
          <a:xfrm>
            <a:off x="344500" y="264375"/>
            <a:ext cx="7797000" cy="5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Google’s </a:t>
            </a:r>
            <a:r>
              <a:rPr b="1" lang="en"/>
              <a:t>What-If Tool</a:t>
            </a:r>
            <a:endParaRPr b="1"/>
          </a:p>
        </p:txBody>
      </p:sp>
      <p:pic>
        <p:nvPicPr>
          <p:cNvPr id="511" name="Google Shape;511;p43"/>
          <p:cNvPicPr preferRelativeResize="0"/>
          <p:nvPr/>
        </p:nvPicPr>
        <p:blipFill>
          <a:blip r:embed="rId4">
            <a:alphaModFix/>
          </a:blip>
          <a:stretch>
            <a:fillRect/>
          </a:stretch>
        </p:blipFill>
        <p:spPr>
          <a:xfrm>
            <a:off x="1179975" y="1148099"/>
            <a:ext cx="6784048" cy="356197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p:nvPr/>
        </p:nvSpPr>
        <p:spPr>
          <a:xfrm>
            <a:off x="6293199" y="1126250"/>
            <a:ext cx="1848300" cy="15162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1"/>
          <p:cNvSpPr txBox="1"/>
          <p:nvPr>
            <p:ph idx="4294967295" type="body"/>
          </p:nvPr>
        </p:nvSpPr>
        <p:spPr>
          <a:xfrm>
            <a:off x="344500" y="1439800"/>
            <a:ext cx="5869500" cy="336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latin typeface="Google Sans"/>
                <a:ea typeface="Google Sans"/>
                <a:cs typeface="Google Sans"/>
                <a:sym typeface="Google Sans"/>
              </a:rPr>
              <a:t>Model exhibits </a:t>
            </a:r>
            <a:r>
              <a:rPr b="1" lang="en">
                <a:solidFill>
                  <a:schemeClr val="dk1"/>
                </a:solidFill>
                <a:latin typeface="Google Sans"/>
                <a:ea typeface="Google Sans"/>
                <a:cs typeface="Google Sans"/>
                <a:sym typeface="Google Sans"/>
              </a:rPr>
              <a:t>discriminatory biases</a:t>
            </a:r>
            <a:r>
              <a:rPr lang="en">
                <a:solidFill>
                  <a:schemeClr val="dk1"/>
                </a:solidFill>
                <a:latin typeface="Google Sans"/>
                <a:ea typeface="Google Sans"/>
                <a:cs typeface="Google Sans"/>
                <a:sym typeface="Google Sans"/>
              </a:rPr>
              <a:t>, perpetuates </a:t>
            </a:r>
            <a:r>
              <a:rPr b="1" lang="en">
                <a:solidFill>
                  <a:schemeClr val="dk1"/>
                </a:solidFill>
                <a:latin typeface="Google Sans"/>
                <a:ea typeface="Google Sans"/>
                <a:cs typeface="Google Sans"/>
                <a:sym typeface="Google Sans"/>
              </a:rPr>
              <a:t>inequality</a:t>
            </a:r>
            <a:r>
              <a:rPr lang="en">
                <a:solidFill>
                  <a:schemeClr val="dk1"/>
                </a:solidFill>
                <a:latin typeface="Google Sans"/>
                <a:ea typeface="Google Sans"/>
                <a:cs typeface="Google Sans"/>
                <a:sym typeface="Google Sans"/>
              </a:rPr>
              <a:t> or performs less well for historically </a:t>
            </a:r>
            <a:r>
              <a:rPr b="1" lang="en">
                <a:solidFill>
                  <a:schemeClr val="dk1"/>
                </a:solidFill>
                <a:latin typeface="Google Sans"/>
                <a:ea typeface="Google Sans"/>
                <a:cs typeface="Google Sans"/>
                <a:sym typeface="Google Sans"/>
              </a:rPr>
              <a:t>disadvantaged groups</a:t>
            </a:r>
            <a:endParaRPr b="1">
              <a:solidFill>
                <a:schemeClr val="dk1"/>
              </a:solidFill>
              <a:latin typeface="Google Sans"/>
              <a:ea typeface="Google Sans"/>
              <a:cs typeface="Google Sans"/>
              <a:sym typeface="Google Sans"/>
            </a:endParaRPr>
          </a:p>
          <a:p>
            <a:pPr indent="0" lvl="0" marL="0" rtl="0" algn="l">
              <a:lnSpc>
                <a:spcPct val="100000"/>
              </a:lnSpc>
              <a:spcBef>
                <a:spcPts val="0"/>
              </a:spcBef>
              <a:spcAft>
                <a:spcPts val="0"/>
              </a:spcAft>
              <a:buNone/>
            </a:pPr>
            <a:r>
              <a:t/>
            </a:r>
            <a:endParaRPr>
              <a:solidFill>
                <a:schemeClr val="dk1"/>
              </a:solidFill>
              <a:latin typeface="Google Sans"/>
              <a:ea typeface="Google Sans"/>
              <a:cs typeface="Google Sans"/>
              <a:sym typeface="Google Sans"/>
            </a:endParaRPr>
          </a:p>
          <a:p>
            <a:pPr indent="0" lvl="0" marL="0" rtl="0" algn="l">
              <a:lnSpc>
                <a:spcPct val="100000"/>
              </a:lnSpc>
              <a:spcBef>
                <a:spcPts val="0"/>
              </a:spcBef>
              <a:spcAft>
                <a:spcPts val="0"/>
              </a:spcAft>
              <a:buNone/>
            </a:pPr>
            <a:r>
              <a:t/>
            </a:r>
            <a:endParaRPr>
              <a:solidFill>
                <a:schemeClr val="dk1"/>
              </a:solidFill>
              <a:latin typeface="Google Sans"/>
              <a:ea typeface="Google Sans"/>
              <a:cs typeface="Google Sans"/>
              <a:sym typeface="Google Sans"/>
            </a:endParaRPr>
          </a:p>
          <a:p>
            <a:pPr indent="-342900" lvl="0" marL="457200" rtl="0" algn="l">
              <a:lnSpc>
                <a:spcPct val="100000"/>
              </a:lnSpc>
              <a:spcBef>
                <a:spcPts val="0"/>
              </a:spcBef>
              <a:spcAft>
                <a:spcPts val="0"/>
              </a:spcAft>
              <a:buClr>
                <a:schemeClr val="dk1"/>
              </a:buClr>
              <a:buSzPts val="1800"/>
              <a:buFont typeface="Google Sans"/>
              <a:buChar char="•"/>
            </a:pPr>
            <a:r>
              <a:rPr b="1" i="1" lang="en">
                <a:solidFill>
                  <a:schemeClr val="dk1"/>
                </a:solidFill>
                <a:latin typeface="Google Sans"/>
                <a:ea typeface="Google Sans"/>
                <a:cs typeface="Google Sans"/>
                <a:sym typeface="Google Sans"/>
              </a:rPr>
              <a:t>All ML discriminates</a:t>
            </a:r>
            <a:r>
              <a:rPr lang="en">
                <a:solidFill>
                  <a:schemeClr val="dk1"/>
                </a:solidFill>
                <a:latin typeface="Google Sans"/>
                <a:ea typeface="Google Sans"/>
                <a:cs typeface="Google Sans"/>
                <a:sym typeface="Google Sans"/>
              </a:rPr>
              <a:t> (it just means to recognize a distinction, differentiate)</a:t>
            </a:r>
            <a:endParaRPr>
              <a:solidFill>
                <a:schemeClr val="dk1"/>
              </a:solidFill>
              <a:latin typeface="Google Sans"/>
              <a:ea typeface="Google Sans"/>
              <a:cs typeface="Google Sans"/>
              <a:sym typeface="Google Sans"/>
            </a:endParaRPr>
          </a:p>
          <a:p>
            <a:pPr indent="-342900" lvl="0" marL="457200" rtl="0" algn="l">
              <a:lnSpc>
                <a:spcPct val="100000"/>
              </a:lnSpc>
              <a:spcBef>
                <a:spcPts val="1000"/>
              </a:spcBef>
              <a:spcAft>
                <a:spcPts val="0"/>
              </a:spcAft>
              <a:buClr>
                <a:schemeClr val="dk1"/>
              </a:buClr>
              <a:buSzPts val="1800"/>
              <a:buChar char="•"/>
            </a:pPr>
            <a:r>
              <a:rPr lang="en">
                <a:solidFill>
                  <a:schemeClr val="dk1"/>
                </a:solidFill>
                <a:latin typeface="Google Sans"/>
                <a:ea typeface="Google Sans"/>
                <a:cs typeface="Google Sans"/>
                <a:sym typeface="Google Sans"/>
              </a:rPr>
              <a:t>Fairness is concerned with </a:t>
            </a:r>
            <a:r>
              <a:rPr b="1" lang="en">
                <a:solidFill>
                  <a:schemeClr val="accent2"/>
                </a:solidFill>
                <a:latin typeface="Google Sans"/>
                <a:ea typeface="Google Sans"/>
                <a:cs typeface="Google Sans"/>
                <a:sym typeface="Google Sans"/>
              </a:rPr>
              <a:t>wrongful</a:t>
            </a:r>
            <a:r>
              <a:rPr lang="en">
                <a:solidFill>
                  <a:schemeClr val="dk1"/>
                </a:solidFill>
                <a:latin typeface="Google Sans"/>
                <a:ea typeface="Google Sans"/>
                <a:cs typeface="Google Sans"/>
                <a:sym typeface="Google Sans"/>
              </a:rPr>
              <a:t> discrimination</a:t>
            </a:r>
            <a:endParaRPr>
              <a:solidFill>
                <a:schemeClr val="dk1"/>
              </a:solidFill>
              <a:latin typeface="Google Sans"/>
              <a:ea typeface="Google Sans"/>
              <a:cs typeface="Google Sans"/>
              <a:sym typeface="Google Sans"/>
            </a:endParaRPr>
          </a:p>
          <a:p>
            <a:pPr indent="0" lvl="0" marL="0" rtl="0" algn="l">
              <a:lnSpc>
                <a:spcPct val="100000"/>
              </a:lnSpc>
              <a:spcBef>
                <a:spcPts val="0"/>
              </a:spcBef>
              <a:spcAft>
                <a:spcPts val="0"/>
              </a:spcAft>
              <a:buNone/>
            </a:pPr>
            <a:r>
              <a:t/>
            </a:r>
            <a:endParaRPr>
              <a:solidFill>
                <a:schemeClr val="dk1"/>
              </a:solidFill>
              <a:latin typeface="Google Sans"/>
              <a:ea typeface="Google Sans"/>
              <a:cs typeface="Google Sans"/>
              <a:sym typeface="Google Sans"/>
            </a:endParaRPr>
          </a:p>
          <a:p>
            <a:pPr indent="0" lvl="0" marL="0" rtl="0" algn="l">
              <a:lnSpc>
                <a:spcPct val="100000"/>
              </a:lnSpc>
              <a:spcBef>
                <a:spcPts val="2200"/>
              </a:spcBef>
              <a:spcAft>
                <a:spcPts val="0"/>
              </a:spcAft>
              <a:buNone/>
            </a:pPr>
            <a:r>
              <a:t/>
            </a:r>
            <a:endParaRPr>
              <a:solidFill>
                <a:schemeClr val="dk1"/>
              </a:solidFill>
              <a:latin typeface="Google Sans"/>
              <a:ea typeface="Google Sans"/>
              <a:cs typeface="Google Sans"/>
              <a:sym typeface="Google Sans"/>
            </a:endParaRPr>
          </a:p>
        </p:txBody>
      </p:sp>
      <p:sp>
        <p:nvSpPr>
          <p:cNvPr id="108" name="Google Shape;108;p21"/>
          <p:cNvSpPr txBox="1"/>
          <p:nvPr>
            <p:ph idx="4294967295" type="title"/>
          </p:nvPr>
        </p:nvSpPr>
        <p:spPr>
          <a:xfrm>
            <a:off x="344500" y="264375"/>
            <a:ext cx="7797000" cy="5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Unfairness</a:t>
            </a:r>
            <a:r>
              <a:rPr lang="en"/>
              <a:t> in ML</a:t>
            </a:r>
            <a:endParaRPr/>
          </a:p>
        </p:txBody>
      </p:sp>
      <p:pic>
        <p:nvPicPr>
          <p:cNvPr id="109" name="Google Shape;109;p21"/>
          <p:cNvPicPr preferRelativeResize="0"/>
          <p:nvPr/>
        </p:nvPicPr>
        <p:blipFill rotWithShape="1">
          <a:blip r:embed="rId3">
            <a:alphaModFix/>
          </a:blip>
          <a:srcRect b="13770" l="0" r="0" t="0"/>
          <a:stretch/>
        </p:blipFill>
        <p:spPr>
          <a:xfrm>
            <a:off x="6481601" y="1249850"/>
            <a:ext cx="1471619" cy="126896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cxnSp>
        <p:nvCxnSpPr>
          <p:cNvPr id="114" name="Google Shape;114;p22"/>
          <p:cNvCxnSpPr>
            <a:stCxn id="115" idx="3"/>
            <a:endCxn id="116" idx="1"/>
          </p:cNvCxnSpPr>
          <p:nvPr/>
        </p:nvCxnSpPr>
        <p:spPr>
          <a:xfrm flipH="1" rot="10800000">
            <a:off x="5764200" y="1269300"/>
            <a:ext cx="578700" cy="1382400"/>
          </a:xfrm>
          <a:prstGeom prst="straightConnector1">
            <a:avLst/>
          </a:prstGeom>
          <a:noFill/>
          <a:ln cap="flat" cmpd="sng" w="19050">
            <a:solidFill>
              <a:srgbClr val="CCCCCC"/>
            </a:solidFill>
            <a:prstDash val="solid"/>
            <a:round/>
            <a:headEnd len="med" w="med" type="none"/>
            <a:tailEnd len="med" w="med" type="none"/>
          </a:ln>
        </p:spPr>
      </p:cxnSp>
      <p:cxnSp>
        <p:nvCxnSpPr>
          <p:cNvPr id="117" name="Google Shape;117;p22"/>
          <p:cNvCxnSpPr>
            <a:stCxn id="115" idx="3"/>
            <a:endCxn id="118" idx="1"/>
          </p:cNvCxnSpPr>
          <p:nvPr/>
        </p:nvCxnSpPr>
        <p:spPr>
          <a:xfrm flipH="1" rot="10800000">
            <a:off x="5764200" y="2137800"/>
            <a:ext cx="578700" cy="513900"/>
          </a:xfrm>
          <a:prstGeom prst="straightConnector1">
            <a:avLst/>
          </a:prstGeom>
          <a:noFill/>
          <a:ln cap="flat" cmpd="sng" w="19050">
            <a:solidFill>
              <a:srgbClr val="CCCCCC"/>
            </a:solidFill>
            <a:prstDash val="solid"/>
            <a:round/>
            <a:headEnd len="med" w="med" type="none"/>
            <a:tailEnd len="med" w="med" type="none"/>
          </a:ln>
        </p:spPr>
      </p:cxnSp>
      <p:cxnSp>
        <p:nvCxnSpPr>
          <p:cNvPr id="119" name="Google Shape;119;p22"/>
          <p:cNvCxnSpPr>
            <a:stCxn id="115" idx="3"/>
            <a:endCxn id="120" idx="1"/>
          </p:cNvCxnSpPr>
          <p:nvPr/>
        </p:nvCxnSpPr>
        <p:spPr>
          <a:xfrm>
            <a:off x="5764200" y="2651700"/>
            <a:ext cx="578700" cy="354300"/>
          </a:xfrm>
          <a:prstGeom prst="straightConnector1">
            <a:avLst/>
          </a:prstGeom>
          <a:noFill/>
          <a:ln cap="flat" cmpd="sng" w="19050">
            <a:solidFill>
              <a:srgbClr val="CCCCCC"/>
            </a:solidFill>
            <a:prstDash val="solid"/>
            <a:round/>
            <a:headEnd len="med" w="med" type="none"/>
            <a:tailEnd len="med" w="med" type="none"/>
          </a:ln>
        </p:spPr>
      </p:cxnSp>
      <p:cxnSp>
        <p:nvCxnSpPr>
          <p:cNvPr id="121" name="Google Shape;121;p22"/>
          <p:cNvCxnSpPr>
            <a:stCxn id="115" idx="3"/>
            <a:endCxn id="122" idx="1"/>
          </p:cNvCxnSpPr>
          <p:nvPr/>
        </p:nvCxnSpPr>
        <p:spPr>
          <a:xfrm>
            <a:off x="5764200" y="2651700"/>
            <a:ext cx="578700" cy="1222500"/>
          </a:xfrm>
          <a:prstGeom prst="straightConnector1">
            <a:avLst/>
          </a:prstGeom>
          <a:noFill/>
          <a:ln cap="flat" cmpd="sng" w="19050">
            <a:solidFill>
              <a:srgbClr val="CCCCCC"/>
            </a:solidFill>
            <a:prstDash val="solid"/>
            <a:round/>
            <a:headEnd len="med" w="med" type="none"/>
            <a:tailEnd len="med" w="med" type="none"/>
          </a:ln>
        </p:spPr>
      </p:cxnSp>
      <p:cxnSp>
        <p:nvCxnSpPr>
          <p:cNvPr id="123" name="Google Shape;123;p22"/>
          <p:cNvCxnSpPr>
            <a:stCxn id="115" idx="1"/>
            <a:endCxn id="124" idx="3"/>
          </p:cNvCxnSpPr>
          <p:nvPr/>
        </p:nvCxnSpPr>
        <p:spPr>
          <a:xfrm rot="10800000">
            <a:off x="2801100" y="1269300"/>
            <a:ext cx="611400" cy="1382400"/>
          </a:xfrm>
          <a:prstGeom prst="straightConnector1">
            <a:avLst/>
          </a:prstGeom>
          <a:noFill/>
          <a:ln cap="flat" cmpd="sng" w="19050">
            <a:solidFill>
              <a:srgbClr val="CCCCCC"/>
            </a:solidFill>
            <a:prstDash val="solid"/>
            <a:round/>
            <a:headEnd len="med" w="med" type="none"/>
            <a:tailEnd len="med" w="med" type="none"/>
          </a:ln>
        </p:spPr>
      </p:cxnSp>
      <p:cxnSp>
        <p:nvCxnSpPr>
          <p:cNvPr id="125" name="Google Shape;125;p22"/>
          <p:cNvCxnSpPr>
            <a:stCxn id="115" idx="1"/>
            <a:endCxn id="126" idx="3"/>
          </p:cNvCxnSpPr>
          <p:nvPr/>
        </p:nvCxnSpPr>
        <p:spPr>
          <a:xfrm rot="10800000">
            <a:off x="2801100" y="2137800"/>
            <a:ext cx="611400" cy="513900"/>
          </a:xfrm>
          <a:prstGeom prst="straightConnector1">
            <a:avLst/>
          </a:prstGeom>
          <a:noFill/>
          <a:ln cap="flat" cmpd="sng" w="19050">
            <a:solidFill>
              <a:srgbClr val="CCCCCC"/>
            </a:solidFill>
            <a:prstDash val="solid"/>
            <a:round/>
            <a:headEnd len="med" w="med" type="none"/>
            <a:tailEnd len="med" w="med" type="none"/>
          </a:ln>
        </p:spPr>
      </p:cxnSp>
      <p:cxnSp>
        <p:nvCxnSpPr>
          <p:cNvPr id="127" name="Google Shape;127;p22"/>
          <p:cNvCxnSpPr>
            <a:stCxn id="115" idx="1"/>
            <a:endCxn id="128" idx="3"/>
          </p:cNvCxnSpPr>
          <p:nvPr/>
        </p:nvCxnSpPr>
        <p:spPr>
          <a:xfrm flipH="1">
            <a:off x="2801100" y="2651700"/>
            <a:ext cx="611400" cy="354300"/>
          </a:xfrm>
          <a:prstGeom prst="straightConnector1">
            <a:avLst/>
          </a:prstGeom>
          <a:noFill/>
          <a:ln cap="flat" cmpd="sng" w="19050">
            <a:solidFill>
              <a:srgbClr val="CCCCCC"/>
            </a:solidFill>
            <a:prstDash val="solid"/>
            <a:round/>
            <a:headEnd len="med" w="med" type="none"/>
            <a:tailEnd len="med" w="med" type="none"/>
          </a:ln>
        </p:spPr>
      </p:cxnSp>
      <p:cxnSp>
        <p:nvCxnSpPr>
          <p:cNvPr id="129" name="Google Shape;129;p22"/>
          <p:cNvCxnSpPr>
            <a:stCxn id="115" idx="1"/>
            <a:endCxn id="130" idx="3"/>
          </p:cNvCxnSpPr>
          <p:nvPr/>
        </p:nvCxnSpPr>
        <p:spPr>
          <a:xfrm flipH="1">
            <a:off x="2801100" y="2651700"/>
            <a:ext cx="611400" cy="1222500"/>
          </a:xfrm>
          <a:prstGeom prst="straightConnector1">
            <a:avLst/>
          </a:prstGeom>
          <a:noFill/>
          <a:ln cap="flat" cmpd="sng" w="19050">
            <a:solidFill>
              <a:srgbClr val="CCCCCC"/>
            </a:solidFill>
            <a:prstDash val="solid"/>
            <a:round/>
            <a:headEnd len="med" w="med" type="none"/>
            <a:tailEnd len="med" w="med" type="none"/>
          </a:ln>
        </p:spPr>
      </p:cxnSp>
      <p:sp>
        <p:nvSpPr>
          <p:cNvPr id="122" name="Google Shape;122;p22"/>
          <p:cNvSpPr/>
          <p:nvPr/>
        </p:nvSpPr>
        <p:spPr>
          <a:xfrm>
            <a:off x="6342750" y="3516150"/>
            <a:ext cx="2160000" cy="715800"/>
          </a:xfrm>
          <a:prstGeom prst="roundRect">
            <a:avLst>
              <a:gd fmla="val 0" name="adj"/>
            </a:avLst>
          </a:prstGeom>
          <a:solidFill>
            <a:srgbClr val="519BF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solidFill>
                  <a:schemeClr val="lt2"/>
                </a:solidFill>
                <a:latin typeface="Google Sans"/>
                <a:ea typeface="Google Sans"/>
                <a:cs typeface="Google Sans"/>
                <a:sym typeface="Google Sans"/>
              </a:rPr>
              <a:t>National Origin</a:t>
            </a:r>
            <a:endParaRPr i="1" sz="1800">
              <a:latin typeface="Google Sans"/>
              <a:ea typeface="Google Sans"/>
              <a:cs typeface="Google Sans"/>
              <a:sym typeface="Google Sans"/>
            </a:endParaRPr>
          </a:p>
        </p:txBody>
      </p:sp>
      <p:sp>
        <p:nvSpPr>
          <p:cNvPr id="130" name="Google Shape;130;p22"/>
          <p:cNvSpPr/>
          <p:nvPr/>
        </p:nvSpPr>
        <p:spPr>
          <a:xfrm>
            <a:off x="641250" y="3516150"/>
            <a:ext cx="2160000" cy="715800"/>
          </a:xfrm>
          <a:prstGeom prst="roundRect">
            <a:avLst>
              <a:gd fmla="val 0" name="adj"/>
            </a:avLst>
          </a:prstGeom>
          <a:solidFill>
            <a:srgbClr val="519BF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solidFill>
                  <a:schemeClr val="lt2"/>
                </a:solidFill>
                <a:latin typeface="Google Sans"/>
                <a:ea typeface="Google Sans"/>
                <a:cs typeface="Google Sans"/>
                <a:sym typeface="Google Sans"/>
              </a:rPr>
              <a:t>Marital Status</a:t>
            </a:r>
            <a:endParaRPr i="1" sz="1800">
              <a:latin typeface="Google Sans"/>
              <a:ea typeface="Google Sans"/>
              <a:cs typeface="Google Sans"/>
              <a:sym typeface="Google Sans"/>
            </a:endParaRPr>
          </a:p>
        </p:txBody>
      </p:sp>
      <p:sp>
        <p:nvSpPr>
          <p:cNvPr id="128" name="Google Shape;128;p22"/>
          <p:cNvSpPr/>
          <p:nvPr/>
        </p:nvSpPr>
        <p:spPr>
          <a:xfrm>
            <a:off x="641250" y="2647950"/>
            <a:ext cx="2160000" cy="715800"/>
          </a:xfrm>
          <a:prstGeom prst="roundRect">
            <a:avLst>
              <a:gd fmla="val 0" name="adj"/>
            </a:avLst>
          </a:prstGeom>
          <a:solidFill>
            <a:srgbClr val="519BF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solidFill>
                  <a:schemeClr val="lt2"/>
                </a:solidFill>
                <a:latin typeface="Google Sans"/>
                <a:ea typeface="Google Sans"/>
                <a:cs typeface="Google Sans"/>
                <a:sym typeface="Google Sans"/>
              </a:rPr>
              <a:t>Medical History</a:t>
            </a:r>
            <a:endParaRPr i="1" sz="1800">
              <a:latin typeface="Google Sans"/>
              <a:ea typeface="Google Sans"/>
              <a:cs typeface="Google Sans"/>
              <a:sym typeface="Google Sans"/>
            </a:endParaRPr>
          </a:p>
        </p:txBody>
      </p:sp>
      <p:sp>
        <p:nvSpPr>
          <p:cNvPr id="126" name="Google Shape;126;p22"/>
          <p:cNvSpPr/>
          <p:nvPr/>
        </p:nvSpPr>
        <p:spPr>
          <a:xfrm>
            <a:off x="641250" y="1779750"/>
            <a:ext cx="2160000" cy="715800"/>
          </a:xfrm>
          <a:prstGeom prst="roundRect">
            <a:avLst>
              <a:gd fmla="val 0" name="adj"/>
            </a:avLst>
          </a:prstGeom>
          <a:solidFill>
            <a:srgbClr val="519BF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solidFill>
                  <a:schemeClr val="lt2"/>
                </a:solidFill>
                <a:latin typeface="Google Sans"/>
                <a:ea typeface="Google Sans"/>
                <a:cs typeface="Google Sans"/>
                <a:sym typeface="Google Sans"/>
              </a:rPr>
              <a:t>Disability</a:t>
            </a:r>
            <a:endParaRPr i="1" sz="1800">
              <a:latin typeface="Google Sans"/>
              <a:ea typeface="Google Sans"/>
              <a:cs typeface="Google Sans"/>
              <a:sym typeface="Google Sans"/>
            </a:endParaRPr>
          </a:p>
        </p:txBody>
      </p:sp>
      <p:sp>
        <p:nvSpPr>
          <p:cNvPr id="124" name="Google Shape;124;p22"/>
          <p:cNvSpPr/>
          <p:nvPr/>
        </p:nvSpPr>
        <p:spPr>
          <a:xfrm>
            <a:off x="641250" y="911550"/>
            <a:ext cx="2160000" cy="715800"/>
          </a:xfrm>
          <a:prstGeom prst="roundRect">
            <a:avLst>
              <a:gd fmla="val 0" name="adj"/>
            </a:avLst>
          </a:prstGeom>
          <a:solidFill>
            <a:srgbClr val="519BF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solidFill>
                  <a:schemeClr val="lt2"/>
                </a:solidFill>
                <a:latin typeface="Google Sans"/>
                <a:ea typeface="Google Sans"/>
                <a:cs typeface="Google Sans"/>
                <a:sym typeface="Google Sans"/>
              </a:rPr>
              <a:t>Age</a:t>
            </a:r>
            <a:endParaRPr i="1" sz="1800">
              <a:solidFill>
                <a:schemeClr val="lt2"/>
              </a:solidFill>
              <a:latin typeface="Google Sans"/>
              <a:ea typeface="Google Sans"/>
              <a:cs typeface="Google Sans"/>
              <a:sym typeface="Google Sans"/>
            </a:endParaRPr>
          </a:p>
        </p:txBody>
      </p:sp>
      <p:sp>
        <p:nvSpPr>
          <p:cNvPr id="120" name="Google Shape;120;p22"/>
          <p:cNvSpPr/>
          <p:nvPr/>
        </p:nvSpPr>
        <p:spPr>
          <a:xfrm>
            <a:off x="6342750" y="2647950"/>
            <a:ext cx="2160000" cy="715800"/>
          </a:xfrm>
          <a:prstGeom prst="roundRect">
            <a:avLst>
              <a:gd fmla="val 0" name="adj"/>
            </a:avLst>
          </a:prstGeom>
          <a:solidFill>
            <a:srgbClr val="519BF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solidFill>
                  <a:schemeClr val="lt2"/>
                </a:solidFill>
                <a:latin typeface="Google Sans"/>
                <a:ea typeface="Google Sans"/>
                <a:cs typeface="Google Sans"/>
                <a:sym typeface="Google Sans"/>
              </a:rPr>
              <a:t>Religion</a:t>
            </a:r>
            <a:endParaRPr i="1" sz="1800">
              <a:latin typeface="Google Sans"/>
              <a:ea typeface="Google Sans"/>
              <a:cs typeface="Google Sans"/>
              <a:sym typeface="Google Sans"/>
            </a:endParaRPr>
          </a:p>
        </p:txBody>
      </p:sp>
      <p:sp>
        <p:nvSpPr>
          <p:cNvPr id="118" name="Google Shape;118;p22"/>
          <p:cNvSpPr/>
          <p:nvPr/>
        </p:nvSpPr>
        <p:spPr>
          <a:xfrm>
            <a:off x="6342750" y="1779750"/>
            <a:ext cx="2160000" cy="715800"/>
          </a:xfrm>
          <a:prstGeom prst="roundRect">
            <a:avLst>
              <a:gd fmla="val 0" name="adj"/>
            </a:avLst>
          </a:prstGeom>
          <a:solidFill>
            <a:srgbClr val="519BF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latin typeface="Google Sans"/>
                <a:ea typeface="Google Sans"/>
                <a:cs typeface="Google Sans"/>
                <a:sym typeface="Google Sans"/>
              </a:rPr>
              <a:t> </a:t>
            </a:r>
            <a:r>
              <a:rPr i="1" lang="en" sz="1800">
                <a:solidFill>
                  <a:schemeClr val="lt2"/>
                </a:solidFill>
                <a:latin typeface="Google Sans"/>
                <a:ea typeface="Google Sans"/>
                <a:cs typeface="Google Sans"/>
                <a:sym typeface="Google Sans"/>
              </a:rPr>
              <a:t>Race</a:t>
            </a:r>
            <a:endParaRPr i="1" sz="1800">
              <a:latin typeface="Google Sans"/>
              <a:ea typeface="Google Sans"/>
              <a:cs typeface="Google Sans"/>
              <a:sym typeface="Google Sans"/>
            </a:endParaRPr>
          </a:p>
        </p:txBody>
      </p:sp>
      <p:sp>
        <p:nvSpPr>
          <p:cNvPr id="116" name="Google Shape;116;p22"/>
          <p:cNvSpPr/>
          <p:nvPr/>
        </p:nvSpPr>
        <p:spPr>
          <a:xfrm>
            <a:off x="6342750" y="911550"/>
            <a:ext cx="2160000" cy="715800"/>
          </a:xfrm>
          <a:prstGeom prst="roundRect">
            <a:avLst>
              <a:gd fmla="val 0" name="adj"/>
            </a:avLst>
          </a:prstGeom>
          <a:solidFill>
            <a:srgbClr val="519BF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solidFill>
                  <a:schemeClr val="lt2"/>
                </a:solidFill>
                <a:latin typeface="Google Sans"/>
                <a:ea typeface="Google Sans"/>
                <a:cs typeface="Google Sans"/>
                <a:sym typeface="Google Sans"/>
              </a:rPr>
              <a:t>Sex</a:t>
            </a:r>
            <a:endParaRPr i="1" sz="1800">
              <a:latin typeface="Google Sans"/>
              <a:ea typeface="Google Sans"/>
              <a:cs typeface="Google Sans"/>
              <a:sym typeface="Google Sans"/>
            </a:endParaRPr>
          </a:p>
        </p:txBody>
      </p:sp>
      <p:sp>
        <p:nvSpPr>
          <p:cNvPr id="115" name="Google Shape;115;p22"/>
          <p:cNvSpPr/>
          <p:nvPr/>
        </p:nvSpPr>
        <p:spPr>
          <a:xfrm>
            <a:off x="3412500" y="1627350"/>
            <a:ext cx="2351700" cy="2048700"/>
          </a:xfrm>
          <a:prstGeom prst="roundRect">
            <a:avLst>
              <a:gd fmla="val 0" name="adj"/>
            </a:avLst>
          </a:prstGeom>
          <a:solidFill>
            <a:srgbClr val="519BF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2"/>
                </a:solidFill>
                <a:latin typeface="Google Sans"/>
                <a:ea typeface="Google Sans"/>
                <a:cs typeface="Google Sans"/>
                <a:sym typeface="Google Sans"/>
              </a:rPr>
              <a:t>Protected</a:t>
            </a:r>
            <a:endParaRPr b="1" sz="2000">
              <a:solidFill>
                <a:schemeClr val="lt2"/>
              </a:solidFill>
              <a:latin typeface="Google Sans"/>
              <a:ea typeface="Google Sans"/>
              <a:cs typeface="Google Sans"/>
              <a:sym typeface="Google Sans"/>
            </a:endParaRPr>
          </a:p>
          <a:p>
            <a:pPr indent="0" lvl="0" marL="0" rtl="0" algn="ctr">
              <a:spcBef>
                <a:spcPts val="0"/>
              </a:spcBef>
              <a:spcAft>
                <a:spcPts val="0"/>
              </a:spcAft>
              <a:buNone/>
            </a:pPr>
            <a:r>
              <a:rPr b="1" lang="en" sz="2000">
                <a:solidFill>
                  <a:schemeClr val="lt2"/>
                </a:solidFill>
                <a:latin typeface="Google Sans"/>
                <a:ea typeface="Google Sans"/>
                <a:cs typeface="Google Sans"/>
                <a:sym typeface="Google Sans"/>
              </a:rPr>
              <a:t>Classes</a:t>
            </a:r>
            <a:endParaRPr b="1" sz="2000">
              <a:solidFill>
                <a:schemeClr val="lt2"/>
              </a:solidFill>
              <a:latin typeface="Google Sans"/>
              <a:ea typeface="Google Sans"/>
              <a:cs typeface="Google Sans"/>
              <a:sym typeface="Google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idx="4294967295" type="body"/>
          </p:nvPr>
        </p:nvSpPr>
        <p:spPr>
          <a:xfrm>
            <a:off x="344500" y="1416000"/>
            <a:ext cx="8239800" cy="269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chemeClr val="dk1"/>
                </a:solidFill>
                <a:latin typeface="Google Sans"/>
                <a:ea typeface="Google Sans"/>
                <a:cs typeface="Google Sans"/>
                <a:sym typeface="Google Sans"/>
              </a:rPr>
              <a:t>Disparate </a:t>
            </a:r>
            <a:r>
              <a:rPr b="1" lang="en" sz="2000">
                <a:solidFill>
                  <a:schemeClr val="dk1"/>
                </a:solidFill>
                <a:latin typeface="Google Sans"/>
                <a:ea typeface="Google Sans"/>
                <a:cs typeface="Google Sans"/>
                <a:sym typeface="Google Sans"/>
              </a:rPr>
              <a:t>Treatment</a:t>
            </a:r>
            <a:r>
              <a:rPr lang="en" sz="2000">
                <a:solidFill>
                  <a:schemeClr val="dk1"/>
                </a:solidFill>
                <a:latin typeface="Google Sans"/>
                <a:ea typeface="Google Sans"/>
                <a:cs typeface="Google Sans"/>
                <a:sym typeface="Google Sans"/>
              </a:rPr>
              <a:t>:</a:t>
            </a:r>
            <a:endParaRPr sz="2000">
              <a:solidFill>
                <a:schemeClr val="dk1"/>
              </a:solidFill>
              <a:latin typeface="Google Sans"/>
              <a:ea typeface="Google Sans"/>
              <a:cs typeface="Google Sans"/>
              <a:sym typeface="Google Sans"/>
            </a:endParaRPr>
          </a:p>
          <a:p>
            <a:pPr indent="0" lvl="0" marL="457200" rtl="0" algn="l">
              <a:lnSpc>
                <a:spcPct val="100000"/>
              </a:lnSpc>
              <a:spcBef>
                <a:spcPts val="0"/>
              </a:spcBef>
              <a:spcAft>
                <a:spcPts val="0"/>
              </a:spcAft>
              <a:buNone/>
            </a:pPr>
            <a:r>
              <a:rPr lang="en" sz="2000">
                <a:solidFill>
                  <a:schemeClr val="dk1"/>
                </a:solidFill>
                <a:latin typeface="Google Sans"/>
                <a:ea typeface="Google Sans"/>
                <a:cs typeface="Google Sans"/>
                <a:sym typeface="Google Sans"/>
              </a:rPr>
              <a:t>Membership in a protected class is used as an input to the model, decisions are differentiated on that basis in a way that disadvantages members of a protected class</a:t>
            </a:r>
            <a:endParaRPr sz="2000">
              <a:solidFill>
                <a:schemeClr val="dk1"/>
              </a:solidFill>
              <a:latin typeface="Google Sans"/>
              <a:ea typeface="Google Sans"/>
              <a:cs typeface="Google Sans"/>
              <a:sym typeface="Google Sans"/>
            </a:endParaRPr>
          </a:p>
          <a:p>
            <a:pPr indent="0" lvl="0" marL="0" rtl="0" algn="l">
              <a:lnSpc>
                <a:spcPct val="100000"/>
              </a:lnSpc>
              <a:spcBef>
                <a:spcPts val="2200"/>
              </a:spcBef>
              <a:spcAft>
                <a:spcPts val="0"/>
              </a:spcAft>
              <a:buNone/>
            </a:pPr>
            <a:r>
              <a:t/>
            </a:r>
            <a:endParaRPr sz="2000">
              <a:solidFill>
                <a:schemeClr val="dk1"/>
              </a:solidFill>
              <a:latin typeface="Google Sans"/>
              <a:ea typeface="Google Sans"/>
              <a:cs typeface="Google Sans"/>
              <a:sym typeface="Google Sans"/>
            </a:endParaRPr>
          </a:p>
          <a:p>
            <a:pPr indent="0" lvl="0" marL="0" rtl="0" algn="l">
              <a:lnSpc>
                <a:spcPct val="100000"/>
              </a:lnSpc>
              <a:spcBef>
                <a:spcPts val="2200"/>
              </a:spcBef>
              <a:spcAft>
                <a:spcPts val="0"/>
              </a:spcAft>
              <a:buNone/>
            </a:pPr>
            <a:r>
              <a:rPr lang="en" sz="2000">
                <a:solidFill>
                  <a:schemeClr val="dk1"/>
                </a:solidFill>
                <a:latin typeface="Google Sans"/>
                <a:ea typeface="Google Sans"/>
                <a:cs typeface="Google Sans"/>
                <a:sym typeface="Google Sans"/>
              </a:rPr>
              <a:t>Disparate </a:t>
            </a:r>
            <a:r>
              <a:rPr b="1" lang="en" sz="2000">
                <a:solidFill>
                  <a:schemeClr val="dk1"/>
                </a:solidFill>
                <a:latin typeface="Google Sans"/>
                <a:ea typeface="Google Sans"/>
                <a:cs typeface="Google Sans"/>
                <a:sym typeface="Google Sans"/>
              </a:rPr>
              <a:t>Impact</a:t>
            </a:r>
            <a:r>
              <a:rPr lang="en" sz="2000">
                <a:solidFill>
                  <a:schemeClr val="dk1"/>
                </a:solidFill>
                <a:latin typeface="Google Sans"/>
                <a:ea typeface="Google Sans"/>
                <a:cs typeface="Google Sans"/>
                <a:sym typeface="Google Sans"/>
              </a:rPr>
              <a:t>:</a:t>
            </a:r>
            <a:endParaRPr sz="2000">
              <a:solidFill>
                <a:schemeClr val="dk1"/>
              </a:solidFill>
              <a:latin typeface="Google Sans"/>
              <a:ea typeface="Google Sans"/>
              <a:cs typeface="Google Sans"/>
              <a:sym typeface="Google Sans"/>
            </a:endParaRPr>
          </a:p>
          <a:p>
            <a:pPr indent="0" lvl="0" marL="457200" rtl="0" algn="l">
              <a:lnSpc>
                <a:spcPct val="100000"/>
              </a:lnSpc>
              <a:spcBef>
                <a:spcPts val="2200"/>
              </a:spcBef>
              <a:spcAft>
                <a:spcPts val="0"/>
              </a:spcAft>
              <a:buNone/>
            </a:pPr>
            <a:r>
              <a:rPr lang="en" sz="2000">
                <a:solidFill>
                  <a:schemeClr val="dk1"/>
                </a:solidFill>
                <a:latin typeface="Google Sans"/>
                <a:ea typeface="Google Sans"/>
                <a:cs typeface="Google Sans"/>
                <a:sym typeface="Google Sans"/>
              </a:rPr>
              <a:t>Outcomes of the model disproportionately disadvantage members of a protected class</a:t>
            </a:r>
            <a:endParaRPr sz="2000">
              <a:solidFill>
                <a:schemeClr val="dk1"/>
              </a:solidFill>
              <a:latin typeface="Google Sans"/>
              <a:ea typeface="Google Sans"/>
              <a:cs typeface="Google Sans"/>
              <a:sym typeface="Google Sans"/>
            </a:endParaRPr>
          </a:p>
          <a:p>
            <a:pPr indent="0" lvl="0" marL="457200" rtl="0" algn="l">
              <a:spcBef>
                <a:spcPts val="2200"/>
              </a:spcBef>
              <a:spcAft>
                <a:spcPts val="0"/>
              </a:spcAft>
              <a:buNone/>
            </a:pPr>
            <a:r>
              <a:t/>
            </a:r>
            <a:endParaRPr sz="2000">
              <a:solidFill>
                <a:schemeClr val="dk1"/>
              </a:solidFill>
              <a:latin typeface="Google Sans"/>
              <a:ea typeface="Google Sans"/>
              <a:cs typeface="Google Sans"/>
              <a:sym typeface="Google Sans"/>
            </a:endParaRPr>
          </a:p>
          <a:p>
            <a:pPr indent="0" lvl="0" marL="0" rtl="0" algn="l">
              <a:lnSpc>
                <a:spcPct val="100000"/>
              </a:lnSpc>
              <a:spcBef>
                <a:spcPts val="2200"/>
              </a:spcBef>
              <a:spcAft>
                <a:spcPts val="0"/>
              </a:spcAft>
              <a:buNone/>
            </a:pPr>
            <a:r>
              <a:t/>
            </a:r>
            <a:endParaRPr sz="2000">
              <a:solidFill>
                <a:schemeClr val="dk1"/>
              </a:solidFill>
              <a:latin typeface="Google Sans"/>
              <a:ea typeface="Google Sans"/>
              <a:cs typeface="Google Sans"/>
              <a:sym typeface="Google Sans"/>
            </a:endParaRPr>
          </a:p>
        </p:txBody>
      </p:sp>
      <p:sp>
        <p:nvSpPr>
          <p:cNvPr id="136" name="Google Shape;136;p23"/>
          <p:cNvSpPr txBox="1"/>
          <p:nvPr>
            <p:ph idx="4294967295" type="title"/>
          </p:nvPr>
        </p:nvSpPr>
        <p:spPr>
          <a:xfrm>
            <a:off x="344500" y="264375"/>
            <a:ext cx="7797000" cy="5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Discrimination</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idx="4294967295" type="body"/>
          </p:nvPr>
        </p:nvSpPr>
        <p:spPr>
          <a:xfrm>
            <a:off x="484100" y="1389925"/>
            <a:ext cx="5808600" cy="3361200"/>
          </a:xfrm>
          <a:prstGeom prst="rect">
            <a:avLst/>
          </a:prstGeom>
        </p:spPr>
        <p:txBody>
          <a:bodyPr anchorCtr="0" anchor="t" bIns="91425" lIns="91425" spcFirstLastPara="1" rIns="91425" wrap="square" tIns="91425">
            <a:noAutofit/>
          </a:bodyPr>
          <a:lstStyle/>
          <a:p>
            <a:pPr indent="0" lvl="0" marL="0" rtl="0" algn="l">
              <a:lnSpc>
                <a:spcPct val="115000"/>
              </a:lnSpc>
              <a:spcBef>
                <a:spcPts val="2200"/>
              </a:spcBef>
              <a:spcAft>
                <a:spcPts val="0"/>
              </a:spcAft>
              <a:buNone/>
            </a:pPr>
            <a:r>
              <a:rPr lang="en" sz="2000">
                <a:solidFill>
                  <a:schemeClr val="dk1"/>
                </a:solidFill>
                <a:latin typeface="Google Sans"/>
                <a:ea typeface="Google Sans"/>
                <a:cs typeface="Google Sans"/>
                <a:sym typeface="Google Sans"/>
              </a:rPr>
              <a:t>Sensitive attributes are </a:t>
            </a:r>
            <a:r>
              <a:rPr b="1" lang="en" sz="2000">
                <a:solidFill>
                  <a:schemeClr val="dk1"/>
                </a:solidFill>
                <a:latin typeface="Google Sans"/>
                <a:ea typeface="Google Sans"/>
                <a:cs typeface="Google Sans"/>
                <a:sym typeface="Google Sans"/>
              </a:rPr>
              <a:t>not</a:t>
            </a:r>
            <a:r>
              <a:rPr lang="en" sz="2000">
                <a:solidFill>
                  <a:schemeClr val="dk1"/>
                </a:solidFill>
                <a:latin typeface="Google Sans"/>
                <a:ea typeface="Google Sans"/>
                <a:cs typeface="Google Sans"/>
                <a:sym typeface="Google Sans"/>
              </a:rPr>
              <a:t> included as features of the data (e.g. race, gender)</a:t>
            </a:r>
            <a:br>
              <a:rPr lang="en" sz="2000">
                <a:solidFill>
                  <a:schemeClr val="dk1"/>
                </a:solidFill>
                <a:latin typeface="Google Sans"/>
                <a:ea typeface="Google Sans"/>
                <a:cs typeface="Google Sans"/>
                <a:sym typeface="Google Sans"/>
              </a:rPr>
            </a:br>
            <a:endParaRPr sz="1500">
              <a:solidFill>
                <a:schemeClr val="dk1"/>
              </a:solidFill>
              <a:latin typeface="Google Sans"/>
              <a:ea typeface="Google Sans"/>
              <a:cs typeface="Google Sans"/>
              <a:sym typeface="Google Sans"/>
            </a:endParaRPr>
          </a:p>
          <a:p>
            <a:pPr indent="457200" lvl="0" marL="0" rtl="0" algn="l">
              <a:lnSpc>
                <a:spcPct val="115000"/>
              </a:lnSpc>
              <a:spcBef>
                <a:spcPts val="2200"/>
              </a:spcBef>
              <a:spcAft>
                <a:spcPts val="0"/>
              </a:spcAft>
              <a:buNone/>
            </a:pPr>
            <a:r>
              <a:rPr b="1" lang="en" sz="2000">
                <a:solidFill>
                  <a:schemeClr val="accent4"/>
                </a:solidFill>
                <a:latin typeface="Google Sans"/>
                <a:ea typeface="Google Sans"/>
                <a:cs typeface="Google Sans"/>
                <a:sym typeface="Google Sans"/>
              </a:rPr>
              <a:t>Pro: </a:t>
            </a:r>
            <a:r>
              <a:rPr lang="en" sz="2000">
                <a:solidFill>
                  <a:schemeClr val="dk1"/>
                </a:solidFill>
                <a:latin typeface="Google Sans"/>
                <a:ea typeface="Google Sans"/>
                <a:cs typeface="Google Sans"/>
                <a:sym typeface="Google Sans"/>
              </a:rPr>
              <a:t>	Avoids disparate treatment</a:t>
            </a:r>
            <a:endParaRPr sz="2000">
              <a:solidFill>
                <a:schemeClr val="dk1"/>
              </a:solidFill>
              <a:latin typeface="Google Sans"/>
              <a:ea typeface="Google Sans"/>
              <a:cs typeface="Google Sans"/>
              <a:sym typeface="Google Sans"/>
            </a:endParaRPr>
          </a:p>
          <a:p>
            <a:pPr indent="457200" lvl="0" marL="0" rtl="0" algn="l">
              <a:lnSpc>
                <a:spcPct val="115000"/>
              </a:lnSpc>
              <a:spcBef>
                <a:spcPts val="2200"/>
              </a:spcBef>
              <a:spcAft>
                <a:spcPts val="0"/>
              </a:spcAft>
              <a:buNone/>
            </a:pPr>
            <a:r>
              <a:rPr b="1" lang="en" sz="2000">
                <a:solidFill>
                  <a:schemeClr val="accent3"/>
                </a:solidFill>
                <a:latin typeface="Google Sans"/>
                <a:ea typeface="Google Sans"/>
                <a:cs typeface="Google Sans"/>
                <a:sym typeface="Google Sans"/>
              </a:rPr>
              <a:t>Con:</a:t>
            </a:r>
            <a:r>
              <a:rPr lang="en" sz="2000">
                <a:solidFill>
                  <a:schemeClr val="accent3"/>
                </a:solidFill>
                <a:latin typeface="Google Sans"/>
                <a:ea typeface="Google Sans"/>
                <a:cs typeface="Google Sans"/>
                <a:sym typeface="Google Sans"/>
              </a:rPr>
              <a:t> </a:t>
            </a:r>
            <a:r>
              <a:rPr lang="en" sz="2000">
                <a:solidFill>
                  <a:schemeClr val="dk1"/>
                </a:solidFill>
                <a:latin typeface="Google Sans"/>
                <a:ea typeface="Google Sans"/>
                <a:cs typeface="Google Sans"/>
                <a:sym typeface="Google Sans"/>
              </a:rPr>
              <a:t>	Possibility of highly correlated</a:t>
            </a:r>
            <a:endParaRPr sz="2000">
              <a:solidFill>
                <a:schemeClr val="dk1"/>
              </a:solidFill>
              <a:latin typeface="Google Sans"/>
              <a:ea typeface="Google Sans"/>
              <a:cs typeface="Google Sans"/>
              <a:sym typeface="Google Sans"/>
            </a:endParaRPr>
          </a:p>
          <a:p>
            <a:pPr indent="457200" lvl="0" marL="914400" rtl="0" algn="l">
              <a:lnSpc>
                <a:spcPct val="115000"/>
              </a:lnSpc>
              <a:spcBef>
                <a:spcPts val="0"/>
              </a:spcBef>
              <a:spcAft>
                <a:spcPts val="0"/>
              </a:spcAft>
              <a:buNone/>
            </a:pPr>
            <a:r>
              <a:rPr lang="en" sz="2000">
                <a:solidFill>
                  <a:schemeClr val="dk1"/>
                </a:solidFill>
                <a:latin typeface="Google Sans"/>
                <a:ea typeface="Google Sans"/>
                <a:cs typeface="Google Sans"/>
                <a:sym typeface="Google Sans"/>
              </a:rPr>
              <a:t>features that are proxies of the</a:t>
            </a:r>
            <a:endParaRPr sz="2000">
              <a:solidFill>
                <a:schemeClr val="dk1"/>
              </a:solidFill>
              <a:latin typeface="Google Sans"/>
              <a:ea typeface="Google Sans"/>
              <a:cs typeface="Google Sans"/>
              <a:sym typeface="Google Sans"/>
            </a:endParaRPr>
          </a:p>
          <a:p>
            <a:pPr indent="457200" lvl="0" marL="914400" rtl="0" algn="l">
              <a:lnSpc>
                <a:spcPct val="115000"/>
              </a:lnSpc>
              <a:spcBef>
                <a:spcPts val="0"/>
              </a:spcBef>
              <a:spcAft>
                <a:spcPts val="0"/>
              </a:spcAft>
              <a:buNone/>
            </a:pPr>
            <a:r>
              <a:rPr lang="en" sz="2000">
                <a:solidFill>
                  <a:schemeClr val="dk1"/>
                </a:solidFill>
                <a:latin typeface="Google Sans"/>
                <a:ea typeface="Google Sans"/>
                <a:cs typeface="Google Sans"/>
                <a:sym typeface="Google Sans"/>
              </a:rPr>
              <a:t>sensitive attribute</a:t>
            </a:r>
            <a:endParaRPr sz="2000">
              <a:solidFill>
                <a:schemeClr val="dk1"/>
              </a:solidFill>
              <a:latin typeface="Google Sans"/>
              <a:ea typeface="Google Sans"/>
              <a:cs typeface="Google Sans"/>
              <a:sym typeface="Google Sans"/>
            </a:endParaRPr>
          </a:p>
          <a:p>
            <a:pPr indent="0" lvl="0" marL="0" rtl="0" algn="l">
              <a:lnSpc>
                <a:spcPct val="115000"/>
              </a:lnSpc>
              <a:spcBef>
                <a:spcPts val="2200"/>
              </a:spcBef>
              <a:spcAft>
                <a:spcPts val="0"/>
              </a:spcAft>
              <a:buNone/>
            </a:pPr>
            <a:r>
              <a:t/>
            </a:r>
            <a:endParaRPr sz="2000">
              <a:solidFill>
                <a:schemeClr val="dk1"/>
              </a:solidFill>
              <a:latin typeface="Google Sans"/>
              <a:ea typeface="Google Sans"/>
              <a:cs typeface="Google Sans"/>
              <a:sym typeface="Google Sans"/>
            </a:endParaRPr>
          </a:p>
        </p:txBody>
      </p:sp>
      <p:sp>
        <p:nvSpPr>
          <p:cNvPr id="142" name="Google Shape;142;p24"/>
          <p:cNvSpPr txBox="1"/>
          <p:nvPr>
            <p:ph idx="4294967295" type="title"/>
          </p:nvPr>
        </p:nvSpPr>
        <p:spPr>
          <a:xfrm>
            <a:off x="344500" y="264375"/>
            <a:ext cx="7797000" cy="5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1.  Group Unawareness</a:t>
            </a:r>
            <a:br>
              <a:rPr b="1" lang="en"/>
            </a:br>
            <a:endParaRPr b="1"/>
          </a:p>
        </p:txBody>
      </p:sp>
      <p:sp>
        <p:nvSpPr>
          <p:cNvPr id="143" name="Google Shape;143;p24"/>
          <p:cNvSpPr/>
          <p:nvPr/>
        </p:nvSpPr>
        <p:spPr>
          <a:xfrm>
            <a:off x="6497950" y="1126250"/>
            <a:ext cx="1848300" cy="15162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4" name="Google Shape;144;p24"/>
          <p:cNvPicPr preferRelativeResize="0"/>
          <p:nvPr/>
        </p:nvPicPr>
        <p:blipFill rotWithShape="1">
          <a:blip r:embed="rId3">
            <a:alphaModFix/>
          </a:blip>
          <a:srcRect b="15476" l="0" r="0" t="0"/>
          <a:stretch/>
        </p:blipFill>
        <p:spPr>
          <a:xfrm>
            <a:off x="6654926" y="1235925"/>
            <a:ext cx="1534349" cy="1296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5"/>
          <p:cNvPicPr preferRelativeResize="0"/>
          <p:nvPr/>
        </p:nvPicPr>
        <p:blipFill>
          <a:blip r:embed="rId3">
            <a:alphaModFix/>
          </a:blip>
          <a:stretch>
            <a:fillRect/>
          </a:stretch>
        </p:blipFill>
        <p:spPr>
          <a:xfrm>
            <a:off x="498912" y="2280456"/>
            <a:ext cx="2912550" cy="1800925"/>
          </a:xfrm>
          <a:prstGeom prst="rect">
            <a:avLst/>
          </a:prstGeom>
          <a:noFill/>
          <a:ln>
            <a:noFill/>
          </a:ln>
        </p:spPr>
      </p:pic>
      <p:pic>
        <p:nvPicPr>
          <p:cNvPr id="150" name="Google Shape;150;p25"/>
          <p:cNvPicPr preferRelativeResize="0"/>
          <p:nvPr/>
        </p:nvPicPr>
        <p:blipFill>
          <a:blip r:embed="rId4">
            <a:alphaModFix/>
          </a:blip>
          <a:stretch>
            <a:fillRect/>
          </a:stretch>
        </p:blipFill>
        <p:spPr>
          <a:xfrm>
            <a:off x="3206112" y="2280461"/>
            <a:ext cx="2912550" cy="1800923"/>
          </a:xfrm>
          <a:prstGeom prst="rect">
            <a:avLst/>
          </a:prstGeom>
          <a:noFill/>
          <a:ln>
            <a:noFill/>
          </a:ln>
        </p:spPr>
      </p:pic>
      <p:sp>
        <p:nvSpPr>
          <p:cNvPr id="151" name="Google Shape;151;p25"/>
          <p:cNvSpPr txBox="1"/>
          <p:nvPr/>
        </p:nvSpPr>
        <p:spPr>
          <a:xfrm>
            <a:off x="1485375" y="2863081"/>
            <a:ext cx="939600" cy="63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4285F4"/>
                </a:solidFill>
                <a:latin typeface="Google Sans"/>
                <a:ea typeface="Google Sans"/>
                <a:cs typeface="Google Sans"/>
                <a:sym typeface="Google Sans"/>
              </a:rPr>
              <a:t>85%</a:t>
            </a:r>
            <a:endParaRPr sz="2200">
              <a:solidFill>
                <a:srgbClr val="4285F4"/>
              </a:solidFill>
              <a:latin typeface="Google Sans"/>
              <a:ea typeface="Google Sans"/>
              <a:cs typeface="Google Sans"/>
              <a:sym typeface="Google Sans"/>
            </a:endParaRPr>
          </a:p>
        </p:txBody>
      </p:sp>
      <p:sp>
        <p:nvSpPr>
          <p:cNvPr id="152" name="Google Shape;152;p25"/>
          <p:cNvSpPr txBox="1"/>
          <p:nvPr/>
        </p:nvSpPr>
        <p:spPr>
          <a:xfrm>
            <a:off x="4192584" y="2863064"/>
            <a:ext cx="939600" cy="63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EA4335"/>
                </a:solidFill>
                <a:latin typeface="Google Sans"/>
                <a:ea typeface="Google Sans"/>
                <a:cs typeface="Google Sans"/>
                <a:sym typeface="Google Sans"/>
              </a:rPr>
              <a:t>60%</a:t>
            </a:r>
            <a:endParaRPr sz="2200">
              <a:solidFill>
                <a:srgbClr val="EA4335"/>
              </a:solidFill>
              <a:latin typeface="Google Sans"/>
              <a:ea typeface="Google Sans"/>
              <a:cs typeface="Google Sans"/>
              <a:sym typeface="Google Sans"/>
            </a:endParaRPr>
          </a:p>
        </p:txBody>
      </p:sp>
      <p:sp>
        <p:nvSpPr>
          <p:cNvPr id="153" name="Google Shape;153;p25"/>
          <p:cNvSpPr txBox="1"/>
          <p:nvPr>
            <p:ph idx="4294967295" type="body"/>
          </p:nvPr>
        </p:nvSpPr>
        <p:spPr>
          <a:xfrm>
            <a:off x="344500" y="1156963"/>
            <a:ext cx="6837300" cy="956100"/>
          </a:xfrm>
          <a:prstGeom prst="rect">
            <a:avLst/>
          </a:prstGeom>
        </p:spPr>
        <p:txBody>
          <a:bodyPr anchorCtr="0" anchor="t" bIns="91425" lIns="91425" spcFirstLastPara="1" rIns="91425" wrap="square" tIns="91425">
            <a:noAutofit/>
          </a:bodyPr>
          <a:lstStyle/>
          <a:p>
            <a:pPr indent="0" lvl="0" marL="0" rtl="0" algn="l">
              <a:spcBef>
                <a:spcPts val="2200"/>
              </a:spcBef>
              <a:spcAft>
                <a:spcPts val="0"/>
              </a:spcAft>
              <a:buNone/>
            </a:pPr>
            <a:r>
              <a:rPr b="1" lang="en">
                <a:solidFill>
                  <a:schemeClr val="dk1"/>
                </a:solidFill>
                <a:latin typeface="Google Sans"/>
                <a:ea typeface="Google Sans"/>
                <a:cs typeface="Google Sans"/>
                <a:sym typeface="Google Sans"/>
              </a:rPr>
              <a:t>Counteract</a:t>
            </a:r>
            <a:r>
              <a:rPr lang="en">
                <a:solidFill>
                  <a:schemeClr val="dk1"/>
                </a:solidFill>
                <a:latin typeface="Google Sans"/>
                <a:ea typeface="Google Sans"/>
                <a:cs typeface="Google Sans"/>
                <a:sym typeface="Google Sans"/>
              </a:rPr>
              <a:t> historical biases in data by </a:t>
            </a:r>
            <a:r>
              <a:rPr b="1" lang="en">
                <a:solidFill>
                  <a:schemeClr val="dk1"/>
                </a:solidFill>
                <a:latin typeface="Google Sans"/>
                <a:ea typeface="Google Sans"/>
                <a:cs typeface="Google Sans"/>
                <a:sym typeface="Google Sans"/>
              </a:rPr>
              <a:t>adjusting</a:t>
            </a:r>
            <a:r>
              <a:rPr lang="en">
                <a:solidFill>
                  <a:schemeClr val="dk1"/>
                </a:solidFill>
                <a:latin typeface="Google Sans"/>
                <a:ea typeface="Google Sans"/>
                <a:cs typeface="Google Sans"/>
                <a:sym typeface="Google Sans"/>
              </a:rPr>
              <a:t> confidence thresholds </a:t>
            </a:r>
            <a:r>
              <a:rPr b="1" i="1" lang="en">
                <a:solidFill>
                  <a:schemeClr val="dk1"/>
                </a:solidFill>
                <a:latin typeface="Google Sans"/>
                <a:ea typeface="Google Sans"/>
                <a:cs typeface="Google Sans"/>
                <a:sym typeface="Google Sans"/>
              </a:rPr>
              <a:t>independently</a:t>
            </a:r>
            <a:r>
              <a:rPr lang="en">
                <a:solidFill>
                  <a:schemeClr val="dk1"/>
                </a:solidFill>
                <a:latin typeface="Google Sans"/>
                <a:ea typeface="Google Sans"/>
                <a:cs typeface="Google Sans"/>
                <a:sym typeface="Google Sans"/>
              </a:rPr>
              <a:t> for each group</a:t>
            </a:r>
            <a:endParaRPr>
              <a:solidFill>
                <a:schemeClr val="dk1"/>
              </a:solidFill>
              <a:latin typeface="Google Sans"/>
              <a:ea typeface="Google Sans"/>
              <a:cs typeface="Google Sans"/>
              <a:sym typeface="Google Sans"/>
            </a:endParaRPr>
          </a:p>
        </p:txBody>
      </p:sp>
      <p:sp>
        <p:nvSpPr>
          <p:cNvPr id="154" name="Google Shape;154;p25"/>
          <p:cNvSpPr txBox="1"/>
          <p:nvPr/>
        </p:nvSpPr>
        <p:spPr>
          <a:xfrm>
            <a:off x="1115188" y="4248756"/>
            <a:ext cx="1680000" cy="60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oogle Sans"/>
                <a:ea typeface="Google Sans"/>
                <a:cs typeface="Google Sans"/>
                <a:sym typeface="Google Sans"/>
              </a:rPr>
              <a:t>Group A</a:t>
            </a:r>
            <a:endParaRPr b="1">
              <a:latin typeface="Google Sans"/>
              <a:ea typeface="Google Sans"/>
              <a:cs typeface="Google Sans"/>
              <a:sym typeface="Google Sans"/>
            </a:endParaRPr>
          </a:p>
        </p:txBody>
      </p:sp>
      <p:sp>
        <p:nvSpPr>
          <p:cNvPr id="155" name="Google Shape;155;p25"/>
          <p:cNvSpPr txBox="1"/>
          <p:nvPr/>
        </p:nvSpPr>
        <p:spPr>
          <a:xfrm>
            <a:off x="3822388" y="4248756"/>
            <a:ext cx="1680000" cy="60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oogle Sans"/>
                <a:ea typeface="Google Sans"/>
                <a:cs typeface="Google Sans"/>
                <a:sym typeface="Google Sans"/>
              </a:rPr>
              <a:t>Group B</a:t>
            </a:r>
            <a:endParaRPr b="1">
              <a:latin typeface="Google Sans"/>
              <a:ea typeface="Google Sans"/>
              <a:cs typeface="Google Sans"/>
              <a:sym typeface="Google Sans"/>
            </a:endParaRPr>
          </a:p>
        </p:txBody>
      </p:sp>
      <p:sp>
        <p:nvSpPr>
          <p:cNvPr id="156" name="Google Shape;156;p25"/>
          <p:cNvSpPr txBox="1"/>
          <p:nvPr>
            <p:ph idx="4294967295" type="title"/>
          </p:nvPr>
        </p:nvSpPr>
        <p:spPr>
          <a:xfrm>
            <a:off x="344500" y="264375"/>
            <a:ext cx="7797000" cy="5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2.  Group Threshold</a:t>
            </a:r>
            <a:br>
              <a:rPr b="1" lang="en"/>
            </a:b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idx="4294967295" type="title"/>
          </p:nvPr>
        </p:nvSpPr>
        <p:spPr>
          <a:xfrm>
            <a:off x="344500" y="264375"/>
            <a:ext cx="7797000" cy="5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3</a:t>
            </a:r>
            <a:r>
              <a:rPr b="1" lang="en"/>
              <a:t>.  Demographic Parity</a:t>
            </a:r>
            <a:br>
              <a:rPr b="1" lang="en"/>
            </a:br>
            <a:endParaRPr b="1"/>
          </a:p>
        </p:txBody>
      </p:sp>
      <p:graphicFrame>
        <p:nvGraphicFramePr>
          <p:cNvPr id="162" name="Google Shape;162;p26"/>
          <p:cNvGraphicFramePr/>
          <p:nvPr/>
        </p:nvGraphicFramePr>
        <p:xfrm>
          <a:off x="906838" y="1514625"/>
          <a:ext cx="3000000" cy="3000000"/>
        </p:xfrm>
        <a:graphic>
          <a:graphicData uri="http://schemas.openxmlformats.org/drawingml/2006/table">
            <a:tbl>
              <a:tblPr>
                <a:noFill/>
                <a:tableStyleId>{1FFE8BBE-A9BC-443F-A2C8-8EA43B752862}</a:tableStyleId>
              </a:tblPr>
              <a:tblGrid>
                <a:gridCol w="2490650"/>
                <a:gridCol w="2465825"/>
                <a:gridCol w="2373850"/>
              </a:tblGrid>
              <a:tr h="560975">
                <a:tc>
                  <a:txBody>
                    <a:bodyPr/>
                    <a:lstStyle/>
                    <a:p>
                      <a:pPr indent="0" lvl="0" marL="0" rtl="0" algn="l">
                        <a:spcBef>
                          <a:spcPts val="0"/>
                        </a:spcBef>
                        <a:spcAft>
                          <a:spcPts val="0"/>
                        </a:spcAft>
                        <a:buNone/>
                      </a:pPr>
                      <a:r>
                        <a:t/>
                      </a:r>
                      <a:endParaRPr>
                        <a:latin typeface="Google Sans"/>
                        <a:ea typeface="Google Sans"/>
                        <a:cs typeface="Google Sans"/>
                        <a:sym typeface="Google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3C4043"/>
                          </a:solidFill>
                          <a:latin typeface="Google Sans"/>
                          <a:ea typeface="Google Sans"/>
                          <a:cs typeface="Google Sans"/>
                          <a:sym typeface="Google Sans"/>
                        </a:rPr>
                        <a:t>Actually Healthy = Yes</a:t>
                      </a:r>
                      <a:endParaRPr>
                        <a:solidFill>
                          <a:srgbClr val="3C4043"/>
                        </a:solidFill>
                        <a:latin typeface="Google Sans"/>
                        <a:ea typeface="Google Sans"/>
                        <a:cs typeface="Google Sans"/>
                        <a:sym typeface="Googl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solidFill>
                            <a:srgbClr val="3C4043"/>
                          </a:solidFill>
                          <a:latin typeface="Google Sans"/>
                          <a:ea typeface="Google Sans"/>
                          <a:cs typeface="Google Sans"/>
                          <a:sym typeface="Google Sans"/>
                        </a:rPr>
                        <a:t>Actually Healthy = No</a:t>
                      </a:r>
                      <a:endParaRPr>
                        <a:solidFill>
                          <a:srgbClr val="3C4043"/>
                        </a:solidFill>
                        <a:latin typeface="Google Sans"/>
                        <a:ea typeface="Google Sans"/>
                        <a:cs typeface="Google Sans"/>
                        <a:sym typeface="Googl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r>
              <a:tr h="865300">
                <a:tc>
                  <a:txBody>
                    <a:bodyPr/>
                    <a:lstStyle/>
                    <a:p>
                      <a:pPr indent="0" lvl="0" marL="0" rtl="0" algn="ctr">
                        <a:spcBef>
                          <a:spcPts val="0"/>
                        </a:spcBef>
                        <a:spcAft>
                          <a:spcPts val="0"/>
                        </a:spcAft>
                        <a:buNone/>
                      </a:pPr>
                      <a:r>
                        <a:rPr lang="en">
                          <a:solidFill>
                            <a:srgbClr val="3C4043"/>
                          </a:solidFill>
                          <a:latin typeface="Google Sans"/>
                          <a:ea typeface="Google Sans"/>
                          <a:cs typeface="Google Sans"/>
                          <a:sym typeface="Google Sans"/>
                        </a:rPr>
                        <a:t>Predicted Healthy = Yes</a:t>
                      </a:r>
                      <a:endParaRPr>
                        <a:solidFill>
                          <a:srgbClr val="3C4043"/>
                        </a:solidFill>
                        <a:latin typeface="Google Sans"/>
                        <a:ea typeface="Google Sans"/>
                        <a:cs typeface="Google Sans"/>
                        <a:sym typeface="Googl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i="1" lang="en" sz="1700">
                          <a:solidFill>
                            <a:srgbClr val="F8F9FA"/>
                          </a:solidFill>
                          <a:latin typeface="Google Sans"/>
                          <a:ea typeface="Google Sans"/>
                          <a:cs typeface="Google Sans"/>
                          <a:sym typeface="Google Sans"/>
                        </a:rPr>
                        <a:t>True Positive</a:t>
                      </a:r>
                      <a:endParaRPr b="1" i="1" sz="1700">
                        <a:solidFill>
                          <a:srgbClr val="F8F9FA"/>
                        </a:solidFill>
                        <a:latin typeface="Google Sans"/>
                        <a:ea typeface="Google Sans"/>
                        <a:cs typeface="Google Sans"/>
                        <a:sym typeface="Googl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34A853"/>
                    </a:solidFill>
                  </a:tcPr>
                </a:tc>
                <a:tc>
                  <a:txBody>
                    <a:bodyPr/>
                    <a:lstStyle/>
                    <a:p>
                      <a:pPr indent="0" lvl="0" marL="0" rtl="0" algn="ctr">
                        <a:spcBef>
                          <a:spcPts val="0"/>
                        </a:spcBef>
                        <a:spcAft>
                          <a:spcPts val="0"/>
                        </a:spcAft>
                        <a:buNone/>
                      </a:pPr>
                      <a:r>
                        <a:rPr b="1" i="1" lang="en" sz="1700">
                          <a:solidFill>
                            <a:schemeClr val="lt2"/>
                          </a:solidFill>
                          <a:latin typeface="Google Sans"/>
                          <a:ea typeface="Google Sans"/>
                          <a:cs typeface="Google Sans"/>
                          <a:sym typeface="Google Sans"/>
                        </a:rPr>
                        <a:t>False Positive</a:t>
                      </a:r>
                      <a:endParaRPr b="1" i="1" sz="1700">
                        <a:solidFill>
                          <a:schemeClr val="lt2"/>
                        </a:solidFill>
                        <a:latin typeface="Google Sans"/>
                        <a:ea typeface="Google Sans"/>
                        <a:cs typeface="Google Sans"/>
                        <a:sym typeface="Googl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34A853"/>
                    </a:solidFill>
                  </a:tcPr>
                </a:tc>
              </a:tr>
              <a:tr h="865300">
                <a:tc>
                  <a:txBody>
                    <a:bodyPr/>
                    <a:lstStyle/>
                    <a:p>
                      <a:pPr indent="0" lvl="0" marL="0" rtl="0" algn="ctr">
                        <a:spcBef>
                          <a:spcPts val="0"/>
                        </a:spcBef>
                        <a:spcAft>
                          <a:spcPts val="0"/>
                        </a:spcAft>
                        <a:buNone/>
                      </a:pPr>
                      <a:r>
                        <a:rPr lang="en">
                          <a:solidFill>
                            <a:srgbClr val="3C4043"/>
                          </a:solidFill>
                          <a:latin typeface="Google Sans"/>
                          <a:ea typeface="Google Sans"/>
                          <a:cs typeface="Google Sans"/>
                          <a:sym typeface="Google Sans"/>
                        </a:rPr>
                        <a:t>Predicted Healthy = No</a:t>
                      </a:r>
                      <a:endParaRPr>
                        <a:solidFill>
                          <a:srgbClr val="3C4043"/>
                        </a:solidFill>
                        <a:latin typeface="Google Sans"/>
                        <a:ea typeface="Google Sans"/>
                        <a:cs typeface="Google Sans"/>
                        <a:sym typeface="Googl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solidFill>
                            <a:srgbClr val="3C4043"/>
                          </a:solidFill>
                          <a:latin typeface="Google Sans"/>
                          <a:ea typeface="Google Sans"/>
                          <a:cs typeface="Google Sans"/>
                          <a:sym typeface="Google Sans"/>
                        </a:rPr>
                        <a:t>False Negative</a:t>
                      </a:r>
                      <a:endParaRPr>
                        <a:solidFill>
                          <a:srgbClr val="3C4043"/>
                        </a:solidFill>
                        <a:latin typeface="Google Sans"/>
                        <a:ea typeface="Google Sans"/>
                        <a:cs typeface="Google Sans"/>
                        <a:sym typeface="Googl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Google Sans"/>
                          <a:ea typeface="Google Sans"/>
                          <a:cs typeface="Google Sans"/>
                          <a:sym typeface="Google Sans"/>
                        </a:rPr>
                        <a:t>True Negative</a:t>
                      </a:r>
                      <a:endParaRPr>
                        <a:latin typeface="Google Sans"/>
                        <a:ea typeface="Google Sans"/>
                        <a:cs typeface="Google Sans"/>
                        <a:sym typeface="Google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r>
            </a:tbl>
          </a:graphicData>
        </a:graphic>
      </p:graphicFrame>
      <p:sp>
        <p:nvSpPr>
          <p:cNvPr id="163" name="Google Shape;163;p26"/>
          <p:cNvSpPr txBox="1"/>
          <p:nvPr>
            <p:ph idx="4294967295" type="body"/>
          </p:nvPr>
        </p:nvSpPr>
        <p:spPr>
          <a:xfrm>
            <a:off x="344500" y="4091650"/>
            <a:ext cx="5904300" cy="641700"/>
          </a:xfrm>
          <a:prstGeom prst="rect">
            <a:avLst/>
          </a:prstGeom>
        </p:spPr>
        <p:txBody>
          <a:bodyPr anchorCtr="0" anchor="ctr" bIns="91425" lIns="91425" spcFirstLastPara="1" rIns="91425" wrap="square" tIns="91425">
            <a:noAutofit/>
          </a:bodyPr>
          <a:lstStyle/>
          <a:p>
            <a:pPr indent="0" lvl="0" marL="457200" rtl="0" algn="l">
              <a:spcBef>
                <a:spcPts val="2200"/>
              </a:spcBef>
              <a:spcAft>
                <a:spcPts val="0"/>
              </a:spcAft>
              <a:buNone/>
            </a:pPr>
            <a:r>
              <a:rPr b="1" lang="en" sz="1700">
                <a:solidFill>
                  <a:schemeClr val="lt1"/>
                </a:solidFill>
                <a:latin typeface="Google Sans"/>
                <a:ea typeface="Google Sans"/>
                <a:cs typeface="Google Sans"/>
                <a:sym typeface="Google Sans"/>
              </a:rPr>
              <a:t>The positive rate is the same across groups</a:t>
            </a:r>
            <a:endParaRPr b="1" sz="1700">
              <a:solidFill>
                <a:schemeClr val="lt1"/>
              </a:solidFill>
              <a:latin typeface="Google Sans"/>
              <a:ea typeface="Google Sans"/>
              <a:cs typeface="Google Sans"/>
              <a:sym typeface="Google Sans"/>
            </a:endParaRPr>
          </a:p>
          <a:p>
            <a:pPr indent="0" lvl="0" marL="0" rtl="0" algn="l">
              <a:spcBef>
                <a:spcPts val="2200"/>
              </a:spcBef>
              <a:spcAft>
                <a:spcPts val="0"/>
              </a:spcAft>
              <a:buNone/>
            </a:pPr>
            <a:r>
              <a:t/>
            </a:r>
            <a:endParaRPr b="1" sz="1600">
              <a:solidFill>
                <a:srgbClr val="3C4043"/>
              </a:solidFill>
              <a:latin typeface="Google Sans"/>
              <a:ea typeface="Google Sans"/>
              <a:cs typeface="Google Sans"/>
              <a:sym typeface="Google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idx="4294967295" type="title"/>
          </p:nvPr>
        </p:nvSpPr>
        <p:spPr>
          <a:xfrm>
            <a:off x="344500" y="264375"/>
            <a:ext cx="7797000" cy="5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Problem</a:t>
            </a:r>
            <a:r>
              <a:rPr lang="en"/>
              <a:t> with Demographic Parity</a:t>
            </a:r>
            <a:endParaRPr/>
          </a:p>
        </p:txBody>
      </p:sp>
      <p:sp>
        <p:nvSpPr>
          <p:cNvPr id="169" name="Google Shape;169;p27"/>
          <p:cNvSpPr/>
          <p:nvPr/>
        </p:nvSpPr>
        <p:spPr>
          <a:xfrm>
            <a:off x="5472381" y="3521130"/>
            <a:ext cx="248100" cy="293700"/>
          </a:xfrm>
          <a:prstGeom prst="mathMultiply">
            <a:avLst>
              <a:gd fmla="val 23520"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p:nvPr/>
        </p:nvSpPr>
        <p:spPr>
          <a:xfrm>
            <a:off x="2968830" y="2796257"/>
            <a:ext cx="248100" cy="293700"/>
          </a:xfrm>
          <a:prstGeom prst="mathMultiply">
            <a:avLst>
              <a:gd fmla="val 23520" name="adj1"/>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p:nvPr/>
        </p:nvSpPr>
        <p:spPr>
          <a:xfrm>
            <a:off x="5658666" y="1896880"/>
            <a:ext cx="186300" cy="185400"/>
          </a:xfrm>
          <a:prstGeom prst="flowChartConnector">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
          <p:cNvSpPr/>
          <p:nvPr/>
        </p:nvSpPr>
        <p:spPr>
          <a:xfrm>
            <a:off x="3094905" y="2295610"/>
            <a:ext cx="186300" cy="185400"/>
          </a:xfrm>
          <a:prstGeom prst="flowChartConnector">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7"/>
          <p:cNvSpPr/>
          <p:nvPr/>
        </p:nvSpPr>
        <p:spPr>
          <a:xfrm>
            <a:off x="3937772" y="1794195"/>
            <a:ext cx="186300" cy="185400"/>
          </a:xfrm>
          <a:prstGeom prst="flowChartConnector">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7"/>
          <p:cNvSpPr/>
          <p:nvPr/>
        </p:nvSpPr>
        <p:spPr>
          <a:xfrm>
            <a:off x="3063866" y="3278376"/>
            <a:ext cx="248100" cy="293700"/>
          </a:xfrm>
          <a:prstGeom prst="mathMultiply">
            <a:avLst>
              <a:gd fmla="val 23520"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7"/>
          <p:cNvSpPr/>
          <p:nvPr/>
        </p:nvSpPr>
        <p:spPr>
          <a:xfrm>
            <a:off x="5720584" y="2867581"/>
            <a:ext cx="248100" cy="293700"/>
          </a:xfrm>
          <a:prstGeom prst="mathMultiply">
            <a:avLst>
              <a:gd fmla="val 23520"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p:nvPr/>
        </p:nvSpPr>
        <p:spPr>
          <a:xfrm>
            <a:off x="5238842" y="3062616"/>
            <a:ext cx="248100" cy="293700"/>
          </a:xfrm>
          <a:prstGeom prst="mathMultiply">
            <a:avLst>
              <a:gd fmla="val 23520"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7"/>
          <p:cNvSpPr/>
          <p:nvPr/>
        </p:nvSpPr>
        <p:spPr>
          <a:xfrm>
            <a:off x="3845412" y="2948477"/>
            <a:ext cx="248100" cy="293700"/>
          </a:xfrm>
          <a:prstGeom prst="mathMultiply">
            <a:avLst>
              <a:gd fmla="val 23520"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7"/>
          <p:cNvSpPr/>
          <p:nvPr/>
        </p:nvSpPr>
        <p:spPr>
          <a:xfrm>
            <a:off x="3501689" y="2654913"/>
            <a:ext cx="248100" cy="293700"/>
          </a:xfrm>
          <a:prstGeom prst="mathMultiply">
            <a:avLst>
              <a:gd fmla="val 23520" name="adj1"/>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p:nvPr/>
        </p:nvSpPr>
        <p:spPr>
          <a:xfrm>
            <a:off x="3597239" y="3348995"/>
            <a:ext cx="248100" cy="293700"/>
          </a:xfrm>
          <a:prstGeom prst="mathMultiply">
            <a:avLst>
              <a:gd fmla="val 23520" name="adj1"/>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7"/>
          <p:cNvSpPr/>
          <p:nvPr/>
        </p:nvSpPr>
        <p:spPr>
          <a:xfrm>
            <a:off x="3368795" y="3001939"/>
            <a:ext cx="248100" cy="293700"/>
          </a:xfrm>
          <a:prstGeom prst="mathMultiply">
            <a:avLst>
              <a:gd fmla="val 23520"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7"/>
          <p:cNvSpPr/>
          <p:nvPr/>
        </p:nvSpPr>
        <p:spPr>
          <a:xfrm>
            <a:off x="3532421" y="2102196"/>
            <a:ext cx="186300" cy="185400"/>
          </a:xfrm>
          <a:prstGeom prst="flowChartConnector">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7"/>
          <p:cNvSpPr/>
          <p:nvPr/>
        </p:nvSpPr>
        <p:spPr>
          <a:xfrm>
            <a:off x="2877725" y="1454475"/>
            <a:ext cx="186300" cy="185400"/>
          </a:xfrm>
          <a:prstGeom prst="flowChartConnector">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7"/>
          <p:cNvSpPr/>
          <p:nvPr/>
        </p:nvSpPr>
        <p:spPr>
          <a:xfrm>
            <a:off x="3532697" y="1671244"/>
            <a:ext cx="186300" cy="185400"/>
          </a:xfrm>
          <a:prstGeom prst="flowChartConnector">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7"/>
          <p:cNvSpPr/>
          <p:nvPr/>
        </p:nvSpPr>
        <p:spPr>
          <a:xfrm>
            <a:off x="3127637" y="1896885"/>
            <a:ext cx="186300" cy="185400"/>
          </a:xfrm>
          <a:prstGeom prst="flowChartConnector">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7"/>
          <p:cNvSpPr/>
          <p:nvPr/>
        </p:nvSpPr>
        <p:spPr>
          <a:xfrm>
            <a:off x="5050977" y="2789550"/>
            <a:ext cx="186300" cy="108300"/>
          </a:xfrm>
          <a:prstGeom prst="mathMinus">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7"/>
          <p:cNvSpPr/>
          <p:nvPr/>
        </p:nvSpPr>
        <p:spPr>
          <a:xfrm>
            <a:off x="5269866" y="2789550"/>
            <a:ext cx="186300" cy="108300"/>
          </a:xfrm>
          <a:prstGeom prst="mathMinus">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7"/>
          <p:cNvSpPr/>
          <p:nvPr/>
        </p:nvSpPr>
        <p:spPr>
          <a:xfrm>
            <a:off x="5472381" y="2789550"/>
            <a:ext cx="186300" cy="108300"/>
          </a:xfrm>
          <a:prstGeom prst="mathMinus">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p:nvPr/>
        </p:nvSpPr>
        <p:spPr>
          <a:xfrm>
            <a:off x="5674926" y="2789550"/>
            <a:ext cx="186300" cy="108300"/>
          </a:xfrm>
          <a:prstGeom prst="mathMinus">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p:nvPr/>
        </p:nvSpPr>
        <p:spPr>
          <a:xfrm>
            <a:off x="5877456" y="2789550"/>
            <a:ext cx="186300" cy="108300"/>
          </a:xfrm>
          <a:prstGeom prst="mathMinus">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7"/>
          <p:cNvSpPr/>
          <p:nvPr/>
        </p:nvSpPr>
        <p:spPr>
          <a:xfrm>
            <a:off x="6079986" y="2789550"/>
            <a:ext cx="186300" cy="108300"/>
          </a:xfrm>
          <a:prstGeom prst="mathMinus">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7"/>
          <p:cNvSpPr/>
          <p:nvPr/>
        </p:nvSpPr>
        <p:spPr>
          <a:xfrm>
            <a:off x="2908764" y="2533137"/>
            <a:ext cx="186300" cy="108300"/>
          </a:xfrm>
          <a:prstGeom prst="mathMinus">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7"/>
          <p:cNvSpPr/>
          <p:nvPr/>
        </p:nvSpPr>
        <p:spPr>
          <a:xfrm>
            <a:off x="3127652" y="2533137"/>
            <a:ext cx="186300" cy="108300"/>
          </a:xfrm>
          <a:prstGeom prst="mathMinus">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7"/>
          <p:cNvSpPr/>
          <p:nvPr/>
        </p:nvSpPr>
        <p:spPr>
          <a:xfrm>
            <a:off x="3330167" y="2533137"/>
            <a:ext cx="186300" cy="108300"/>
          </a:xfrm>
          <a:prstGeom prst="mathMinus">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7"/>
          <p:cNvSpPr/>
          <p:nvPr/>
        </p:nvSpPr>
        <p:spPr>
          <a:xfrm>
            <a:off x="3532712" y="2533137"/>
            <a:ext cx="186300" cy="108300"/>
          </a:xfrm>
          <a:prstGeom prst="mathMinus">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7"/>
          <p:cNvSpPr/>
          <p:nvPr/>
        </p:nvSpPr>
        <p:spPr>
          <a:xfrm>
            <a:off x="3735242" y="2533137"/>
            <a:ext cx="186300" cy="108300"/>
          </a:xfrm>
          <a:prstGeom prst="mathMinus">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7"/>
          <p:cNvSpPr/>
          <p:nvPr/>
        </p:nvSpPr>
        <p:spPr>
          <a:xfrm>
            <a:off x="3937772" y="2533137"/>
            <a:ext cx="186300" cy="108300"/>
          </a:xfrm>
          <a:prstGeom prst="mathMinus">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7"/>
          <p:cNvSpPr/>
          <p:nvPr/>
        </p:nvSpPr>
        <p:spPr>
          <a:xfrm>
            <a:off x="455175" y="3578250"/>
            <a:ext cx="1781100" cy="1245600"/>
          </a:xfrm>
          <a:prstGeom prst="roundRect">
            <a:avLst>
              <a:gd fmla="val 0" name="adj"/>
            </a:avLst>
          </a:prstGeom>
          <a:solidFill>
            <a:srgbClr val="F8F9FA"/>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7"/>
          <p:cNvSpPr/>
          <p:nvPr/>
        </p:nvSpPr>
        <p:spPr>
          <a:xfrm>
            <a:off x="624775" y="3705813"/>
            <a:ext cx="153900" cy="153900"/>
          </a:xfrm>
          <a:prstGeom prst="flowChartConnector">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7"/>
          <p:cNvSpPr/>
          <p:nvPr/>
        </p:nvSpPr>
        <p:spPr>
          <a:xfrm>
            <a:off x="624775" y="3978738"/>
            <a:ext cx="153900" cy="153900"/>
          </a:xfrm>
          <a:prstGeom prst="flowChartConnector">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7"/>
          <p:cNvSpPr/>
          <p:nvPr/>
        </p:nvSpPr>
        <p:spPr>
          <a:xfrm>
            <a:off x="599125" y="4507713"/>
            <a:ext cx="205200" cy="243600"/>
          </a:xfrm>
          <a:prstGeom prst="mathMultiply">
            <a:avLst>
              <a:gd fmla="val 23520" name="adj1"/>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7"/>
          <p:cNvSpPr/>
          <p:nvPr/>
        </p:nvSpPr>
        <p:spPr>
          <a:xfrm>
            <a:off x="604675" y="4207263"/>
            <a:ext cx="205200" cy="243600"/>
          </a:xfrm>
          <a:prstGeom prst="mathMultiply">
            <a:avLst>
              <a:gd fmla="val 23520"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7"/>
          <p:cNvSpPr txBox="1"/>
          <p:nvPr/>
        </p:nvSpPr>
        <p:spPr>
          <a:xfrm>
            <a:off x="901250" y="3627325"/>
            <a:ext cx="1284600" cy="11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Google Sans"/>
                <a:ea typeface="Google Sans"/>
                <a:cs typeface="Google Sans"/>
                <a:sym typeface="Google Sans"/>
              </a:rPr>
              <a:t>True positive</a:t>
            </a:r>
            <a:endParaRPr b="1" sz="800">
              <a:latin typeface="Google Sans"/>
              <a:ea typeface="Google Sans"/>
              <a:cs typeface="Google Sans"/>
              <a:sym typeface="Google Sans"/>
            </a:endParaRPr>
          </a:p>
          <a:p>
            <a:pPr indent="0" lvl="0" marL="0" rtl="0" algn="l">
              <a:spcBef>
                <a:spcPts val="0"/>
              </a:spcBef>
              <a:spcAft>
                <a:spcPts val="0"/>
              </a:spcAft>
              <a:buNone/>
            </a:pPr>
            <a:r>
              <a:t/>
            </a:r>
            <a:endParaRPr b="1" sz="1000">
              <a:latin typeface="Google Sans"/>
              <a:ea typeface="Google Sans"/>
              <a:cs typeface="Google Sans"/>
              <a:sym typeface="Google Sans"/>
            </a:endParaRPr>
          </a:p>
          <a:p>
            <a:pPr indent="0" lvl="0" marL="0" rtl="0" algn="l">
              <a:spcBef>
                <a:spcPts val="0"/>
              </a:spcBef>
              <a:spcAft>
                <a:spcPts val="0"/>
              </a:spcAft>
              <a:buNone/>
            </a:pPr>
            <a:r>
              <a:rPr b="1" lang="en" sz="800">
                <a:latin typeface="Google Sans"/>
                <a:ea typeface="Google Sans"/>
                <a:cs typeface="Google Sans"/>
                <a:sym typeface="Google Sans"/>
              </a:rPr>
              <a:t>False positive</a:t>
            </a:r>
            <a:endParaRPr b="1" sz="800">
              <a:latin typeface="Google Sans"/>
              <a:ea typeface="Google Sans"/>
              <a:cs typeface="Google Sans"/>
              <a:sym typeface="Google Sans"/>
            </a:endParaRPr>
          </a:p>
          <a:p>
            <a:pPr indent="0" lvl="0" marL="0" rtl="0" algn="l">
              <a:spcBef>
                <a:spcPts val="0"/>
              </a:spcBef>
              <a:spcAft>
                <a:spcPts val="0"/>
              </a:spcAft>
              <a:buNone/>
            </a:pPr>
            <a:r>
              <a:t/>
            </a:r>
            <a:endParaRPr b="1" sz="1000">
              <a:latin typeface="Google Sans"/>
              <a:ea typeface="Google Sans"/>
              <a:cs typeface="Google Sans"/>
              <a:sym typeface="Google Sans"/>
            </a:endParaRPr>
          </a:p>
          <a:p>
            <a:pPr indent="0" lvl="0" marL="0" rtl="0" algn="l">
              <a:spcBef>
                <a:spcPts val="0"/>
              </a:spcBef>
              <a:spcAft>
                <a:spcPts val="0"/>
              </a:spcAft>
              <a:buNone/>
            </a:pPr>
            <a:r>
              <a:rPr b="1" lang="en" sz="800">
                <a:latin typeface="Google Sans"/>
                <a:ea typeface="Google Sans"/>
                <a:cs typeface="Google Sans"/>
                <a:sym typeface="Google Sans"/>
              </a:rPr>
              <a:t>True negative</a:t>
            </a:r>
            <a:endParaRPr b="1" sz="800">
              <a:latin typeface="Google Sans"/>
              <a:ea typeface="Google Sans"/>
              <a:cs typeface="Google Sans"/>
              <a:sym typeface="Google Sans"/>
            </a:endParaRPr>
          </a:p>
          <a:p>
            <a:pPr indent="0" lvl="0" marL="0" rtl="0" algn="l">
              <a:spcBef>
                <a:spcPts val="0"/>
              </a:spcBef>
              <a:spcAft>
                <a:spcPts val="0"/>
              </a:spcAft>
              <a:buNone/>
            </a:pPr>
            <a:r>
              <a:t/>
            </a:r>
            <a:endParaRPr b="1" sz="1100">
              <a:latin typeface="Google Sans"/>
              <a:ea typeface="Google Sans"/>
              <a:cs typeface="Google Sans"/>
              <a:sym typeface="Google Sans"/>
            </a:endParaRPr>
          </a:p>
          <a:p>
            <a:pPr indent="0" lvl="0" marL="0" rtl="0" algn="l">
              <a:spcBef>
                <a:spcPts val="0"/>
              </a:spcBef>
              <a:spcAft>
                <a:spcPts val="0"/>
              </a:spcAft>
              <a:buNone/>
            </a:pPr>
            <a:r>
              <a:rPr b="1" lang="en" sz="800">
                <a:latin typeface="Google Sans"/>
                <a:ea typeface="Google Sans"/>
                <a:cs typeface="Google Sans"/>
                <a:sym typeface="Google Sans"/>
              </a:rPr>
              <a:t>False negative</a:t>
            </a:r>
            <a:endParaRPr b="1" sz="800">
              <a:latin typeface="Google Sans"/>
              <a:ea typeface="Google Sans"/>
              <a:cs typeface="Google Sans"/>
              <a:sym typeface="Google Sans"/>
            </a:endParaRPr>
          </a:p>
          <a:p>
            <a:pPr indent="0" lvl="0" marL="0" rtl="0" algn="l">
              <a:spcBef>
                <a:spcPts val="0"/>
              </a:spcBef>
              <a:spcAft>
                <a:spcPts val="0"/>
              </a:spcAft>
              <a:buNone/>
            </a:pPr>
            <a:r>
              <a:t/>
            </a:r>
            <a:endParaRPr b="1" sz="800">
              <a:latin typeface="Google Sans"/>
              <a:ea typeface="Google Sans"/>
              <a:cs typeface="Google Sans"/>
              <a:sym typeface="Google Sans"/>
            </a:endParaRPr>
          </a:p>
          <a:p>
            <a:pPr indent="0" lvl="0" marL="0" rtl="0" algn="l">
              <a:spcBef>
                <a:spcPts val="0"/>
              </a:spcBef>
              <a:spcAft>
                <a:spcPts val="0"/>
              </a:spcAft>
              <a:buNone/>
            </a:pPr>
            <a:r>
              <a:t/>
            </a:r>
            <a:endParaRPr b="1" sz="800">
              <a:latin typeface="Google Sans"/>
              <a:ea typeface="Google Sans"/>
              <a:cs typeface="Google Sans"/>
              <a:sym typeface="Google Sans"/>
            </a:endParaRPr>
          </a:p>
        </p:txBody>
      </p:sp>
      <p:sp>
        <p:nvSpPr>
          <p:cNvPr id="203" name="Google Shape;203;p27"/>
          <p:cNvSpPr/>
          <p:nvPr/>
        </p:nvSpPr>
        <p:spPr>
          <a:xfrm>
            <a:off x="5269881" y="2295595"/>
            <a:ext cx="186300" cy="185400"/>
          </a:xfrm>
          <a:prstGeom prst="flowChartConnector">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7"/>
          <p:cNvSpPr/>
          <p:nvPr/>
        </p:nvSpPr>
        <p:spPr>
          <a:xfrm>
            <a:off x="5720569" y="2494438"/>
            <a:ext cx="186300" cy="185400"/>
          </a:xfrm>
          <a:prstGeom prst="flowChartConnector">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7"/>
          <p:cNvSpPr txBox="1"/>
          <p:nvPr/>
        </p:nvSpPr>
        <p:spPr>
          <a:xfrm>
            <a:off x="4994525" y="4043083"/>
            <a:ext cx="1547100" cy="60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oogle Sans"/>
                <a:ea typeface="Google Sans"/>
                <a:cs typeface="Google Sans"/>
                <a:sym typeface="Google Sans"/>
              </a:rPr>
              <a:t>Group B</a:t>
            </a:r>
            <a:endParaRPr b="1">
              <a:latin typeface="Google Sans"/>
              <a:ea typeface="Google Sans"/>
              <a:cs typeface="Google Sans"/>
              <a:sym typeface="Google Sans"/>
            </a:endParaRPr>
          </a:p>
          <a:p>
            <a:pPr indent="0" lvl="0" marL="0" rtl="0" algn="ctr">
              <a:spcBef>
                <a:spcPts val="0"/>
              </a:spcBef>
              <a:spcAft>
                <a:spcPts val="0"/>
              </a:spcAft>
              <a:buNone/>
            </a:pPr>
            <a:r>
              <a:rPr b="1" lang="en">
                <a:latin typeface="Google Sans"/>
                <a:ea typeface="Google Sans"/>
                <a:cs typeface="Google Sans"/>
                <a:sym typeface="Google Sans"/>
              </a:rPr>
              <a:t>PR is 4/8</a:t>
            </a:r>
            <a:endParaRPr b="1">
              <a:latin typeface="Google Sans"/>
              <a:ea typeface="Google Sans"/>
              <a:cs typeface="Google Sans"/>
              <a:sym typeface="Google Sans"/>
            </a:endParaRPr>
          </a:p>
          <a:p>
            <a:pPr indent="0" lvl="0" marL="0" rtl="0" algn="ctr">
              <a:spcBef>
                <a:spcPts val="0"/>
              </a:spcBef>
              <a:spcAft>
                <a:spcPts val="0"/>
              </a:spcAft>
              <a:buNone/>
            </a:pPr>
            <a:r>
              <a:rPr b="1" lang="en">
                <a:latin typeface="Google Sans"/>
                <a:ea typeface="Google Sans"/>
                <a:cs typeface="Google Sans"/>
                <a:sym typeface="Google Sans"/>
              </a:rPr>
              <a:t>50%</a:t>
            </a:r>
            <a:endParaRPr b="1">
              <a:latin typeface="Google Sans"/>
              <a:ea typeface="Google Sans"/>
              <a:cs typeface="Google Sans"/>
              <a:sym typeface="Google Sans"/>
            </a:endParaRPr>
          </a:p>
        </p:txBody>
      </p:sp>
      <p:sp>
        <p:nvSpPr>
          <p:cNvPr id="206" name="Google Shape;206;p27"/>
          <p:cNvSpPr txBox="1"/>
          <p:nvPr/>
        </p:nvSpPr>
        <p:spPr>
          <a:xfrm>
            <a:off x="2766575" y="4043085"/>
            <a:ext cx="1547100" cy="60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oogle Sans"/>
                <a:ea typeface="Google Sans"/>
                <a:cs typeface="Google Sans"/>
                <a:sym typeface="Google Sans"/>
              </a:rPr>
              <a:t>Group A</a:t>
            </a:r>
            <a:endParaRPr b="1">
              <a:latin typeface="Google Sans"/>
              <a:ea typeface="Google Sans"/>
              <a:cs typeface="Google Sans"/>
              <a:sym typeface="Google Sans"/>
            </a:endParaRPr>
          </a:p>
          <a:p>
            <a:pPr indent="0" lvl="0" marL="0" rtl="0" algn="ctr">
              <a:spcBef>
                <a:spcPts val="0"/>
              </a:spcBef>
              <a:spcAft>
                <a:spcPts val="0"/>
              </a:spcAft>
              <a:buNone/>
            </a:pPr>
            <a:r>
              <a:rPr b="1" lang="en">
                <a:latin typeface="Google Sans"/>
                <a:ea typeface="Google Sans"/>
                <a:cs typeface="Google Sans"/>
                <a:sym typeface="Google Sans"/>
              </a:rPr>
              <a:t>PR is 6/12</a:t>
            </a:r>
            <a:endParaRPr b="1">
              <a:latin typeface="Google Sans"/>
              <a:ea typeface="Google Sans"/>
              <a:cs typeface="Google Sans"/>
              <a:sym typeface="Google Sans"/>
            </a:endParaRPr>
          </a:p>
          <a:p>
            <a:pPr indent="0" lvl="0" marL="0" rtl="0" algn="ctr">
              <a:spcBef>
                <a:spcPts val="0"/>
              </a:spcBef>
              <a:spcAft>
                <a:spcPts val="0"/>
              </a:spcAft>
              <a:buNone/>
            </a:pPr>
            <a:r>
              <a:rPr b="1" lang="en">
                <a:latin typeface="Google Sans"/>
                <a:ea typeface="Google Sans"/>
                <a:cs typeface="Google Sans"/>
                <a:sym typeface="Google Sans"/>
              </a:rPr>
              <a:t>50%</a:t>
            </a:r>
            <a:endParaRPr b="1">
              <a:latin typeface="Google Sans"/>
              <a:ea typeface="Google Sans"/>
              <a:cs typeface="Google Sans"/>
              <a:sym typeface="Google Sans"/>
            </a:endParaRPr>
          </a:p>
        </p:txBody>
      </p:sp>
      <p:sp>
        <p:nvSpPr>
          <p:cNvPr id="207" name="Google Shape;207;p27"/>
          <p:cNvSpPr txBox="1"/>
          <p:nvPr/>
        </p:nvSpPr>
        <p:spPr>
          <a:xfrm>
            <a:off x="301250" y="1856650"/>
            <a:ext cx="1680000" cy="60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oogle Sans"/>
                <a:ea typeface="Google Sans"/>
                <a:cs typeface="Google Sans"/>
                <a:sym typeface="Google Sans"/>
              </a:rPr>
              <a:t>Introduced False Negatives!</a:t>
            </a:r>
            <a:endParaRPr b="1">
              <a:latin typeface="Google Sans"/>
              <a:ea typeface="Google Sans"/>
              <a:cs typeface="Google Sans"/>
              <a:sym typeface="Google Sans"/>
            </a:endParaRPr>
          </a:p>
        </p:txBody>
      </p:sp>
      <p:cxnSp>
        <p:nvCxnSpPr>
          <p:cNvPr id="208" name="Google Shape;208;p27"/>
          <p:cNvCxnSpPr/>
          <p:nvPr/>
        </p:nvCxnSpPr>
        <p:spPr>
          <a:xfrm>
            <a:off x="1752600" y="2428875"/>
            <a:ext cx="1086300" cy="442800"/>
          </a:xfrm>
          <a:prstGeom prst="straightConnector1">
            <a:avLst/>
          </a:prstGeom>
          <a:noFill/>
          <a:ln cap="flat" cmpd="sng" w="28575">
            <a:solidFill>
              <a:schemeClr val="dk1"/>
            </a:solidFill>
            <a:prstDash val="solid"/>
            <a:round/>
            <a:headEnd len="med" w="med" type="none"/>
            <a:tailEnd len="med" w="med" type="stealth"/>
          </a:ln>
        </p:spPr>
      </p:cxnSp>
      <p:sp>
        <p:nvSpPr>
          <p:cNvPr id="209" name="Google Shape;209;p27"/>
          <p:cNvSpPr/>
          <p:nvPr/>
        </p:nvSpPr>
        <p:spPr>
          <a:xfrm>
            <a:off x="5877444" y="2199338"/>
            <a:ext cx="186300" cy="185400"/>
          </a:xfrm>
          <a:prstGeom prst="flowChartConnector">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7"/>
          <p:cNvSpPr/>
          <p:nvPr/>
        </p:nvSpPr>
        <p:spPr>
          <a:xfrm>
            <a:off x="5846559" y="3323618"/>
            <a:ext cx="248100" cy="293700"/>
          </a:xfrm>
          <a:prstGeom prst="mathMultiply">
            <a:avLst>
              <a:gd fmla="val 23520"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nyMLx">
  <a:themeElements>
    <a:clrScheme name="Google Colours">
      <a:dk1>
        <a:srgbClr val="3C4043"/>
      </a:dk1>
      <a:lt1>
        <a:srgbClr val="5F6368"/>
      </a:lt1>
      <a:dk2>
        <a:srgbClr val="BDC1C6"/>
      </a:dk2>
      <a:lt2>
        <a:srgbClr val="F8F9FA"/>
      </a:lt2>
      <a:accent1>
        <a:srgbClr val="4285F4"/>
      </a:accent1>
      <a:accent2>
        <a:srgbClr val="EA4335"/>
      </a:accent2>
      <a:accent3>
        <a:srgbClr val="FBBC05"/>
      </a:accent3>
      <a:accent4>
        <a:srgbClr val="34A853"/>
      </a:accent4>
      <a:accent5>
        <a:srgbClr val="185ABC"/>
      </a:accent5>
      <a:accent6>
        <a:srgbClr val="B31412"/>
      </a:accent6>
      <a:hlink>
        <a:srgbClr val="1A73E8"/>
      </a:hlink>
      <a:folHlink>
        <a:srgbClr val="7B1F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