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 Thin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Google Sans"/>
      <p:regular r:id="rId42"/>
      <p:bold r:id="rId43"/>
      <p:italic r:id="rId44"/>
      <p:boldItalic r:id="rId45"/>
    </p:embeddedFont>
    <p:embeddedFont>
      <p:font typeface="Google Sans Medium"/>
      <p:regular r:id="rId46"/>
      <p:bold r:id="rId47"/>
      <p:italic r:id="rId48"/>
      <p:boldItalic r:id="rId49"/>
    </p:embeddedFont>
    <p:embeddedFont>
      <p:font typeface="Helvetica Neue Light"/>
      <p:regular r:id="rId50"/>
      <p:bold r:id="rId51"/>
      <p:italic r:id="rId52"/>
      <p:boldItalic r:id="rId53"/>
    </p:embeddedFont>
    <p:embeddedFont>
      <p:font typeface="Roboto Mon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Brian Planch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52DEF0-66E0-48D0-B208-5A7B69AF2F9B}">
  <a:tblStyle styleId="{B952DEF0-66E0-48D0-B208-5A7B69AF2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GoogleSans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GoogleSans-italic.fntdata"/><Relationship Id="rId43" Type="http://schemas.openxmlformats.org/officeDocument/2006/relationships/font" Target="fonts/GoogleSans-bold.fntdata"/><Relationship Id="rId46" Type="http://schemas.openxmlformats.org/officeDocument/2006/relationships/font" Target="fonts/GoogleSansMedium-regular.fntdata"/><Relationship Id="rId45" Type="http://schemas.openxmlformats.org/officeDocument/2006/relationships/font" Target="fonts/Google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GoogleSansMedium-italic.fntdata"/><Relationship Id="rId47" Type="http://schemas.openxmlformats.org/officeDocument/2006/relationships/font" Target="fonts/GoogleSansMedium-bold.fntdata"/><Relationship Id="rId49" Type="http://schemas.openxmlformats.org/officeDocument/2006/relationships/font" Target="fonts/GoogleSans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obotoThin-bold.fntdata"/><Relationship Id="rId34" Type="http://schemas.openxmlformats.org/officeDocument/2006/relationships/font" Target="fonts/RobotoThin-regular.fntdata"/><Relationship Id="rId37" Type="http://schemas.openxmlformats.org/officeDocument/2006/relationships/font" Target="fonts/RobotoThin-boldItalic.fntdata"/><Relationship Id="rId36" Type="http://schemas.openxmlformats.org/officeDocument/2006/relationships/font" Target="fonts/RobotoThin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Light-bold.fntdata"/><Relationship Id="rId50" Type="http://schemas.openxmlformats.org/officeDocument/2006/relationships/font" Target="fonts/HelveticaNeueLight-regular.fntdata"/><Relationship Id="rId53" Type="http://schemas.openxmlformats.org/officeDocument/2006/relationships/font" Target="fonts/HelveticaNeueLight-boldItalic.fntdata"/><Relationship Id="rId52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55" Type="http://schemas.openxmlformats.org/officeDocument/2006/relationships/font" Target="fonts/RobotoMono-bold.fntdata"/><Relationship Id="rId10" Type="http://schemas.openxmlformats.org/officeDocument/2006/relationships/slide" Target="slides/slide4.xml"/><Relationship Id="rId54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57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08T02:46:55.719">
    <p:pos x="6000" y="0"/>
    <p:text>all from 2-3-2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1-17T22:25:55.917">
    <p:pos x="2105" y="1158"/>
    <p:text>I made these</p:text>
  </p:cm>
  <p:cm authorId="0" idx="3" dt="2020-11-08T02:47:00.332">
    <p:pos x="6000" y="0"/>
    <p:text>all from 2-3-2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0-11-19T04:44:45.225">
    <p:pos x="6000" y="0"/>
    <p:text>@dhilanramaprasad@college.harvard.edu I made these slides "less busy" per VJ's request but/and note that he wanted them simpler so if there is somethign obvious you see for simplification go for it!
_Assigned to Dhilan Ramaprasad_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4ca29c69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4ca29c69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25e76fb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25e76fb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them to think about how much memory will happen when we print the size of the tflite model using floats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25e76fb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25e76fb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them to think about how much memory will happen when we print the size of the tflite model using floats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25e76fb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25e76fb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them to think about how much memory will happen when we print the size of the tflite model using floats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25e76fba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25e76fba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them to think about how much memory will happen when we print the size of the tflite model using floats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b0b2792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b0b2792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f1b6e4a9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f1b6e4a9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TINYML is very specific and that’s where it is good vs. general in the cloud (tie </a:t>
            </a:r>
            <a:r>
              <a:rPr lang="en"/>
              <a:t>back</a:t>
            </a:r>
            <a:r>
              <a:rPr lang="en"/>
              <a:t> to the federated model)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b0b27924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b0b27924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TINYML is very specific and that’s where it is good vs. general in the cloud (tie back to the federated model)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c831ced8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c831ced8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TINYML is very specific and that’s where it is good vs. general in the cloud (tie back to the federated model)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c831ced8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c831ced8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TINYML is very specific and that’s where it is good vs. general in the cloud (tie back to the federated model)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c831ced8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c831ced8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TINYML is very specific and that’s where it is good vs. general in the cloud (tie back to the federated model)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4ca29c6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4ca29c6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now moving to designing a model!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c831ced8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c831ced8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TINYML is very specific and that’s where it is good vs. general in the cloud (tie back to the federated model)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6af322f5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6af322f5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we are trying to solve a very specific problem here. Just to wake up on the keywords. Therefore we can get away with a model that is smaller and less powerful! This is why we use this as part of a federated application and use a much larger general speech model in the cloud to figure out a users specific query! This is another example of how </a:t>
            </a:r>
            <a:r>
              <a:rPr lang="en">
                <a:solidFill>
                  <a:schemeClr val="dk1"/>
                </a:solidFill>
              </a:rPr>
              <a:t>TinyML is different than standard ML. Here we are solving very specific problems with very specific datasets and models!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f1b6e4a9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f1b6e4a9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4ca29c6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a4ca29c6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this is the model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0b279247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0b279247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TINYML is very specific and that’s where it is good vs. general in the cloud (tie back to the federated model)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b0b27924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b0b27924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TINYML is very specific and that’s where it is good vs. general in the cloud (tie back to the federated model)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6af322f5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6af322f5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TINYML is very specific and that’s where it is good vs. general in the cloud (tie back to the federated model)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ab0b279247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ab0b279247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TINYML is very specific and that’s where it is good vs. general in the cloud (tie back to the federated model)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c831ced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c831ced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now moving to designing a model!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4ca29c6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4ca29c6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from last course we had a CNN where we took an input image and put it through a series of filters via convolutions to get some features and classify those features to get our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from 2-3-2 (LAURENCE OWNED)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831ced8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831ced8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from last course we had a CNN where we took an input image and put it through a series of filters via convolutions to get some features and classify those features to get our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from 2-3-2 (LAURENCE OWNED)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25e76fb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25e76f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no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c831ced8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c831ced8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this is the model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f1b6e4a9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f1b6e4a9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 them of the constraint on memory which is so crucial for microcontrollers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BOARD: 1-3-4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f1b6e4a9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f1b6e4a9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them to think about how much memory will happen when we print the size of the tflite model using floats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bg>
      <p:bgPr>
        <a:solidFill>
          <a:srgbClr val="A51C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creen">
  <p:cSld name="Blank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8050" y="0"/>
            <a:ext cx="91620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Fullscreen</a:t>
            </a:r>
            <a:endParaRPr b="1"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Show Presenter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bg>
      <p:bgPr>
        <a:solidFill>
          <a:srgbClr val="F1F3F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 Flip">
  <p:cSld name="TITLE_2_2_1_2">
    <p:bg>
      <p:bgPr>
        <a:solidFill>
          <a:srgbClr val="F1F3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49927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bg>
      <p:bgPr>
        <a:solidFill>
          <a:srgbClr val="F1F3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 Flip">
  <p:cSld name="TITLE_2_2_1_1_1">
    <p:bg>
      <p:bgPr>
        <a:solidFill>
          <a:srgbClr val="F1F3F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49927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9" name="Google Shape;79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bg>
      <p:bgPr>
        <a:solidFill>
          <a:srgbClr val="F1F3F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9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6" name="Google Shape;86;p19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bg>
      <p:bgPr>
        <a:solidFill>
          <a:srgbClr val="EA8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" name="Google Shape;2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Keyword Spotting Model</a:t>
            </a:r>
            <a:endParaRPr/>
          </a:p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/>
        </p:nvSpPr>
        <p:spPr>
          <a:xfrm>
            <a:off x="344500" y="268950"/>
            <a:ext cx="856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Convert the model to TFLite and print the size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tf.saved_model.save(model, SAVED_MODEL)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float_converter = tf.lite.</a:t>
            </a:r>
            <a:r>
              <a:rPr b="1"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TFLiteConverter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.from_saved_model(SAVED_MODEL)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float_tflite_model = </a:t>
            </a:r>
            <a:r>
              <a:rPr b="1"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float_converter.convert()</a:t>
            </a:r>
            <a:endParaRPr b="1"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float_tflite_model_size = </a:t>
            </a:r>
            <a:r>
              <a:rPr lang="en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(FLOAT_MODEL_TFLITE,</a:t>
            </a: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"wb"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).write(float_tflite_model)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"Float model is %d bytes"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% float_tflite_model_size)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2338500" y="2341700"/>
            <a:ext cx="4467000" cy="7134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6822684 bytes ~ 6,800 KB</a:t>
            </a:r>
            <a:endParaRPr b="1" sz="24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/>
        </p:nvSpPr>
        <p:spPr>
          <a:xfrm>
            <a:off x="344500" y="268950"/>
            <a:ext cx="856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Quantize the model and print the size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converter = tf.lite.TFLiteConverter.from_saved_model(SAVED_MODEL)</a:t>
            </a:r>
            <a:endParaRPr sz="13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converter.optimizations = [tf.lite.Optimize.DEFAULT]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INT8 Quantization</a:t>
            </a:r>
            <a:endParaRPr b="1"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converter.representative_dataset = representative_data_gen </a:t>
            </a:r>
            <a:r>
              <a:rPr lang="en" sz="13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extract test dataset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tflite_model =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converter.convert()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tflite_model_size = open(MODEL_TFLITE, "wb").write(tflite_model)</a:t>
            </a:r>
            <a:endParaRPr sz="13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print("Quantized model is %d bytes" % tflite_model_size)</a:t>
            </a:r>
            <a:endParaRPr sz="13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/>
        </p:nvSpPr>
        <p:spPr>
          <a:xfrm>
            <a:off x="344500" y="268950"/>
            <a:ext cx="856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Quantize the model and print the size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converter = tf.lite.TFLiteConverter.from_saved_model(SAVED_MODEL)</a:t>
            </a:r>
            <a:endParaRPr sz="13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converter.optimizations = [tf.lite.Optimize.DEFAULT]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INT8 Quantization</a:t>
            </a:r>
            <a:endParaRPr b="1"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converter.representative_dataset = representative_data_gen </a:t>
            </a:r>
            <a:r>
              <a:rPr lang="en" sz="13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extract test dataset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tflite_model =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converter.convert()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tflite_model_size = open(MODEL_TFLITE, "wb").write(tflite_model)</a:t>
            </a:r>
            <a:endParaRPr sz="13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print("Quantized model is %d bytes" % tflite_model_size)</a:t>
            </a:r>
            <a:endParaRPr sz="13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M (memor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88" name="Google Shape;2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/>
          <p:nvPr/>
        </p:nvSpPr>
        <p:spPr>
          <a:xfrm>
            <a:off x="2338500" y="2341700"/>
            <a:ext cx="4467000" cy="7134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1722272</a:t>
            </a:r>
            <a:r>
              <a:rPr b="1" lang="en" sz="24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 bytes ~ 1,700 KB</a:t>
            </a:r>
            <a:endParaRPr b="1" sz="24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95" name="Google Shape;2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344500" y="268950"/>
            <a:ext cx="85674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Quantize the model and print the size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converter = tf.lite.TFLiteConverter.from_saved_model(SAVED_MODEL)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converter.optimizations = [tf.lite.Optimize.DEFAULT] </a:t>
            </a:r>
            <a:r>
              <a:rPr b="1"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INT8 Quantization</a:t>
            </a:r>
            <a:endParaRPr b="1"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converter.representative_dataset = representative_data_gen # extract test dataset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tflite_model = converter.convert()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tflite_model_size = open(MODEL_TFLITE, "wb").write(tflite_model)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print("Quantized model is %d bytes" % tflite_model_size)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2338500" y="2341700"/>
            <a:ext cx="4467000" cy="71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NEED SMALLER MODEL</a:t>
            </a:r>
            <a:endParaRPr b="1" sz="2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TinyConv</a:t>
            </a:r>
            <a:r>
              <a:rPr lang="en"/>
              <a:t>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iny_conv</a:t>
            </a:r>
            <a:r>
              <a:rPr lang="en"/>
              <a:t> model</a:t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1879800" y="1736975"/>
            <a:ext cx="5384400" cy="12603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One</a:t>
            </a:r>
            <a:r>
              <a:rPr b="1" lang="en" sz="30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Conv2D followed by a </a:t>
            </a:r>
            <a:r>
              <a:rPr b="1" lang="en" sz="30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single</a:t>
            </a:r>
            <a:r>
              <a:rPr b="1" lang="en" sz="30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Dense Layer!</a:t>
            </a:r>
            <a:endParaRPr b="1" sz="30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/>
          <p:nvPr/>
        </p:nvSpPr>
        <p:spPr>
          <a:xfrm>
            <a:off x="2458350" y="1621600"/>
            <a:ext cx="1035300" cy="762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Reshape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1761300" y="2673675"/>
            <a:ext cx="2429400" cy="864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Weights: &lt;1,10,8,8&gt;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Bias: &lt;8&gt;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1761300" y="2673675"/>
            <a:ext cx="2429400" cy="310500"/>
          </a:xfrm>
          <a:prstGeom prst="round2SameRect">
            <a:avLst>
              <a:gd fmla="val 217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DepthwiseConv2D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4953300" y="2673675"/>
            <a:ext cx="2429400" cy="864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Weights: &lt;4,4000&gt;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Bias: &lt;4&gt;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4953300" y="2673675"/>
            <a:ext cx="2429400" cy="3105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FullyConnected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5661300" y="1621600"/>
            <a:ext cx="1013400" cy="762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Softmax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439800" y="1621600"/>
            <a:ext cx="1138800" cy="762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 Data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7382700" y="1621600"/>
            <a:ext cx="1562700" cy="762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Output Classification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23" name="Google Shape;323;p36"/>
          <p:cNvCxnSpPr>
            <a:stCxn id="321" idx="3"/>
            <a:endCxn id="315" idx="1"/>
          </p:cNvCxnSpPr>
          <p:nvPr/>
        </p:nvCxnSpPr>
        <p:spPr>
          <a:xfrm>
            <a:off x="1578600" y="2003050"/>
            <a:ext cx="8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6"/>
          <p:cNvCxnSpPr>
            <a:stCxn id="320" idx="3"/>
            <a:endCxn id="322" idx="1"/>
          </p:cNvCxnSpPr>
          <p:nvPr/>
        </p:nvCxnSpPr>
        <p:spPr>
          <a:xfrm>
            <a:off x="6674700" y="2003050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6"/>
          <p:cNvCxnSpPr>
            <a:stCxn id="319" idx="3"/>
            <a:endCxn id="320" idx="2"/>
          </p:cNvCxnSpPr>
          <p:nvPr/>
        </p:nvCxnSpPr>
        <p:spPr>
          <a:xfrm rot="10800000">
            <a:off x="6168000" y="2384475"/>
            <a:ext cx="0" cy="2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6"/>
          <p:cNvCxnSpPr>
            <a:stCxn id="315" idx="2"/>
            <a:endCxn id="317" idx="3"/>
          </p:cNvCxnSpPr>
          <p:nvPr/>
        </p:nvCxnSpPr>
        <p:spPr>
          <a:xfrm>
            <a:off x="2976000" y="2384500"/>
            <a:ext cx="0" cy="2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6"/>
          <p:cNvCxnSpPr>
            <a:stCxn id="316" idx="3"/>
            <a:endCxn id="318" idx="1"/>
          </p:cNvCxnSpPr>
          <p:nvPr/>
        </p:nvCxnSpPr>
        <p:spPr>
          <a:xfrm>
            <a:off x="4190700" y="3106125"/>
            <a:ext cx="76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tiny_conv</a:t>
            </a:r>
            <a:r>
              <a:rPr lang="en"/>
              <a:t> model</a:t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/>
          <p:nvPr/>
        </p:nvSpPr>
        <p:spPr>
          <a:xfrm>
            <a:off x="2458350" y="1621600"/>
            <a:ext cx="1035300" cy="762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Reshape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761300" y="2673675"/>
            <a:ext cx="2429400" cy="864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Weights: &lt;1,10,8,8&gt;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Bias: &lt;8&gt;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1761300" y="2673675"/>
            <a:ext cx="2429400" cy="310500"/>
          </a:xfrm>
          <a:prstGeom prst="round2SameRect">
            <a:avLst>
              <a:gd fmla="val 217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DepthwiseConv2D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4953300" y="2673675"/>
            <a:ext cx="2429400" cy="864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Weights: &lt;4,4000&gt;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Bias: &lt;4&gt;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4953300" y="2673675"/>
            <a:ext cx="2429400" cy="3105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FullyConnected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5661300" y="1621600"/>
            <a:ext cx="1013400" cy="762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Softmax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439800" y="1621600"/>
            <a:ext cx="1138800" cy="762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 Data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7382700" y="1621600"/>
            <a:ext cx="1562700" cy="762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Output Classification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43" name="Google Shape;343;p37"/>
          <p:cNvCxnSpPr>
            <a:stCxn id="341" idx="3"/>
            <a:endCxn id="335" idx="1"/>
          </p:cNvCxnSpPr>
          <p:nvPr/>
        </p:nvCxnSpPr>
        <p:spPr>
          <a:xfrm>
            <a:off x="1578600" y="2003050"/>
            <a:ext cx="8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7"/>
          <p:cNvCxnSpPr>
            <a:stCxn id="340" idx="3"/>
            <a:endCxn id="342" idx="1"/>
          </p:cNvCxnSpPr>
          <p:nvPr/>
        </p:nvCxnSpPr>
        <p:spPr>
          <a:xfrm>
            <a:off x="6674700" y="2003050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7"/>
          <p:cNvCxnSpPr>
            <a:stCxn id="339" idx="3"/>
            <a:endCxn id="340" idx="2"/>
          </p:cNvCxnSpPr>
          <p:nvPr/>
        </p:nvCxnSpPr>
        <p:spPr>
          <a:xfrm rot="10800000">
            <a:off x="6168000" y="2384475"/>
            <a:ext cx="0" cy="2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7"/>
          <p:cNvCxnSpPr>
            <a:stCxn id="335" idx="2"/>
            <a:endCxn id="337" idx="3"/>
          </p:cNvCxnSpPr>
          <p:nvPr/>
        </p:nvCxnSpPr>
        <p:spPr>
          <a:xfrm>
            <a:off x="2976000" y="2384500"/>
            <a:ext cx="0" cy="2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7"/>
          <p:cNvCxnSpPr>
            <a:stCxn id="336" idx="3"/>
            <a:endCxn id="338" idx="1"/>
          </p:cNvCxnSpPr>
          <p:nvPr/>
        </p:nvCxnSpPr>
        <p:spPr>
          <a:xfrm>
            <a:off x="4190700" y="3106125"/>
            <a:ext cx="76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tiny_conv</a:t>
            </a:r>
            <a:r>
              <a:rPr lang="en"/>
              <a:t> model</a:t>
            </a:r>
            <a:endParaRPr/>
          </a:p>
        </p:txBody>
      </p:sp>
      <p:sp>
        <p:nvSpPr>
          <p:cNvPr id="349" name="Google Shape;349;p37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/>
          <p:nvPr/>
        </p:nvSpPr>
        <p:spPr>
          <a:xfrm>
            <a:off x="4064003" y="527192"/>
            <a:ext cx="1473600" cy="676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10 x 8 x 8 + 8 = 648 parameters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52" name="Google Shape;352;p37"/>
          <p:cNvCxnSpPr>
            <a:endCxn id="351" idx="2"/>
          </p:cNvCxnSpPr>
          <p:nvPr/>
        </p:nvCxnSpPr>
        <p:spPr>
          <a:xfrm flipH="1" rot="10800000">
            <a:off x="4021703" y="1203992"/>
            <a:ext cx="779100" cy="15687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7"/>
          <p:cNvSpPr/>
          <p:nvPr/>
        </p:nvSpPr>
        <p:spPr>
          <a:xfrm>
            <a:off x="5862622" y="527192"/>
            <a:ext cx="1656600" cy="676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4 x 4000 + 4 = 16,004 parameters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54" name="Google Shape;354;p37"/>
          <p:cNvCxnSpPr>
            <a:endCxn id="353" idx="2"/>
          </p:cNvCxnSpPr>
          <p:nvPr/>
        </p:nvCxnSpPr>
        <p:spPr>
          <a:xfrm rot="10800000">
            <a:off x="6690922" y="1203992"/>
            <a:ext cx="477600" cy="1519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7"/>
          <p:cNvSpPr/>
          <p:nvPr/>
        </p:nvSpPr>
        <p:spPr>
          <a:xfrm>
            <a:off x="5564881" y="745494"/>
            <a:ext cx="277500" cy="2670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7553693" y="705900"/>
            <a:ext cx="277500" cy="360300"/>
          </a:xfrm>
          <a:prstGeom prst="mathEqual">
            <a:avLst>
              <a:gd fmla="val 15667" name="adj1"/>
              <a:gd fmla="val 1090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7858481" y="527192"/>
            <a:ext cx="1086600" cy="676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16,652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parameters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/>
          <p:nvPr/>
        </p:nvSpPr>
        <p:spPr>
          <a:xfrm>
            <a:off x="2458350" y="1621600"/>
            <a:ext cx="1035300" cy="762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Reshape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1761300" y="2673675"/>
            <a:ext cx="2429400" cy="864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Weights: &lt;1,10,8,8&gt;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Bias: &lt;8&gt;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1761300" y="2673675"/>
            <a:ext cx="2429400" cy="310500"/>
          </a:xfrm>
          <a:prstGeom prst="round2SameRect">
            <a:avLst>
              <a:gd fmla="val 217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DepthwiseConv2D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4953300" y="2673675"/>
            <a:ext cx="2429400" cy="864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Weights: &lt;4,4000&gt;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Bias: &lt;4&gt;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4953300" y="2673675"/>
            <a:ext cx="2429400" cy="3105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FullyConnected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5661300" y="1621600"/>
            <a:ext cx="1013400" cy="762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Softmax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439800" y="1621600"/>
            <a:ext cx="1138800" cy="762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 Data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7382700" y="1621600"/>
            <a:ext cx="1562700" cy="762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Output Classification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70" name="Google Shape;370;p38"/>
          <p:cNvCxnSpPr>
            <a:stCxn id="368" idx="3"/>
            <a:endCxn id="362" idx="1"/>
          </p:cNvCxnSpPr>
          <p:nvPr/>
        </p:nvCxnSpPr>
        <p:spPr>
          <a:xfrm>
            <a:off x="1578600" y="2003050"/>
            <a:ext cx="8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8"/>
          <p:cNvCxnSpPr>
            <a:stCxn id="367" idx="3"/>
            <a:endCxn id="369" idx="1"/>
          </p:cNvCxnSpPr>
          <p:nvPr/>
        </p:nvCxnSpPr>
        <p:spPr>
          <a:xfrm>
            <a:off x="6674700" y="2003050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8"/>
          <p:cNvCxnSpPr>
            <a:stCxn id="366" idx="3"/>
            <a:endCxn id="367" idx="2"/>
          </p:cNvCxnSpPr>
          <p:nvPr/>
        </p:nvCxnSpPr>
        <p:spPr>
          <a:xfrm rot="10800000">
            <a:off x="6168000" y="2384475"/>
            <a:ext cx="0" cy="2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8"/>
          <p:cNvCxnSpPr>
            <a:stCxn id="362" idx="2"/>
            <a:endCxn id="364" idx="3"/>
          </p:cNvCxnSpPr>
          <p:nvPr/>
        </p:nvCxnSpPr>
        <p:spPr>
          <a:xfrm>
            <a:off x="2976000" y="2384500"/>
            <a:ext cx="0" cy="2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8"/>
          <p:cNvCxnSpPr>
            <a:stCxn id="363" idx="3"/>
            <a:endCxn id="365" idx="1"/>
          </p:cNvCxnSpPr>
          <p:nvPr/>
        </p:nvCxnSpPr>
        <p:spPr>
          <a:xfrm>
            <a:off x="4190700" y="3106125"/>
            <a:ext cx="76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3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tiny_conv</a:t>
            </a:r>
            <a:r>
              <a:rPr lang="en"/>
              <a:t> model</a:t>
            </a:r>
            <a:endParaRPr/>
          </a:p>
        </p:txBody>
      </p:sp>
      <p:sp>
        <p:nvSpPr>
          <p:cNvPr id="376" name="Google Shape;376;p38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8"/>
          <p:cNvSpPr/>
          <p:nvPr/>
        </p:nvSpPr>
        <p:spPr>
          <a:xfrm>
            <a:off x="4064003" y="527192"/>
            <a:ext cx="1473600" cy="676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10 x 8 x 8 + 8 = 648 parameters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79" name="Google Shape;379;p38"/>
          <p:cNvCxnSpPr>
            <a:endCxn id="378" idx="2"/>
          </p:cNvCxnSpPr>
          <p:nvPr/>
        </p:nvCxnSpPr>
        <p:spPr>
          <a:xfrm flipH="1" rot="10800000">
            <a:off x="4021703" y="1203992"/>
            <a:ext cx="779100" cy="15687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8"/>
          <p:cNvSpPr/>
          <p:nvPr/>
        </p:nvSpPr>
        <p:spPr>
          <a:xfrm>
            <a:off x="5862622" y="527192"/>
            <a:ext cx="1656600" cy="676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4 x 4000 + 4 = 16,004 parameters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81" name="Google Shape;381;p38"/>
          <p:cNvCxnSpPr>
            <a:endCxn id="380" idx="2"/>
          </p:cNvCxnSpPr>
          <p:nvPr/>
        </p:nvCxnSpPr>
        <p:spPr>
          <a:xfrm rot="10800000">
            <a:off x="6690922" y="1203992"/>
            <a:ext cx="477600" cy="1519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8"/>
          <p:cNvSpPr/>
          <p:nvPr/>
        </p:nvSpPr>
        <p:spPr>
          <a:xfrm>
            <a:off x="5564881" y="745494"/>
            <a:ext cx="277500" cy="2670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7553693" y="705900"/>
            <a:ext cx="277500" cy="360300"/>
          </a:xfrm>
          <a:prstGeom prst="mathEqual">
            <a:avLst>
              <a:gd fmla="val 15667" name="adj1"/>
              <a:gd fmla="val 1090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7858481" y="527192"/>
            <a:ext cx="1086600" cy="676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16,652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parameters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85" name="Google Shape;385;p38"/>
          <p:cNvCxnSpPr>
            <a:stCxn id="384" idx="2"/>
            <a:endCxn id="386" idx="0"/>
          </p:cNvCxnSpPr>
          <p:nvPr/>
        </p:nvCxnSpPr>
        <p:spPr>
          <a:xfrm flipH="1">
            <a:off x="7612181" y="1203992"/>
            <a:ext cx="789600" cy="25926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38"/>
          <p:cNvSpPr/>
          <p:nvPr/>
        </p:nvSpPr>
        <p:spPr>
          <a:xfrm>
            <a:off x="6335525" y="3796725"/>
            <a:ext cx="2553600" cy="11115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For floats that’s &lt;70Kb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Quantized that’s &lt;17Kb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tiny_conv</a:t>
            </a:r>
            <a:r>
              <a:rPr lang="en"/>
              <a:t> model</a:t>
            </a:r>
            <a:endParaRPr/>
          </a:p>
        </p:txBody>
      </p:sp>
      <p:sp>
        <p:nvSpPr>
          <p:cNvPr id="392" name="Google Shape;392;p39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93" name="Google Shape;3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9"/>
          <p:cNvSpPr/>
          <p:nvPr/>
        </p:nvSpPr>
        <p:spPr>
          <a:xfrm>
            <a:off x="1242300" y="2660025"/>
            <a:ext cx="6659400" cy="585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&lt;70 KBs for float and only &lt;17 KBs quantized</a:t>
            </a:r>
            <a:endParaRPr b="1" sz="2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1242300" y="1532350"/>
            <a:ext cx="4597200" cy="9231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7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One</a:t>
            </a:r>
            <a:r>
              <a:rPr b="1" lang="en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Conv2D followed by a </a:t>
            </a:r>
            <a:r>
              <a:rPr b="1" lang="en" sz="24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single</a:t>
            </a:r>
            <a:r>
              <a:rPr b="1" lang="en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Dense Layer!</a:t>
            </a:r>
            <a:endParaRPr b="1" sz="2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5375090" y="2004300"/>
            <a:ext cx="1199400" cy="556200"/>
          </a:xfrm>
          <a:prstGeom prst="chevron">
            <a:avLst>
              <a:gd fmla="val 50000" name="adj"/>
            </a:avLst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4" name="Google Shape;104;p22"/>
          <p:cNvSpPr/>
          <p:nvPr/>
        </p:nvSpPr>
        <p:spPr>
          <a:xfrm>
            <a:off x="6376726" y="2004300"/>
            <a:ext cx="1199400" cy="556200"/>
          </a:xfrm>
          <a:prstGeom prst="chevron">
            <a:avLst>
              <a:gd fmla="val 50000" name="adj"/>
            </a:avLst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7378363" y="2004300"/>
            <a:ext cx="1270200" cy="556200"/>
          </a:xfrm>
          <a:prstGeom prst="chevron">
            <a:avLst>
              <a:gd fmla="val 50000" name="adj"/>
            </a:avLst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22"/>
          <p:cNvSpPr/>
          <p:nvPr/>
        </p:nvSpPr>
        <p:spPr>
          <a:xfrm>
            <a:off x="441975" y="2004300"/>
            <a:ext cx="1124400" cy="556200"/>
          </a:xfrm>
          <a:prstGeom prst="homePlate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rPr>
              <a:t>Collect </a:t>
            </a:r>
            <a:endParaRPr b="1" sz="10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0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1368544" y="2004300"/>
            <a:ext cx="1199400" cy="5562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4373453" y="2004300"/>
            <a:ext cx="1199400" cy="556200"/>
          </a:xfrm>
          <a:prstGeom prst="chevron">
            <a:avLst>
              <a:gd fmla="val 50000" name="adj"/>
            </a:avLst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22"/>
          <p:cNvSpPr/>
          <p:nvPr/>
        </p:nvSpPr>
        <p:spPr>
          <a:xfrm>
            <a:off x="3371817" y="2004300"/>
            <a:ext cx="1199400" cy="556200"/>
          </a:xfrm>
          <a:prstGeom prst="chevron">
            <a:avLst>
              <a:gd fmla="val 50000" name="adj"/>
            </a:avLst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2370181" y="2004300"/>
            <a:ext cx="1199400" cy="556200"/>
          </a:xfrm>
          <a:prstGeom prst="chevron">
            <a:avLst>
              <a:gd fmla="val 50000" name="adj"/>
            </a:avLst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1558038" y="2067300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Preprocess</a:t>
            </a:r>
            <a:endParaRPr b="1" sz="9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9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2544125" y="2067300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Design a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534963" y="2067300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Train a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571225" y="2067300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Evaluate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Optimize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5547919" y="2067288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Convert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6550700" y="2067300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Deploy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7601100" y="2067300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Inferences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1558050" y="2640600"/>
            <a:ext cx="3269700" cy="498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27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13934" l="17159" r="17570" t="15404"/>
          <a:stretch/>
        </p:blipFill>
        <p:spPr>
          <a:xfrm>
            <a:off x="2825479" y="2664421"/>
            <a:ext cx="723219" cy="44041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>
            <a:off x="4885450" y="2640600"/>
            <a:ext cx="2157000" cy="498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27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11417" l="5992" r="6018" t="15252"/>
          <a:stretch/>
        </p:blipFill>
        <p:spPr>
          <a:xfrm>
            <a:off x="5548018" y="2702462"/>
            <a:ext cx="831873" cy="38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7100075" y="2640600"/>
            <a:ext cx="1549200" cy="498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27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11419" l="5992" r="6018" t="60195"/>
          <a:stretch/>
        </p:blipFill>
        <p:spPr>
          <a:xfrm>
            <a:off x="7309486" y="2940063"/>
            <a:ext cx="831876" cy="1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 rotWithShape="1">
          <a:blip r:embed="rId4">
            <a:alphaModFix/>
          </a:blip>
          <a:srcRect b="38405" l="34518" r="33909" t="14319"/>
          <a:stretch/>
        </p:blipFill>
        <p:spPr>
          <a:xfrm>
            <a:off x="7759550" y="2688657"/>
            <a:ext cx="298500" cy="2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8051935" y="2918968"/>
            <a:ext cx="6501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535F69"/>
                </a:solidFill>
                <a:latin typeface="Roboto Thin"/>
                <a:ea typeface="Roboto Thin"/>
                <a:cs typeface="Roboto Thin"/>
                <a:sym typeface="Roboto Thin"/>
              </a:rPr>
              <a:t>Micro</a:t>
            </a:r>
            <a:endParaRPr sz="950">
              <a:solidFill>
                <a:srgbClr val="535F69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tiny_conv</a:t>
            </a:r>
            <a:r>
              <a:rPr lang="en"/>
              <a:t> model</a:t>
            </a: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1242300" y="1532350"/>
            <a:ext cx="4597200" cy="9231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7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One</a:t>
            </a:r>
            <a:r>
              <a:rPr b="1" lang="en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Conv2D followed by a </a:t>
            </a:r>
            <a:r>
              <a:rPr b="1" lang="en" sz="24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single</a:t>
            </a:r>
            <a:r>
              <a:rPr b="1" lang="en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Dense Layer!</a:t>
            </a:r>
            <a:endParaRPr b="1" sz="2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03" name="Google Shape;4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0"/>
          <p:cNvSpPr/>
          <p:nvPr/>
        </p:nvSpPr>
        <p:spPr>
          <a:xfrm>
            <a:off x="1242300" y="2660025"/>
            <a:ext cx="6659400" cy="585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&lt;70 KBs for float and only &lt;17 KBs quantized</a:t>
            </a:r>
            <a:endParaRPr b="1" sz="2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5" name="Google Shape;405;p40"/>
          <p:cNvSpPr/>
          <p:nvPr/>
        </p:nvSpPr>
        <p:spPr>
          <a:xfrm>
            <a:off x="5839500" y="1532350"/>
            <a:ext cx="2062200" cy="9231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FAST INFERENCE</a:t>
            </a:r>
            <a:endParaRPr b="1" sz="2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42"/>
          <p:cNvPicPr preferRelativeResize="0"/>
          <p:nvPr/>
        </p:nvPicPr>
        <p:blipFill rotWithShape="1">
          <a:blip r:embed="rId4">
            <a:alphaModFix/>
          </a:blip>
          <a:srcRect b="9064" l="13581" r="3855" t="3100"/>
          <a:stretch/>
        </p:blipFill>
        <p:spPr>
          <a:xfrm>
            <a:off x="3342200" y="1839800"/>
            <a:ext cx="1496575" cy="14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8150" y="1839800"/>
            <a:ext cx="1441125" cy="14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2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model for Keyword Spotting</a:t>
            </a:r>
            <a:endParaRPr/>
          </a:p>
        </p:txBody>
      </p:sp>
      <p:pic>
        <p:nvPicPr>
          <p:cNvPr id="417" name="Google Shape;41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8348" y="1284250"/>
            <a:ext cx="1109743" cy="314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42"/>
          <p:cNvGrpSpPr/>
          <p:nvPr/>
        </p:nvGrpSpPr>
        <p:grpSpPr>
          <a:xfrm>
            <a:off x="1024540" y="1514937"/>
            <a:ext cx="230603" cy="2780100"/>
            <a:chOff x="2091340" y="1591137"/>
            <a:chExt cx="230603" cy="2780100"/>
          </a:xfrm>
        </p:grpSpPr>
        <p:cxnSp>
          <p:nvCxnSpPr>
            <p:cNvPr id="419" name="Google Shape;419;p42"/>
            <p:cNvCxnSpPr/>
            <p:nvPr/>
          </p:nvCxnSpPr>
          <p:spPr>
            <a:xfrm>
              <a:off x="2091340" y="1591137"/>
              <a:ext cx="0" cy="2780100"/>
            </a:xfrm>
            <a:prstGeom prst="straightConnector1">
              <a:avLst/>
            </a:prstGeom>
            <a:noFill/>
            <a:ln cap="flat" cmpd="sng" w="38100">
              <a:solidFill>
                <a:srgbClr val="B3141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20" name="Google Shape;420;p42"/>
            <p:cNvSpPr/>
            <p:nvPr/>
          </p:nvSpPr>
          <p:spPr>
            <a:xfrm>
              <a:off x="2201943" y="1697288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2201943" y="1789711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2201943" y="1882135"/>
              <a:ext cx="120000" cy="92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2201943" y="1974559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2201943" y="2066983"/>
              <a:ext cx="120000" cy="92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2201943" y="2159407"/>
              <a:ext cx="120000" cy="92400"/>
            </a:xfrm>
            <a:prstGeom prst="rect">
              <a:avLst/>
            </a:prstGeom>
            <a:solidFill>
              <a:srgbClr val="F8F9F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2201943" y="2251830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2201943" y="2344254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2201943" y="2436678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2201943" y="2529102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2201943" y="2621525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2201943" y="2713949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2201943" y="2806373"/>
              <a:ext cx="120000" cy="92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2201943" y="2898797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2201943" y="2991221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2201943" y="3083644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2201943" y="3176068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2201943" y="3268492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2201943" y="3360916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2201943" y="3781453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2201943" y="3873877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2201943" y="3966300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2201943" y="4058724"/>
              <a:ext cx="120000" cy="92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42"/>
          <p:cNvSpPr/>
          <p:nvPr/>
        </p:nvSpPr>
        <p:spPr>
          <a:xfrm>
            <a:off x="1355340" y="2725142"/>
            <a:ext cx="33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"/>
          <p:cNvSpPr/>
          <p:nvPr/>
        </p:nvSpPr>
        <p:spPr>
          <a:xfrm>
            <a:off x="4887115" y="2725142"/>
            <a:ext cx="33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2"/>
          <p:cNvSpPr/>
          <p:nvPr/>
        </p:nvSpPr>
        <p:spPr>
          <a:xfrm>
            <a:off x="2171100" y="3481325"/>
            <a:ext cx="2230500" cy="23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aphicFrame>
        <p:nvGraphicFramePr>
          <p:cNvPr id="446" name="Google Shape;446;p42"/>
          <p:cNvGraphicFramePr/>
          <p:nvPr/>
        </p:nvGraphicFramePr>
        <p:xfrm>
          <a:off x="2661458" y="30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{B952DEF0-66E0-48D0-B208-5A7B69AF2F9B}</a:tableStyleId>
              </a:tblPr>
              <a:tblGrid>
                <a:gridCol w="394600"/>
                <a:gridCol w="394600"/>
                <a:gridCol w="394600"/>
              </a:tblGrid>
              <a:tr h="27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</a:tr>
              <a:tr h="27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</a:tr>
              <a:tr h="27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</a:tr>
            </a:tbl>
          </a:graphicData>
        </a:graphic>
      </p:graphicFrame>
      <p:sp>
        <p:nvSpPr>
          <p:cNvPr id="447" name="Google Shape;447;p42"/>
          <p:cNvSpPr/>
          <p:nvPr/>
        </p:nvSpPr>
        <p:spPr>
          <a:xfrm>
            <a:off x="138650" y="2289938"/>
            <a:ext cx="785700" cy="7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2593500" y="1384425"/>
            <a:ext cx="13857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6424775" y="977325"/>
            <a:ext cx="13857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5255363" y="2650600"/>
            <a:ext cx="952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>
            <a:off x="6273440" y="2725142"/>
            <a:ext cx="33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7473265" y="2725142"/>
            <a:ext cx="33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3004625" y="4241375"/>
            <a:ext cx="2902800" cy="742200"/>
          </a:xfrm>
          <a:prstGeom prst="roundRect">
            <a:avLst>
              <a:gd fmla="val 16667" name="adj"/>
            </a:avLst>
          </a:prstGeom>
          <a:solidFill>
            <a:srgbClr val="EA86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Spectrograms</a:t>
            </a:r>
            <a:r>
              <a:rPr b="1" lang="en">
                <a:solidFill>
                  <a:srgbClr val="FFFFFF"/>
                </a:solidFill>
              </a:rPr>
              <a:t> are just an image so we can use this same pipeline!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7866750" y="2538850"/>
            <a:ext cx="952500" cy="5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Class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/>
          <p:nvPr/>
        </p:nvSpPr>
        <p:spPr>
          <a:xfrm>
            <a:off x="354600" y="1011350"/>
            <a:ext cx="856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Five convolutional + pooling layers to extract features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Conv2D(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input_shape=(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MaxPooling2D(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Conv2D(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tf.keras.layers.MaxPooling2D(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tf.keras.layers.Conv2D(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tf.keras.layers.MaxPooling2D(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tf.keras.layers.Conv2D(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tf.keras.layers.MaxPooling2D(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tf.keras.layers.Conv2D(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tf.keras.layers.MaxPooling2D(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Flatten the results to feed into a DNN and classify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tf.keras.layers.Flatten(),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tf.keras.layers.Dense(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512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tf.keras.layers.Dense(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'sigmoid'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/>
          <p:nvPr/>
        </p:nvSpPr>
        <p:spPr>
          <a:xfrm>
            <a:off x="2458350" y="1621600"/>
            <a:ext cx="1035300" cy="7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Reshape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5" name="Google Shape;465;p44"/>
          <p:cNvSpPr/>
          <p:nvPr/>
        </p:nvSpPr>
        <p:spPr>
          <a:xfrm>
            <a:off x="1761300" y="2673675"/>
            <a:ext cx="2429400" cy="7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               Weights: &lt;1,10,8,8&gt;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                       Bias: &lt;8&gt;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6" name="Google Shape;466;p44"/>
          <p:cNvSpPr/>
          <p:nvPr/>
        </p:nvSpPr>
        <p:spPr>
          <a:xfrm>
            <a:off x="1761300" y="2673675"/>
            <a:ext cx="2429400" cy="310500"/>
          </a:xfrm>
          <a:prstGeom prst="round2SameRect">
            <a:avLst>
              <a:gd fmla="val 30175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DepthwiseConv2D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7" name="Google Shape;467;p44"/>
          <p:cNvSpPr/>
          <p:nvPr/>
        </p:nvSpPr>
        <p:spPr>
          <a:xfrm>
            <a:off x="4953300" y="2673675"/>
            <a:ext cx="2429400" cy="7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               Weights: &lt;4,4000&gt;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                       Bias: &lt;4&gt;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4953300" y="2673675"/>
            <a:ext cx="2429400" cy="310500"/>
          </a:xfrm>
          <a:prstGeom prst="round2SameRect">
            <a:avLst>
              <a:gd fmla="val 30175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FullyConnected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9" name="Google Shape;469;p44"/>
          <p:cNvSpPr/>
          <p:nvPr/>
        </p:nvSpPr>
        <p:spPr>
          <a:xfrm>
            <a:off x="5661300" y="1621600"/>
            <a:ext cx="1013400" cy="7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Softmax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0" name="Google Shape;470;p44"/>
          <p:cNvSpPr/>
          <p:nvPr/>
        </p:nvSpPr>
        <p:spPr>
          <a:xfrm>
            <a:off x="439800" y="1621600"/>
            <a:ext cx="1138800" cy="762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 Data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1" name="Google Shape;471;p44"/>
          <p:cNvSpPr/>
          <p:nvPr/>
        </p:nvSpPr>
        <p:spPr>
          <a:xfrm>
            <a:off x="7382700" y="1621600"/>
            <a:ext cx="1562700" cy="762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Output Classification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72" name="Google Shape;472;p44"/>
          <p:cNvCxnSpPr>
            <a:stCxn id="470" idx="3"/>
            <a:endCxn id="464" idx="1"/>
          </p:cNvCxnSpPr>
          <p:nvPr/>
        </p:nvCxnSpPr>
        <p:spPr>
          <a:xfrm>
            <a:off x="1578600" y="2003050"/>
            <a:ext cx="8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44"/>
          <p:cNvCxnSpPr>
            <a:stCxn id="469" idx="3"/>
            <a:endCxn id="471" idx="1"/>
          </p:cNvCxnSpPr>
          <p:nvPr/>
        </p:nvCxnSpPr>
        <p:spPr>
          <a:xfrm>
            <a:off x="6674700" y="2003050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44"/>
          <p:cNvCxnSpPr>
            <a:stCxn id="468" idx="3"/>
            <a:endCxn id="469" idx="2"/>
          </p:cNvCxnSpPr>
          <p:nvPr/>
        </p:nvCxnSpPr>
        <p:spPr>
          <a:xfrm rot="10800000">
            <a:off x="6168000" y="2384475"/>
            <a:ext cx="0" cy="2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44"/>
          <p:cNvCxnSpPr>
            <a:stCxn id="464" idx="2"/>
            <a:endCxn id="466" idx="3"/>
          </p:cNvCxnSpPr>
          <p:nvPr/>
        </p:nvCxnSpPr>
        <p:spPr>
          <a:xfrm>
            <a:off x="2976000" y="2384500"/>
            <a:ext cx="0" cy="2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44"/>
          <p:cNvCxnSpPr>
            <a:stCxn id="465" idx="3"/>
            <a:endCxn id="467" idx="1"/>
          </p:cNvCxnSpPr>
          <p:nvPr/>
        </p:nvCxnSpPr>
        <p:spPr>
          <a:xfrm>
            <a:off x="4190700" y="3055125"/>
            <a:ext cx="76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44"/>
          <p:cNvSpPr/>
          <p:nvPr/>
        </p:nvSpPr>
        <p:spPr>
          <a:xfrm>
            <a:off x="4292300" y="569525"/>
            <a:ext cx="1400400" cy="7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x 8 x 8 + 8 = 648 parameters</a:t>
            </a:r>
            <a:endParaRPr/>
          </a:p>
        </p:txBody>
      </p:sp>
      <p:cxnSp>
        <p:nvCxnSpPr>
          <p:cNvPr id="478" name="Google Shape;478;p44"/>
          <p:cNvCxnSpPr>
            <a:endCxn id="477" idx="2"/>
          </p:cNvCxnSpPr>
          <p:nvPr/>
        </p:nvCxnSpPr>
        <p:spPr>
          <a:xfrm flipH="1" rot="10800000">
            <a:off x="3905900" y="1332425"/>
            <a:ext cx="1086600" cy="1505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44"/>
          <p:cNvSpPr/>
          <p:nvPr/>
        </p:nvSpPr>
        <p:spPr>
          <a:xfrm>
            <a:off x="6024900" y="569525"/>
            <a:ext cx="1656600" cy="7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x 4000 + 4 = 16,004 parameters</a:t>
            </a:r>
            <a:endParaRPr/>
          </a:p>
        </p:txBody>
      </p:sp>
      <p:cxnSp>
        <p:nvCxnSpPr>
          <p:cNvPr id="480" name="Google Shape;480;p44"/>
          <p:cNvCxnSpPr>
            <a:endCxn id="479" idx="2"/>
          </p:cNvCxnSpPr>
          <p:nvPr/>
        </p:nvCxnSpPr>
        <p:spPr>
          <a:xfrm rot="10800000">
            <a:off x="6853200" y="1332425"/>
            <a:ext cx="310500" cy="1505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44"/>
          <p:cNvSpPr/>
          <p:nvPr/>
        </p:nvSpPr>
        <p:spPr>
          <a:xfrm>
            <a:off x="5720038" y="817475"/>
            <a:ext cx="277500" cy="2670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4"/>
          <p:cNvSpPr/>
          <p:nvPr/>
        </p:nvSpPr>
        <p:spPr>
          <a:xfrm>
            <a:off x="7708850" y="770825"/>
            <a:ext cx="277500" cy="3603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4"/>
          <p:cNvSpPr/>
          <p:nvPr/>
        </p:nvSpPr>
        <p:spPr>
          <a:xfrm>
            <a:off x="8013700" y="569525"/>
            <a:ext cx="1035300" cy="7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16,652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484" name="Google Shape;484;p44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tiny_conv</a:t>
            </a:r>
            <a:r>
              <a:rPr lang="en"/>
              <a:t> model</a:t>
            </a:r>
            <a:endParaRPr/>
          </a:p>
        </p:txBody>
      </p:sp>
      <p:sp>
        <p:nvSpPr>
          <p:cNvPr id="485" name="Google Shape;485;p44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86" name="Google Shape;4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/>
          <p:nvPr/>
        </p:nvSpPr>
        <p:spPr>
          <a:xfrm>
            <a:off x="2458350" y="1621600"/>
            <a:ext cx="1035300" cy="7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Reshape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1761300" y="2673675"/>
            <a:ext cx="2429400" cy="7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               Weights: &lt;1,10,8,8&gt;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                       Bias: &lt;8&gt;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1761300" y="2673675"/>
            <a:ext cx="2429400" cy="310500"/>
          </a:xfrm>
          <a:prstGeom prst="round2SameRect">
            <a:avLst>
              <a:gd fmla="val 30175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DepthwiseConv2D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4" name="Google Shape;494;p45"/>
          <p:cNvSpPr/>
          <p:nvPr/>
        </p:nvSpPr>
        <p:spPr>
          <a:xfrm>
            <a:off x="4953300" y="2673675"/>
            <a:ext cx="2429400" cy="7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               Weights: &lt;4,4000&gt;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                       Bias: &lt;4&gt;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5" name="Google Shape;495;p45"/>
          <p:cNvSpPr/>
          <p:nvPr/>
        </p:nvSpPr>
        <p:spPr>
          <a:xfrm>
            <a:off x="4953300" y="2673675"/>
            <a:ext cx="2429400" cy="310500"/>
          </a:xfrm>
          <a:prstGeom prst="round2SameRect">
            <a:avLst>
              <a:gd fmla="val 30175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FullyConnected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6" name="Google Shape;496;p45"/>
          <p:cNvSpPr/>
          <p:nvPr/>
        </p:nvSpPr>
        <p:spPr>
          <a:xfrm>
            <a:off x="5661300" y="1621600"/>
            <a:ext cx="1013400" cy="7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Softmax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7" name="Google Shape;497;p45"/>
          <p:cNvSpPr/>
          <p:nvPr/>
        </p:nvSpPr>
        <p:spPr>
          <a:xfrm>
            <a:off x="439800" y="1621600"/>
            <a:ext cx="1138800" cy="762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 Data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8" name="Google Shape;498;p45"/>
          <p:cNvSpPr/>
          <p:nvPr/>
        </p:nvSpPr>
        <p:spPr>
          <a:xfrm>
            <a:off x="7382700" y="1621600"/>
            <a:ext cx="1562700" cy="762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Output Classification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99" name="Google Shape;499;p45"/>
          <p:cNvCxnSpPr>
            <a:stCxn id="497" idx="3"/>
            <a:endCxn id="491" idx="1"/>
          </p:cNvCxnSpPr>
          <p:nvPr/>
        </p:nvCxnSpPr>
        <p:spPr>
          <a:xfrm>
            <a:off x="1578600" y="2003050"/>
            <a:ext cx="8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45"/>
          <p:cNvCxnSpPr>
            <a:stCxn id="496" idx="3"/>
            <a:endCxn id="498" idx="1"/>
          </p:cNvCxnSpPr>
          <p:nvPr/>
        </p:nvCxnSpPr>
        <p:spPr>
          <a:xfrm>
            <a:off x="6674700" y="2003050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45"/>
          <p:cNvCxnSpPr>
            <a:stCxn id="495" idx="3"/>
            <a:endCxn id="496" idx="2"/>
          </p:cNvCxnSpPr>
          <p:nvPr/>
        </p:nvCxnSpPr>
        <p:spPr>
          <a:xfrm rot="10800000">
            <a:off x="6168000" y="2384475"/>
            <a:ext cx="0" cy="2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45"/>
          <p:cNvCxnSpPr>
            <a:stCxn id="491" idx="2"/>
            <a:endCxn id="493" idx="3"/>
          </p:cNvCxnSpPr>
          <p:nvPr/>
        </p:nvCxnSpPr>
        <p:spPr>
          <a:xfrm>
            <a:off x="2976000" y="2384500"/>
            <a:ext cx="0" cy="2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45"/>
          <p:cNvCxnSpPr>
            <a:stCxn id="492" idx="3"/>
            <a:endCxn id="494" idx="1"/>
          </p:cNvCxnSpPr>
          <p:nvPr/>
        </p:nvCxnSpPr>
        <p:spPr>
          <a:xfrm>
            <a:off x="4190700" y="3055125"/>
            <a:ext cx="76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45"/>
          <p:cNvSpPr/>
          <p:nvPr/>
        </p:nvSpPr>
        <p:spPr>
          <a:xfrm>
            <a:off x="4292300" y="569525"/>
            <a:ext cx="1400400" cy="7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x 8 x 8 + 8 = 648 </a:t>
            </a:r>
            <a:r>
              <a:rPr lang="en"/>
              <a:t>parameters</a:t>
            </a:r>
            <a:endParaRPr/>
          </a:p>
        </p:txBody>
      </p:sp>
      <p:cxnSp>
        <p:nvCxnSpPr>
          <p:cNvPr id="505" name="Google Shape;505;p45"/>
          <p:cNvCxnSpPr>
            <a:endCxn id="504" idx="2"/>
          </p:cNvCxnSpPr>
          <p:nvPr/>
        </p:nvCxnSpPr>
        <p:spPr>
          <a:xfrm flipH="1" rot="10800000">
            <a:off x="3905900" y="1332425"/>
            <a:ext cx="1086600" cy="1505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45"/>
          <p:cNvSpPr/>
          <p:nvPr/>
        </p:nvSpPr>
        <p:spPr>
          <a:xfrm>
            <a:off x="6024900" y="569525"/>
            <a:ext cx="1656600" cy="7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x 4000 + 4 = 16,004 parameters</a:t>
            </a:r>
            <a:endParaRPr/>
          </a:p>
        </p:txBody>
      </p:sp>
      <p:cxnSp>
        <p:nvCxnSpPr>
          <p:cNvPr id="507" name="Google Shape;507;p45"/>
          <p:cNvCxnSpPr>
            <a:endCxn id="506" idx="2"/>
          </p:cNvCxnSpPr>
          <p:nvPr/>
        </p:nvCxnSpPr>
        <p:spPr>
          <a:xfrm rot="10800000">
            <a:off x="6853200" y="1332425"/>
            <a:ext cx="310500" cy="1505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5"/>
          <p:cNvSpPr/>
          <p:nvPr/>
        </p:nvSpPr>
        <p:spPr>
          <a:xfrm>
            <a:off x="5720038" y="817475"/>
            <a:ext cx="277500" cy="2670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7708850" y="770825"/>
            <a:ext cx="277500" cy="3603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8013700" y="569525"/>
            <a:ext cx="1035300" cy="76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16,652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cxnSp>
        <p:nvCxnSpPr>
          <p:cNvPr id="511" name="Google Shape;511;p45"/>
          <p:cNvCxnSpPr>
            <a:stCxn id="510" idx="2"/>
            <a:endCxn id="512" idx="0"/>
          </p:cNvCxnSpPr>
          <p:nvPr/>
        </p:nvCxnSpPr>
        <p:spPr>
          <a:xfrm flipH="1">
            <a:off x="7612450" y="1332425"/>
            <a:ext cx="918900" cy="2464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45"/>
          <p:cNvSpPr/>
          <p:nvPr/>
        </p:nvSpPr>
        <p:spPr>
          <a:xfrm>
            <a:off x="6335525" y="3796725"/>
            <a:ext cx="2553600" cy="111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</a:rPr>
              <a:t>For floats that’s &lt;70Kb</a:t>
            </a:r>
            <a:endParaRPr b="1" sz="17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</a:rPr>
              <a:t>Quantized that’s &lt;17Kb</a:t>
            </a:r>
            <a:endParaRPr b="1" sz="1700">
              <a:solidFill>
                <a:schemeClr val="accent6"/>
              </a:solidFill>
            </a:endParaRPr>
          </a:p>
        </p:txBody>
      </p:sp>
      <p:sp>
        <p:nvSpPr>
          <p:cNvPr id="513" name="Google Shape;513;p45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tiny_conv</a:t>
            </a:r>
            <a:r>
              <a:rPr lang="en"/>
              <a:t> model</a:t>
            </a:r>
            <a:endParaRPr/>
          </a:p>
        </p:txBody>
      </p:sp>
      <p:sp>
        <p:nvSpPr>
          <p:cNvPr id="514" name="Google Shape;514;p45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15" name="Google Shape;5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/>
          <p:nvPr/>
        </p:nvSpPr>
        <p:spPr>
          <a:xfrm>
            <a:off x="395250" y="2744700"/>
            <a:ext cx="67560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80000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&lt;70</a:t>
            </a:r>
            <a:r>
              <a:rPr b="1" lang="en" sz="2400">
                <a:solidFill>
                  <a:srgbClr val="980000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KBs for float and only &lt;17 KBs quantized</a:t>
            </a:r>
            <a:endParaRPr b="1" sz="2400">
              <a:solidFill>
                <a:srgbClr val="980000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1" name="Google Shape;521;p46"/>
          <p:cNvSpPr/>
          <p:nvPr/>
        </p:nvSpPr>
        <p:spPr>
          <a:xfrm>
            <a:off x="1491825" y="1560600"/>
            <a:ext cx="5384400" cy="1260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A8600"/>
                </a:solidFill>
              </a:rPr>
              <a:t>One Conv2D followed by a single Dense Layer!</a:t>
            </a:r>
            <a:endParaRPr b="1" sz="3000">
              <a:solidFill>
                <a:srgbClr val="EA8600"/>
              </a:solidFill>
            </a:endParaRPr>
          </a:p>
        </p:txBody>
      </p:sp>
      <p:sp>
        <p:nvSpPr>
          <p:cNvPr id="522" name="Google Shape;522;p4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tiny_conv</a:t>
            </a:r>
            <a:r>
              <a:rPr lang="en"/>
              <a:t> model</a:t>
            </a:r>
            <a:endParaRPr/>
          </a:p>
        </p:txBody>
      </p:sp>
      <p:sp>
        <p:nvSpPr>
          <p:cNvPr id="523" name="Google Shape;523;p46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24" name="Google Shape;5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/>
          <p:nvPr/>
        </p:nvSpPr>
        <p:spPr>
          <a:xfrm rot="-2843321">
            <a:off x="6735687" y="1230718"/>
            <a:ext cx="554783" cy="4469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395250" y="2744700"/>
            <a:ext cx="67560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80000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&lt;70 KBs for float and only &lt;17 KBs quantized</a:t>
            </a:r>
            <a:endParaRPr b="1" sz="2400">
              <a:solidFill>
                <a:srgbClr val="980000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1" name="Google Shape;531;p47"/>
          <p:cNvSpPr/>
          <p:nvPr/>
        </p:nvSpPr>
        <p:spPr>
          <a:xfrm>
            <a:off x="1491825" y="1560600"/>
            <a:ext cx="5384400" cy="1260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A8600"/>
                </a:solidFill>
              </a:rPr>
              <a:t>One Conv2D followed by a single Dense Layer!</a:t>
            </a:r>
            <a:endParaRPr b="1" sz="3000">
              <a:solidFill>
                <a:srgbClr val="EA8600"/>
              </a:solidFill>
            </a:endParaRPr>
          </a:p>
        </p:txBody>
      </p:sp>
      <p:sp>
        <p:nvSpPr>
          <p:cNvPr id="532" name="Google Shape;532;p47"/>
          <p:cNvSpPr/>
          <p:nvPr/>
        </p:nvSpPr>
        <p:spPr>
          <a:xfrm>
            <a:off x="6333125" y="582000"/>
            <a:ext cx="2619900" cy="582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A8600"/>
                </a:solidFill>
              </a:rPr>
              <a:t>Fast Inference!</a:t>
            </a:r>
            <a:endParaRPr b="1" sz="2200">
              <a:solidFill>
                <a:srgbClr val="EA8600"/>
              </a:solidFill>
            </a:endParaRPr>
          </a:p>
        </p:txBody>
      </p:sp>
      <p:sp>
        <p:nvSpPr>
          <p:cNvPr id="533" name="Google Shape;533;p4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tiny_conv</a:t>
            </a:r>
            <a:r>
              <a:rPr lang="en"/>
              <a:t> model</a:t>
            </a:r>
            <a:endParaRPr/>
          </a:p>
        </p:txBody>
      </p:sp>
      <p:sp>
        <p:nvSpPr>
          <p:cNvPr id="534" name="Google Shape;534;p47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35" name="Google Shape;5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5375090" y="2004300"/>
            <a:ext cx="1199400" cy="556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6376726" y="2004300"/>
            <a:ext cx="1199400" cy="556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7378363" y="2004300"/>
            <a:ext cx="1270200" cy="556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441975" y="2004300"/>
            <a:ext cx="1124400" cy="556200"/>
          </a:xfrm>
          <a:prstGeom prst="homePlat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rPr>
              <a:t>Collect </a:t>
            </a:r>
            <a:endParaRPr b="1" sz="10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0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1368544" y="2004300"/>
            <a:ext cx="1199400" cy="556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4373453" y="2004300"/>
            <a:ext cx="1199400" cy="556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3371817" y="2004300"/>
            <a:ext cx="1199400" cy="5562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2370181" y="2004300"/>
            <a:ext cx="1199400" cy="556200"/>
          </a:xfrm>
          <a:prstGeom prst="chevron">
            <a:avLst>
              <a:gd fmla="val 50000" name="adj"/>
            </a:avLst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1558038" y="2067300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Preprocess</a:t>
            </a:r>
            <a:endParaRPr b="1" sz="9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9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2544125" y="2067300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Design a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534963" y="2067300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Train a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4571225" y="2067300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Evaluate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Optimize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5547919" y="2067288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Convert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6550700" y="2067300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Deploy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601100" y="2067300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Inferences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1558050" y="2640600"/>
            <a:ext cx="3269700" cy="498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27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13934" l="17159" r="17570" t="15404"/>
          <a:stretch/>
        </p:blipFill>
        <p:spPr>
          <a:xfrm>
            <a:off x="2825479" y="2664421"/>
            <a:ext cx="723219" cy="44041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4885450" y="2640600"/>
            <a:ext cx="2157000" cy="498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27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 b="11417" l="5992" r="6018" t="15252"/>
          <a:stretch/>
        </p:blipFill>
        <p:spPr>
          <a:xfrm>
            <a:off x="5548018" y="2702462"/>
            <a:ext cx="831873" cy="38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/>
          <p:nvPr/>
        </p:nvSpPr>
        <p:spPr>
          <a:xfrm>
            <a:off x="7100075" y="2640600"/>
            <a:ext cx="1549200" cy="498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27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b="11419" l="5992" r="6018" t="60195"/>
          <a:stretch/>
        </p:blipFill>
        <p:spPr>
          <a:xfrm>
            <a:off x="7309486" y="2940063"/>
            <a:ext cx="831876" cy="1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38405" l="34518" r="33909" t="14319"/>
          <a:stretch/>
        </p:blipFill>
        <p:spPr>
          <a:xfrm>
            <a:off x="7759550" y="2688657"/>
            <a:ext cx="298500" cy="2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8051935" y="2918968"/>
            <a:ext cx="6501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535F69"/>
                </a:solidFill>
                <a:latin typeface="Roboto Thin"/>
                <a:ea typeface="Roboto Thin"/>
                <a:cs typeface="Roboto Thin"/>
                <a:sym typeface="Roboto Thin"/>
              </a:rPr>
              <a:t>Micro</a:t>
            </a:r>
            <a:endParaRPr sz="950">
              <a:solidFill>
                <a:srgbClr val="535F69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model for </a:t>
            </a:r>
            <a:r>
              <a:rPr b="1" lang="en"/>
              <a:t>Keyword Spotting</a:t>
            </a:r>
            <a:endParaRPr b="1"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1999" l="0" r="0" t="0"/>
          <a:stretch/>
        </p:blipFill>
        <p:spPr>
          <a:xfrm>
            <a:off x="6534550" y="1531065"/>
            <a:ext cx="1109751" cy="30782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4"/>
          <p:cNvGrpSpPr/>
          <p:nvPr/>
        </p:nvGrpSpPr>
        <p:grpSpPr>
          <a:xfrm>
            <a:off x="1100740" y="1761752"/>
            <a:ext cx="230603" cy="2780100"/>
            <a:chOff x="2091340" y="1591137"/>
            <a:chExt cx="230603" cy="2780100"/>
          </a:xfrm>
        </p:grpSpPr>
        <p:cxnSp>
          <p:nvCxnSpPr>
            <p:cNvPr id="160" name="Google Shape;160;p24"/>
            <p:cNvCxnSpPr/>
            <p:nvPr/>
          </p:nvCxnSpPr>
          <p:spPr>
            <a:xfrm>
              <a:off x="2091340" y="1591137"/>
              <a:ext cx="0" cy="2780100"/>
            </a:xfrm>
            <a:prstGeom prst="straightConnector1">
              <a:avLst/>
            </a:prstGeom>
            <a:noFill/>
            <a:ln cap="flat" cmpd="sng" w="38100">
              <a:solidFill>
                <a:srgbClr val="B3141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61" name="Google Shape;161;p24"/>
            <p:cNvSpPr/>
            <p:nvPr/>
          </p:nvSpPr>
          <p:spPr>
            <a:xfrm>
              <a:off x="2201943" y="1697288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2201943" y="1789711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2201943" y="1882135"/>
              <a:ext cx="120000" cy="92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2201943" y="1974559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2201943" y="2066983"/>
              <a:ext cx="120000" cy="92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2201943" y="2159407"/>
              <a:ext cx="120000" cy="92400"/>
            </a:xfrm>
            <a:prstGeom prst="rect">
              <a:avLst/>
            </a:prstGeom>
            <a:solidFill>
              <a:srgbClr val="F8F9F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2201943" y="2251830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2201943" y="2344254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2201943" y="2436678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2201943" y="2529102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2201943" y="2621525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2201943" y="2713949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2201943" y="2806373"/>
              <a:ext cx="120000" cy="92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201943" y="2898797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2201943" y="2991221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2201943" y="3083644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2201943" y="3176068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2201943" y="3268492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2201943" y="3360916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2201943" y="3781453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201943" y="3873877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201943" y="3966300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2201943" y="4058724"/>
              <a:ext cx="120000" cy="92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4"/>
          <p:cNvSpPr/>
          <p:nvPr/>
        </p:nvSpPr>
        <p:spPr>
          <a:xfrm>
            <a:off x="1431540" y="2971957"/>
            <a:ext cx="33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4963315" y="2971957"/>
            <a:ext cx="33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5">
            <a:alphaModFix/>
          </a:blip>
          <a:srcRect b="0" l="8875" r="0" t="0"/>
          <a:stretch/>
        </p:blipFill>
        <p:spPr>
          <a:xfrm>
            <a:off x="1834359" y="2042072"/>
            <a:ext cx="1496574" cy="16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4713" y="2052716"/>
            <a:ext cx="1708609" cy="16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>
            <a:off x="2247300" y="3728140"/>
            <a:ext cx="2230500" cy="23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aphicFrame>
        <p:nvGraphicFramePr>
          <p:cNvPr id="189" name="Google Shape;189;p24"/>
          <p:cNvGraphicFramePr/>
          <p:nvPr/>
        </p:nvGraphicFramePr>
        <p:xfrm>
          <a:off x="2737658" y="3346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{B952DEF0-66E0-48D0-B208-5A7B69AF2F9B}</a:tableStyleId>
              </a:tblPr>
              <a:tblGrid>
                <a:gridCol w="394600"/>
                <a:gridCol w="394600"/>
                <a:gridCol w="394600"/>
              </a:tblGrid>
              <a:tr h="27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</a:tr>
              <a:tr h="27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</a:tr>
              <a:tr h="27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4"/>
          <p:cNvSpPr/>
          <p:nvPr/>
        </p:nvSpPr>
        <p:spPr>
          <a:xfrm>
            <a:off x="214850" y="2536753"/>
            <a:ext cx="785700" cy="7203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669700" y="1631240"/>
            <a:ext cx="1385700" cy="3477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500975" y="1224140"/>
            <a:ext cx="1385700" cy="3477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5331563" y="2897415"/>
            <a:ext cx="952500" cy="3477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6349640" y="2971957"/>
            <a:ext cx="33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7549465" y="2971957"/>
            <a:ext cx="33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7942950" y="2785665"/>
            <a:ext cx="952500" cy="5712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9064" l="13581" r="3855" t="3100"/>
          <a:stretch/>
        </p:blipFill>
        <p:spPr>
          <a:xfrm>
            <a:off x="3397949" y="2124172"/>
            <a:ext cx="1465405" cy="1444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892" y="2124172"/>
            <a:ext cx="1411109" cy="144418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model for </a:t>
            </a:r>
            <a:r>
              <a:rPr b="1" lang="en"/>
              <a:t>Keyword Spotting</a:t>
            </a:r>
            <a:endParaRPr b="1"/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5">
            <a:alphaModFix/>
          </a:blip>
          <a:srcRect b="1999" l="0" r="0" t="0"/>
          <a:stretch/>
        </p:blipFill>
        <p:spPr>
          <a:xfrm>
            <a:off x="6534550" y="1531065"/>
            <a:ext cx="1109751" cy="30782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5"/>
          <p:cNvGrpSpPr/>
          <p:nvPr/>
        </p:nvGrpSpPr>
        <p:grpSpPr>
          <a:xfrm>
            <a:off x="1100740" y="1761752"/>
            <a:ext cx="230603" cy="2780100"/>
            <a:chOff x="2091340" y="1591137"/>
            <a:chExt cx="230603" cy="2780100"/>
          </a:xfrm>
        </p:grpSpPr>
        <p:cxnSp>
          <p:nvCxnSpPr>
            <p:cNvPr id="206" name="Google Shape;206;p25"/>
            <p:cNvCxnSpPr/>
            <p:nvPr/>
          </p:nvCxnSpPr>
          <p:spPr>
            <a:xfrm>
              <a:off x="2091340" y="1591137"/>
              <a:ext cx="0" cy="2780100"/>
            </a:xfrm>
            <a:prstGeom prst="straightConnector1">
              <a:avLst/>
            </a:prstGeom>
            <a:noFill/>
            <a:ln cap="flat" cmpd="sng" w="38100">
              <a:solidFill>
                <a:srgbClr val="B3141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07" name="Google Shape;207;p25"/>
            <p:cNvSpPr/>
            <p:nvPr/>
          </p:nvSpPr>
          <p:spPr>
            <a:xfrm>
              <a:off x="2201943" y="1697288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201943" y="1789711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2201943" y="1882135"/>
              <a:ext cx="120000" cy="92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2201943" y="1974559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2201943" y="2066983"/>
              <a:ext cx="120000" cy="92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2201943" y="2159407"/>
              <a:ext cx="120000" cy="92400"/>
            </a:xfrm>
            <a:prstGeom prst="rect">
              <a:avLst/>
            </a:prstGeom>
            <a:solidFill>
              <a:srgbClr val="F8F9F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2201943" y="2251830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2201943" y="2344254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201943" y="2436678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2201943" y="2529102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2201943" y="2621525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201943" y="2713949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2201943" y="2806373"/>
              <a:ext cx="120000" cy="92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2201943" y="2898797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2201943" y="2991221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2201943" y="3083644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2201943" y="3176068"/>
              <a:ext cx="120000" cy="924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2201943" y="3268492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2201943" y="3360916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2201943" y="3781453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2201943" y="3873877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2201943" y="3966300"/>
              <a:ext cx="120000" cy="92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2201943" y="4058724"/>
              <a:ext cx="120000" cy="924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5"/>
          <p:cNvSpPr/>
          <p:nvPr/>
        </p:nvSpPr>
        <p:spPr>
          <a:xfrm>
            <a:off x="1431540" y="2971957"/>
            <a:ext cx="33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4963315" y="2971957"/>
            <a:ext cx="33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2247300" y="3728140"/>
            <a:ext cx="2230500" cy="23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aphicFrame>
        <p:nvGraphicFramePr>
          <p:cNvPr id="233" name="Google Shape;233;p25"/>
          <p:cNvGraphicFramePr/>
          <p:nvPr/>
        </p:nvGraphicFramePr>
        <p:xfrm>
          <a:off x="2737658" y="3346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{B952DEF0-66E0-48D0-B208-5A7B69AF2F9B}</a:tableStyleId>
              </a:tblPr>
              <a:tblGrid>
                <a:gridCol w="394600"/>
                <a:gridCol w="394600"/>
                <a:gridCol w="394600"/>
              </a:tblGrid>
              <a:tr h="27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</a:tr>
              <a:tr h="27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</a:tr>
              <a:tr h="27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1C30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25"/>
          <p:cNvSpPr/>
          <p:nvPr/>
        </p:nvSpPr>
        <p:spPr>
          <a:xfrm>
            <a:off x="214850" y="2536753"/>
            <a:ext cx="785700" cy="7203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2669700" y="1631240"/>
            <a:ext cx="1385700" cy="3477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6500975" y="1224140"/>
            <a:ext cx="1385700" cy="3477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5331563" y="2897415"/>
            <a:ext cx="952500" cy="3477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6349640" y="2971957"/>
            <a:ext cx="33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7549465" y="2971957"/>
            <a:ext cx="3372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7942950" y="2785665"/>
            <a:ext cx="952500" cy="5712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Class</a:t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3120600" y="4213150"/>
            <a:ext cx="2902800" cy="74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Spectrograms are </a:t>
            </a: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just an image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so we can </a:t>
            </a: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use this same pipeline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1948550" y="3788825"/>
            <a:ext cx="1014775" cy="924275"/>
          </a:xfrm>
          <a:custGeom>
            <a:rect b="b" l="l" r="r" t="t"/>
            <a:pathLst>
              <a:path extrusionOk="0" h="36971" w="40591">
                <a:moveTo>
                  <a:pt x="1645" y="0"/>
                </a:moveTo>
                <a:cubicBezTo>
                  <a:pt x="1927" y="5362"/>
                  <a:pt x="-3153" y="26012"/>
                  <a:pt x="3338" y="32174"/>
                </a:cubicBezTo>
                <a:cubicBezTo>
                  <a:pt x="9829" y="38336"/>
                  <a:pt x="34382" y="36172"/>
                  <a:pt x="40591" y="3697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43" name="Google Shape;243;p25"/>
          <p:cNvSpPr/>
          <p:nvPr/>
        </p:nvSpPr>
        <p:spPr>
          <a:xfrm>
            <a:off x="5044725" y="3690050"/>
            <a:ext cx="543275" cy="437450"/>
          </a:xfrm>
          <a:custGeom>
            <a:rect b="b" l="l" r="r" t="t"/>
            <a:pathLst>
              <a:path extrusionOk="0" h="17498" w="21731">
                <a:moveTo>
                  <a:pt x="21731" y="17498"/>
                </a:moveTo>
                <a:cubicBezTo>
                  <a:pt x="21167" y="15523"/>
                  <a:pt x="21966" y="8561"/>
                  <a:pt x="18344" y="5645"/>
                </a:cubicBezTo>
                <a:cubicBezTo>
                  <a:pt x="14722" y="2729"/>
                  <a:pt x="3057" y="941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</a:t>
            </a:r>
            <a:r>
              <a:rPr lang="en"/>
              <a:t>se the </a:t>
            </a:r>
            <a:r>
              <a:rPr b="1" lang="en"/>
              <a:t>same model </a:t>
            </a:r>
            <a:r>
              <a:rPr lang="en"/>
              <a:t>we used in </a:t>
            </a:r>
            <a:r>
              <a:rPr i="1" lang="en"/>
              <a:t>Course 1 </a:t>
            </a:r>
            <a:r>
              <a:rPr lang="en"/>
              <a:t>for </a:t>
            </a:r>
            <a:r>
              <a:rPr b="1" lang="en"/>
              <a:t>Horses v. Humans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/>
        </p:nvSpPr>
        <p:spPr>
          <a:xfrm>
            <a:off x="354600" y="874900"/>
            <a:ext cx="85674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tf.keras.models.Sequential([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Five convolutional + pooling layers to extract features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Conv2D(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b="1"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input_shape=(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MaxPooling2D(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Conv2D(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b="1"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MaxPooling2D(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Conv2D(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b="1"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MaxPooling2D(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Conv2D(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b="1"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MaxPooling2D(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Conv2D(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b="1"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MaxPooling2D(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Flatten the results to feed into a DNN and classify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Flatten(),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Dense(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512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b="1"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Dense(</a:t>
            </a:r>
            <a:r>
              <a:rPr lang="en" sz="1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b="1"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'sigmoid'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/>
        </p:nvSpPr>
        <p:spPr>
          <a:xfrm>
            <a:off x="344500" y="268950"/>
            <a:ext cx="856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Convert the model to TFLite and print the size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tf.saved_model.save(model, SAVED_MODEL)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float_converter = tf.lite.</a:t>
            </a:r>
            <a:r>
              <a:rPr b="1"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TFLiteConverter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.from_saved_model(SAVED_MODEL)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float_tflite_model = </a:t>
            </a:r>
            <a:r>
              <a:rPr b="1"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float_converter.convert()</a:t>
            </a:r>
            <a:endParaRPr b="1"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float_tflite_model_size = </a:t>
            </a:r>
            <a:r>
              <a:rPr lang="en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(FLOAT_MODEL_TFLITE,</a:t>
            </a: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"wb"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).write(float_tflite_model)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"Float model is %d bytes"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% float_tflite_model_size)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2364250" y="4034875"/>
            <a:ext cx="3061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board [Course 3 Kit] only has </a:t>
            </a:r>
            <a:r>
              <a:rPr b="1" lang="en" sz="17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256KB</a:t>
            </a:r>
            <a:r>
              <a:rPr lang="en" sz="17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7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of RAM (memory)</a:t>
            </a:r>
            <a:endParaRPr sz="1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9" y="3845678"/>
            <a:ext cx="1549151" cy="1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